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Default Extension="png" ContentType="image/png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22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/Relationships>
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.xml"/></Relationships>
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.xml"/></Relationships>
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871E33"/>
                </a:solidFill>
                <a:latin typeface="Franklin Gothic Medium"/>
                <a:cs typeface="Franklin Gothic Mediu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990033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871E33"/>
                </a:solidFill>
                <a:latin typeface="Franklin Gothic Medium"/>
                <a:cs typeface="Franklin Gothic Mediu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871E33"/>
                </a:solidFill>
                <a:latin typeface="Franklin Gothic Medium"/>
                <a:cs typeface="Franklin Gothic Mediu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jpg"/><Relationship Id="rId9" Type="http://schemas.openxmlformats.org/officeDocument/2006/relationships/image" Target="../media/image3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570851" y="6450012"/>
            <a:ext cx="1573149" cy="4079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539750" y="1042257"/>
            <a:ext cx="8002905" cy="0"/>
          </a:xfrm>
          <a:custGeom>
            <a:avLst/>
            <a:gdLst/>
            <a:ahLst/>
            <a:cxnLst/>
            <a:rect l="l" t="t" r="r" b="b"/>
            <a:pathLst>
              <a:path w="8002905" h="0">
                <a:moveTo>
                  <a:pt x="0" y="0"/>
                </a:moveTo>
                <a:lnTo>
                  <a:pt x="8002651" y="0"/>
                </a:lnTo>
              </a:path>
            </a:pathLst>
          </a:custGeom>
          <a:ln w="47307">
            <a:solidFill>
              <a:srgbClr val="4648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5076825" y="466788"/>
            <a:ext cx="1487551" cy="5286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6732651" y="403288"/>
            <a:ext cx="1884299" cy="5921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00" y="690111"/>
            <a:ext cx="8089798" cy="33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871E33"/>
                </a:solidFill>
                <a:latin typeface="Franklin Gothic Medium"/>
                <a:cs typeface="Franklin Gothic Mediu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9834" y="1126506"/>
            <a:ext cx="8844330" cy="33293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990033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496172" y="6595225"/>
            <a:ext cx="163829" cy="1276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Relationship Id="rId3" Type="http://schemas.openxmlformats.org/officeDocument/2006/relationships/image" Target="../media/image5.jpg"/><Relationship Id="rId4" Type="http://schemas.openxmlformats.org/officeDocument/2006/relationships/notesSlide" Target="../notesSlides/notesSlide1.xml"/><Relationship Id="rId5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g"/><Relationship Id="rId3" Type="http://schemas.openxmlformats.org/officeDocument/2006/relationships/image" Target="../media/image21.jpg"/><Relationship Id="rId4" Type="http://schemas.openxmlformats.org/officeDocument/2006/relationships/notesSlide" Target="../notesSlides/notesSlide11.xml"/><Relationship Id="rId5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Relationship Id="rId3" Type="http://schemas.openxmlformats.org/officeDocument/2006/relationships/image" Target="../media/image23.jpg"/><Relationship Id="rId4" Type="http://schemas.openxmlformats.org/officeDocument/2006/relationships/image" Target="../media/image24.jpg"/><Relationship Id="rId5" Type="http://schemas.openxmlformats.org/officeDocument/2006/relationships/image" Target="../media/image25.jpg"/><Relationship Id="rId6" Type="http://schemas.openxmlformats.org/officeDocument/2006/relationships/notesSlide" Target="../notesSlides/notesSlide12.xml"/><Relationship Id="rId7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Relationship Id="rId3" Type="http://schemas.openxmlformats.org/officeDocument/2006/relationships/image" Target="../media/image27.jpg"/><Relationship Id="rId4" Type="http://schemas.openxmlformats.org/officeDocument/2006/relationships/notesSlide" Target="../notesSlides/notesSlide13.xml"/><Relationship Id="rId5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Relationship Id="rId3" Type="http://schemas.openxmlformats.org/officeDocument/2006/relationships/image" Target="../media/image30.jpg"/><Relationship Id="rId4" Type="http://schemas.openxmlformats.org/officeDocument/2006/relationships/notesSlide" Target="../notesSlides/notesSlide16.xml"/><Relationship Id="rId5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notesSlide" Target="../notesSlides/notesSlide17.xml"/><Relationship Id="rId4" Type="http://schemas.openxmlformats.org/officeDocument/2006/relationships/slide" Target="slide17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Relationship Id="rId3" Type="http://schemas.openxmlformats.org/officeDocument/2006/relationships/image" Target="../media/image33.jpg"/><Relationship Id="rId4" Type="http://schemas.openxmlformats.org/officeDocument/2006/relationships/notesSlide" Target="../notesSlides/notesSlide18.xml"/><Relationship Id="rId5" Type="http://schemas.openxmlformats.org/officeDocument/2006/relationships/slide" Target="slide18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Relationship Id="rId3" Type="http://schemas.openxmlformats.org/officeDocument/2006/relationships/image" Target="../media/image35.jpg"/><Relationship Id="rId4" Type="http://schemas.openxmlformats.org/officeDocument/2006/relationships/image" Target="../media/image36.jpg"/><Relationship Id="rId5" Type="http://schemas.openxmlformats.org/officeDocument/2006/relationships/notesSlide" Target="../notesSlides/notesSlide19.xml"/><Relationship Id="rId6" Type="http://schemas.openxmlformats.org/officeDocument/2006/relationships/slide" Target="slide19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g"/><Relationship Id="rId3" Type="http://schemas.openxmlformats.org/officeDocument/2006/relationships/notesSlide" Target="../notesSlides/notesSlide20.xml"/><Relationship Id="rId4" Type="http://schemas.openxmlformats.org/officeDocument/2006/relationships/slide" Target="slide20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slide" Target="slide21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slide" Target="slide2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image" Target="../media/image10.jpg"/><Relationship Id="rId6" Type="http://schemas.openxmlformats.org/officeDocument/2006/relationships/image" Target="../media/image11.jpg"/><Relationship Id="rId7" Type="http://schemas.openxmlformats.org/officeDocument/2006/relationships/image" Target="../media/image12.jpg"/><Relationship Id="rId8" Type="http://schemas.openxmlformats.org/officeDocument/2006/relationships/notesSlide" Target="../notesSlides/notesSlide3.xml"/><Relationship Id="rId9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Relationship Id="rId4" Type="http://schemas.openxmlformats.org/officeDocument/2006/relationships/notesSlide" Target="../notesSlides/notesSlide6.xml"/><Relationship Id="rId5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525"/>
            <a:ext cx="9144000" cy="6848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46402" y="3995294"/>
            <a:ext cx="1279525" cy="305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860"/>
              </a:lnSpc>
            </a:pPr>
            <a:r>
              <a:rPr dirty="0" sz="2400" spc="10" b="1">
                <a:solidFill>
                  <a:srgbClr val="FFFFFF"/>
                </a:solidFill>
                <a:latin typeface="Franklin Gothic Medium"/>
                <a:cs typeface="Franklin Gothic Medium"/>
              </a:rPr>
              <a:t>L</a:t>
            </a:r>
            <a:r>
              <a:rPr dirty="0" sz="2400" spc="-10" b="1">
                <a:solidFill>
                  <a:srgbClr val="FFFFFF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-5" b="1">
                <a:solidFill>
                  <a:srgbClr val="FFFFFF"/>
                </a:solidFill>
                <a:latin typeface="Franklin Gothic Medium"/>
                <a:cs typeface="Franklin Gothic Medium"/>
              </a:rPr>
              <a:t>zi</a:t>
            </a:r>
            <a:r>
              <a:rPr dirty="0" sz="2400" spc="15" b="1">
                <a:solidFill>
                  <a:srgbClr val="FFFFFF"/>
                </a:solidFill>
                <a:latin typeface="Franklin Gothic Medium"/>
                <a:cs typeface="Franklin Gothic Medium"/>
              </a:rPr>
              <a:t>o</a:t>
            </a:r>
            <a:r>
              <a:rPr dirty="0" sz="2400" spc="-15" b="1">
                <a:solidFill>
                  <a:srgbClr val="FFFFFF"/>
                </a:solidFill>
                <a:latin typeface="Franklin Gothic Medium"/>
                <a:cs typeface="Franklin Gothic Medium"/>
              </a:rPr>
              <a:t>ne</a:t>
            </a:r>
            <a:r>
              <a:rPr dirty="0" sz="2400" spc="-55" b="1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b="1">
                <a:solidFill>
                  <a:srgbClr val="FFFFFF"/>
                </a:solidFill>
                <a:latin typeface="Franklin Gothic Medium"/>
                <a:cs typeface="Franklin Gothic Medium"/>
              </a:rPr>
              <a:t>1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46402" y="4553324"/>
            <a:ext cx="6489700" cy="10318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" b="1">
                <a:solidFill>
                  <a:srgbClr val="FFFFFF"/>
                </a:solidFill>
                <a:latin typeface="Franklin Gothic Medium"/>
                <a:cs typeface="Franklin Gothic Medium"/>
              </a:rPr>
              <a:t>L</a:t>
            </a:r>
            <a:r>
              <a:rPr dirty="0" sz="2400" spc="-15" b="1">
                <a:solidFill>
                  <a:srgbClr val="FFFFFF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 spc="-25" b="1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Franklin Gothic Medium"/>
                <a:cs typeface="Franklin Gothic Medium"/>
              </a:rPr>
              <a:t>c</a:t>
            </a:r>
            <a:r>
              <a:rPr dirty="0" sz="2400" b="1">
                <a:solidFill>
                  <a:srgbClr val="FFFFFF"/>
                </a:solidFill>
                <a:latin typeface="Franklin Gothic Medium"/>
                <a:cs typeface="Franklin Gothic Medium"/>
              </a:rPr>
              <a:t>ellu</a:t>
            </a:r>
            <a:r>
              <a:rPr dirty="0" sz="2400" spc="-10" b="1">
                <a:solidFill>
                  <a:srgbClr val="FFFFFF"/>
                </a:solidFill>
                <a:latin typeface="Franklin Gothic Medium"/>
                <a:cs typeface="Franklin Gothic Medium"/>
              </a:rPr>
              <a:t>la</a:t>
            </a:r>
            <a:r>
              <a:rPr dirty="0" sz="2400" spc="-40" b="1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Franklin Gothic Medium"/>
                <a:cs typeface="Franklin Gothic Medium"/>
              </a:rPr>
              <a:t>c</a:t>
            </a:r>
            <a:r>
              <a:rPr dirty="0" sz="2400" spc="-5" b="1">
                <a:solidFill>
                  <a:srgbClr val="FFFFFF"/>
                </a:solidFill>
                <a:latin typeface="Franklin Gothic Medium"/>
                <a:cs typeface="Franklin Gothic Medium"/>
              </a:rPr>
              <a:t>o</a:t>
            </a:r>
            <a:r>
              <a:rPr dirty="0" sz="2400" spc="-20" b="1">
                <a:solidFill>
                  <a:srgbClr val="FFFFFF"/>
                </a:solidFill>
                <a:latin typeface="Franklin Gothic Medium"/>
                <a:cs typeface="Franklin Gothic Medium"/>
              </a:rPr>
              <a:t>m</a:t>
            </a:r>
            <a:r>
              <a:rPr dirty="0" sz="2400" spc="-15" b="1">
                <a:solidFill>
                  <a:srgbClr val="FFFFFF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-25" b="1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Franklin Gothic Medium"/>
                <a:cs typeface="Franklin Gothic Medium"/>
              </a:rPr>
              <a:t>b</a:t>
            </a:r>
            <a:r>
              <a:rPr dirty="0" sz="2400" spc="-10" b="1">
                <a:solidFill>
                  <a:srgbClr val="FFFFFF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 spc="-5" b="1">
                <a:solidFill>
                  <a:srgbClr val="FFFFFF"/>
                </a:solidFill>
                <a:latin typeface="Franklin Gothic Medium"/>
                <a:cs typeface="Franklin Gothic Medium"/>
              </a:rPr>
              <a:t>s</a:t>
            </a:r>
            <a:r>
              <a:rPr dirty="0" sz="2400" spc="-15" b="1">
                <a:solidFill>
                  <a:srgbClr val="FFFFFF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-25" b="1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b="1">
                <a:solidFill>
                  <a:srgbClr val="FFFFFF"/>
                </a:solidFill>
                <a:latin typeface="Franklin Gothic Medium"/>
                <a:cs typeface="Franklin Gothic Medium"/>
              </a:rPr>
              <a:t>dell</a:t>
            </a:r>
            <a:r>
              <a:rPr dirty="0" sz="2400" spc="-15" b="1">
                <a:solidFill>
                  <a:srgbClr val="FFFFFF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 spc="-50" b="1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b="1">
                <a:solidFill>
                  <a:srgbClr val="FFFFFF"/>
                </a:solidFill>
                <a:latin typeface="Franklin Gothic Medium"/>
                <a:cs typeface="Franklin Gothic Medium"/>
              </a:rPr>
              <a:t>vi</a:t>
            </a:r>
            <a:r>
              <a:rPr dirty="0" sz="2400" spc="-15" b="1">
                <a:solidFill>
                  <a:srgbClr val="FFFFFF"/>
                </a:solidFill>
                <a:latin typeface="Franklin Gothic Medium"/>
                <a:cs typeface="Franklin Gothic Medium"/>
              </a:rPr>
              <a:t>ta</a:t>
            </a:r>
            <a:endParaRPr sz="2400">
              <a:latin typeface="Franklin Gothic Medium"/>
              <a:cs typeface="Franklin Gothic Medium"/>
            </a:endParaRPr>
          </a:p>
          <a:p>
            <a:pPr marL="12700" marR="5080">
              <a:lnSpc>
                <a:spcPts val="2200"/>
              </a:lnSpc>
              <a:spcBef>
                <a:spcPts val="1330"/>
              </a:spcBef>
            </a:pP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Livelli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di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Arial"/>
                <a:cs typeface="Arial"/>
              </a:rPr>
              <a:t>organ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200" spc="-15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dirty="0" sz="2200" spc="-1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ion</a:t>
            </a:r>
            <a:r>
              <a:rPr dirty="0" sz="2200" spc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Arial"/>
                <a:cs typeface="Arial"/>
              </a:rPr>
              <a:t>dimensioni</a:t>
            </a:r>
            <a:r>
              <a:rPr dirty="0" sz="22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2200" spc="-15">
                <a:solidFill>
                  <a:srgbClr val="FFFFFF"/>
                </a:solidFill>
                <a:latin typeface="Arial"/>
                <a:cs typeface="Arial"/>
              </a:rPr>
              <a:t>mposi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dirty="0" sz="2200" spc="-15">
                <a:solidFill>
                  <a:srgbClr val="FFFFFF"/>
                </a:solidFill>
                <a:latin typeface="Arial"/>
                <a:cs typeface="Arial"/>
              </a:rPr>
              <a:t>ione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 c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imi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2200" spc="-1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ule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46402" y="5987154"/>
            <a:ext cx="3302635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200" spc="-15" b="1">
                <a:solidFill>
                  <a:srgbClr val="FFFFFF"/>
                </a:solidFill>
                <a:latin typeface="Arial"/>
                <a:cs typeface="Arial"/>
              </a:rPr>
              <a:t>Docent</a:t>
            </a:r>
            <a:r>
              <a:rPr dirty="0" sz="2200" spc="-5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200" spc="-10" b="1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dirty="0" sz="2200" spc="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Arial"/>
                <a:cs typeface="Arial"/>
              </a:rPr>
              <a:t>Anna</a:t>
            </a:r>
            <a:r>
              <a:rPr dirty="0" sz="22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Rita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Arial"/>
                <a:cs typeface="Arial"/>
              </a:rPr>
              <a:t>Ro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si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796026" y="2492311"/>
            <a:ext cx="2447925" cy="7699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>
                <a:latin typeface="Franklin Gothic Medium"/>
                <a:cs typeface="Franklin Gothic Medium"/>
              </a:rPr>
              <a:t>Le</a:t>
            </a:r>
            <a:r>
              <a:rPr dirty="0" spc="-10">
                <a:latin typeface="Franklin Gothic Medium"/>
                <a:cs typeface="Franklin Gothic Medium"/>
              </a:rPr>
              <a:t> </a:t>
            </a:r>
            <a:r>
              <a:rPr dirty="0" spc="-20">
                <a:latin typeface="Franklin Gothic Medium"/>
                <a:cs typeface="Franklin Gothic Medium"/>
              </a:rPr>
              <a:t>mac</a:t>
            </a:r>
            <a:r>
              <a:rPr dirty="0" spc="-20">
                <a:latin typeface="Franklin Gothic Medium"/>
                <a:cs typeface="Franklin Gothic Medium"/>
              </a:rPr>
              <a:t>r</a:t>
            </a:r>
            <a:r>
              <a:rPr dirty="0" spc="-15">
                <a:latin typeface="Franklin Gothic Medium"/>
                <a:cs typeface="Franklin Gothic Medium"/>
              </a:rPr>
              <a:t>omolecole</a:t>
            </a:r>
            <a:r>
              <a:rPr dirty="0" spc="20">
                <a:latin typeface="Franklin Gothic Medium"/>
                <a:cs typeface="Franklin Gothic Medium"/>
              </a:rPr>
              <a:t> </a:t>
            </a:r>
            <a:r>
              <a:rPr dirty="0" spc="-10">
                <a:latin typeface="Franklin Gothic Medium"/>
                <a:cs typeface="Franklin Gothic Medium"/>
              </a:rPr>
              <a:t>biolo</a:t>
            </a:r>
            <a:r>
              <a:rPr dirty="0" spc="-20">
                <a:latin typeface="Franklin Gothic Medium"/>
                <a:cs typeface="Franklin Gothic Medium"/>
              </a:rPr>
              <a:t>giche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11505" rIns="0" bIns="0" rtlCol="0" vert="horz">
            <a:spAutoFit/>
          </a:bodyPr>
          <a:lstStyle/>
          <a:p>
            <a:pPr marL="458470" marR="5080">
              <a:lnSpc>
                <a:spcPct val="100000"/>
              </a:lnSpc>
            </a:pPr>
            <a:r>
              <a:rPr dirty="0"/>
              <a:t>Le</a:t>
            </a:r>
            <a:r>
              <a:rPr dirty="0" spc="-25"/>
              <a:t> </a:t>
            </a:r>
            <a:r>
              <a:rPr dirty="0"/>
              <a:t>macromole</a:t>
            </a:r>
            <a:r>
              <a:rPr dirty="0" spc="5"/>
              <a:t>c</a:t>
            </a:r>
            <a:r>
              <a:rPr dirty="0"/>
              <a:t>ole</a:t>
            </a:r>
            <a:r>
              <a:rPr dirty="0" spc="-50"/>
              <a:t> </a:t>
            </a:r>
            <a:r>
              <a:rPr dirty="0"/>
              <a:t>biologi</a:t>
            </a:r>
            <a:r>
              <a:rPr dirty="0" spc="5"/>
              <a:t>c</a:t>
            </a:r>
            <a:r>
              <a:rPr dirty="0"/>
              <a:t>he</a:t>
            </a:r>
            <a:r>
              <a:rPr dirty="0" spc="-15"/>
              <a:t> </a:t>
            </a:r>
            <a:r>
              <a:rPr dirty="0"/>
              <a:t>s</a:t>
            </a:r>
            <a:r>
              <a:rPr dirty="0" spc="5"/>
              <a:t>o</a:t>
            </a:r>
            <a:r>
              <a:rPr dirty="0"/>
              <a:t>no</a:t>
            </a:r>
            <a:r>
              <a:rPr dirty="0" spc="-15"/>
              <a:t> </a:t>
            </a:r>
            <a:r>
              <a:rPr dirty="0"/>
              <a:t>di 3</a:t>
            </a:r>
            <a:r>
              <a:rPr dirty="0" spc="-20"/>
              <a:t> </a:t>
            </a:r>
            <a:r>
              <a:rPr dirty="0"/>
              <a:t>tipi:</a:t>
            </a:r>
            <a:r>
              <a:rPr dirty="0" spc="-10"/>
              <a:t> </a:t>
            </a:r>
            <a:r>
              <a:rPr dirty="0"/>
              <a:t>polisa</a:t>
            </a:r>
            <a:r>
              <a:rPr dirty="0" spc="5"/>
              <a:t>c</a:t>
            </a:r>
            <a:r>
              <a:rPr dirty="0"/>
              <a:t>c</a:t>
            </a:r>
            <a:r>
              <a:rPr dirty="0" spc="5"/>
              <a:t>a</a:t>
            </a:r>
            <a:r>
              <a:rPr dirty="0"/>
              <a:t>ridi,</a:t>
            </a:r>
            <a:r>
              <a:rPr dirty="0" spc="-30"/>
              <a:t> </a:t>
            </a:r>
            <a:r>
              <a:rPr dirty="0"/>
              <a:t>proteine</a:t>
            </a:r>
            <a:r>
              <a:rPr dirty="0" spc="-30"/>
              <a:t> </a:t>
            </a:r>
            <a:r>
              <a:rPr dirty="0"/>
              <a:t>e</a:t>
            </a:r>
            <a:r>
              <a:rPr dirty="0" spc="-15"/>
              <a:t> </a:t>
            </a:r>
            <a:r>
              <a:rPr dirty="0"/>
              <a:t>a</a:t>
            </a:r>
            <a:r>
              <a:rPr dirty="0" spc="5"/>
              <a:t>c</a:t>
            </a:r>
            <a:r>
              <a:rPr dirty="0"/>
              <a:t>idi</a:t>
            </a:r>
            <a:r>
              <a:rPr dirty="0"/>
              <a:t> nu</a:t>
            </a:r>
            <a:r>
              <a:rPr dirty="0" spc="5"/>
              <a:t>c</a:t>
            </a:r>
            <a:r>
              <a:rPr dirty="0"/>
              <a:t>leici</a:t>
            </a:r>
          </a:p>
          <a:p>
            <a:pPr marL="458470">
              <a:lnSpc>
                <a:spcPts val="2340"/>
              </a:lnSpc>
            </a:pPr>
            <a:r>
              <a:rPr dirty="0"/>
              <a:t>Sono</a:t>
            </a:r>
            <a:r>
              <a:rPr dirty="0" spc="-30"/>
              <a:t> </a:t>
            </a:r>
            <a:r>
              <a:rPr dirty="0"/>
              <a:t>dei polimer</a:t>
            </a:r>
            <a:r>
              <a:rPr dirty="0" spc="5"/>
              <a:t>i</a:t>
            </a:r>
            <a:r>
              <a:rPr dirty="0">
                <a:latin typeface="Calibri"/>
                <a:cs typeface="Calibri"/>
              </a:rPr>
              <a:t>→</a:t>
            </a:r>
            <a:r>
              <a:rPr dirty="0" spc="-10">
                <a:latin typeface="Calibri"/>
                <a:cs typeface="Calibri"/>
              </a:rPr>
              <a:t> </a:t>
            </a:r>
            <a:r>
              <a:rPr dirty="0">
                <a:latin typeface="Arial"/>
                <a:cs typeface="Arial"/>
              </a:rPr>
              <a:t>formati</a:t>
            </a:r>
            <a:r>
              <a:rPr dirty="0" spc="-35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dall’unio</a:t>
            </a:r>
            <a:r>
              <a:rPr dirty="0" spc="5">
                <a:latin typeface="Arial"/>
                <a:cs typeface="Arial"/>
              </a:rPr>
              <a:t>n</a:t>
            </a:r>
            <a:r>
              <a:rPr dirty="0">
                <a:latin typeface="Arial"/>
                <a:cs typeface="Arial"/>
              </a:rPr>
              <a:t>e di</a:t>
            </a:r>
            <a:r>
              <a:rPr dirty="0" spc="-1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s</a:t>
            </a:r>
            <a:r>
              <a:rPr dirty="0" spc="5">
                <a:latin typeface="Arial"/>
                <a:cs typeface="Arial"/>
              </a:rPr>
              <a:t>u</a:t>
            </a:r>
            <a:r>
              <a:rPr dirty="0">
                <a:latin typeface="Arial"/>
                <a:cs typeface="Arial"/>
              </a:rPr>
              <a:t>bunità</a:t>
            </a:r>
            <a:r>
              <a:rPr dirty="0" spc="-3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dello ste</a:t>
            </a:r>
            <a:r>
              <a:rPr dirty="0" spc="5">
                <a:latin typeface="Arial"/>
                <a:cs typeface="Arial"/>
              </a:rPr>
              <a:t>s</a:t>
            </a:r>
            <a:r>
              <a:rPr dirty="0">
                <a:latin typeface="Arial"/>
                <a:cs typeface="Arial"/>
              </a:rPr>
              <a:t>so</a:t>
            </a:r>
            <a:r>
              <a:rPr dirty="0" spc="-35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tipo</a:t>
            </a:r>
          </a:p>
          <a:p>
            <a:pPr marL="458470">
              <a:lnSpc>
                <a:spcPct val="100000"/>
              </a:lnSpc>
              <a:spcBef>
                <a:spcPts val="60"/>
              </a:spcBef>
            </a:pPr>
            <a:r>
              <a:rPr dirty="0"/>
              <a:t>(monome</a:t>
            </a:r>
            <a:r>
              <a:rPr dirty="0" spc="-10"/>
              <a:t>r</a:t>
            </a:r>
            <a:r>
              <a:rPr dirty="0"/>
              <a:t>i),</a:t>
            </a:r>
            <a:r>
              <a:rPr dirty="0" spc="-55"/>
              <a:t> </a:t>
            </a:r>
            <a:r>
              <a:rPr dirty="0"/>
              <a:t>uguali</a:t>
            </a:r>
            <a:r>
              <a:rPr dirty="0" spc="-20"/>
              <a:t> </a:t>
            </a:r>
            <a:r>
              <a:rPr dirty="0"/>
              <a:t>o d</a:t>
            </a:r>
            <a:r>
              <a:rPr dirty="0" spc="-10"/>
              <a:t>iv</a:t>
            </a:r>
            <a:r>
              <a:rPr dirty="0"/>
              <a:t>er</a:t>
            </a:r>
            <a:r>
              <a:rPr dirty="0" spc="5"/>
              <a:t>s</a:t>
            </a:r>
            <a:r>
              <a:rPr dirty="0"/>
              <a:t>e</a:t>
            </a:r>
            <a:r>
              <a:rPr dirty="0" spc="-30"/>
              <a:t> </a:t>
            </a:r>
            <a:r>
              <a:rPr dirty="0"/>
              <a:t>tra</a:t>
            </a:r>
            <a:r>
              <a:rPr dirty="0" spc="-20"/>
              <a:t> </a:t>
            </a:r>
            <a:r>
              <a:rPr dirty="0"/>
              <a:t>loro,</a:t>
            </a:r>
            <a:r>
              <a:rPr dirty="0" spc="-20"/>
              <a:t> </a:t>
            </a:r>
            <a:r>
              <a:rPr dirty="0"/>
              <a:t>at</a:t>
            </a:r>
            <a:r>
              <a:rPr dirty="0" spc="-15"/>
              <a:t>t</a:t>
            </a:r>
            <a:r>
              <a:rPr dirty="0"/>
              <a:t>raverso</a:t>
            </a:r>
            <a:r>
              <a:rPr dirty="0" spc="-55"/>
              <a:t> </a:t>
            </a:r>
            <a:r>
              <a:rPr dirty="0"/>
              <a:t>una</a:t>
            </a:r>
            <a:r>
              <a:rPr dirty="0" spc="-15"/>
              <a:t> </a:t>
            </a:r>
            <a:r>
              <a:rPr dirty="0"/>
              <a:t>rea</a:t>
            </a:r>
            <a:r>
              <a:rPr dirty="0" spc="5"/>
              <a:t>z</a:t>
            </a:r>
            <a:r>
              <a:rPr dirty="0"/>
              <a:t>ione</a:t>
            </a:r>
            <a:r>
              <a:rPr dirty="0" spc="-45"/>
              <a:t> </a:t>
            </a:r>
            <a:r>
              <a:rPr dirty="0"/>
              <a:t>di</a:t>
            </a:r>
          </a:p>
          <a:p>
            <a:pPr marL="458470">
              <a:lnSpc>
                <a:spcPct val="100000"/>
              </a:lnSpc>
            </a:pPr>
            <a:r>
              <a:rPr dirty="0"/>
              <a:t>c</a:t>
            </a:r>
            <a:r>
              <a:rPr dirty="0" spc="5"/>
              <a:t>o</a:t>
            </a:r>
            <a:r>
              <a:rPr dirty="0"/>
              <a:t>nde</a:t>
            </a:r>
            <a:r>
              <a:rPr dirty="0" spc="5"/>
              <a:t>n</a:t>
            </a:r>
            <a:r>
              <a:rPr dirty="0"/>
              <a:t>s</a:t>
            </a:r>
            <a:r>
              <a:rPr dirty="0" spc="5"/>
              <a:t>a</a:t>
            </a:r>
            <a:r>
              <a:rPr dirty="0"/>
              <a:t>z</a:t>
            </a:r>
            <a:r>
              <a:rPr dirty="0" spc="-10"/>
              <a:t>i</a:t>
            </a:r>
            <a:r>
              <a:rPr dirty="0"/>
              <a:t>one</a:t>
            </a:r>
            <a:r>
              <a:rPr dirty="0" spc="-50"/>
              <a:t> </a:t>
            </a:r>
            <a:r>
              <a:rPr dirty="0"/>
              <a:t>c</a:t>
            </a:r>
            <a:r>
              <a:rPr dirty="0" spc="5"/>
              <a:t>h</a:t>
            </a:r>
            <a:r>
              <a:rPr dirty="0"/>
              <a:t>e</a:t>
            </a:r>
            <a:r>
              <a:rPr dirty="0" spc="-30"/>
              <a:t> </a:t>
            </a:r>
            <a:r>
              <a:rPr dirty="0"/>
              <a:t>prevedela</a:t>
            </a:r>
            <a:r>
              <a:rPr dirty="0" spc="-30"/>
              <a:t> </a:t>
            </a:r>
            <a:r>
              <a:rPr dirty="0"/>
              <a:t>forma</a:t>
            </a:r>
            <a:r>
              <a:rPr dirty="0" spc="5"/>
              <a:t>z</a:t>
            </a:r>
            <a:r>
              <a:rPr dirty="0"/>
              <a:t>ione</a:t>
            </a:r>
            <a:r>
              <a:rPr dirty="0" spc="-35"/>
              <a:t> </a:t>
            </a:r>
            <a:r>
              <a:rPr dirty="0"/>
              <a:t>di un </a:t>
            </a:r>
            <a:r>
              <a:rPr dirty="0" spc="-10"/>
              <a:t>l</a:t>
            </a:r>
            <a:r>
              <a:rPr dirty="0"/>
              <a:t>egame</a:t>
            </a:r>
            <a:r>
              <a:rPr dirty="0" spc="-25"/>
              <a:t> </a:t>
            </a:r>
            <a:r>
              <a:rPr dirty="0"/>
              <a:t>c</a:t>
            </a:r>
            <a:r>
              <a:rPr dirty="0" spc="5"/>
              <a:t>o</a:t>
            </a:r>
            <a:r>
              <a:rPr dirty="0"/>
              <a:t>valen</a:t>
            </a:r>
            <a:r>
              <a:rPr dirty="0" spc="-10"/>
              <a:t>t</a:t>
            </a:r>
            <a:r>
              <a:rPr dirty="0"/>
              <a:t>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116546" y="3556253"/>
            <a:ext cx="330200" cy="1091565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>
                <a:solidFill>
                  <a:srgbClr val="FF0000"/>
                </a:solidFill>
                <a:latin typeface="Arial"/>
                <a:cs typeface="Arial"/>
              </a:rPr>
              <a:t>po</a:t>
            </a:r>
            <a:r>
              <a:rPr dirty="0" sz="2400" spc="-1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dirty="0" sz="2400">
                <a:solidFill>
                  <a:srgbClr val="FF0000"/>
                </a:solidFill>
                <a:latin typeface="Arial"/>
                <a:cs typeface="Arial"/>
              </a:rPr>
              <a:t>imeri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43501" y="3116326"/>
            <a:ext cx="4235450" cy="2298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382515" y="5503343"/>
            <a:ext cx="4724400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5">
                <a:latin typeface="Arial"/>
                <a:cs typeface="Arial"/>
              </a:rPr>
              <a:t>S</a:t>
            </a:r>
            <a:r>
              <a:rPr dirty="0" sz="1100" spc="-15">
                <a:latin typeface="Arial"/>
                <a:cs typeface="Arial"/>
              </a:rPr>
              <a:t>y</a:t>
            </a:r>
            <a:r>
              <a:rPr dirty="0" sz="1100" spc="-10">
                <a:latin typeface="Arial"/>
                <a:cs typeface="Arial"/>
              </a:rPr>
              <a:t>l</a:t>
            </a:r>
            <a:r>
              <a:rPr dirty="0" sz="1100" spc="-15">
                <a:latin typeface="Arial"/>
                <a:cs typeface="Arial"/>
              </a:rPr>
              <a:t>v</a:t>
            </a:r>
            <a:r>
              <a:rPr dirty="0" sz="1100" spc="-10">
                <a:latin typeface="Arial"/>
                <a:cs typeface="Arial"/>
              </a:rPr>
              <a:t>i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S</a:t>
            </a:r>
            <a:r>
              <a:rPr dirty="0" sz="1100">
                <a:latin typeface="Arial"/>
                <a:cs typeface="Arial"/>
              </a:rPr>
              <a:t>.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M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5">
                <a:latin typeface="Arial"/>
                <a:cs typeface="Arial"/>
              </a:rPr>
              <a:t>d</a:t>
            </a:r>
            <a:r>
              <a:rPr dirty="0" sz="1100">
                <a:latin typeface="Arial"/>
                <a:cs typeface="Arial"/>
              </a:rPr>
              <a:t>er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Imma</a:t>
            </a:r>
            <a:r>
              <a:rPr dirty="0" sz="1100" spc="-5" i="1">
                <a:latin typeface="Arial"/>
                <a:cs typeface="Arial"/>
              </a:rPr>
              <a:t>g</a:t>
            </a:r>
            <a:r>
              <a:rPr dirty="0" sz="1100" spc="-10" i="1">
                <a:latin typeface="Arial"/>
                <a:cs typeface="Arial"/>
              </a:rPr>
              <a:t>i</a:t>
            </a:r>
            <a:r>
              <a:rPr dirty="0" sz="1100" i="1">
                <a:latin typeface="Arial"/>
                <a:cs typeface="Arial"/>
              </a:rPr>
              <a:t>ni</a:t>
            </a:r>
            <a:r>
              <a:rPr dirty="0" sz="1100" spc="-25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e</a:t>
            </a:r>
            <a:r>
              <a:rPr dirty="0" sz="1100" spc="-1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co</a:t>
            </a:r>
            <a:r>
              <a:rPr dirty="0" sz="1100" spc="-5" i="1">
                <a:latin typeface="Arial"/>
                <a:cs typeface="Arial"/>
              </a:rPr>
              <a:t>n</a:t>
            </a:r>
            <a:r>
              <a:rPr dirty="0" sz="1100" i="1">
                <a:latin typeface="Arial"/>
                <a:cs typeface="Arial"/>
              </a:rPr>
              <a:t>cet</a:t>
            </a:r>
            <a:r>
              <a:rPr dirty="0" sz="1100" spc="5" i="1">
                <a:latin typeface="Arial"/>
                <a:cs typeface="Arial"/>
              </a:rPr>
              <a:t>t</a:t>
            </a:r>
            <a:r>
              <a:rPr dirty="0" sz="1100" i="1">
                <a:latin typeface="Arial"/>
                <a:cs typeface="Arial"/>
              </a:rPr>
              <a:t>i</a:t>
            </a:r>
            <a:r>
              <a:rPr dirty="0" sz="1100" spc="-4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d</a:t>
            </a:r>
            <a:r>
              <a:rPr dirty="0" sz="1100" spc="-5" i="1">
                <a:latin typeface="Arial"/>
                <a:cs typeface="Arial"/>
              </a:rPr>
              <a:t>e</a:t>
            </a:r>
            <a:r>
              <a:rPr dirty="0" sz="1100" spc="-10" i="1">
                <a:latin typeface="Arial"/>
                <a:cs typeface="Arial"/>
              </a:rPr>
              <a:t>ll</a:t>
            </a:r>
            <a:r>
              <a:rPr dirty="0" sz="1100" i="1">
                <a:latin typeface="Arial"/>
                <a:cs typeface="Arial"/>
              </a:rPr>
              <a:t>a</a:t>
            </a:r>
            <a:r>
              <a:rPr dirty="0" sz="1100" spc="15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b</a:t>
            </a:r>
            <a:r>
              <a:rPr dirty="0" sz="1100" spc="-10" i="1">
                <a:latin typeface="Arial"/>
                <a:cs typeface="Arial"/>
              </a:rPr>
              <a:t>i</a:t>
            </a:r>
            <a:r>
              <a:rPr dirty="0" sz="1100" i="1">
                <a:latin typeface="Arial"/>
                <a:cs typeface="Arial"/>
              </a:rPr>
              <a:t>o</a:t>
            </a:r>
            <a:r>
              <a:rPr dirty="0" sz="1100" spc="-10" i="1">
                <a:latin typeface="Arial"/>
                <a:cs typeface="Arial"/>
              </a:rPr>
              <a:t>l</a:t>
            </a:r>
            <a:r>
              <a:rPr dirty="0" sz="1100" i="1">
                <a:latin typeface="Arial"/>
                <a:cs typeface="Arial"/>
              </a:rPr>
              <a:t>o</a:t>
            </a:r>
            <a:r>
              <a:rPr dirty="0" sz="1100" spc="-5" i="1">
                <a:latin typeface="Arial"/>
                <a:cs typeface="Arial"/>
              </a:rPr>
              <a:t>g</a:t>
            </a:r>
            <a:r>
              <a:rPr dirty="0" sz="1100" spc="-10" i="1">
                <a:latin typeface="Arial"/>
                <a:cs typeface="Arial"/>
              </a:rPr>
              <a:t>i</a:t>
            </a:r>
            <a:r>
              <a:rPr dirty="0" sz="1100" i="1">
                <a:latin typeface="Arial"/>
                <a:cs typeface="Arial"/>
              </a:rPr>
              <a:t>a</a:t>
            </a:r>
            <a:r>
              <a:rPr dirty="0" sz="1100" spc="30" i="1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©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Z</a:t>
            </a:r>
            <a:r>
              <a:rPr dirty="0" sz="1100" spc="-5">
                <a:latin typeface="Arial"/>
                <a:cs typeface="Arial"/>
              </a:rPr>
              <a:t>a</a:t>
            </a:r>
            <a:r>
              <a:rPr dirty="0" sz="1100">
                <a:latin typeface="Arial"/>
                <a:cs typeface="Arial"/>
              </a:rPr>
              <a:t>n</a:t>
            </a:r>
            <a:r>
              <a:rPr dirty="0" sz="1100" spc="-10">
                <a:latin typeface="Arial"/>
                <a:cs typeface="Arial"/>
              </a:rPr>
              <a:t>i</a:t>
            </a:r>
            <a:r>
              <a:rPr dirty="0" sz="1100">
                <a:latin typeface="Arial"/>
                <a:cs typeface="Arial"/>
              </a:rPr>
              <a:t>ch</a:t>
            </a:r>
            <a:r>
              <a:rPr dirty="0" sz="1100" spc="-5">
                <a:latin typeface="Arial"/>
                <a:cs typeface="Arial"/>
              </a:rPr>
              <a:t>e</a:t>
            </a:r>
            <a:r>
              <a:rPr dirty="0" sz="1100" spc="-10">
                <a:latin typeface="Arial"/>
                <a:cs typeface="Arial"/>
              </a:rPr>
              <a:t>ll</a:t>
            </a:r>
            <a:r>
              <a:rPr dirty="0" sz="1100">
                <a:latin typeface="Arial"/>
                <a:cs typeface="Arial"/>
              </a:rPr>
              <a:t>i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</a:t>
            </a:r>
            <a:r>
              <a:rPr dirty="0" sz="1100" spc="-5">
                <a:latin typeface="Arial"/>
                <a:cs typeface="Arial"/>
              </a:rPr>
              <a:t>d</a:t>
            </a:r>
            <a:r>
              <a:rPr dirty="0" sz="1100" spc="-10">
                <a:latin typeface="Arial"/>
                <a:cs typeface="Arial"/>
              </a:rPr>
              <a:t>i</a:t>
            </a:r>
            <a:r>
              <a:rPr dirty="0" sz="1100">
                <a:latin typeface="Arial"/>
                <a:cs typeface="Arial"/>
              </a:rPr>
              <a:t>tore,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</a:t>
            </a:r>
            <a:r>
              <a:rPr dirty="0" sz="1100" spc="-5">
                <a:latin typeface="Arial"/>
                <a:cs typeface="Arial"/>
              </a:rPr>
              <a:t>0</a:t>
            </a:r>
            <a:r>
              <a:rPr dirty="0" sz="1100">
                <a:latin typeface="Arial"/>
                <a:cs typeface="Arial"/>
              </a:rPr>
              <a:t>12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66725" y="3116262"/>
          <a:ext cx="3630929" cy="16224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72920"/>
                <a:gridCol w="1946567"/>
                <a:gridCol w="40908"/>
                <a:gridCol w="39990"/>
              </a:tblGrid>
              <a:tr h="404685">
                <a:tc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381182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sacc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ri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i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68910">
                        <a:lnSpc>
                          <a:spcPct val="100000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Mo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os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ccar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de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28575">
                      <a:solidFill>
                        <a:srgbClr val="FF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/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FF0000"/>
                      </a:solidFill>
                      <a:prstDash val="solid"/>
                    </a:lnL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/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404812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Prot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68910">
                        <a:lnSpc>
                          <a:spcPct val="100000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Ammi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ci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28575">
                      <a:solidFill>
                        <a:srgbClr val="FF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/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/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</a:tcPr>
                </a:tc>
              </a:tr>
              <a:tr h="429585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Aci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i n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u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cl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ici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8910">
                        <a:lnSpc>
                          <a:spcPct val="100000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u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cl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oti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28575">
                      <a:solidFill>
                        <a:srgbClr val="FF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FF0000"/>
                      </a:solidFill>
                      <a:prstDash val="solid"/>
                    </a:lnL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100" y="324351"/>
            <a:ext cx="3933825" cy="695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Le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20">
                <a:solidFill>
                  <a:srgbClr val="871E33"/>
                </a:solidFill>
                <a:latin typeface="Franklin Gothic Medium"/>
                <a:cs typeface="Franklin Gothic Medium"/>
              </a:rPr>
              <a:t>mac</a:t>
            </a:r>
            <a:r>
              <a:rPr dirty="0" sz="2400" spc="-20">
                <a:solidFill>
                  <a:srgbClr val="871E33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omolecole</a:t>
            </a:r>
            <a:r>
              <a:rPr dirty="0" sz="2400" spc="20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biolo</a:t>
            </a:r>
            <a:r>
              <a:rPr dirty="0" sz="2400" spc="-20">
                <a:solidFill>
                  <a:srgbClr val="871E33"/>
                </a:solidFill>
                <a:latin typeface="Franklin Gothic Medium"/>
                <a:cs typeface="Franklin Gothic Medium"/>
              </a:rPr>
              <a:t>giche: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polisacc</a:t>
            </a:r>
            <a:r>
              <a:rPr dirty="0" sz="2400" spc="-25">
                <a:solidFill>
                  <a:srgbClr val="871E33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ridi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08872" y="6595225"/>
            <a:ext cx="13843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5">
                <a:solidFill>
                  <a:srgbClr val="FFFFFF"/>
                </a:solidFill>
                <a:latin typeface="Arial"/>
                <a:cs typeface="Arial"/>
              </a:rPr>
              <a:t>11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0641" y="1199658"/>
            <a:ext cx="4410075" cy="11950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</a:t>
            </a:r>
            <a:r>
              <a:rPr dirty="0" sz="2000" spc="-2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poli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a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c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c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a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ridi</a:t>
            </a:r>
            <a:r>
              <a:rPr dirty="0" sz="2000" spc="-3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no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c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a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rboid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r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ati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c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mple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si</a:t>
            </a:r>
            <a:r>
              <a:rPr dirty="0" sz="2000" spc="-5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→ polimeri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dei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mono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a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c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ca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r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idi</a:t>
            </a:r>
            <a:r>
              <a:rPr dirty="0" sz="2000" spc="-4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c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n</a:t>
            </a:r>
            <a:r>
              <a:rPr dirty="0" sz="2000" spc="-3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funzio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n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</a:t>
            </a:r>
            <a:r>
              <a:rPr dirty="0" sz="2000" spc="-2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str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u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t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urali</a:t>
            </a:r>
            <a:r>
              <a:rPr dirty="0" sz="2000" spc="-4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e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 di</a:t>
            </a:r>
            <a:r>
              <a:rPr dirty="0" sz="2000" spc="-2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ri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erva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9387" y="2825750"/>
            <a:ext cx="7632700" cy="3600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04927" y="6584774"/>
            <a:ext cx="4725035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5">
                <a:latin typeface="Arial"/>
                <a:cs typeface="Arial"/>
              </a:rPr>
              <a:t>S</a:t>
            </a:r>
            <a:r>
              <a:rPr dirty="0" sz="1100" spc="-15">
                <a:latin typeface="Arial"/>
                <a:cs typeface="Arial"/>
              </a:rPr>
              <a:t>y</a:t>
            </a:r>
            <a:r>
              <a:rPr dirty="0" sz="1100" spc="-10">
                <a:latin typeface="Arial"/>
                <a:cs typeface="Arial"/>
              </a:rPr>
              <a:t>l</a:t>
            </a:r>
            <a:r>
              <a:rPr dirty="0" sz="1100" spc="-15">
                <a:latin typeface="Arial"/>
                <a:cs typeface="Arial"/>
              </a:rPr>
              <a:t>v</a:t>
            </a:r>
            <a:r>
              <a:rPr dirty="0" sz="1100" spc="-10">
                <a:latin typeface="Arial"/>
                <a:cs typeface="Arial"/>
              </a:rPr>
              <a:t>i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S</a:t>
            </a:r>
            <a:r>
              <a:rPr dirty="0" sz="1100">
                <a:latin typeface="Arial"/>
                <a:cs typeface="Arial"/>
              </a:rPr>
              <a:t>.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M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5">
                <a:latin typeface="Arial"/>
                <a:cs typeface="Arial"/>
              </a:rPr>
              <a:t>d</a:t>
            </a:r>
            <a:r>
              <a:rPr dirty="0" sz="1100">
                <a:latin typeface="Arial"/>
                <a:cs typeface="Arial"/>
              </a:rPr>
              <a:t>er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Imma</a:t>
            </a:r>
            <a:r>
              <a:rPr dirty="0" sz="1100" spc="-5" i="1">
                <a:latin typeface="Arial"/>
                <a:cs typeface="Arial"/>
              </a:rPr>
              <a:t>g</a:t>
            </a:r>
            <a:r>
              <a:rPr dirty="0" sz="1100" spc="-10" i="1">
                <a:latin typeface="Arial"/>
                <a:cs typeface="Arial"/>
              </a:rPr>
              <a:t>i</a:t>
            </a:r>
            <a:r>
              <a:rPr dirty="0" sz="1100" i="1">
                <a:latin typeface="Arial"/>
                <a:cs typeface="Arial"/>
              </a:rPr>
              <a:t>ni</a:t>
            </a:r>
            <a:r>
              <a:rPr dirty="0" sz="1100" spc="-25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e</a:t>
            </a:r>
            <a:r>
              <a:rPr dirty="0" sz="1100" spc="-1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co</a:t>
            </a:r>
            <a:r>
              <a:rPr dirty="0" sz="1100" spc="-5" i="1">
                <a:latin typeface="Arial"/>
                <a:cs typeface="Arial"/>
              </a:rPr>
              <a:t>n</a:t>
            </a:r>
            <a:r>
              <a:rPr dirty="0" sz="1100" i="1">
                <a:latin typeface="Arial"/>
                <a:cs typeface="Arial"/>
              </a:rPr>
              <a:t>cet</a:t>
            </a:r>
            <a:r>
              <a:rPr dirty="0" sz="1100" spc="5" i="1">
                <a:latin typeface="Arial"/>
                <a:cs typeface="Arial"/>
              </a:rPr>
              <a:t>t</a:t>
            </a:r>
            <a:r>
              <a:rPr dirty="0" sz="1100" i="1">
                <a:latin typeface="Arial"/>
                <a:cs typeface="Arial"/>
              </a:rPr>
              <a:t>i</a:t>
            </a:r>
            <a:r>
              <a:rPr dirty="0" sz="1100" spc="-4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d</a:t>
            </a:r>
            <a:r>
              <a:rPr dirty="0" sz="1100" spc="-5" i="1">
                <a:latin typeface="Arial"/>
                <a:cs typeface="Arial"/>
              </a:rPr>
              <a:t>e</a:t>
            </a:r>
            <a:r>
              <a:rPr dirty="0" sz="1100" spc="-10" i="1">
                <a:latin typeface="Arial"/>
                <a:cs typeface="Arial"/>
              </a:rPr>
              <a:t>ll</a:t>
            </a:r>
            <a:r>
              <a:rPr dirty="0" sz="1100" i="1">
                <a:latin typeface="Arial"/>
                <a:cs typeface="Arial"/>
              </a:rPr>
              <a:t>a</a:t>
            </a:r>
            <a:r>
              <a:rPr dirty="0" sz="1100" spc="15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b</a:t>
            </a:r>
            <a:r>
              <a:rPr dirty="0" sz="1100" spc="-10" i="1">
                <a:latin typeface="Arial"/>
                <a:cs typeface="Arial"/>
              </a:rPr>
              <a:t>i</a:t>
            </a:r>
            <a:r>
              <a:rPr dirty="0" sz="1100" i="1">
                <a:latin typeface="Arial"/>
                <a:cs typeface="Arial"/>
              </a:rPr>
              <a:t>o</a:t>
            </a:r>
            <a:r>
              <a:rPr dirty="0" sz="1100" spc="-10" i="1">
                <a:latin typeface="Arial"/>
                <a:cs typeface="Arial"/>
              </a:rPr>
              <a:t>l</a:t>
            </a:r>
            <a:r>
              <a:rPr dirty="0" sz="1100" i="1">
                <a:latin typeface="Arial"/>
                <a:cs typeface="Arial"/>
              </a:rPr>
              <a:t>o</a:t>
            </a:r>
            <a:r>
              <a:rPr dirty="0" sz="1100" spc="-5" i="1">
                <a:latin typeface="Arial"/>
                <a:cs typeface="Arial"/>
              </a:rPr>
              <a:t>g</a:t>
            </a:r>
            <a:r>
              <a:rPr dirty="0" sz="1100" spc="-10" i="1">
                <a:latin typeface="Arial"/>
                <a:cs typeface="Arial"/>
              </a:rPr>
              <a:t>i</a:t>
            </a:r>
            <a:r>
              <a:rPr dirty="0" sz="1100" i="1">
                <a:latin typeface="Arial"/>
                <a:cs typeface="Arial"/>
              </a:rPr>
              <a:t>a</a:t>
            </a:r>
            <a:r>
              <a:rPr dirty="0" sz="1100" spc="30" i="1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©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Z</a:t>
            </a:r>
            <a:r>
              <a:rPr dirty="0" sz="1100" spc="-5">
                <a:latin typeface="Arial"/>
                <a:cs typeface="Arial"/>
              </a:rPr>
              <a:t>a</a:t>
            </a:r>
            <a:r>
              <a:rPr dirty="0" sz="1100">
                <a:latin typeface="Arial"/>
                <a:cs typeface="Arial"/>
              </a:rPr>
              <a:t>n</a:t>
            </a:r>
            <a:r>
              <a:rPr dirty="0" sz="1100" spc="-10">
                <a:latin typeface="Arial"/>
                <a:cs typeface="Arial"/>
              </a:rPr>
              <a:t>i</a:t>
            </a:r>
            <a:r>
              <a:rPr dirty="0" sz="1100">
                <a:latin typeface="Arial"/>
                <a:cs typeface="Arial"/>
              </a:rPr>
              <a:t>ch</a:t>
            </a:r>
            <a:r>
              <a:rPr dirty="0" sz="1100" spc="-5">
                <a:latin typeface="Arial"/>
                <a:cs typeface="Arial"/>
              </a:rPr>
              <a:t>e</a:t>
            </a:r>
            <a:r>
              <a:rPr dirty="0" sz="1100" spc="-10">
                <a:latin typeface="Arial"/>
                <a:cs typeface="Arial"/>
              </a:rPr>
              <a:t>ll</a:t>
            </a:r>
            <a:r>
              <a:rPr dirty="0" sz="1100">
                <a:latin typeface="Arial"/>
                <a:cs typeface="Arial"/>
              </a:rPr>
              <a:t>i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</a:t>
            </a:r>
            <a:r>
              <a:rPr dirty="0" sz="1100" spc="-5">
                <a:latin typeface="Arial"/>
                <a:cs typeface="Arial"/>
              </a:rPr>
              <a:t>d</a:t>
            </a:r>
            <a:r>
              <a:rPr dirty="0" sz="1100" spc="-10">
                <a:latin typeface="Arial"/>
                <a:cs typeface="Arial"/>
              </a:rPr>
              <a:t>i</a:t>
            </a:r>
            <a:r>
              <a:rPr dirty="0" sz="1100">
                <a:latin typeface="Arial"/>
                <a:cs typeface="Arial"/>
              </a:rPr>
              <a:t>tore,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</a:t>
            </a:r>
            <a:r>
              <a:rPr dirty="0" sz="1100" spc="-5">
                <a:latin typeface="Arial"/>
                <a:cs typeface="Arial"/>
              </a:rPr>
              <a:t>0</a:t>
            </a:r>
            <a:r>
              <a:rPr dirty="0" sz="1100">
                <a:latin typeface="Arial"/>
                <a:cs typeface="Arial"/>
              </a:rPr>
              <a:t>12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35675" y="1196975"/>
            <a:ext cx="1524000" cy="1333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030848" y="1192149"/>
            <a:ext cx="1533525" cy="1343025"/>
          </a:xfrm>
          <a:custGeom>
            <a:avLst/>
            <a:gdLst/>
            <a:ahLst/>
            <a:cxnLst/>
            <a:rect l="l" t="t" r="r" b="b"/>
            <a:pathLst>
              <a:path w="1533525" h="1343025">
                <a:moveTo>
                  <a:pt x="0" y="1343025"/>
                </a:moveTo>
                <a:lnTo>
                  <a:pt x="1533525" y="1343025"/>
                </a:lnTo>
                <a:lnTo>
                  <a:pt x="1533525" y="0"/>
                </a:lnTo>
                <a:lnTo>
                  <a:pt x="0" y="0"/>
                </a:lnTo>
                <a:lnTo>
                  <a:pt x="0" y="1343025"/>
                </a:lnTo>
                <a:close/>
              </a:path>
            </a:pathLst>
          </a:custGeom>
          <a:ln w="9525">
            <a:solidFill>
              <a:srgbClr val="0068C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93076" y="2168588"/>
            <a:ext cx="984250" cy="370205"/>
          </a:xfrm>
          <a:custGeom>
            <a:avLst/>
            <a:gdLst/>
            <a:ahLst/>
            <a:cxnLst/>
            <a:rect l="l" t="t" r="r" b="b"/>
            <a:pathLst>
              <a:path w="984250" h="370205">
                <a:moveTo>
                  <a:pt x="0" y="369887"/>
                </a:moveTo>
                <a:lnTo>
                  <a:pt x="984250" y="369887"/>
                </a:lnTo>
                <a:lnTo>
                  <a:pt x="984250" y="0"/>
                </a:lnTo>
                <a:lnTo>
                  <a:pt x="0" y="0"/>
                </a:lnTo>
                <a:lnTo>
                  <a:pt x="0" y="369887"/>
                </a:lnTo>
                <a:close/>
              </a:path>
            </a:pathLst>
          </a:custGeom>
          <a:ln w="12700">
            <a:solidFill>
              <a:srgbClr val="0068C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7673085" y="2239326"/>
            <a:ext cx="86233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0">
                <a:solidFill>
                  <a:srgbClr val="00478B"/>
                </a:solidFill>
                <a:latin typeface="Arial"/>
                <a:cs typeface="Arial"/>
              </a:rPr>
              <a:t>g</a:t>
            </a:r>
            <a:r>
              <a:rPr dirty="0" sz="1800">
                <a:solidFill>
                  <a:srgbClr val="00478B"/>
                </a:solidFill>
                <a:latin typeface="Arial"/>
                <a:cs typeface="Arial"/>
              </a:rPr>
              <a:t>l</a:t>
            </a:r>
            <a:r>
              <a:rPr dirty="0" sz="1800" spc="-15">
                <a:solidFill>
                  <a:srgbClr val="00478B"/>
                </a:solidFill>
                <a:latin typeface="Arial"/>
                <a:cs typeface="Arial"/>
              </a:rPr>
              <a:t>u</a:t>
            </a:r>
            <a:r>
              <a:rPr dirty="0" sz="1800">
                <a:solidFill>
                  <a:srgbClr val="00478B"/>
                </a:solidFill>
                <a:latin typeface="Arial"/>
                <a:cs typeface="Arial"/>
              </a:rPr>
              <a:t>c</a:t>
            </a:r>
            <a:r>
              <a:rPr dirty="0" sz="1800" spc="-10">
                <a:solidFill>
                  <a:srgbClr val="00478B"/>
                </a:solidFill>
                <a:latin typeface="Arial"/>
                <a:cs typeface="Arial"/>
              </a:rPr>
              <a:t>o</a:t>
            </a:r>
            <a:r>
              <a:rPr dirty="0" sz="1800">
                <a:solidFill>
                  <a:srgbClr val="00478B"/>
                </a:solidFill>
                <a:latin typeface="Arial"/>
                <a:cs typeface="Arial"/>
              </a:rPr>
              <a:t>sio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100" y="324351"/>
            <a:ext cx="3933825" cy="695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Le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20">
                <a:solidFill>
                  <a:srgbClr val="871E33"/>
                </a:solidFill>
                <a:latin typeface="Franklin Gothic Medium"/>
                <a:cs typeface="Franklin Gothic Medium"/>
              </a:rPr>
              <a:t>mac</a:t>
            </a:r>
            <a:r>
              <a:rPr dirty="0" sz="2400" spc="-20">
                <a:solidFill>
                  <a:srgbClr val="871E33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omolecole</a:t>
            </a:r>
            <a:r>
              <a:rPr dirty="0" sz="2400" spc="20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biolo</a:t>
            </a:r>
            <a:r>
              <a:rPr dirty="0" sz="2400" spc="-20">
                <a:solidFill>
                  <a:srgbClr val="871E33"/>
                </a:solidFill>
                <a:latin typeface="Franklin Gothic Medium"/>
                <a:cs typeface="Franklin Gothic Medium"/>
              </a:rPr>
              <a:t>giche: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proteine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08872" y="6595225"/>
            <a:ext cx="13843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5">
                <a:solidFill>
                  <a:srgbClr val="FFFFFF"/>
                </a:solidFill>
                <a:latin typeface="Arial"/>
                <a:cs typeface="Arial"/>
              </a:rPr>
              <a:t>12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5116" y="1126506"/>
            <a:ext cx="6318885" cy="28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Le</a:t>
            </a:r>
            <a:r>
              <a:rPr dirty="0" sz="2000" spc="-2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proteine</a:t>
            </a:r>
            <a:r>
              <a:rPr dirty="0" sz="2000" spc="-3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no</a:t>
            </a:r>
            <a:r>
              <a:rPr dirty="0" sz="2000" spc="-2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polimeri di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aminoa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c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idi,</a:t>
            </a:r>
            <a:r>
              <a:rPr dirty="0" sz="2000" spc="-3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di 20 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ipi di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v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ersi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491994" y="1852167"/>
            <a:ext cx="3991355" cy="19371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479675" y="1839848"/>
            <a:ext cx="4008754" cy="1954530"/>
          </a:xfrm>
          <a:custGeom>
            <a:avLst/>
            <a:gdLst/>
            <a:ahLst/>
            <a:cxnLst/>
            <a:rect l="l" t="t" r="r" b="b"/>
            <a:pathLst>
              <a:path w="4008754" h="1954529">
                <a:moveTo>
                  <a:pt x="0" y="1954276"/>
                </a:moveTo>
                <a:lnTo>
                  <a:pt x="4008374" y="1954276"/>
                </a:lnTo>
                <a:lnTo>
                  <a:pt x="4008374" y="0"/>
                </a:lnTo>
                <a:lnTo>
                  <a:pt x="0" y="0"/>
                </a:lnTo>
                <a:lnTo>
                  <a:pt x="0" y="1954276"/>
                </a:lnTo>
                <a:close/>
              </a:path>
            </a:pathLst>
          </a:custGeom>
          <a:ln w="9525">
            <a:solidFill>
              <a:srgbClr val="0068C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205351" y="3357626"/>
            <a:ext cx="431800" cy="358775"/>
          </a:xfrm>
          <a:custGeom>
            <a:avLst/>
            <a:gdLst/>
            <a:ahLst/>
            <a:cxnLst/>
            <a:rect l="l" t="t" r="r" b="b"/>
            <a:pathLst>
              <a:path w="431800" h="358775">
                <a:moveTo>
                  <a:pt x="0" y="179324"/>
                </a:moveTo>
                <a:lnTo>
                  <a:pt x="6273" y="136223"/>
                </a:lnTo>
                <a:lnTo>
                  <a:pt x="24095" y="96904"/>
                </a:lnTo>
                <a:lnTo>
                  <a:pt x="51966" y="62612"/>
                </a:lnTo>
                <a:lnTo>
                  <a:pt x="88385" y="34592"/>
                </a:lnTo>
                <a:lnTo>
                  <a:pt x="131855" y="14089"/>
                </a:lnTo>
                <a:lnTo>
                  <a:pt x="180876" y="2346"/>
                </a:lnTo>
                <a:lnTo>
                  <a:pt x="215900" y="0"/>
                </a:lnTo>
                <a:lnTo>
                  <a:pt x="233591" y="594"/>
                </a:lnTo>
                <a:lnTo>
                  <a:pt x="250892" y="2346"/>
                </a:lnTo>
                <a:lnTo>
                  <a:pt x="299890" y="14089"/>
                </a:lnTo>
                <a:lnTo>
                  <a:pt x="343359" y="34592"/>
                </a:lnTo>
                <a:lnTo>
                  <a:pt x="379791" y="62612"/>
                </a:lnTo>
                <a:lnTo>
                  <a:pt x="407680" y="96904"/>
                </a:lnTo>
                <a:lnTo>
                  <a:pt x="425518" y="136223"/>
                </a:lnTo>
                <a:lnTo>
                  <a:pt x="431800" y="179324"/>
                </a:lnTo>
                <a:lnTo>
                  <a:pt x="431083" y="194035"/>
                </a:lnTo>
                <a:lnTo>
                  <a:pt x="428971" y="208420"/>
                </a:lnTo>
                <a:lnTo>
                  <a:pt x="414817" y="249154"/>
                </a:lnTo>
                <a:lnTo>
                  <a:pt x="390111" y="285284"/>
                </a:lnTo>
                <a:lnTo>
                  <a:pt x="356359" y="315561"/>
                </a:lnTo>
                <a:lnTo>
                  <a:pt x="315068" y="338735"/>
                </a:lnTo>
                <a:lnTo>
                  <a:pt x="267746" y="353556"/>
                </a:lnTo>
                <a:lnTo>
                  <a:pt x="215900" y="358775"/>
                </a:lnTo>
                <a:lnTo>
                  <a:pt x="198190" y="358179"/>
                </a:lnTo>
                <a:lnTo>
                  <a:pt x="180876" y="356424"/>
                </a:lnTo>
                <a:lnTo>
                  <a:pt x="131855" y="344666"/>
                </a:lnTo>
                <a:lnTo>
                  <a:pt x="88385" y="324137"/>
                </a:lnTo>
                <a:lnTo>
                  <a:pt x="51966" y="296089"/>
                </a:lnTo>
                <a:lnTo>
                  <a:pt x="24095" y="261770"/>
                </a:lnTo>
                <a:lnTo>
                  <a:pt x="6273" y="222432"/>
                </a:lnTo>
                <a:lnTo>
                  <a:pt x="0" y="179324"/>
                </a:lnTo>
                <a:close/>
              </a:path>
            </a:pathLst>
          </a:custGeom>
          <a:ln w="28575">
            <a:solidFill>
              <a:srgbClr val="0E8A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3930777" y="3871872"/>
            <a:ext cx="973455" cy="280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v</a:t>
            </a:r>
            <a:r>
              <a:rPr dirty="0" sz="2000">
                <a:solidFill>
                  <a:srgbClr val="FF0000"/>
                </a:solidFill>
                <a:latin typeface="Arial"/>
                <a:cs typeface="Arial"/>
              </a:rPr>
              <a:t>ariabile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445125" y="4652962"/>
            <a:ext cx="1549400" cy="2060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440298" y="4648200"/>
            <a:ext cx="1558925" cy="2070100"/>
          </a:xfrm>
          <a:custGeom>
            <a:avLst/>
            <a:gdLst/>
            <a:ahLst/>
            <a:cxnLst/>
            <a:rect l="l" t="t" r="r" b="b"/>
            <a:pathLst>
              <a:path w="1558925" h="2070100">
                <a:moveTo>
                  <a:pt x="0" y="2070100"/>
                </a:moveTo>
                <a:lnTo>
                  <a:pt x="1558925" y="2070100"/>
                </a:lnTo>
                <a:lnTo>
                  <a:pt x="1558925" y="0"/>
                </a:lnTo>
                <a:lnTo>
                  <a:pt x="0" y="0"/>
                </a:lnTo>
                <a:lnTo>
                  <a:pt x="0" y="2070100"/>
                </a:lnTo>
                <a:close/>
              </a:path>
            </a:pathLst>
          </a:custGeom>
          <a:ln w="9525">
            <a:solidFill>
              <a:srgbClr val="0E8A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476375" y="4652962"/>
            <a:ext cx="1511300" cy="14573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471549" y="4648200"/>
            <a:ext cx="1520825" cy="1466850"/>
          </a:xfrm>
          <a:custGeom>
            <a:avLst/>
            <a:gdLst/>
            <a:ahLst/>
            <a:cxnLst/>
            <a:rect l="l" t="t" r="r" b="b"/>
            <a:pathLst>
              <a:path w="1520825" h="1466850">
                <a:moveTo>
                  <a:pt x="0" y="1466850"/>
                </a:moveTo>
                <a:lnTo>
                  <a:pt x="1520825" y="1466850"/>
                </a:lnTo>
                <a:lnTo>
                  <a:pt x="1520825" y="0"/>
                </a:lnTo>
                <a:lnTo>
                  <a:pt x="0" y="0"/>
                </a:lnTo>
                <a:lnTo>
                  <a:pt x="0" y="1466850"/>
                </a:lnTo>
                <a:close/>
              </a:path>
            </a:pathLst>
          </a:custGeom>
          <a:ln w="9525">
            <a:solidFill>
              <a:srgbClr val="0E8A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492500" y="4653026"/>
            <a:ext cx="1439799" cy="14397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487673" y="4648263"/>
            <a:ext cx="1449705" cy="1449705"/>
          </a:xfrm>
          <a:custGeom>
            <a:avLst/>
            <a:gdLst/>
            <a:ahLst/>
            <a:cxnLst/>
            <a:rect l="l" t="t" r="r" b="b"/>
            <a:pathLst>
              <a:path w="1449704" h="1449704">
                <a:moveTo>
                  <a:pt x="0" y="1449324"/>
                </a:moveTo>
                <a:lnTo>
                  <a:pt x="1449451" y="1449324"/>
                </a:lnTo>
                <a:lnTo>
                  <a:pt x="1449451" y="0"/>
                </a:lnTo>
                <a:lnTo>
                  <a:pt x="0" y="0"/>
                </a:lnTo>
                <a:lnTo>
                  <a:pt x="0" y="1449324"/>
                </a:lnTo>
                <a:close/>
              </a:path>
            </a:pathLst>
          </a:custGeom>
          <a:ln w="9525">
            <a:solidFill>
              <a:srgbClr val="0E8AF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100" y="324351"/>
            <a:ext cx="3933825" cy="695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Le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20">
                <a:solidFill>
                  <a:srgbClr val="871E33"/>
                </a:solidFill>
                <a:latin typeface="Franklin Gothic Medium"/>
                <a:cs typeface="Franklin Gothic Medium"/>
              </a:rPr>
              <a:t>mac</a:t>
            </a:r>
            <a:r>
              <a:rPr dirty="0" sz="2400" spc="-20">
                <a:solidFill>
                  <a:srgbClr val="871E33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omolecole</a:t>
            </a:r>
            <a:r>
              <a:rPr dirty="0" sz="2400" spc="20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biolo</a:t>
            </a:r>
            <a:r>
              <a:rPr dirty="0" sz="2400" spc="-20">
                <a:solidFill>
                  <a:srgbClr val="871E33"/>
                </a:solidFill>
                <a:latin typeface="Franklin Gothic Medium"/>
                <a:cs typeface="Franklin Gothic Medium"/>
              </a:rPr>
              <a:t>giche: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proteine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5116" y="1126506"/>
            <a:ext cx="7106920" cy="28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Gli</a:t>
            </a:r>
            <a:r>
              <a:rPr dirty="0" sz="2000" spc="-2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aminoa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c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idi</a:t>
            </a:r>
            <a:r>
              <a:rPr dirty="0" sz="2000" spc="-2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si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legano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tra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loro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at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raverso</a:t>
            </a:r>
            <a:r>
              <a:rPr dirty="0" sz="2000" spc="-5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un legame</a:t>
            </a:r>
            <a:r>
              <a:rPr dirty="0" sz="2000" spc="-2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peptidico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8312" y="1844675"/>
            <a:ext cx="8294624" cy="1247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63550" y="1839848"/>
            <a:ext cx="8304530" cy="1257300"/>
          </a:xfrm>
          <a:custGeom>
            <a:avLst/>
            <a:gdLst/>
            <a:ahLst/>
            <a:cxnLst/>
            <a:rect l="l" t="t" r="r" b="b"/>
            <a:pathLst>
              <a:path w="8304530" h="1257300">
                <a:moveTo>
                  <a:pt x="0" y="1257300"/>
                </a:moveTo>
                <a:lnTo>
                  <a:pt x="8304149" y="1257300"/>
                </a:lnTo>
                <a:lnTo>
                  <a:pt x="8304149" y="0"/>
                </a:lnTo>
                <a:lnTo>
                  <a:pt x="0" y="0"/>
                </a:lnTo>
                <a:lnTo>
                  <a:pt x="0" y="1257300"/>
                </a:lnTo>
                <a:close/>
              </a:path>
            </a:pathLst>
          </a:custGeom>
          <a:ln w="9525">
            <a:solidFill>
              <a:srgbClr val="006F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47217" y="3359166"/>
            <a:ext cx="7268845" cy="889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La</a:t>
            </a:r>
            <a:r>
              <a:rPr dirty="0" sz="2000" spc="-2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e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que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n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za</a:t>
            </a:r>
            <a:r>
              <a:rPr dirty="0" sz="2000" spc="-3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aminoa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c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idica</a:t>
            </a:r>
            <a:r>
              <a:rPr dirty="0" sz="2000" spc="-2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c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h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e</a:t>
            </a:r>
            <a:r>
              <a:rPr dirty="0" sz="2000" spc="-3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ne deri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v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a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può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avere</a:t>
            </a:r>
            <a:r>
              <a:rPr dirty="0" sz="2000" spc="-2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tu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te</a:t>
            </a:r>
            <a:r>
              <a:rPr dirty="0" sz="2000" spc="-2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le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 po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sibili</a:t>
            </a:r>
            <a:r>
              <a:rPr dirty="0" sz="2000" spc="-2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c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mbina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z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ioni</a:t>
            </a:r>
            <a:r>
              <a:rPr dirty="0" sz="2000" spc="-4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dei 20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aminoa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c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idi</a:t>
            </a:r>
            <a:r>
              <a:rPr dirty="0" sz="2000" spc="-2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e co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ti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uisce</a:t>
            </a:r>
            <a:r>
              <a:rPr dirty="0" sz="2000" spc="-3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la strut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ura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 primaria</a:t>
            </a:r>
            <a:r>
              <a:rPr dirty="0" sz="2000" spc="-3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della proteina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90816" y="4440554"/>
            <a:ext cx="8061071" cy="14363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82612" y="4432363"/>
            <a:ext cx="8074025" cy="1449705"/>
          </a:xfrm>
          <a:custGeom>
            <a:avLst/>
            <a:gdLst/>
            <a:ahLst/>
            <a:cxnLst/>
            <a:rect l="l" t="t" r="r" b="b"/>
            <a:pathLst>
              <a:path w="8074025" h="1449704">
                <a:moveTo>
                  <a:pt x="0" y="1449324"/>
                </a:moveTo>
                <a:lnTo>
                  <a:pt x="8074025" y="1449324"/>
                </a:lnTo>
                <a:lnTo>
                  <a:pt x="8074025" y="0"/>
                </a:lnTo>
                <a:lnTo>
                  <a:pt x="0" y="0"/>
                </a:lnTo>
                <a:lnTo>
                  <a:pt x="0" y="1449324"/>
                </a:lnTo>
                <a:close/>
              </a:path>
            </a:pathLst>
          </a:custGeom>
          <a:ln w="9525">
            <a:solidFill>
              <a:srgbClr val="006F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699532" y="5579998"/>
            <a:ext cx="215900" cy="288290"/>
          </a:xfrm>
          <a:custGeom>
            <a:avLst/>
            <a:gdLst/>
            <a:ahLst/>
            <a:cxnLst/>
            <a:rect l="l" t="t" r="r" b="b"/>
            <a:pathLst>
              <a:path w="215900" h="288289">
                <a:moveTo>
                  <a:pt x="107929" y="0"/>
                </a:moveTo>
                <a:lnTo>
                  <a:pt x="70001" y="9122"/>
                </a:lnTo>
                <a:lnTo>
                  <a:pt x="39501" y="32581"/>
                </a:lnTo>
                <a:lnTo>
                  <a:pt x="16388" y="67592"/>
                </a:lnTo>
                <a:lnTo>
                  <a:pt x="2760" y="111344"/>
                </a:lnTo>
                <a:lnTo>
                  <a:pt x="0" y="146828"/>
                </a:lnTo>
                <a:lnTo>
                  <a:pt x="945" y="163334"/>
                </a:lnTo>
                <a:lnTo>
                  <a:pt x="11577" y="209006"/>
                </a:lnTo>
                <a:lnTo>
                  <a:pt x="32274" y="246719"/>
                </a:lnTo>
                <a:lnTo>
                  <a:pt x="60939" y="273659"/>
                </a:lnTo>
                <a:lnTo>
                  <a:pt x="107929" y="287959"/>
                </a:lnTo>
                <a:lnTo>
                  <a:pt x="110067" y="287932"/>
                </a:lnTo>
                <a:lnTo>
                  <a:pt x="156715" y="272472"/>
                </a:lnTo>
                <a:lnTo>
                  <a:pt x="184986" y="244847"/>
                </a:lnTo>
                <a:lnTo>
                  <a:pt x="205170" y="206610"/>
                </a:lnTo>
                <a:lnTo>
                  <a:pt x="215171" y="160572"/>
                </a:lnTo>
                <a:lnTo>
                  <a:pt x="215858" y="141130"/>
                </a:lnTo>
                <a:lnTo>
                  <a:pt x="214913" y="124622"/>
                </a:lnTo>
                <a:lnTo>
                  <a:pt x="204281" y="78948"/>
                </a:lnTo>
                <a:lnTo>
                  <a:pt x="183583" y="41235"/>
                </a:lnTo>
                <a:lnTo>
                  <a:pt x="154918" y="14297"/>
                </a:lnTo>
                <a:lnTo>
                  <a:pt x="1079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699511" y="5579998"/>
            <a:ext cx="215900" cy="288290"/>
          </a:xfrm>
          <a:custGeom>
            <a:avLst/>
            <a:gdLst/>
            <a:ahLst/>
            <a:cxnLst/>
            <a:rect l="l" t="t" r="r" b="b"/>
            <a:pathLst>
              <a:path w="215900" h="288289">
                <a:moveTo>
                  <a:pt x="0" y="143979"/>
                </a:moveTo>
                <a:lnTo>
                  <a:pt x="6140" y="95962"/>
                </a:lnTo>
                <a:lnTo>
                  <a:pt x="23163" y="54812"/>
                </a:lnTo>
                <a:lnTo>
                  <a:pt x="48971" y="23339"/>
                </a:lnTo>
                <a:lnTo>
                  <a:pt x="93423" y="1289"/>
                </a:lnTo>
                <a:lnTo>
                  <a:pt x="107950" y="0"/>
                </a:lnTo>
                <a:lnTo>
                  <a:pt x="120403" y="945"/>
                </a:lnTo>
                <a:lnTo>
                  <a:pt x="132438" y="3713"/>
                </a:lnTo>
                <a:lnTo>
                  <a:pt x="174831" y="30920"/>
                </a:lnTo>
                <a:lnTo>
                  <a:pt x="198417" y="65353"/>
                </a:lnTo>
                <a:lnTo>
                  <a:pt x="212637" y="108686"/>
                </a:lnTo>
                <a:lnTo>
                  <a:pt x="215900" y="143979"/>
                </a:lnTo>
                <a:lnTo>
                  <a:pt x="215191" y="160572"/>
                </a:lnTo>
                <a:lnTo>
                  <a:pt x="205190" y="206610"/>
                </a:lnTo>
                <a:lnTo>
                  <a:pt x="185006" y="244847"/>
                </a:lnTo>
                <a:lnTo>
                  <a:pt x="156736" y="272472"/>
                </a:lnTo>
                <a:lnTo>
                  <a:pt x="110088" y="287932"/>
                </a:lnTo>
                <a:lnTo>
                  <a:pt x="107950" y="287959"/>
                </a:lnTo>
                <a:lnTo>
                  <a:pt x="95496" y="287013"/>
                </a:lnTo>
                <a:lnTo>
                  <a:pt x="83461" y="284245"/>
                </a:lnTo>
                <a:lnTo>
                  <a:pt x="41068" y="257035"/>
                </a:lnTo>
                <a:lnTo>
                  <a:pt x="17482" y="222600"/>
                </a:lnTo>
                <a:lnTo>
                  <a:pt x="3262" y="179269"/>
                </a:lnTo>
                <a:lnTo>
                  <a:pt x="20" y="146828"/>
                </a:lnTo>
                <a:lnTo>
                  <a:pt x="0" y="143979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203448" y="5651982"/>
            <a:ext cx="576580" cy="216535"/>
          </a:xfrm>
          <a:custGeom>
            <a:avLst/>
            <a:gdLst/>
            <a:ahLst/>
            <a:cxnLst/>
            <a:rect l="l" t="t" r="r" b="b"/>
            <a:pathLst>
              <a:path w="576579" h="216535">
                <a:moveTo>
                  <a:pt x="0" y="215976"/>
                </a:moveTo>
                <a:lnTo>
                  <a:pt x="576021" y="215976"/>
                </a:lnTo>
                <a:lnTo>
                  <a:pt x="576021" y="0"/>
                </a:lnTo>
                <a:lnTo>
                  <a:pt x="0" y="0"/>
                </a:lnTo>
                <a:lnTo>
                  <a:pt x="0" y="2159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203448" y="5651982"/>
            <a:ext cx="576580" cy="216535"/>
          </a:xfrm>
          <a:custGeom>
            <a:avLst/>
            <a:gdLst/>
            <a:ahLst/>
            <a:cxnLst/>
            <a:rect l="l" t="t" r="r" b="b"/>
            <a:pathLst>
              <a:path w="576579" h="216535">
                <a:moveTo>
                  <a:pt x="0" y="215976"/>
                </a:moveTo>
                <a:lnTo>
                  <a:pt x="576021" y="215976"/>
                </a:lnTo>
                <a:lnTo>
                  <a:pt x="576021" y="0"/>
                </a:lnTo>
                <a:lnTo>
                  <a:pt x="0" y="0"/>
                </a:lnTo>
                <a:lnTo>
                  <a:pt x="0" y="215976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319014" y="5228996"/>
            <a:ext cx="260985" cy="638810"/>
          </a:xfrm>
          <a:custGeom>
            <a:avLst/>
            <a:gdLst/>
            <a:ahLst/>
            <a:cxnLst/>
            <a:rect l="l" t="t" r="r" b="b"/>
            <a:pathLst>
              <a:path w="260985" h="638810">
                <a:moveTo>
                  <a:pt x="0" y="638683"/>
                </a:moveTo>
                <a:lnTo>
                  <a:pt x="260540" y="638683"/>
                </a:lnTo>
                <a:lnTo>
                  <a:pt x="260540" y="0"/>
                </a:lnTo>
                <a:lnTo>
                  <a:pt x="0" y="0"/>
                </a:lnTo>
                <a:lnTo>
                  <a:pt x="0" y="6386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319014" y="5228996"/>
            <a:ext cx="260985" cy="638810"/>
          </a:xfrm>
          <a:custGeom>
            <a:avLst/>
            <a:gdLst/>
            <a:ahLst/>
            <a:cxnLst/>
            <a:rect l="l" t="t" r="r" b="b"/>
            <a:pathLst>
              <a:path w="260985" h="638810">
                <a:moveTo>
                  <a:pt x="0" y="638683"/>
                </a:moveTo>
                <a:lnTo>
                  <a:pt x="260540" y="638683"/>
                </a:lnTo>
                <a:lnTo>
                  <a:pt x="260540" y="0"/>
                </a:lnTo>
                <a:lnTo>
                  <a:pt x="0" y="0"/>
                </a:lnTo>
                <a:lnTo>
                  <a:pt x="0" y="638683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349402" y="6584774"/>
            <a:ext cx="4725035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5">
                <a:latin typeface="Arial"/>
                <a:cs typeface="Arial"/>
              </a:rPr>
              <a:t>S</a:t>
            </a:r>
            <a:r>
              <a:rPr dirty="0" sz="1100" spc="-15">
                <a:latin typeface="Arial"/>
                <a:cs typeface="Arial"/>
              </a:rPr>
              <a:t>y</a:t>
            </a:r>
            <a:r>
              <a:rPr dirty="0" sz="1100" spc="-10">
                <a:latin typeface="Arial"/>
                <a:cs typeface="Arial"/>
              </a:rPr>
              <a:t>l</a:t>
            </a:r>
            <a:r>
              <a:rPr dirty="0" sz="1100" spc="-15">
                <a:latin typeface="Arial"/>
                <a:cs typeface="Arial"/>
              </a:rPr>
              <a:t>v</a:t>
            </a:r>
            <a:r>
              <a:rPr dirty="0" sz="1100" spc="-10">
                <a:latin typeface="Arial"/>
                <a:cs typeface="Arial"/>
              </a:rPr>
              <a:t>i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S</a:t>
            </a:r>
            <a:r>
              <a:rPr dirty="0" sz="1100">
                <a:latin typeface="Arial"/>
                <a:cs typeface="Arial"/>
              </a:rPr>
              <a:t>.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M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5">
                <a:latin typeface="Arial"/>
                <a:cs typeface="Arial"/>
              </a:rPr>
              <a:t>d</a:t>
            </a:r>
            <a:r>
              <a:rPr dirty="0" sz="1100">
                <a:latin typeface="Arial"/>
                <a:cs typeface="Arial"/>
              </a:rPr>
              <a:t>er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Imma</a:t>
            </a:r>
            <a:r>
              <a:rPr dirty="0" sz="1100" spc="-5" i="1">
                <a:latin typeface="Arial"/>
                <a:cs typeface="Arial"/>
              </a:rPr>
              <a:t>g</a:t>
            </a:r>
            <a:r>
              <a:rPr dirty="0" sz="1100" spc="-10" i="1">
                <a:latin typeface="Arial"/>
                <a:cs typeface="Arial"/>
              </a:rPr>
              <a:t>i</a:t>
            </a:r>
            <a:r>
              <a:rPr dirty="0" sz="1100" i="1">
                <a:latin typeface="Arial"/>
                <a:cs typeface="Arial"/>
              </a:rPr>
              <a:t>ni</a:t>
            </a:r>
            <a:r>
              <a:rPr dirty="0" sz="1100" spc="-25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e</a:t>
            </a:r>
            <a:r>
              <a:rPr dirty="0" sz="1100" spc="-1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co</a:t>
            </a:r>
            <a:r>
              <a:rPr dirty="0" sz="1100" spc="-5" i="1">
                <a:latin typeface="Arial"/>
                <a:cs typeface="Arial"/>
              </a:rPr>
              <a:t>n</a:t>
            </a:r>
            <a:r>
              <a:rPr dirty="0" sz="1100" i="1">
                <a:latin typeface="Arial"/>
                <a:cs typeface="Arial"/>
              </a:rPr>
              <a:t>cet</a:t>
            </a:r>
            <a:r>
              <a:rPr dirty="0" sz="1100" spc="5" i="1">
                <a:latin typeface="Arial"/>
                <a:cs typeface="Arial"/>
              </a:rPr>
              <a:t>t</a:t>
            </a:r>
            <a:r>
              <a:rPr dirty="0" sz="1100" i="1">
                <a:latin typeface="Arial"/>
                <a:cs typeface="Arial"/>
              </a:rPr>
              <a:t>i</a:t>
            </a:r>
            <a:r>
              <a:rPr dirty="0" sz="1100" spc="-4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d</a:t>
            </a:r>
            <a:r>
              <a:rPr dirty="0" sz="1100" spc="-5" i="1">
                <a:latin typeface="Arial"/>
                <a:cs typeface="Arial"/>
              </a:rPr>
              <a:t>e</a:t>
            </a:r>
            <a:r>
              <a:rPr dirty="0" sz="1100" spc="-10" i="1">
                <a:latin typeface="Arial"/>
                <a:cs typeface="Arial"/>
              </a:rPr>
              <a:t>ll</a:t>
            </a:r>
            <a:r>
              <a:rPr dirty="0" sz="1100" i="1">
                <a:latin typeface="Arial"/>
                <a:cs typeface="Arial"/>
              </a:rPr>
              <a:t>a</a:t>
            </a:r>
            <a:r>
              <a:rPr dirty="0" sz="1100" spc="15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b</a:t>
            </a:r>
            <a:r>
              <a:rPr dirty="0" sz="1100" spc="-10" i="1">
                <a:latin typeface="Arial"/>
                <a:cs typeface="Arial"/>
              </a:rPr>
              <a:t>i</a:t>
            </a:r>
            <a:r>
              <a:rPr dirty="0" sz="1100" i="1">
                <a:latin typeface="Arial"/>
                <a:cs typeface="Arial"/>
              </a:rPr>
              <a:t>o</a:t>
            </a:r>
            <a:r>
              <a:rPr dirty="0" sz="1100" spc="-10" i="1">
                <a:latin typeface="Arial"/>
                <a:cs typeface="Arial"/>
              </a:rPr>
              <a:t>l</a:t>
            </a:r>
            <a:r>
              <a:rPr dirty="0" sz="1100" i="1">
                <a:latin typeface="Arial"/>
                <a:cs typeface="Arial"/>
              </a:rPr>
              <a:t>o</a:t>
            </a:r>
            <a:r>
              <a:rPr dirty="0" sz="1100" spc="-5" i="1">
                <a:latin typeface="Arial"/>
                <a:cs typeface="Arial"/>
              </a:rPr>
              <a:t>g</a:t>
            </a:r>
            <a:r>
              <a:rPr dirty="0" sz="1100" spc="-10" i="1">
                <a:latin typeface="Arial"/>
                <a:cs typeface="Arial"/>
              </a:rPr>
              <a:t>i</a:t>
            </a:r>
            <a:r>
              <a:rPr dirty="0" sz="1100" i="1">
                <a:latin typeface="Arial"/>
                <a:cs typeface="Arial"/>
              </a:rPr>
              <a:t>a</a:t>
            </a:r>
            <a:r>
              <a:rPr dirty="0" sz="1100" spc="30" i="1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©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Z</a:t>
            </a:r>
            <a:r>
              <a:rPr dirty="0" sz="1100" spc="-5">
                <a:latin typeface="Arial"/>
                <a:cs typeface="Arial"/>
              </a:rPr>
              <a:t>a</a:t>
            </a:r>
            <a:r>
              <a:rPr dirty="0" sz="1100">
                <a:latin typeface="Arial"/>
                <a:cs typeface="Arial"/>
              </a:rPr>
              <a:t>n</a:t>
            </a:r>
            <a:r>
              <a:rPr dirty="0" sz="1100" spc="-10">
                <a:latin typeface="Arial"/>
                <a:cs typeface="Arial"/>
              </a:rPr>
              <a:t>i</a:t>
            </a:r>
            <a:r>
              <a:rPr dirty="0" sz="1100">
                <a:latin typeface="Arial"/>
                <a:cs typeface="Arial"/>
              </a:rPr>
              <a:t>ch</a:t>
            </a:r>
            <a:r>
              <a:rPr dirty="0" sz="1100" spc="-5">
                <a:latin typeface="Arial"/>
                <a:cs typeface="Arial"/>
              </a:rPr>
              <a:t>e</a:t>
            </a:r>
            <a:r>
              <a:rPr dirty="0" sz="1100" spc="-10">
                <a:latin typeface="Arial"/>
                <a:cs typeface="Arial"/>
              </a:rPr>
              <a:t>ll</a:t>
            </a:r>
            <a:r>
              <a:rPr dirty="0" sz="1100">
                <a:latin typeface="Arial"/>
                <a:cs typeface="Arial"/>
              </a:rPr>
              <a:t>i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</a:t>
            </a:r>
            <a:r>
              <a:rPr dirty="0" sz="1100" spc="-5">
                <a:latin typeface="Arial"/>
                <a:cs typeface="Arial"/>
              </a:rPr>
              <a:t>d</a:t>
            </a:r>
            <a:r>
              <a:rPr dirty="0" sz="1100" spc="-10">
                <a:latin typeface="Arial"/>
                <a:cs typeface="Arial"/>
              </a:rPr>
              <a:t>i</a:t>
            </a:r>
            <a:r>
              <a:rPr dirty="0" sz="1100">
                <a:latin typeface="Arial"/>
                <a:cs typeface="Arial"/>
              </a:rPr>
              <a:t>tore,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</a:t>
            </a:r>
            <a:r>
              <a:rPr dirty="0" sz="1100" spc="-5">
                <a:latin typeface="Arial"/>
                <a:cs typeface="Arial"/>
              </a:rPr>
              <a:t>0</a:t>
            </a:r>
            <a:r>
              <a:rPr dirty="0" sz="1100">
                <a:latin typeface="Arial"/>
                <a:cs typeface="Arial"/>
              </a:rPr>
              <a:t>12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13</a:t>
            </a:fld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100" y="324351"/>
            <a:ext cx="3933825" cy="695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Le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20">
                <a:solidFill>
                  <a:srgbClr val="871E33"/>
                </a:solidFill>
                <a:latin typeface="Franklin Gothic Medium"/>
                <a:cs typeface="Franklin Gothic Medium"/>
              </a:rPr>
              <a:t>mac</a:t>
            </a:r>
            <a:r>
              <a:rPr dirty="0" sz="2400" spc="-20">
                <a:solidFill>
                  <a:srgbClr val="871E33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omolecole</a:t>
            </a:r>
            <a:r>
              <a:rPr dirty="0" sz="2400" spc="20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biolo</a:t>
            </a:r>
            <a:r>
              <a:rPr dirty="0" sz="2400" spc="-20">
                <a:solidFill>
                  <a:srgbClr val="871E33"/>
                </a:solidFill>
                <a:latin typeface="Franklin Gothic Medium"/>
                <a:cs typeface="Franklin Gothic Medium"/>
              </a:rPr>
              <a:t>giche: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proteine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27291" y="1200403"/>
            <a:ext cx="8061071" cy="49654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19087" y="1192212"/>
            <a:ext cx="8074025" cy="4978400"/>
          </a:xfrm>
          <a:custGeom>
            <a:avLst/>
            <a:gdLst/>
            <a:ahLst/>
            <a:cxnLst/>
            <a:rect l="l" t="t" r="r" b="b"/>
            <a:pathLst>
              <a:path w="8074025" h="4978400">
                <a:moveTo>
                  <a:pt x="0" y="4978400"/>
                </a:moveTo>
                <a:lnTo>
                  <a:pt x="8074025" y="4978400"/>
                </a:lnTo>
                <a:lnTo>
                  <a:pt x="8074025" y="0"/>
                </a:lnTo>
                <a:lnTo>
                  <a:pt x="0" y="0"/>
                </a:lnTo>
                <a:lnTo>
                  <a:pt x="0" y="4978400"/>
                </a:lnTo>
                <a:close/>
              </a:path>
            </a:pathLst>
          </a:custGeom>
          <a:ln w="9525">
            <a:solidFill>
              <a:srgbClr val="006F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49402" y="6584774"/>
            <a:ext cx="4725035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5">
                <a:latin typeface="Arial"/>
                <a:cs typeface="Arial"/>
              </a:rPr>
              <a:t>S</a:t>
            </a:r>
            <a:r>
              <a:rPr dirty="0" sz="1100" spc="-15">
                <a:latin typeface="Arial"/>
                <a:cs typeface="Arial"/>
              </a:rPr>
              <a:t>y</a:t>
            </a:r>
            <a:r>
              <a:rPr dirty="0" sz="1100" spc="-10">
                <a:latin typeface="Arial"/>
                <a:cs typeface="Arial"/>
              </a:rPr>
              <a:t>l</a:t>
            </a:r>
            <a:r>
              <a:rPr dirty="0" sz="1100" spc="-15">
                <a:latin typeface="Arial"/>
                <a:cs typeface="Arial"/>
              </a:rPr>
              <a:t>v</a:t>
            </a:r>
            <a:r>
              <a:rPr dirty="0" sz="1100" spc="-10">
                <a:latin typeface="Arial"/>
                <a:cs typeface="Arial"/>
              </a:rPr>
              <a:t>i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S</a:t>
            </a:r>
            <a:r>
              <a:rPr dirty="0" sz="1100">
                <a:latin typeface="Arial"/>
                <a:cs typeface="Arial"/>
              </a:rPr>
              <a:t>.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M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5">
                <a:latin typeface="Arial"/>
                <a:cs typeface="Arial"/>
              </a:rPr>
              <a:t>d</a:t>
            </a:r>
            <a:r>
              <a:rPr dirty="0" sz="1100">
                <a:latin typeface="Arial"/>
                <a:cs typeface="Arial"/>
              </a:rPr>
              <a:t>er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Imma</a:t>
            </a:r>
            <a:r>
              <a:rPr dirty="0" sz="1100" spc="-5" i="1">
                <a:latin typeface="Arial"/>
                <a:cs typeface="Arial"/>
              </a:rPr>
              <a:t>g</a:t>
            </a:r>
            <a:r>
              <a:rPr dirty="0" sz="1100" spc="-10" i="1">
                <a:latin typeface="Arial"/>
                <a:cs typeface="Arial"/>
              </a:rPr>
              <a:t>i</a:t>
            </a:r>
            <a:r>
              <a:rPr dirty="0" sz="1100" i="1">
                <a:latin typeface="Arial"/>
                <a:cs typeface="Arial"/>
              </a:rPr>
              <a:t>ni</a:t>
            </a:r>
            <a:r>
              <a:rPr dirty="0" sz="1100" spc="-25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e</a:t>
            </a:r>
            <a:r>
              <a:rPr dirty="0" sz="1100" spc="-1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co</a:t>
            </a:r>
            <a:r>
              <a:rPr dirty="0" sz="1100" spc="-5" i="1">
                <a:latin typeface="Arial"/>
                <a:cs typeface="Arial"/>
              </a:rPr>
              <a:t>n</a:t>
            </a:r>
            <a:r>
              <a:rPr dirty="0" sz="1100" i="1">
                <a:latin typeface="Arial"/>
                <a:cs typeface="Arial"/>
              </a:rPr>
              <a:t>cet</a:t>
            </a:r>
            <a:r>
              <a:rPr dirty="0" sz="1100" spc="5" i="1">
                <a:latin typeface="Arial"/>
                <a:cs typeface="Arial"/>
              </a:rPr>
              <a:t>t</a:t>
            </a:r>
            <a:r>
              <a:rPr dirty="0" sz="1100" i="1">
                <a:latin typeface="Arial"/>
                <a:cs typeface="Arial"/>
              </a:rPr>
              <a:t>i</a:t>
            </a:r>
            <a:r>
              <a:rPr dirty="0" sz="1100" spc="-4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d</a:t>
            </a:r>
            <a:r>
              <a:rPr dirty="0" sz="1100" spc="-5" i="1">
                <a:latin typeface="Arial"/>
                <a:cs typeface="Arial"/>
              </a:rPr>
              <a:t>e</a:t>
            </a:r>
            <a:r>
              <a:rPr dirty="0" sz="1100" spc="-10" i="1">
                <a:latin typeface="Arial"/>
                <a:cs typeface="Arial"/>
              </a:rPr>
              <a:t>ll</a:t>
            </a:r>
            <a:r>
              <a:rPr dirty="0" sz="1100" i="1">
                <a:latin typeface="Arial"/>
                <a:cs typeface="Arial"/>
              </a:rPr>
              <a:t>a</a:t>
            </a:r>
            <a:r>
              <a:rPr dirty="0" sz="1100" spc="15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b</a:t>
            </a:r>
            <a:r>
              <a:rPr dirty="0" sz="1100" spc="-10" i="1">
                <a:latin typeface="Arial"/>
                <a:cs typeface="Arial"/>
              </a:rPr>
              <a:t>i</a:t>
            </a:r>
            <a:r>
              <a:rPr dirty="0" sz="1100" i="1">
                <a:latin typeface="Arial"/>
                <a:cs typeface="Arial"/>
              </a:rPr>
              <a:t>o</a:t>
            </a:r>
            <a:r>
              <a:rPr dirty="0" sz="1100" spc="-10" i="1">
                <a:latin typeface="Arial"/>
                <a:cs typeface="Arial"/>
              </a:rPr>
              <a:t>l</a:t>
            </a:r>
            <a:r>
              <a:rPr dirty="0" sz="1100" i="1">
                <a:latin typeface="Arial"/>
                <a:cs typeface="Arial"/>
              </a:rPr>
              <a:t>o</a:t>
            </a:r>
            <a:r>
              <a:rPr dirty="0" sz="1100" spc="-5" i="1">
                <a:latin typeface="Arial"/>
                <a:cs typeface="Arial"/>
              </a:rPr>
              <a:t>g</a:t>
            </a:r>
            <a:r>
              <a:rPr dirty="0" sz="1100" spc="-10" i="1">
                <a:latin typeface="Arial"/>
                <a:cs typeface="Arial"/>
              </a:rPr>
              <a:t>i</a:t>
            </a:r>
            <a:r>
              <a:rPr dirty="0" sz="1100" i="1">
                <a:latin typeface="Arial"/>
                <a:cs typeface="Arial"/>
              </a:rPr>
              <a:t>a</a:t>
            </a:r>
            <a:r>
              <a:rPr dirty="0" sz="1100" spc="30" i="1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©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Z</a:t>
            </a:r>
            <a:r>
              <a:rPr dirty="0" sz="1100" spc="-5">
                <a:latin typeface="Arial"/>
                <a:cs typeface="Arial"/>
              </a:rPr>
              <a:t>a</a:t>
            </a:r>
            <a:r>
              <a:rPr dirty="0" sz="1100">
                <a:latin typeface="Arial"/>
                <a:cs typeface="Arial"/>
              </a:rPr>
              <a:t>n</a:t>
            </a:r>
            <a:r>
              <a:rPr dirty="0" sz="1100" spc="-10">
                <a:latin typeface="Arial"/>
                <a:cs typeface="Arial"/>
              </a:rPr>
              <a:t>i</a:t>
            </a:r>
            <a:r>
              <a:rPr dirty="0" sz="1100">
                <a:latin typeface="Arial"/>
                <a:cs typeface="Arial"/>
              </a:rPr>
              <a:t>ch</a:t>
            </a:r>
            <a:r>
              <a:rPr dirty="0" sz="1100" spc="-5">
                <a:latin typeface="Arial"/>
                <a:cs typeface="Arial"/>
              </a:rPr>
              <a:t>e</a:t>
            </a:r>
            <a:r>
              <a:rPr dirty="0" sz="1100" spc="-10">
                <a:latin typeface="Arial"/>
                <a:cs typeface="Arial"/>
              </a:rPr>
              <a:t>ll</a:t>
            </a:r>
            <a:r>
              <a:rPr dirty="0" sz="1100">
                <a:latin typeface="Arial"/>
                <a:cs typeface="Arial"/>
              </a:rPr>
              <a:t>i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</a:t>
            </a:r>
            <a:r>
              <a:rPr dirty="0" sz="1100" spc="-5">
                <a:latin typeface="Arial"/>
                <a:cs typeface="Arial"/>
              </a:rPr>
              <a:t>d</a:t>
            </a:r>
            <a:r>
              <a:rPr dirty="0" sz="1100" spc="-10">
                <a:latin typeface="Arial"/>
                <a:cs typeface="Arial"/>
              </a:rPr>
              <a:t>i</a:t>
            </a:r>
            <a:r>
              <a:rPr dirty="0" sz="1100">
                <a:latin typeface="Arial"/>
                <a:cs typeface="Arial"/>
              </a:rPr>
              <a:t>tore,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</a:t>
            </a:r>
            <a:r>
              <a:rPr dirty="0" sz="1100" spc="-5">
                <a:latin typeface="Arial"/>
                <a:cs typeface="Arial"/>
              </a:rPr>
              <a:t>0</a:t>
            </a:r>
            <a:r>
              <a:rPr dirty="0" sz="1100">
                <a:latin typeface="Arial"/>
                <a:cs typeface="Arial"/>
              </a:rPr>
              <a:t>12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13</a:t>
            </a:fld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100" y="324351"/>
            <a:ext cx="3933825" cy="695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Le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20">
                <a:solidFill>
                  <a:srgbClr val="871E33"/>
                </a:solidFill>
                <a:latin typeface="Franklin Gothic Medium"/>
                <a:cs typeface="Franklin Gothic Medium"/>
              </a:rPr>
              <a:t>mac</a:t>
            </a:r>
            <a:r>
              <a:rPr dirty="0" sz="2400" spc="-20">
                <a:solidFill>
                  <a:srgbClr val="871E33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omolecole</a:t>
            </a:r>
            <a:r>
              <a:rPr dirty="0" sz="2400" spc="20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biolo</a:t>
            </a:r>
            <a:r>
              <a:rPr dirty="0" sz="2400" spc="-20">
                <a:solidFill>
                  <a:srgbClr val="871E33"/>
                </a:solidFill>
                <a:latin typeface="Franklin Gothic Medium"/>
                <a:cs typeface="Franklin Gothic Medium"/>
              </a:rPr>
              <a:t>giche: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proteine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15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204927" y="6319597"/>
            <a:ext cx="4725035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5">
                <a:latin typeface="Arial"/>
                <a:cs typeface="Arial"/>
              </a:rPr>
              <a:t>S</a:t>
            </a:r>
            <a:r>
              <a:rPr dirty="0" sz="1100" spc="-15">
                <a:latin typeface="Arial"/>
                <a:cs typeface="Arial"/>
              </a:rPr>
              <a:t>y</a:t>
            </a:r>
            <a:r>
              <a:rPr dirty="0" sz="1100" spc="-10">
                <a:latin typeface="Arial"/>
                <a:cs typeface="Arial"/>
              </a:rPr>
              <a:t>l</a:t>
            </a:r>
            <a:r>
              <a:rPr dirty="0" sz="1100" spc="-15">
                <a:latin typeface="Arial"/>
                <a:cs typeface="Arial"/>
              </a:rPr>
              <a:t>v</a:t>
            </a:r>
            <a:r>
              <a:rPr dirty="0" sz="1100" spc="-10">
                <a:latin typeface="Arial"/>
                <a:cs typeface="Arial"/>
              </a:rPr>
              <a:t>i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S</a:t>
            </a:r>
            <a:r>
              <a:rPr dirty="0" sz="1100">
                <a:latin typeface="Arial"/>
                <a:cs typeface="Arial"/>
              </a:rPr>
              <a:t>.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M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5">
                <a:latin typeface="Arial"/>
                <a:cs typeface="Arial"/>
              </a:rPr>
              <a:t>d</a:t>
            </a:r>
            <a:r>
              <a:rPr dirty="0" sz="1100">
                <a:latin typeface="Arial"/>
                <a:cs typeface="Arial"/>
              </a:rPr>
              <a:t>er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Imma</a:t>
            </a:r>
            <a:r>
              <a:rPr dirty="0" sz="1100" spc="-5" i="1">
                <a:latin typeface="Arial"/>
                <a:cs typeface="Arial"/>
              </a:rPr>
              <a:t>g</a:t>
            </a:r>
            <a:r>
              <a:rPr dirty="0" sz="1100" spc="-10" i="1">
                <a:latin typeface="Arial"/>
                <a:cs typeface="Arial"/>
              </a:rPr>
              <a:t>i</a:t>
            </a:r>
            <a:r>
              <a:rPr dirty="0" sz="1100" i="1">
                <a:latin typeface="Arial"/>
                <a:cs typeface="Arial"/>
              </a:rPr>
              <a:t>ni</a:t>
            </a:r>
            <a:r>
              <a:rPr dirty="0" sz="1100" spc="-25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e</a:t>
            </a:r>
            <a:r>
              <a:rPr dirty="0" sz="1100" spc="-1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co</a:t>
            </a:r>
            <a:r>
              <a:rPr dirty="0" sz="1100" spc="-5" i="1">
                <a:latin typeface="Arial"/>
                <a:cs typeface="Arial"/>
              </a:rPr>
              <a:t>n</a:t>
            </a:r>
            <a:r>
              <a:rPr dirty="0" sz="1100" i="1">
                <a:latin typeface="Arial"/>
                <a:cs typeface="Arial"/>
              </a:rPr>
              <a:t>cet</a:t>
            </a:r>
            <a:r>
              <a:rPr dirty="0" sz="1100" spc="5" i="1">
                <a:latin typeface="Arial"/>
                <a:cs typeface="Arial"/>
              </a:rPr>
              <a:t>t</a:t>
            </a:r>
            <a:r>
              <a:rPr dirty="0" sz="1100" i="1">
                <a:latin typeface="Arial"/>
                <a:cs typeface="Arial"/>
              </a:rPr>
              <a:t>i</a:t>
            </a:r>
            <a:r>
              <a:rPr dirty="0" sz="1100" spc="-4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d</a:t>
            </a:r>
            <a:r>
              <a:rPr dirty="0" sz="1100" spc="-5" i="1">
                <a:latin typeface="Arial"/>
                <a:cs typeface="Arial"/>
              </a:rPr>
              <a:t>e</a:t>
            </a:r>
            <a:r>
              <a:rPr dirty="0" sz="1100" spc="-10" i="1">
                <a:latin typeface="Arial"/>
                <a:cs typeface="Arial"/>
              </a:rPr>
              <a:t>ll</a:t>
            </a:r>
            <a:r>
              <a:rPr dirty="0" sz="1100" i="1">
                <a:latin typeface="Arial"/>
                <a:cs typeface="Arial"/>
              </a:rPr>
              <a:t>a</a:t>
            </a:r>
            <a:r>
              <a:rPr dirty="0" sz="1100" spc="15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b</a:t>
            </a:r>
            <a:r>
              <a:rPr dirty="0" sz="1100" spc="-10" i="1">
                <a:latin typeface="Arial"/>
                <a:cs typeface="Arial"/>
              </a:rPr>
              <a:t>i</a:t>
            </a:r>
            <a:r>
              <a:rPr dirty="0" sz="1100" i="1">
                <a:latin typeface="Arial"/>
                <a:cs typeface="Arial"/>
              </a:rPr>
              <a:t>o</a:t>
            </a:r>
            <a:r>
              <a:rPr dirty="0" sz="1100" spc="-10" i="1">
                <a:latin typeface="Arial"/>
                <a:cs typeface="Arial"/>
              </a:rPr>
              <a:t>l</a:t>
            </a:r>
            <a:r>
              <a:rPr dirty="0" sz="1100" i="1">
                <a:latin typeface="Arial"/>
                <a:cs typeface="Arial"/>
              </a:rPr>
              <a:t>o</a:t>
            </a:r>
            <a:r>
              <a:rPr dirty="0" sz="1100" spc="-5" i="1">
                <a:latin typeface="Arial"/>
                <a:cs typeface="Arial"/>
              </a:rPr>
              <a:t>g</a:t>
            </a:r>
            <a:r>
              <a:rPr dirty="0" sz="1100" spc="-10" i="1">
                <a:latin typeface="Arial"/>
                <a:cs typeface="Arial"/>
              </a:rPr>
              <a:t>i</a:t>
            </a:r>
            <a:r>
              <a:rPr dirty="0" sz="1100" i="1">
                <a:latin typeface="Arial"/>
                <a:cs typeface="Arial"/>
              </a:rPr>
              <a:t>a</a:t>
            </a:r>
            <a:r>
              <a:rPr dirty="0" sz="1100" spc="30" i="1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©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Z</a:t>
            </a:r>
            <a:r>
              <a:rPr dirty="0" sz="1100" spc="-5">
                <a:latin typeface="Arial"/>
                <a:cs typeface="Arial"/>
              </a:rPr>
              <a:t>a</a:t>
            </a:r>
            <a:r>
              <a:rPr dirty="0" sz="1100">
                <a:latin typeface="Arial"/>
                <a:cs typeface="Arial"/>
              </a:rPr>
              <a:t>n</a:t>
            </a:r>
            <a:r>
              <a:rPr dirty="0" sz="1100" spc="-10">
                <a:latin typeface="Arial"/>
                <a:cs typeface="Arial"/>
              </a:rPr>
              <a:t>i</a:t>
            </a:r>
            <a:r>
              <a:rPr dirty="0" sz="1100">
                <a:latin typeface="Arial"/>
                <a:cs typeface="Arial"/>
              </a:rPr>
              <a:t>ch</a:t>
            </a:r>
            <a:r>
              <a:rPr dirty="0" sz="1100" spc="-5">
                <a:latin typeface="Arial"/>
                <a:cs typeface="Arial"/>
              </a:rPr>
              <a:t>e</a:t>
            </a:r>
            <a:r>
              <a:rPr dirty="0" sz="1100" spc="-10">
                <a:latin typeface="Arial"/>
                <a:cs typeface="Arial"/>
              </a:rPr>
              <a:t>ll</a:t>
            </a:r>
            <a:r>
              <a:rPr dirty="0" sz="1100">
                <a:latin typeface="Arial"/>
                <a:cs typeface="Arial"/>
              </a:rPr>
              <a:t>i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</a:t>
            </a:r>
            <a:r>
              <a:rPr dirty="0" sz="1100" spc="-5">
                <a:latin typeface="Arial"/>
                <a:cs typeface="Arial"/>
              </a:rPr>
              <a:t>d</a:t>
            </a:r>
            <a:r>
              <a:rPr dirty="0" sz="1100" spc="-10">
                <a:latin typeface="Arial"/>
                <a:cs typeface="Arial"/>
              </a:rPr>
              <a:t>i</a:t>
            </a:r>
            <a:r>
              <a:rPr dirty="0" sz="1100">
                <a:latin typeface="Arial"/>
                <a:cs typeface="Arial"/>
              </a:rPr>
              <a:t>tore,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</a:t>
            </a:r>
            <a:r>
              <a:rPr dirty="0" sz="1100" spc="-5">
                <a:latin typeface="Arial"/>
                <a:cs typeface="Arial"/>
              </a:rPr>
              <a:t>0</a:t>
            </a:r>
            <a:r>
              <a:rPr dirty="0" sz="1100">
                <a:latin typeface="Arial"/>
                <a:cs typeface="Arial"/>
              </a:rPr>
              <a:t>12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92405">
              <a:lnSpc>
                <a:spcPct val="100000"/>
              </a:lnSpc>
            </a:pPr>
            <a:r>
              <a:rPr dirty="0"/>
              <a:t>Le</a:t>
            </a:r>
            <a:r>
              <a:rPr dirty="0" spc="-25"/>
              <a:t> </a:t>
            </a:r>
            <a:r>
              <a:rPr dirty="0"/>
              <a:t>proteine</a:t>
            </a:r>
            <a:r>
              <a:rPr dirty="0" spc="-30"/>
              <a:t> </a:t>
            </a:r>
            <a:r>
              <a:rPr dirty="0"/>
              <a:t>svolgono</a:t>
            </a:r>
            <a:r>
              <a:rPr dirty="0" spc="-15"/>
              <a:t> </a:t>
            </a:r>
            <a:r>
              <a:rPr dirty="0"/>
              <a:t>molte</a:t>
            </a:r>
            <a:r>
              <a:rPr dirty="0" spc="-20"/>
              <a:t> </a:t>
            </a:r>
            <a:r>
              <a:rPr dirty="0"/>
              <a:t>funzio</a:t>
            </a:r>
            <a:r>
              <a:rPr dirty="0" spc="5"/>
              <a:t>n</a:t>
            </a:r>
            <a:r>
              <a:rPr dirty="0"/>
              <a:t>i:</a:t>
            </a:r>
          </a:p>
          <a:p>
            <a:pPr marL="192405" marR="109220">
              <a:lnSpc>
                <a:spcPct val="100000"/>
              </a:lnSpc>
              <a:buClr>
                <a:srgbClr val="990033"/>
              </a:buClr>
              <a:buFont typeface="Arial"/>
              <a:buChar char="•"/>
              <a:tabLst>
                <a:tab pos="349885" algn="l"/>
              </a:tabLst>
            </a:pPr>
            <a:r>
              <a:rPr dirty="0" b="1">
                <a:latin typeface="Arial"/>
                <a:cs typeface="Arial"/>
              </a:rPr>
              <a:t>sos</a:t>
            </a:r>
            <a:r>
              <a:rPr dirty="0" spc="5" b="1">
                <a:latin typeface="Arial"/>
                <a:cs typeface="Arial"/>
              </a:rPr>
              <a:t>t</a:t>
            </a:r>
            <a:r>
              <a:rPr dirty="0" b="1">
                <a:latin typeface="Arial"/>
                <a:cs typeface="Arial"/>
              </a:rPr>
              <a:t>egn</a:t>
            </a:r>
            <a:r>
              <a:rPr dirty="0" spc="5" b="1">
                <a:latin typeface="Arial"/>
                <a:cs typeface="Arial"/>
              </a:rPr>
              <a:t>o</a:t>
            </a:r>
            <a:r>
              <a:rPr dirty="0">
                <a:latin typeface="Arial"/>
                <a:cs typeface="Arial"/>
              </a:rPr>
              <a:t>–</a:t>
            </a:r>
            <a:r>
              <a:rPr dirty="0" i="1">
                <a:latin typeface="Arial"/>
                <a:cs typeface="Arial"/>
              </a:rPr>
              <a:t>c</a:t>
            </a:r>
            <a:r>
              <a:rPr dirty="0" spc="5" i="1">
                <a:latin typeface="Arial"/>
                <a:cs typeface="Arial"/>
              </a:rPr>
              <a:t>h</a:t>
            </a:r>
            <a:r>
              <a:rPr dirty="0" i="1">
                <a:latin typeface="Arial"/>
                <a:cs typeface="Arial"/>
              </a:rPr>
              <a:t>eratina</a:t>
            </a:r>
            <a:r>
              <a:rPr dirty="0" spc="-65" i="1">
                <a:latin typeface="Arial"/>
                <a:cs typeface="Arial"/>
              </a:rPr>
              <a:t> </a:t>
            </a:r>
            <a:r>
              <a:rPr dirty="0"/>
              <a:t>(nei</a:t>
            </a:r>
            <a:r>
              <a:rPr dirty="0" spc="-15"/>
              <a:t> </a:t>
            </a:r>
            <a:r>
              <a:rPr dirty="0"/>
              <a:t>c</a:t>
            </a:r>
            <a:r>
              <a:rPr dirty="0" spc="5"/>
              <a:t>a</a:t>
            </a:r>
            <a:r>
              <a:rPr dirty="0"/>
              <a:t>pelli e</a:t>
            </a:r>
            <a:r>
              <a:rPr dirty="0" spc="-10"/>
              <a:t> </a:t>
            </a:r>
            <a:r>
              <a:rPr dirty="0"/>
              <a:t>nelle unghie)</a:t>
            </a:r>
            <a:r>
              <a:rPr dirty="0" spc="-25"/>
              <a:t> </a:t>
            </a:r>
            <a:r>
              <a:rPr dirty="0"/>
              <a:t>e</a:t>
            </a:r>
            <a:r>
              <a:rPr dirty="0" spc="-5"/>
              <a:t> </a:t>
            </a:r>
            <a:r>
              <a:rPr dirty="0" i="1">
                <a:latin typeface="Arial"/>
                <a:cs typeface="Arial"/>
              </a:rPr>
              <a:t>c</a:t>
            </a:r>
            <a:r>
              <a:rPr dirty="0" spc="5" i="1">
                <a:latin typeface="Arial"/>
                <a:cs typeface="Arial"/>
              </a:rPr>
              <a:t>o</a:t>
            </a:r>
            <a:r>
              <a:rPr dirty="0" i="1">
                <a:latin typeface="Arial"/>
                <a:cs typeface="Arial"/>
              </a:rPr>
              <a:t>llagene</a:t>
            </a:r>
            <a:r>
              <a:rPr dirty="0" spc="-5" i="1">
                <a:latin typeface="Arial"/>
                <a:cs typeface="Arial"/>
              </a:rPr>
              <a:t> </a:t>
            </a:r>
            <a:r>
              <a:rPr dirty="0"/>
              <a:t>(nei</a:t>
            </a:r>
            <a:r>
              <a:rPr dirty="0" spc="-15"/>
              <a:t> </a:t>
            </a:r>
            <a:r>
              <a:rPr dirty="0"/>
              <a:t>legamenti</a:t>
            </a:r>
            <a:r>
              <a:rPr dirty="0"/>
              <a:t> e</a:t>
            </a:r>
            <a:r>
              <a:rPr dirty="0" spc="-15"/>
              <a:t> </a:t>
            </a:r>
            <a:r>
              <a:rPr dirty="0"/>
              <a:t>nei</a:t>
            </a:r>
            <a:r>
              <a:rPr dirty="0" spc="-15"/>
              <a:t> </a:t>
            </a:r>
            <a:r>
              <a:rPr dirty="0"/>
              <a:t>tendini);</a:t>
            </a:r>
          </a:p>
          <a:p>
            <a:pPr marL="349250" indent="-156845">
              <a:lnSpc>
                <a:spcPct val="100000"/>
              </a:lnSpc>
              <a:buClr>
                <a:srgbClr val="990033"/>
              </a:buClr>
              <a:buFont typeface="Arial"/>
              <a:buChar char="•"/>
              <a:tabLst>
                <a:tab pos="349885" algn="l"/>
              </a:tabLst>
            </a:pPr>
            <a:r>
              <a:rPr dirty="0" b="1">
                <a:latin typeface="Arial"/>
                <a:cs typeface="Arial"/>
              </a:rPr>
              <a:t>ca</a:t>
            </a:r>
            <a:r>
              <a:rPr dirty="0" spc="5" b="1">
                <a:latin typeface="Arial"/>
                <a:cs typeface="Arial"/>
              </a:rPr>
              <a:t>t</a:t>
            </a:r>
            <a:r>
              <a:rPr dirty="0" b="1">
                <a:latin typeface="Arial"/>
                <a:cs typeface="Arial"/>
              </a:rPr>
              <a:t>al</a:t>
            </a:r>
            <a:r>
              <a:rPr dirty="0" spc="-10" b="1">
                <a:latin typeface="Arial"/>
                <a:cs typeface="Arial"/>
              </a:rPr>
              <a:t>i</a:t>
            </a:r>
            <a:r>
              <a:rPr dirty="0" b="1">
                <a:latin typeface="Arial"/>
                <a:cs typeface="Arial"/>
              </a:rPr>
              <a:t>z</a:t>
            </a:r>
            <a:r>
              <a:rPr dirty="0" spc="10" b="1">
                <a:latin typeface="Arial"/>
                <a:cs typeface="Arial"/>
              </a:rPr>
              <a:t>z</a:t>
            </a:r>
            <a:r>
              <a:rPr dirty="0" b="1">
                <a:latin typeface="Arial"/>
                <a:cs typeface="Arial"/>
              </a:rPr>
              <a:t>atori</a:t>
            </a:r>
            <a:r>
              <a:rPr dirty="0" spc="-60" b="1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–</a:t>
            </a:r>
            <a:r>
              <a:rPr dirty="0" spc="-15">
                <a:latin typeface="Arial"/>
                <a:cs typeface="Arial"/>
              </a:rPr>
              <a:t> </a:t>
            </a:r>
            <a:r>
              <a:rPr dirty="0"/>
              <a:t>gli</a:t>
            </a:r>
            <a:r>
              <a:rPr dirty="0" spc="5"/>
              <a:t> </a:t>
            </a:r>
            <a:r>
              <a:rPr dirty="0" i="1">
                <a:latin typeface="Arial"/>
                <a:cs typeface="Arial"/>
              </a:rPr>
              <a:t>en</a:t>
            </a:r>
            <a:r>
              <a:rPr dirty="0" spc="5" i="1">
                <a:latin typeface="Arial"/>
                <a:cs typeface="Arial"/>
              </a:rPr>
              <a:t>z</a:t>
            </a:r>
            <a:r>
              <a:rPr dirty="0" i="1">
                <a:latin typeface="Arial"/>
                <a:cs typeface="Arial"/>
              </a:rPr>
              <a:t>i</a:t>
            </a:r>
            <a:r>
              <a:rPr dirty="0" spc="-15" i="1">
                <a:latin typeface="Arial"/>
                <a:cs typeface="Arial"/>
              </a:rPr>
              <a:t>m</a:t>
            </a:r>
            <a:r>
              <a:rPr dirty="0" i="1">
                <a:latin typeface="Arial"/>
                <a:cs typeface="Arial"/>
              </a:rPr>
              <a:t>i</a:t>
            </a:r>
            <a:r>
              <a:rPr dirty="0" spc="-5" i="1">
                <a:latin typeface="Arial"/>
                <a:cs typeface="Arial"/>
              </a:rPr>
              <a:t> </a:t>
            </a:r>
            <a:r>
              <a:rPr dirty="0"/>
              <a:t>s</a:t>
            </a:r>
            <a:r>
              <a:rPr dirty="0" spc="5"/>
              <a:t>o</a:t>
            </a:r>
            <a:r>
              <a:rPr dirty="0"/>
              <a:t>no</a:t>
            </a:r>
            <a:r>
              <a:rPr dirty="0" spc="-25"/>
              <a:t> </a:t>
            </a:r>
            <a:r>
              <a:rPr dirty="0"/>
              <a:t>proteine</a:t>
            </a:r>
            <a:r>
              <a:rPr dirty="0" spc="-30"/>
              <a:t> </a:t>
            </a:r>
            <a:r>
              <a:rPr dirty="0"/>
              <a:t>e cataliz</a:t>
            </a:r>
            <a:r>
              <a:rPr dirty="0" spc="10"/>
              <a:t>z</a:t>
            </a:r>
            <a:r>
              <a:rPr dirty="0"/>
              <a:t>ano</a:t>
            </a:r>
            <a:r>
              <a:rPr dirty="0" spc="-35"/>
              <a:t> </a:t>
            </a:r>
            <a:r>
              <a:rPr dirty="0"/>
              <a:t>le rea</a:t>
            </a:r>
            <a:r>
              <a:rPr dirty="0" spc="5"/>
              <a:t>z</a:t>
            </a:r>
            <a:r>
              <a:rPr dirty="0"/>
              <a:t>ioni;</a:t>
            </a:r>
          </a:p>
          <a:p>
            <a:pPr marL="192405" marR="5080">
              <a:lnSpc>
                <a:spcPct val="100000"/>
              </a:lnSpc>
              <a:buClr>
                <a:srgbClr val="990033"/>
              </a:buClr>
              <a:buFont typeface="Arial"/>
              <a:buChar char="•"/>
              <a:tabLst>
                <a:tab pos="349885" algn="l"/>
              </a:tabLst>
            </a:pPr>
            <a:r>
              <a:rPr dirty="0" b="1">
                <a:latin typeface="Arial"/>
                <a:cs typeface="Arial"/>
              </a:rPr>
              <a:t>traspor</a:t>
            </a:r>
            <a:r>
              <a:rPr dirty="0" spc="10" b="1">
                <a:latin typeface="Arial"/>
                <a:cs typeface="Arial"/>
              </a:rPr>
              <a:t>t</a:t>
            </a:r>
            <a:r>
              <a:rPr dirty="0" b="1">
                <a:latin typeface="Arial"/>
                <a:cs typeface="Arial"/>
              </a:rPr>
              <a:t>o</a:t>
            </a:r>
            <a:r>
              <a:rPr dirty="0" spc="-45" b="1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–</a:t>
            </a:r>
            <a:r>
              <a:rPr dirty="0" spc="-15">
                <a:latin typeface="Arial"/>
                <a:cs typeface="Arial"/>
              </a:rPr>
              <a:t> </a:t>
            </a:r>
            <a:r>
              <a:rPr dirty="0"/>
              <a:t>le</a:t>
            </a:r>
            <a:r>
              <a:rPr dirty="0" spc="5"/>
              <a:t> </a:t>
            </a:r>
            <a:r>
              <a:rPr dirty="0" i="1">
                <a:latin typeface="Arial"/>
                <a:cs typeface="Arial"/>
              </a:rPr>
              <a:t>proteine</a:t>
            </a:r>
            <a:r>
              <a:rPr dirty="0" spc="-40" i="1">
                <a:latin typeface="Arial"/>
                <a:cs typeface="Arial"/>
              </a:rPr>
              <a:t> </a:t>
            </a:r>
            <a:r>
              <a:rPr dirty="0" i="1">
                <a:latin typeface="Arial"/>
                <a:cs typeface="Arial"/>
              </a:rPr>
              <a:t>di </a:t>
            </a:r>
            <a:r>
              <a:rPr dirty="0" spc="-10" i="1">
                <a:latin typeface="Arial"/>
                <a:cs typeface="Arial"/>
              </a:rPr>
              <a:t>t</a:t>
            </a:r>
            <a:r>
              <a:rPr dirty="0" i="1">
                <a:latin typeface="Arial"/>
                <a:cs typeface="Arial"/>
              </a:rPr>
              <a:t>ras</a:t>
            </a:r>
            <a:r>
              <a:rPr dirty="0" spc="5" i="1">
                <a:latin typeface="Arial"/>
                <a:cs typeface="Arial"/>
              </a:rPr>
              <a:t>p</a:t>
            </a:r>
            <a:r>
              <a:rPr dirty="0" i="1">
                <a:latin typeface="Arial"/>
                <a:cs typeface="Arial"/>
              </a:rPr>
              <a:t>orto</a:t>
            </a:r>
            <a:r>
              <a:rPr dirty="0" spc="-35" i="1">
                <a:latin typeface="Arial"/>
                <a:cs typeface="Arial"/>
              </a:rPr>
              <a:t> </a:t>
            </a:r>
            <a:r>
              <a:rPr dirty="0"/>
              <a:t>della membra</a:t>
            </a:r>
            <a:r>
              <a:rPr dirty="0" spc="5"/>
              <a:t>n</a:t>
            </a:r>
            <a:r>
              <a:rPr dirty="0"/>
              <a:t>a</a:t>
            </a:r>
            <a:r>
              <a:rPr dirty="0" spc="-55"/>
              <a:t> </a:t>
            </a:r>
            <a:r>
              <a:rPr dirty="0"/>
              <a:t>pla</a:t>
            </a:r>
            <a:r>
              <a:rPr dirty="0" spc="5"/>
              <a:t>s</a:t>
            </a:r>
            <a:r>
              <a:rPr dirty="0"/>
              <a:t>matica</a:t>
            </a:r>
            <a:r>
              <a:rPr dirty="0" spc="-25"/>
              <a:t> </a:t>
            </a:r>
            <a:r>
              <a:rPr dirty="0"/>
              <a:t>c</a:t>
            </a:r>
            <a:r>
              <a:rPr dirty="0" spc="5"/>
              <a:t>o</a:t>
            </a:r>
            <a:r>
              <a:rPr dirty="0"/>
              <a:t>n</a:t>
            </a:r>
            <a:r>
              <a:rPr dirty="0" spc="5"/>
              <a:t>s</a:t>
            </a:r>
            <a:r>
              <a:rPr dirty="0"/>
              <a:t>entono</a:t>
            </a:r>
            <a:r>
              <a:rPr dirty="0"/>
              <a:t> </a:t>
            </a:r>
            <a:r>
              <a:rPr dirty="0">
                <a:latin typeface="Arial"/>
                <a:cs typeface="Arial"/>
              </a:rPr>
              <a:t>l’ingr</a:t>
            </a:r>
            <a:r>
              <a:rPr dirty="0" spc="5">
                <a:latin typeface="Arial"/>
                <a:cs typeface="Arial"/>
              </a:rPr>
              <a:t>e</a:t>
            </a:r>
            <a:r>
              <a:rPr dirty="0">
                <a:latin typeface="Arial"/>
                <a:cs typeface="Arial"/>
              </a:rPr>
              <a:t>s</a:t>
            </a:r>
            <a:r>
              <a:rPr dirty="0" spc="10">
                <a:latin typeface="Arial"/>
                <a:cs typeface="Arial"/>
              </a:rPr>
              <a:t>s</a:t>
            </a:r>
            <a:r>
              <a:rPr dirty="0">
                <a:latin typeface="Arial"/>
                <a:cs typeface="Arial"/>
              </a:rPr>
              <a:t>o</a:t>
            </a:r>
            <a:r>
              <a:rPr dirty="0" spc="-4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e l’us</a:t>
            </a:r>
            <a:r>
              <a:rPr dirty="0" spc="5">
                <a:latin typeface="Arial"/>
                <a:cs typeface="Arial"/>
              </a:rPr>
              <a:t>c</a:t>
            </a:r>
            <a:r>
              <a:rPr dirty="0">
                <a:latin typeface="Arial"/>
                <a:cs typeface="Arial"/>
              </a:rPr>
              <a:t>ita</a:t>
            </a:r>
            <a:r>
              <a:rPr dirty="0" spc="-25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di so</a:t>
            </a:r>
            <a:r>
              <a:rPr dirty="0" spc="5">
                <a:latin typeface="Arial"/>
                <a:cs typeface="Arial"/>
              </a:rPr>
              <a:t>s</a:t>
            </a:r>
            <a:r>
              <a:rPr dirty="0">
                <a:latin typeface="Arial"/>
                <a:cs typeface="Arial"/>
              </a:rPr>
              <a:t>tanze</a:t>
            </a:r>
            <a:r>
              <a:rPr dirty="0" spc="-5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dalla cellula;</a:t>
            </a:r>
          </a:p>
          <a:p>
            <a:pPr marL="192405" marR="768985">
              <a:lnSpc>
                <a:spcPct val="100000"/>
              </a:lnSpc>
              <a:buClr>
                <a:srgbClr val="990033"/>
              </a:buClr>
              <a:buFont typeface="Arial"/>
              <a:buChar char="•"/>
              <a:tabLst>
                <a:tab pos="349885" algn="l"/>
              </a:tabLst>
            </a:pPr>
            <a:r>
              <a:rPr dirty="0" b="1">
                <a:latin typeface="Arial"/>
                <a:cs typeface="Arial"/>
              </a:rPr>
              <a:t>difesa</a:t>
            </a:r>
            <a:r>
              <a:rPr dirty="0" spc="-25" b="1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–</a:t>
            </a:r>
            <a:r>
              <a:rPr dirty="0" spc="-15">
                <a:latin typeface="Arial"/>
                <a:cs typeface="Arial"/>
              </a:rPr>
              <a:t> </a:t>
            </a:r>
            <a:r>
              <a:rPr dirty="0"/>
              <a:t>gli</a:t>
            </a:r>
            <a:r>
              <a:rPr dirty="0" spc="5"/>
              <a:t> </a:t>
            </a:r>
            <a:r>
              <a:rPr dirty="0" i="1">
                <a:latin typeface="Arial"/>
                <a:cs typeface="Arial"/>
              </a:rPr>
              <a:t>antico</a:t>
            </a:r>
            <a:r>
              <a:rPr dirty="0" spc="5" i="1">
                <a:latin typeface="Arial"/>
                <a:cs typeface="Arial"/>
              </a:rPr>
              <a:t>r</a:t>
            </a:r>
            <a:r>
              <a:rPr dirty="0" i="1">
                <a:latin typeface="Arial"/>
                <a:cs typeface="Arial"/>
              </a:rPr>
              <a:t>pi</a:t>
            </a:r>
            <a:r>
              <a:rPr dirty="0" spc="-30" i="1">
                <a:latin typeface="Arial"/>
                <a:cs typeface="Arial"/>
              </a:rPr>
              <a:t> </a:t>
            </a:r>
            <a:r>
              <a:rPr dirty="0"/>
              <a:t>distruggono</a:t>
            </a:r>
            <a:r>
              <a:rPr dirty="0" spc="-40"/>
              <a:t> </a:t>
            </a:r>
            <a:r>
              <a:rPr dirty="0"/>
              <a:t>gli agenti</a:t>
            </a:r>
            <a:r>
              <a:rPr dirty="0" spc="-25"/>
              <a:t> </a:t>
            </a:r>
            <a:r>
              <a:rPr dirty="0"/>
              <a:t>patogeni</a:t>
            </a:r>
            <a:r>
              <a:rPr dirty="0" spc="-15"/>
              <a:t> </a:t>
            </a:r>
            <a:r>
              <a:rPr dirty="0"/>
              <a:t>e</a:t>
            </a:r>
            <a:r>
              <a:rPr dirty="0" spc="-15"/>
              <a:t> </a:t>
            </a:r>
            <a:r>
              <a:rPr dirty="0"/>
              <a:t>prevengono</a:t>
            </a:r>
            <a:r>
              <a:rPr dirty="0" spc="-40"/>
              <a:t> </a:t>
            </a:r>
            <a:r>
              <a:rPr dirty="0"/>
              <a:t>le</a:t>
            </a:r>
            <a:r>
              <a:rPr dirty="0"/>
              <a:t> infezioni;</a:t>
            </a:r>
          </a:p>
          <a:p>
            <a:pPr marL="192405" marR="227329">
              <a:lnSpc>
                <a:spcPct val="100000"/>
              </a:lnSpc>
              <a:buClr>
                <a:srgbClr val="990033"/>
              </a:buClr>
              <a:buFont typeface="Arial"/>
              <a:buChar char="•"/>
              <a:tabLst>
                <a:tab pos="349885" algn="l"/>
              </a:tabLst>
            </a:pPr>
            <a:r>
              <a:rPr dirty="0" b="1">
                <a:latin typeface="Arial"/>
                <a:cs typeface="Arial"/>
              </a:rPr>
              <a:t>messaggeri</a:t>
            </a:r>
            <a:r>
              <a:rPr dirty="0" spc="-30" b="1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–</a:t>
            </a:r>
            <a:r>
              <a:rPr dirty="0" spc="-15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alcuni ormoni,</a:t>
            </a:r>
            <a:r>
              <a:rPr dirty="0" spc="-35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c</a:t>
            </a:r>
            <a:r>
              <a:rPr dirty="0" spc="5">
                <a:latin typeface="Arial"/>
                <a:cs typeface="Arial"/>
              </a:rPr>
              <a:t>o</a:t>
            </a:r>
            <a:r>
              <a:rPr dirty="0">
                <a:latin typeface="Arial"/>
                <a:cs typeface="Arial"/>
              </a:rPr>
              <a:t>me</a:t>
            </a:r>
            <a:r>
              <a:rPr dirty="0" spc="-3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l</a:t>
            </a:r>
            <a:r>
              <a:rPr dirty="0" spc="5">
                <a:latin typeface="Arial"/>
                <a:cs typeface="Arial"/>
              </a:rPr>
              <a:t>’</a:t>
            </a:r>
            <a:r>
              <a:rPr dirty="0" i="1">
                <a:latin typeface="Arial"/>
                <a:cs typeface="Arial"/>
              </a:rPr>
              <a:t>insulin</a:t>
            </a:r>
            <a:r>
              <a:rPr dirty="0" spc="5" i="1">
                <a:latin typeface="Arial"/>
                <a:cs typeface="Arial"/>
              </a:rPr>
              <a:t>a</a:t>
            </a:r>
            <a:r>
              <a:rPr dirty="0"/>
              <a:t>,</a:t>
            </a:r>
            <a:r>
              <a:rPr dirty="0" spc="-10"/>
              <a:t> </a:t>
            </a:r>
            <a:r>
              <a:rPr dirty="0"/>
              <a:t>s</a:t>
            </a:r>
            <a:r>
              <a:rPr dirty="0" spc="5"/>
              <a:t>o</a:t>
            </a:r>
            <a:r>
              <a:rPr dirty="0"/>
              <a:t>no</a:t>
            </a:r>
            <a:r>
              <a:rPr dirty="0" spc="-25"/>
              <a:t> </a:t>
            </a:r>
            <a:r>
              <a:rPr dirty="0"/>
              <a:t>proteine</a:t>
            </a:r>
            <a:r>
              <a:rPr dirty="0" spc="-30"/>
              <a:t> </a:t>
            </a:r>
            <a:r>
              <a:rPr dirty="0"/>
              <a:t>c</a:t>
            </a:r>
            <a:r>
              <a:rPr dirty="0" spc="5"/>
              <a:t>h</a:t>
            </a:r>
            <a:r>
              <a:rPr dirty="0"/>
              <a:t>e</a:t>
            </a:r>
            <a:r>
              <a:rPr dirty="0" spc="-15"/>
              <a:t> </a:t>
            </a:r>
            <a:r>
              <a:rPr dirty="0"/>
              <a:t>agi</a:t>
            </a:r>
            <a:r>
              <a:rPr dirty="0" spc="5"/>
              <a:t>s</a:t>
            </a:r>
            <a:r>
              <a:rPr dirty="0"/>
              <a:t>c</a:t>
            </a:r>
            <a:r>
              <a:rPr dirty="0" spc="5"/>
              <a:t>o</a:t>
            </a:r>
            <a:r>
              <a:rPr dirty="0"/>
              <a:t>no</a:t>
            </a:r>
            <a:r>
              <a:rPr dirty="0"/>
              <a:t> da</a:t>
            </a:r>
            <a:r>
              <a:rPr dirty="0" spc="-25"/>
              <a:t> </a:t>
            </a:r>
            <a:r>
              <a:rPr dirty="0"/>
              <a:t>mess</a:t>
            </a:r>
            <a:r>
              <a:rPr dirty="0" spc="5"/>
              <a:t>a</a:t>
            </a:r>
            <a:r>
              <a:rPr dirty="0"/>
              <a:t>gge</a:t>
            </a:r>
            <a:r>
              <a:rPr dirty="0" spc="5"/>
              <a:t>r</a:t>
            </a:r>
            <a:r>
              <a:rPr dirty="0"/>
              <a:t>i</a:t>
            </a:r>
            <a:r>
              <a:rPr dirty="0" spc="-45"/>
              <a:t> </a:t>
            </a:r>
            <a:r>
              <a:rPr dirty="0"/>
              <a:t>c</a:t>
            </a:r>
            <a:r>
              <a:rPr dirty="0" spc="5"/>
              <a:t>h</a:t>
            </a:r>
            <a:r>
              <a:rPr dirty="0"/>
              <a:t>imichi</a:t>
            </a:r>
            <a:r>
              <a:rPr dirty="0" spc="-15"/>
              <a:t> </a:t>
            </a:r>
            <a:r>
              <a:rPr dirty="0"/>
              <a:t>e</a:t>
            </a:r>
            <a:r>
              <a:rPr dirty="0" spc="-15"/>
              <a:t> </a:t>
            </a:r>
            <a:r>
              <a:rPr dirty="0"/>
              <a:t>regolano</a:t>
            </a:r>
            <a:r>
              <a:rPr dirty="0" spc="-30"/>
              <a:t> </a:t>
            </a:r>
            <a:r>
              <a:rPr dirty="0"/>
              <a:t>aivi</a:t>
            </a:r>
            <a:r>
              <a:rPr dirty="0" spc="-15"/>
              <a:t>t</a:t>
            </a:r>
            <a:r>
              <a:rPr dirty="0"/>
              <a:t>à di</a:t>
            </a:r>
            <a:r>
              <a:rPr dirty="0" spc="-10"/>
              <a:t> </a:t>
            </a:r>
            <a:r>
              <a:rPr dirty="0"/>
              <a:t>altri organi;</a:t>
            </a:r>
          </a:p>
          <a:p>
            <a:pPr marL="349250" indent="-156845">
              <a:lnSpc>
                <a:spcPct val="100000"/>
              </a:lnSpc>
              <a:buClr>
                <a:srgbClr val="990033"/>
              </a:buClr>
              <a:buFont typeface="Arial"/>
              <a:buChar char="•"/>
              <a:tabLst>
                <a:tab pos="349885" algn="l"/>
              </a:tabLst>
            </a:pPr>
            <a:r>
              <a:rPr dirty="0" spc="-10" b="1">
                <a:latin typeface="Arial"/>
                <a:cs typeface="Arial"/>
              </a:rPr>
              <a:t>m</a:t>
            </a:r>
            <a:r>
              <a:rPr dirty="0" b="1">
                <a:latin typeface="Arial"/>
                <a:cs typeface="Arial"/>
              </a:rPr>
              <a:t>o</a:t>
            </a:r>
            <a:r>
              <a:rPr dirty="0" spc="-30" b="1">
                <a:latin typeface="Arial"/>
                <a:cs typeface="Arial"/>
              </a:rPr>
              <a:t>v</a:t>
            </a:r>
            <a:r>
              <a:rPr dirty="0" b="1">
                <a:latin typeface="Arial"/>
                <a:cs typeface="Arial"/>
              </a:rPr>
              <a:t>i</a:t>
            </a:r>
            <a:r>
              <a:rPr dirty="0" spc="-15" b="1">
                <a:latin typeface="Arial"/>
                <a:cs typeface="Arial"/>
              </a:rPr>
              <a:t>m</a:t>
            </a:r>
            <a:r>
              <a:rPr dirty="0" b="1">
                <a:latin typeface="Arial"/>
                <a:cs typeface="Arial"/>
              </a:rPr>
              <a:t>ento </a:t>
            </a:r>
            <a:r>
              <a:rPr dirty="0">
                <a:latin typeface="Arial"/>
                <a:cs typeface="Arial"/>
              </a:rPr>
              <a:t>–</a:t>
            </a:r>
            <a:r>
              <a:rPr dirty="0" spc="-5">
                <a:latin typeface="Arial"/>
                <a:cs typeface="Arial"/>
              </a:rPr>
              <a:t> l’</a:t>
            </a:r>
            <a:r>
              <a:rPr dirty="0" i="1">
                <a:latin typeface="Arial"/>
                <a:cs typeface="Arial"/>
              </a:rPr>
              <a:t>actina</a:t>
            </a:r>
            <a:r>
              <a:rPr dirty="0" spc="-15" i="1">
                <a:latin typeface="Arial"/>
                <a:cs typeface="Arial"/>
              </a:rPr>
              <a:t> </a:t>
            </a:r>
            <a:r>
              <a:rPr dirty="0"/>
              <a:t>e </a:t>
            </a:r>
            <a:r>
              <a:rPr dirty="0" spc="-10"/>
              <a:t>l</a:t>
            </a:r>
            <a:r>
              <a:rPr dirty="0"/>
              <a:t>a</a:t>
            </a:r>
            <a:r>
              <a:rPr dirty="0" spc="-5"/>
              <a:t> </a:t>
            </a:r>
            <a:r>
              <a:rPr dirty="0" spc="-20" i="1">
                <a:latin typeface="Arial"/>
                <a:cs typeface="Arial"/>
              </a:rPr>
              <a:t>m</a:t>
            </a:r>
            <a:r>
              <a:rPr dirty="0" i="1">
                <a:latin typeface="Arial"/>
                <a:cs typeface="Arial"/>
              </a:rPr>
              <a:t>iosina </a:t>
            </a:r>
            <a:r>
              <a:rPr dirty="0"/>
              <a:t>sono</a:t>
            </a:r>
            <a:r>
              <a:rPr dirty="0" spc="-25"/>
              <a:t> </a:t>
            </a:r>
            <a:r>
              <a:rPr dirty="0"/>
              <a:t>componenti</a:t>
            </a:r>
            <a:r>
              <a:rPr dirty="0" spc="-45"/>
              <a:t> </a:t>
            </a:r>
            <a:r>
              <a:rPr dirty="0"/>
              <a:t>dei</a:t>
            </a:r>
            <a:r>
              <a:rPr dirty="0" spc="-5"/>
              <a:t> </a:t>
            </a:r>
            <a:r>
              <a:rPr dirty="0"/>
              <a:t>tessuti</a:t>
            </a:r>
            <a:r>
              <a:rPr dirty="0" spc="-35"/>
              <a:t> </a:t>
            </a:r>
            <a:r>
              <a:rPr dirty="0"/>
              <a:t>muscolari.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100" y="324351"/>
            <a:ext cx="3933825" cy="695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Le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20">
                <a:solidFill>
                  <a:srgbClr val="871E33"/>
                </a:solidFill>
                <a:latin typeface="Franklin Gothic Medium"/>
                <a:cs typeface="Franklin Gothic Medium"/>
              </a:rPr>
              <a:t>mac</a:t>
            </a:r>
            <a:r>
              <a:rPr dirty="0" sz="2400" spc="-20">
                <a:solidFill>
                  <a:srgbClr val="871E33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omolecole</a:t>
            </a:r>
            <a:r>
              <a:rPr dirty="0" sz="2400" spc="20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biolo</a:t>
            </a:r>
            <a:r>
              <a:rPr dirty="0" sz="2400" spc="-20">
                <a:solidFill>
                  <a:srgbClr val="871E33"/>
                </a:solidFill>
                <a:latin typeface="Franklin Gothic Medium"/>
                <a:cs typeface="Franklin Gothic Medium"/>
              </a:rPr>
              <a:t>giche: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acidi</a:t>
            </a:r>
            <a:r>
              <a:rPr dirty="0" sz="2400" spc="-35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nuclei</a:t>
            </a:r>
            <a:r>
              <a:rPr dirty="0" sz="2400" spc="-30">
                <a:solidFill>
                  <a:srgbClr val="871E33"/>
                </a:solidFill>
                <a:latin typeface="Franklin Gothic Medium"/>
                <a:cs typeface="Franklin Gothic Medium"/>
              </a:rPr>
              <a:t>c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i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16012" y="2060575"/>
            <a:ext cx="2592324" cy="2155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403350" y="4570412"/>
            <a:ext cx="2592451" cy="21558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714500" y="3981450"/>
            <a:ext cx="73025" cy="865505"/>
          </a:xfrm>
          <a:custGeom>
            <a:avLst/>
            <a:gdLst/>
            <a:ahLst/>
            <a:cxnLst/>
            <a:rect l="l" t="t" r="r" b="b"/>
            <a:pathLst>
              <a:path w="73025" h="865504">
                <a:moveTo>
                  <a:pt x="0" y="865124"/>
                </a:moveTo>
                <a:lnTo>
                  <a:pt x="73025" y="0"/>
                </a:lnTo>
              </a:path>
            </a:pathLst>
          </a:custGeom>
          <a:ln w="38100">
            <a:solidFill>
              <a:srgbClr val="FF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79577" y="1225185"/>
            <a:ext cx="8342630" cy="2193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Gli</a:t>
            </a:r>
            <a:r>
              <a:rPr dirty="0" sz="2000" spc="-2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a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c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idi nuclei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c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i,</a:t>
            </a:r>
            <a:r>
              <a:rPr dirty="0" sz="2000" spc="-2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990033"/>
                </a:solidFill>
                <a:latin typeface="Arial"/>
                <a:cs typeface="Arial"/>
              </a:rPr>
              <a:t>D</a:t>
            </a:r>
            <a:r>
              <a:rPr dirty="0" sz="2000" spc="5" b="1">
                <a:solidFill>
                  <a:srgbClr val="990033"/>
                </a:solidFill>
                <a:latin typeface="Arial"/>
                <a:cs typeface="Arial"/>
              </a:rPr>
              <a:t>N</a:t>
            </a:r>
            <a:r>
              <a:rPr dirty="0" sz="2000" b="1">
                <a:solidFill>
                  <a:srgbClr val="990033"/>
                </a:solidFill>
                <a:latin typeface="Arial"/>
                <a:cs typeface="Arial"/>
              </a:rPr>
              <a:t>A</a:t>
            </a:r>
            <a:r>
              <a:rPr dirty="0" sz="2000" spc="-85" b="1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990033"/>
                </a:solidFill>
                <a:latin typeface="Arial"/>
                <a:cs typeface="Arial"/>
              </a:rPr>
              <a:t>e</a:t>
            </a:r>
            <a:r>
              <a:rPr dirty="0" sz="2000" spc="-15" b="1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990033"/>
                </a:solidFill>
                <a:latin typeface="Arial"/>
                <a:cs typeface="Arial"/>
              </a:rPr>
              <a:t>R</a:t>
            </a:r>
            <a:r>
              <a:rPr dirty="0" sz="2000" spc="5" b="1">
                <a:solidFill>
                  <a:srgbClr val="990033"/>
                </a:solidFill>
                <a:latin typeface="Arial"/>
                <a:cs typeface="Arial"/>
              </a:rPr>
              <a:t>N</a:t>
            </a:r>
            <a:r>
              <a:rPr dirty="0" sz="2000" b="1">
                <a:solidFill>
                  <a:srgbClr val="990033"/>
                </a:solidFill>
                <a:latin typeface="Arial"/>
                <a:cs typeface="Arial"/>
              </a:rPr>
              <a:t>A,</a:t>
            </a:r>
            <a:r>
              <a:rPr dirty="0" sz="2000" spc="-10" b="1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no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polimeri</a:t>
            </a:r>
            <a:r>
              <a:rPr dirty="0" sz="2000" spc="-2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di nucleotidi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650">
              <a:latin typeface="Times New Roman"/>
              <a:cs typeface="Times New Roman"/>
            </a:endParaRPr>
          </a:p>
          <a:p>
            <a:pPr marL="3997325" marR="5080">
              <a:lnSpc>
                <a:spcPct val="100000"/>
              </a:lnSpc>
            </a:pP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Que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te</a:t>
            </a:r>
            <a:r>
              <a:rPr dirty="0" sz="2000" spc="-5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mole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c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ole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po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r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tano</a:t>
            </a:r>
            <a:r>
              <a:rPr dirty="0" sz="2000" spc="-4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le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 informa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z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ioni</a:t>
            </a:r>
            <a:r>
              <a:rPr dirty="0" sz="2000" spc="-4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gen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e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tiche</a:t>
            </a:r>
            <a:r>
              <a:rPr dirty="0" sz="2000" spc="-2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della cellula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 s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t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o</a:t>
            </a:r>
            <a:r>
              <a:rPr dirty="0" sz="2000" spc="-4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forma</a:t>
            </a:r>
            <a:r>
              <a:rPr dirty="0" sz="2000" spc="-3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di seq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u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en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z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e</a:t>
            </a:r>
            <a:r>
              <a:rPr dirty="0" sz="2000" spc="-4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nu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c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leotidich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e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,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 neces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a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r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ie</a:t>
            </a:r>
            <a:r>
              <a:rPr dirty="0" sz="2000" spc="-5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per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lo</a:t>
            </a:r>
            <a:r>
              <a:rPr dirty="0" sz="2000" spc="-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sviluppo</a:t>
            </a:r>
            <a:r>
              <a:rPr dirty="0" sz="2000" spc="-2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e</a:t>
            </a:r>
            <a:r>
              <a:rPr dirty="0" sz="2000" spc="-2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la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c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r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e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cita</a:t>
            </a:r>
            <a:r>
              <a:rPr dirty="0" sz="2000" spc="-5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dell’o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r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gani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mo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15</a:t>
            </a:fld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100" y="324351"/>
            <a:ext cx="4037965" cy="695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400" spc="-5" b="1">
                <a:solidFill>
                  <a:srgbClr val="871E33"/>
                </a:solidFill>
                <a:latin typeface="Franklin Gothic Medium"/>
                <a:cs typeface="Franklin Gothic Medium"/>
              </a:rPr>
              <a:t>Tu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tte</a:t>
            </a:r>
            <a:r>
              <a:rPr dirty="0" sz="2400" spc="-40" b="1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b="1">
                <a:solidFill>
                  <a:srgbClr val="871E33"/>
                </a:solidFill>
                <a:latin typeface="Franklin Gothic Medium"/>
                <a:cs typeface="Franklin Gothic Medium"/>
              </a:rPr>
              <a:t>l</a:t>
            </a:r>
            <a:r>
              <a:rPr dirty="0" sz="24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c</a:t>
            </a:r>
            <a:r>
              <a:rPr dirty="0" sz="2400" b="1">
                <a:solidFill>
                  <a:srgbClr val="871E33"/>
                </a:solidFill>
                <a:latin typeface="Franklin Gothic Medium"/>
                <a:cs typeface="Franklin Gothic Medium"/>
              </a:rPr>
              <a:t>ellu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le</a:t>
            </a:r>
            <a:r>
              <a:rPr dirty="0" sz="2400" spc="-50" b="1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h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ann</a:t>
            </a:r>
            <a:r>
              <a:rPr dirty="0" sz="24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o</a:t>
            </a:r>
            <a:r>
              <a:rPr dirty="0" sz="2400" spc="-25" b="1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b="1">
                <a:solidFill>
                  <a:srgbClr val="871E33"/>
                </a:solidFill>
                <a:latin typeface="Franklin Gothic Medium"/>
                <a:cs typeface="Franklin Gothic Medium"/>
              </a:rPr>
              <a:t>gl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-30" b="1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5" b="1">
                <a:solidFill>
                  <a:srgbClr val="871E33"/>
                </a:solidFill>
                <a:latin typeface="Franklin Gothic Medium"/>
                <a:cs typeface="Franklin Gothic Medium"/>
              </a:rPr>
              <a:t>s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spc="-5" b="1">
                <a:solidFill>
                  <a:srgbClr val="871E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ssi</a:t>
            </a:r>
            <a:r>
              <a:rPr dirty="0" sz="24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c</a:t>
            </a:r>
            <a:r>
              <a:rPr dirty="0" sz="2400" spc="-5" b="1">
                <a:solidFill>
                  <a:srgbClr val="871E33"/>
                </a:solidFill>
                <a:latin typeface="Franklin Gothic Medium"/>
                <a:cs typeface="Franklin Gothic Medium"/>
              </a:rPr>
              <a:t>os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titue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n</a:t>
            </a:r>
            <a:r>
              <a:rPr dirty="0" sz="24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-55" b="1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c</a:t>
            </a:r>
            <a:r>
              <a:rPr dirty="0" sz="24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h</a:t>
            </a:r>
            <a:r>
              <a:rPr dirty="0" sz="2400" b="1">
                <a:solidFill>
                  <a:srgbClr val="871E33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-20" b="1">
                <a:solidFill>
                  <a:srgbClr val="871E33"/>
                </a:solidFill>
                <a:latin typeface="Franklin Gothic Medium"/>
                <a:cs typeface="Franklin Gothic Medium"/>
              </a:rPr>
              <a:t>m</a:t>
            </a:r>
            <a:r>
              <a:rPr dirty="0" sz="2400" b="1">
                <a:solidFill>
                  <a:srgbClr val="871E33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c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i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3862" y="1254125"/>
            <a:ext cx="8275574" cy="4695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19100" y="1249362"/>
            <a:ext cx="8285480" cy="4705350"/>
          </a:xfrm>
          <a:custGeom>
            <a:avLst/>
            <a:gdLst/>
            <a:ahLst/>
            <a:cxnLst/>
            <a:rect l="l" t="t" r="r" b="b"/>
            <a:pathLst>
              <a:path w="8285480" h="4705350">
                <a:moveTo>
                  <a:pt x="0" y="4705350"/>
                </a:moveTo>
                <a:lnTo>
                  <a:pt x="8285099" y="4705350"/>
                </a:lnTo>
                <a:lnTo>
                  <a:pt x="8285099" y="0"/>
                </a:lnTo>
                <a:lnTo>
                  <a:pt x="0" y="0"/>
                </a:lnTo>
                <a:lnTo>
                  <a:pt x="0" y="4705350"/>
                </a:lnTo>
                <a:close/>
              </a:path>
            </a:pathLst>
          </a:custGeom>
          <a:ln w="9525">
            <a:solidFill>
              <a:srgbClr val="00478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008380" y="6466385"/>
            <a:ext cx="506095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Arial"/>
                <a:cs typeface="Arial"/>
              </a:rPr>
              <a:t>B.</a:t>
            </a:r>
            <a:r>
              <a:rPr dirty="0" sz="1200" spc="-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Alb</a:t>
            </a:r>
            <a:r>
              <a:rPr dirty="0" sz="1200" spc="5">
                <a:latin typeface="Arial"/>
                <a:cs typeface="Arial"/>
              </a:rPr>
              <a:t>e</a:t>
            </a:r>
            <a:r>
              <a:rPr dirty="0" sz="1200">
                <a:latin typeface="Arial"/>
                <a:cs typeface="Arial"/>
              </a:rPr>
              <a:t>rts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et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al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. Biologia</a:t>
            </a:r>
            <a:r>
              <a:rPr dirty="0" sz="1200" spc="-45" i="1">
                <a:latin typeface="Arial"/>
                <a:cs typeface="Arial"/>
              </a:rPr>
              <a:t> </a:t>
            </a:r>
            <a:r>
              <a:rPr dirty="0" sz="1200" spc="-20" i="1">
                <a:latin typeface="Arial"/>
                <a:cs typeface="Arial"/>
              </a:rPr>
              <a:t>m</a:t>
            </a:r>
            <a:r>
              <a:rPr dirty="0" sz="1200" i="1">
                <a:latin typeface="Arial"/>
                <a:cs typeface="Arial"/>
              </a:rPr>
              <a:t>olec</a:t>
            </a:r>
            <a:r>
              <a:rPr dirty="0" sz="1200" spc="5" i="1">
                <a:latin typeface="Arial"/>
                <a:cs typeface="Arial"/>
              </a:rPr>
              <a:t>o</a:t>
            </a:r>
            <a:r>
              <a:rPr dirty="0" sz="1200" i="1">
                <a:latin typeface="Arial"/>
                <a:cs typeface="Arial"/>
              </a:rPr>
              <a:t>lare</a:t>
            </a:r>
            <a:r>
              <a:rPr dirty="0" sz="1200" spc="-2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del</a:t>
            </a:r>
            <a:r>
              <a:rPr dirty="0" sz="1200" spc="-5" i="1">
                <a:latin typeface="Arial"/>
                <a:cs typeface="Arial"/>
              </a:rPr>
              <a:t>l</a:t>
            </a:r>
            <a:r>
              <a:rPr dirty="0" sz="1200" i="1">
                <a:latin typeface="Arial"/>
                <a:cs typeface="Arial"/>
              </a:rPr>
              <a:t>a</a:t>
            </a:r>
            <a:r>
              <a:rPr dirty="0" sz="1200" spc="-3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cel</a:t>
            </a:r>
            <a:r>
              <a:rPr dirty="0" sz="1200" spc="-5" i="1">
                <a:latin typeface="Arial"/>
                <a:cs typeface="Arial"/>
              </a:rPr>
              <a:t>l</a:t>
            </a:r>
            <a:r>
              <a:rPr dirty="0" sz="1200" i="1">
                <a:latin typeface="Arial"/>
                <a:cs typeface="Arial"/>
              </a:rPr>
              <a:t>ula</a:t>
            </a:r>
            <a:r>
              <a:rPr dirty="0" sz="1200" spc="-5" i="1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© Zanich</a:t>
            </a:r>
            <a:r>
              <a:rPr dirty="0" sz="1200" spc="5">
                <a:latin typeface="Arial"/>
                <a:cs typeface="Arial"/>
              </a:rPr>
              <a:t>e</a:t>
            </a:r>
            <a:r>
              <a:rPr dirty="0" sz="1200">
                <a:latin typeface="Arial"/>
                <a:cs typeface="Arial"/>
              </a:rPr>
              <a:t>l</a:t>
            </a:r>
            <a:r>
              <a:rPr dirty="0" sz="1200" spc="-5">
                <a:latin typeface="Arial"/>
                <a:cs typeface="Arial"/>
              </a:rPr>
              <a:t>l</a:t>
            </a:r>
            <a:r>
              <a:rPr dirty="0" sz="1200">
                <a:latin typeface="Arial"/>
                <a:cs typeface="Arial"/>
              </a:rPr>
              <a:t>i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editore,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2016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92033" y="3809786"/>
            <a:ext cx="53340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solidFill>
                  <a:srgbClr val="FF0000"/>
                </a:solidFill>
                <a:latin typeface="Arial"/>
                <a:cs typeface="Arial"/>
              </a:rPr>
              <a:t>=</a:t>
            </a:r>
            <a:r>
              <a:rPr dirty="0" sz="1400" spc="-2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0000"/>
                </a:solidFill>
                <a:latin typeface="Arial"/>
                <a:cs typeface="Arial"/>
              </a:rPr>
              <a:t>24%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746750" y="2060575"/>
            <a:ext cx="1440180" cy="288925"/>
          </a:xfrm>
          <a:custGeom>
            <a:avLst/>
            <a:gdLst/>
            <a:ahLst/>
            <a:cxnLst/>
            <a:rect l="l" t="t" r="r" b="b"/>
            <a:pathLst>
              <a:path w="1440179" h="288925">
                <a:moveTo>
                  <a:pt x="0" y="288925"/>
                </a:moveTo>
                <a:lnTo>
                  <a:pt x="1439926" y="288925"/>
                </a:lnTo>
                <a:lnTo>
                  <a:pt x="1439926" y="0"/>
                </a:lnTo>
                <a:lnTo>
                  <a:pt x="0" y="0"/>
                </a:lnTo>
                <a:lnTo>
                  <a:pt x="0" y="288925"/>
                </a:lnTo>
                <a:close/>
              </a:path>
            </a:pathLst>
          </a:custGeom>
          <a:ln w="28575">
            <a:solidFill>
              <a:srgbClr val="FF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15</a:t>
            </a:fld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100" y="324351"/>
            <a:ext cx="4198620" cy="695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-20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lipidi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20">
                <a:solidFill>
                  <a:srgbClr val="871E33"/>
                </a:solidFill>
                <a:latin typeface="Franklin Gothic Medium"/>
                <a:cs typeface="Franklin Gothic Medium"/>
              </a:rPr>
              <a:t>son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o</a:t>
            </a:r>
            <a:r>
              <a:rPr dirty="0" sz="2400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20">
                <a:solidFill>
                  <a:srgbClr val="871E33"/>
                </a:solidFill>
                <a:latin typeface="Franklin Gothic Medium"/>
                <a:cs typeface="Franklin Gothic Medium"/>
              </a:rPr>
              <a:t>molec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o</a:t>
            </a:r>
            <a:r>
              <a:rPr dirty="0" sz="2400">
                <a:solidFill>
                  <a:srgbClr val="871E33"/>
                </a:solidFill>
                <a:latin typeface="Franklin Gothic Medium"/>
                <a:cs typeface="Franklin Gothic Medium"/>
              </a:rPr>
              <a:t>le</a:t>
            </a:r>
            <a:r>
              <a:rPr dirty="0" sz="2400" spc="10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biolo</a:t>
            </a:r>
            <a:r>
              <a:rPr dirty="0" sz="2400" spc="-20">
                <a:solidFill>
                  <a:srgbClr val="871E33"/>
                </a:solidFill>
                <a:latin typeface="Franklin Gothic Medium"/>
                <a:cs typeface="Franklin Gothic Medium"/>
              </a:rPr>
              <a:t>giche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import</a:t>
            </a:r>
            <a:r>
              <a:rPr dirty="0" sz="2400" spc="-25">
                <a:solidFill>
                  <a:srgbClr val="871E33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n</a:t>
            </a:r>
            <a:r>
              <a:rPr dirty="0" sz="2400" spc="-25">
                <a:solidFill>
                  <a:srgbClr val="871E33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i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8540" y="1199658"/>
            <a:ext cx="6954520" cy="889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buClr>
                <a:srgbClr val="990033"/>
              </a:buClr>
              <a:buFont typeface="Arial"/>
              <a:buChar char="•"/>
              <a:tabLst>
                <a:tab pos="170180" algn="l"/>
              </a:tabLst>
            </a:pP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no</a:t>
            </a:r>
            <a:r>
              <a:rPr dirty="0" sz="2000" spc="-2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mole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c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ole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molto</a:t>
            </a:r>
            <a:r>
              <a:rPr dirty="0" sz="2000" spc="-2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diver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if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i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c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a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te</a:t>
            </a:r>
            <a:r>
              <a:rPr dirty="0" sz="2000" spc="-3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tra</a:t>
            </a:r>
            <a:r>
              <a:rPr dirty="0" sz="2000" spc="-3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lor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,</a:t>
            </a:r>
            <a:r>
              <a:rPr dirty="0" sz="2000" spc="-2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insolubili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in acq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u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buClr>
                <a:srgbClr val="990033"/>
              </a:buClr>
              <a:buFont typeface="Arial"/>
              <a:buChar char="•"/>
              <a:tabLst>
                <a:tab pos="170180" algn="l"/>
              </a:tabLst>
            </a:pP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li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amente</a:t>
            </a:r>
            <a:r>
              <a:rPr dirty="0" sz="2000" spc="-3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c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ntengono</a:t>
            </a:r>
            <a:r>
              <a:rPr dirty="0" sz="2000" spc="-5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lunghe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c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a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tene</a:t>
            </a:r>
            <a:r>
              <a:rPr dirty="0" sz="2000" spc="-3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di idro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c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arbu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r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</a:t>
            </a:r>
            <a:r>
              <a:rPr dirty="0" sz="2000" spc="-4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o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anelli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 aromatici</a:t>
            </a:r>
            <a:r>
              <a:rPr dirty="0" sz="2000" spc="-4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mult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i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pli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48326" y="1844675"/>
            <a:ext cx="2808224" cy="1806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143500" y="1839848"/>
            <a:ext cx="2818130" cy="1816100"/>
          </a:xfrm>
          <a:custGeom>
            <a:avLst/>
            <a:gdLst/>
            <a:ahLst/>
            <a:cxnLst/>
            <a:rect l="l" t="t" r="r" b="b"/>
            <a:pathLst>
              <a:path w="2818129" h="1816100">
                <a:moveTo>
                  <a:pt x="0" y="1816100"/>
                </a:moveTo>
                <a:lnTo>
                  <a:pt x="2817749" y="1816100"/>
                </a:lnTo>
                <a:lnTo>
                  <a:pt x="2817749" y="0"/>
                </a:lnTo>
                <a:lnTo>
                  <a:pt x="0" y="0"/>
                </a:lnTo>
                <a:lnTo>
                  <a:pt x="0" y="1816100"/>
                </a:lnTo>
                <a:close/>
              </a:path>
            </a:pathLst>
          </a:custGeom>
          <a:ln w="9525">
            <a:solidFill>
              <a:srgbClr val="0068C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39750" y="2133612"/>
            <a:ext cx="3384550" cy="12316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693826" y="3421305"/>
            <a:ext cx="909955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45" b="1">
                <a:latin typeface="Arial"/>
                <a:cs typeface="Arial"/>
              </a:rPr>
              <a:t>A</a:t>
            </a:r>
            <a:r>
              <a:rPr dirty="0" sz="1100" b="1">
                <a:latin typeface="Arial"/>
                <a:cs typeface="Arial"/>
              </a:rPr>
              <a:t>cido</a:t>
            </a:r>
            <a:r>
              <a:rPr dirty="0" sz="1100" spc="1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gra</a:t>
            </a:r>
            <a:r>
              <a:rPr dirty="0" sz="1100" spc="-5" b="1">
                <a:latin typeface="Arial"/>
                <a:cs typeface="Arial"/>
              </a:rPr>
              <a:t>s</a:t>
            </a:r>
            <a:r>
              <a:rPr dirty="0" sz="1100" b="1">
                <a:latin typeface="Arial"/>
                <a:cs typeface="Arial"/>
              </a:rPr>
              <a:t>so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15</a:t>
            </a:fld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100" y="324351"/>
            <a:ext cx="4198620" cy="695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-20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lipidi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20">
                <a:solidFill>
                  <a:srgbClr val="871E33"/>
                </a:solidFill>
                <a:latin typeface="Franklin Gothic Medium"/>
                <a:cs typeface="Franklin Gothic Medium"/>
              </a:rPr>
              <a:t>son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o</a:t>
            </a:r>
            <a:r>
              <a:rPr dirty="0" sz="2400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20">
                <a:solidFill>
                  <a:srgbClr val="871E33"/>
                </a:solidFill>
                <a:latin typeface="Franklin Gothic Medium"/>
                <a:cs typeface="Franklin Gothic Medium"/>
              </a:rPr>
              <a:t>molec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o</a:t>
            </a:r>
            <a:r>
              <a:rPr dirty="0" sz="2400">
                <a:solidFill>
                  <a:srgbClr val="871E33"/>
                </a:solidFill>
                <a:latin typeface="Franklin Gothic Medium"/>
                <a:cs typeface="Franklin Gothic Medium"/>
              </a:rPr>
              <a:t>le</a:t>
            </a:r>
            <a:r>
              <a:rPr dirty="0" sz="2400" spc="10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biolo</a:t>
            </a:r>
            <a:r>
              <a:rPr dirty="0" sz="2400" spc="-20">
                <a:solidFill>
                  <a:srgbClr val="871E33"/>
                </a:solidFill>
                <a:latin typeface="Franklin Gothic Medium"/>
                <a:cs typeface="Franklin Gothic Medium"/>
              </a:rPr>
              <a:t>giche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import</a:t>
            </a:r>
            <a:r>
              <a:rPr dirty="0" sz="2400" spc="-25">
                <a:solidFill>
                  <a:srgbClr val="871E33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n</a:t>
            </a:r>
            <a:r>
              <a:rPr dirty="0" sz="2400" spc="-25">
                <a:solidFill>
                  <a:srgbClr val="871E33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i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8540" y="1199658"/>
            <a:ext cx="6954520" cy="889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buClr>
                <a:srgbClr val="990033"/>
              </a:buClr>
              <a:buFont typeface="Arial"/>
              <a:buChar char="•"/>
              <a:tabLst>
                <a:tab pos="170180" algn="l"/>
              </a:tabLst>
            </a:pP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no</a:t>
            </a:r>
            <a:r>
              <a:rPr dirty="0" sz="2000" spc="-2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mole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c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ole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molto</a:t>
            </a:r>
            <a:r>
              <a:rPr dirty="0" sz="2000" spc="-2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diver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if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i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c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a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te</a:t>
            </a:r>
            <a:r>
              <a:rPr dirty="0" sz="2000" spc="-3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tra</a:t>
            </a:r>
            <a:r>
              <a:rPr dirty="0" sz="2000" spc="-3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lor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,</a:t>
            </a:r>
            <a:r>
              <a:rPr dirty="0" sz="2000" spc="-2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insolubili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in acq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u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buClr>
                <a:srgbClr val="990033"/>
              </a:buClr>
              <a:buFont typeface="Arial"/>
              <a:buChar char="•"/>
              <a:tabLst>
                <a:tab pos="170180" algn="l"/>
              </a:tabLst>
            </a:pP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li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amente</a:t>
            </a:r>
            <a:r>
              <a:rPr dirty="0" sz="2000" spc="-3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c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ntengono</a:t>
            </a:r>
            <a:r>
              <a:rPr dirty="0" sz="2000" spc="-5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lunghe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c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a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tene</a:t>
            </a:r>
            <a:r>
              <a:rPr dirty="0" sz="2000" spc="-3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di idro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c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arbu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r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</a:t>
            </a:r>
            <a:r>
              <a:rPr dirty="0" sz="2000" spc="-4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o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anelli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 aromatici</a:t>
            </a:r>
            <a:r>
              <a:rPr dirty="0" sz="2000" spc="-4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mult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i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pli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48326" y="1844675"/>
            <a:ext cx="2808224" cy="1806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143500" y="1839848"/>
            <a:ext cx="2818130" cy="1816100"/>
          </a:xfrm>
          <a:custGeom>
            <a:avLst/>
            <a:gdLst/>
            <a:ahLst/>
            <a:cxnLst/>
            <a:rect l="l" t="t" r="r" b="b"/>
            <a:pathLst>
              <a:path w="2818129" h="1816100">
                <a:moveTo>
                  <a:pt x="0" y="1816100"/>
                </a:moveTo>
                <a:lnTo>
                  <a:pt x="2817749" y="1816100"/>
                </a:lnTo>
                <a:lnTo>
                  <a:pt x="2817749" y="0"/>
                </a:lnTo>
                <a:lnTo>
                  <a:pt x="0" y="0"/>
                </a:lnTo>
                <a:lnTo>
                  <a:pt x="0" y="1816100"/>
                </a:lnTo>
                <a:close/>
              </a:path>
            </a:pathLst>
          </a:custGeom>
          <a:ln w="9525">
            <a:solidFill>
              <a:srgbClr val="0068C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39750" y="2133612"/>
            <a:ext cx="3384550" cy="12316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618540" y="3421305"/>
            <a:ext cx="7315200" cy="9544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7630">
              <a:lnSpc>
                <a:spcPct val="100000"/>
              </a:lnSpc>
            </a:pPr>
            <a:r>
              <a:rPr dirty="0" sz="1100" spc="-45" b="1">
                <a:latin typeface="Arial"/>
                <a:cs typeface="Arial"/>
              </a:rPr>
              <a:t>A</a:t>
            </a:r>
            <a:r>
              <a:rPr dirty="0" sz="1100" b="1">
                <a:latin typeface="Arial"/>
                <a:cs typeface="Arial"/>
              </a:rPr>
              <a:t>cido</a:t>
            </a:r>
            <a:r>
              <a:rPr dirty="0" sz="1100" spc="1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gra</a:t>
            </a:r>
            <a:r>
              <a:rPr dirty="0" sz="1100" spc="-5" b="1">
                <a:latin typeface="Arial"/>
                <a:cs typeface="Arial"/>
              </a:rPr>
              <a:t>s</a:t>
            </a:r>
            <a:r>
              <a:rPr dirty="0" sz="1100" b="1">
                <a:latin typeface="Arial"/>
                <a:cs typeface="Arial"/>
              </a:rPr>
              <a:t>so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Gli</a:t>
            </a:r>
            <a:r>
              <a:rPr dirty="0" sz="2000" spc="-2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a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c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idi gra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si</a:t>
            </a:r>
            <a:r>
              <a:rPr dirty="0" sz="2000" spc="-3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fungono</a:t>
            </a:r>
            <a:r>
              <a:rPr dirty="0" sz="2000" spc="-2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da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 spc="10">
                <a:solidFill>
                  <a:srgbClr val="990033"/>
                </a:solidFill>
                <a:latin typeface="Arial"/>
                <a:cs typeface="Arial"/>
              </a:rPr>
              <a:t>c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orte</a:t>
            </a:r>
            <a:r>
              <a:rPr dirty="0" sz="2000" spc="-4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c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n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c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entrate</a:t>
            </a:r>
            <a:r>
              <a:rPr dirty="0" sz="2000" spc="-5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di nutrienti</a:t>
            </a:r>
            <a:r>
              <a:rPr dirty="0" sz="2000" spc="-2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e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molte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 c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e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llule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li ac</a:t>
            </a:r>
            <a:r>
              <a:rPr dirty="0" sz="2000" spc="10">
                <a:solidFill>
                  <a:srgbClr val="990033"/>
                </a:solidFill>
                <a:latin typeface="Arial"/>
                <a:cs typeface="Arial"/>
              </a:rPr>
              <a:t>c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umulano</a:t>
            </a:r>
            <a:r>
              <a:rPr dirty="0" sz="2000" spc="-5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t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o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forma</a:t>
            </a:r>
            <a:r>
              <a:rPr dirty="0" sz="2000" spc="-3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di 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rigli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c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eridi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39750" y="4365687"/>
            <a:ext cx="7410450" cy="2452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15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100" y="324351"/>
            <a:ext cx="3572510" cy="695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400" b="1">
                <a:solidFill>
                  <a:srgbClr val="871E33"/>
                </a:solidFill>
                <a:latin typeface="Franklin Gothic Medium"/>
                <a:cs typeface="Franklin Gothic Medium"/>
              </a:rPr>
              <a:t>Li</a:t>
            </a:r>
            <a:r>
              <a:rPr dirty="0" sz="2400" spc="-20" b="1">
                <a:solidFill>
                  <a:srgbClr val="871E33"/>
                </a:solidFill>
                <a:latin typeface="Franklin Gothic Medium"/>
                <a:cs typeface="Franklin Gothic Medium"/>
              </a:rPr>
              <a:t>v</a:t>
            </a:r>
            <a:r>
              <a:rPr dirty="0" sz="2400" spc="-5" b="1">
                <a:solidFill>
                  <a:srgbClr val="871E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lli</a:t>
            </a:r>
            <a:r>
              <a:rPr dirty="0" sz="2400" spc="-50" b="1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5" b="1">
                <a:solidFill>
                  <a:srgbClr val="871E33"/>
                </a:solidFill>
                <a:latin typeface="Franklin Gothic Medium"/>
                <a:cs typeface="Franklin Gothic Medium"/>
              </a:rPr>
              <a:t>d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5" b="1">
                <a:solidFill>
                  <a:srgbClr val="871E33"/>
                </a:solidFill>
                <a:latin typeface="Franklin Gothic Medium"/>
                <a:cs typeface="Franklin Gothic Medium"/>
              </a:rPr>
              <a:t>o</a:t>
            </a:r>
            <a:r>
              <a:rPr dirty="0" sz="2400" spc="-5" b="1">
                <a:solidFill>
                  <a:srgbClr val="871E33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 spc="-5" b="1">
                <a:solidFill>
                  <a:srgbClr val="871E33"/>
                </a:solidFill>
                <a:latin typeface="Franklin Gothic Medium"/>
                <a:cs typeface="Franklin Gothic Medium"/>
              </a:rPr>
              <a:t>g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an</a:t>
            </a:r>
            <a:r>
              <a:rPr dirty="0" sz="24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izzazione</a:t>
            </a:r>
            <a:r>
              <a:rPr dirty="0" sz="2400" spc="-50" b="1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5" b="1">
                <a:solidFill>
                  <a:srgbClr val="871E33"/>
                </a:solidFill>
                <a:latin typeface="Franklin Gothic Medium"/>
                <a:cs typeface="Franklin Gothic Medium"/>
              </a:rPr>
              <a:t>de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b="1">
                <a:solidFill>
                  <a:srgbClr val="871E33"/>
                </a:solidFill>
                <a:latin typeface="Franklin Gothic Medium"/>
                <a:cs typeface="Franklin Gothic Medium"/>
              </a:rPr>
              <a:t>si</a:t>
            </a:r>
            <a:r>
              <a:rPr dirty="0" sz="2400" spc="-20" b="1">
                <a:solidFill>
                  <a:srgbClr val="871E33"/>
                </a:solidFill>
                <a:latin typeface="Franklin Gothic Medium"/>
                <a:cs typeface="Franklin Gothic Medium"/>
              </a:rPr>
              <a:t>s</a:t>
            </a:r>
            <a:r>
              <a:rPr dirty="0" sz="2400" spc="-5" b="1">
                <a:solidFill>
                  <a:srgbClr val="871E33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spc="-25" b="1">
                <a:solidFill>
                  <a:srgbClr val="871E33"/>
                </a:solidFill>
                <a:latin typeface="Franklin Gothic Medium"/>
                <a:cs typeface="Franklin Gothic Medium"/>
              </a:rPr>
              <a:t>em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-45" b="1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b="1">
                <a:solidFill>
                  <a:srgbClr val="871E33"/>
                </a:solidFill>
                <a:latin typeface="Franklin Gothic Medium"/>
                <a:cs typeface="Franklin Gothic Medium"/>
              </a:rPr>
              <a:t>biolo</a:t>
            </a:r>
            <a:r>
              <a:rPr dirty="0" sz="24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gi</a:t>
            </a:r>
            <a:r>
              <a:rPr dirty="0" sz="2400" spc="-5" b="1">
                <a:solidFill>
                  <a:srgbClr val="871E33"/>
                </a:solidFill>
                <a:latin typeface="Franklin Gothic Medium"/>
                <a:cs typeface="Franklin Gothic Medium"/>
              </a:rPr>
              <a:t>c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i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08075" y="1196975"/>
            <a:ext cx="6848475" cy="51530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829302" y="1123116"/>
            <a:ext cx="58420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at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mi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19702" y="2420294"/>
            <a:ext cx="93853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mo</a:t>
            </a:r>
            <a:r>
              <a:rPr dirty="0" sz="1800" spc="-10">
                <a:latin typeface="Arial"/>
                <a:cs typeface="Arial"/>
              </a:rPr>
              <a:t>l</a:t>
            </a:r>
            <a:r>
              <a:rPr dirty="0" sz="1800">
                <a:latin typeface="Arial"/>
                <a:cs typeface="Arial"/>
              </a:rPr>
              <a:t>ec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le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11448" y="1329364"/>
            <a:ext cx="67119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ce</a:t>
            </a:r>
            <a:r>
              <a:rPr dirty="0" sz="1800" spc="-10">
                <a:latin typeface="Arial"/>
                <a:cs typeface="Arial"/>
              </a:rPr>
              <a:t>l</a:t>
            </a:r>
            <a:r>
              <a:rPr dirty="0" sz="1800">
                <a:latin typeface="Arial"/>
                <a:cs typeface="Arial"/>
              </a:rPr>
              <a:t>l</a:t>
            </a:r>
            <a:r>
              <a:rPr dirty="0" sz="1800" spc="-10">
                <a:latin typeface="Arial"/>
                <a:cs typeface="Arial"/>
              </a:rPr>
              <a:t>u</a:t>
            </a:r>
            <a:r>
              <a:rPr dirty="0" sz="1800">
                <a:latin typeface="Arial"/>
                <a:cs typeface="Arial"/>
              </a:rPr>
              <a:t>le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33043" y="2266369"/>
            <a:ext cx="68580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tess</a:t>
            </a:r>
            <a:r>
              <a:rPr dirty="0" sz="1800" spc="-10">
                <a:latin typeface="Arial"/>
                <a:cs typeface="Arial"/>
              </a:rPr>
              <a:t>u</a:t>
            </a:r>
            <a:r>
              <a:rPr dirty="0" sz="1800">
                <a:latin typeface="Arial"/>
                <a:cs typeface="Arial"/>
              </a:rPr>
              <a:t>ti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330325" y="2924238"/>
            <a:ext cx="825500" cy="370205"/>
          </a:xfrm>
          <a:custGeom>
            <a:avLst/>
            <a:gdLst/>
            <a:ahLst/>
            <a:cxnLst/>
            <a:rect l="l" t="t" r="r" b="b"/>
            <a:pathLst>
              <a:path w="825500" h="370204">
                <a:moveTo>
                  <a:pt x="0" y="369887"/>
                </a:moveTo>
                <a:lnTo>
                  <a:pt x="825500" y="369887"/>
                </a:lnTo>
                <a:lnTo>
                  <a:pt x="825500" y="0"/>
                </a:lnTo>
                <a:lnTo>
                  <a:pt x="0" y="0"/>
                </a:lnTo>
                <a:lnTo>
                  <a:pt x="0" y="3698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409191" y="2995096"/>
            <a:ext cx="65849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or</a:t>
            </a:r>
            <a:r>
              <a:rPr dirty="0" sz="1800" spc="-10">
                <a:latin typeface="Arial"/>
                <a:cs typeface="Arial"/>
              </a:rPr>
              <a:t>g</a:t>
            </a: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i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979676" y="4076700"/>
            <a:ext cx="903605" cy="323850"/>
          </a:xfrm>
          <a:custGeom>
            <a:avLst/>
            <a:gdLst/>
            <a:ahLst/>
            <a:cxnLst/>
            <a:rect l="l" t="t" r="r" b="b"/>
            <a:pathLst>
              <a:path w="903605" h="323850">
                <a:moveTo>
                  <a:pt x="0" y="323850"/>
                </a:moveTo>
                <a:lnTo>
                  <a:pt x="903287" y="323850"/>
                </a:lnTo>
                <a:lnTo>
                  <a:pt x="903287" y="0"/>
                </a:lnTo>
                <a:lnTo>
                  <a:pt x="0" y="0"/>
                </a:lnTo>
                <a:lnTo>
                  <a:pt x="0" y="3238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2058670" y="4135683"/>
            <a:ext cx="73660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sistemi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19020" y="5877335"/>
            <a:ext cx="117729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p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p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l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zi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ni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588125" y="2887662"/>
            <a:ext cx="1275080" cy="370205"/>
          </a:xfrm>
          <a:custGeom>
            <a:avLst/>
            <a:gdLst/>
            <a:ahLst/>
            <a:cxnLst/>
            <a:rect l="l" t="t" r="r" b="b"/>
            <a:pathLst>
              <a:path w="1275079" h="370204">
                <a:moveTo>
                  <a:pt x="0" y="369887"/>
                </a:moveTo>
                <a:lnTo>
                  <a:pt x="1274826" y="369887"/>
                </a:lnTo>
                <a:lnTo>
                  <a:pt x="1274826" y="0"/>
                </a:lnTo>
                <a:lnTo>
                  <a:pt x="0" y="0"/>
                </a:lnTo>
                <a:lnTo>
                  <a:pt x="0" y="3698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6667881" y="2958519"/>
            <a:ext cx="110426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ec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sistemi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859401" y="6021387"/>
            <a:ext cx="1120775" cy="370205"/>
          </a:xfrm>
          <a:custGeom>
            <a:avLst/>
            <a:gdLst/>
            <a:ahLst/>
            <a:cxnLst/>
            <a:rect l="l" t="t" r="r" b="b"/>
            <a:pathLst>
              <a:path w="1120775" h="370204">
                <a:moveTo>
                  <a:pt x="0" y="369887"/>
                </a:moveTo>
                <a:lnTo>
                  <a:pt x="1120775" y="369887"/>
                </a:lnTo>
                <a:lnTo>
                  <a:pt x="1120775" y="0"/>
                </a:lnTo>
                <a:lnTo>
                  <a:pt x="0" y="0"/>
                </a:lnTo>
                <a:lnTo>
                  <a:pt x="0" y="3698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4938776" y="6093133"/>
            <a:ext cx="950594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com</a:t>
            </a:r>
            <a:r>
              <a:rPr dirty="0" sz="1800" spc="-10">
                <a:latin typeface="Arial"/>
                <a:cs typeface="Arial"/>
              </a:rPr>
              <a:t>u</a:t>
            </a:r>
            <a:r>
              <a:rPr dirty="0" sz="1800">
                <a:latin typeface="Arial"/>
                <a:cs typeface="Arial"/>
              </a:rPr>
              <a:t>n</a:t>
            </a:r>
            <a:r>
              <a:rPr dirty="0" sz="1800" spc="-10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tà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17" name="object 17"/>
          <p:cNvSpPr txBox="1"/>
          <p:nvPr/>
        </p:nvSpPr>
        <p:spPr>
          <a:xfrm>
            <a:off x="7050785" y="1481898"/>
            <a:ext cx="83756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0">
                <a:latin typeface="Arial"/>
                <a:cs typeface="Arial"/>
              </a:rPr>
              <a:t>b</a:t>
            </a:r>
            <a:r>
              <a:rPr dirty="0" sz="1800">
                <a:latin typeface="Arial"/>
                <a:cs typeface="Arial"/>
              </a:rPr>
              <a:t>i</a:t>
            </a:r>
            <a:r>
              <a:rPr dirty="0" sz="1800" spc="-15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sfera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100" y="324351"/>
            <a:ext cx="4198620" cy="695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-20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lipidi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20">
                <a:solidFill>
                  <a:srgbClr val="871E33"/>
                </a:solidFill>
                <a:latin typeface="Franklin Gothic Medium"/>
                <a:cs typeface="Franklin Gothic Medium"/>
              </a:rPr>
              <a:t>son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o</a:t>
            </a:r>
            <a:r>
              <a:rPr dirty="0" sz="2400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20">
                <a:solidFill>
                  <a:srgbClr val="871E33"/>
                </a:solidFill>
                <a:latin typeface="Franklin Gothic Medium"/>
                <a:cs typeface="Franklin Gothic Medium"/>
              </a:rPr>
              <a:t>molec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o</a:t>
            </a:r>
            <a:r>
              <a:rPr dirty="0" sz="2400">
                <a:solidFill>
                  <a:srgbClr val="871E33"/>
                </a:solidFill>
                <a:latin typeface="Franklin Gothic Medium"/>
                <a:cs typeface="Franklin Gothic Medium"/>
              </a:rPr>
              <a:t>le</a:t>
            </a:r>
            <a:r>
              <a:rPr dirty="0" sz="2400" spc="10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biolo</a:t>
            </a:r>
            <a:r>
              <a:rPr dirty="0" sz="2400" spc="-20">
                <a:solidFill>
                  <a:srgbClr val="871E33"/>
                </a:solidFill>
                <a:latin typeface="Franklin Gothic Medium"/>
                <a:cs typeface="Franklin Gothic Medium"/>
              </a:rPr>
              <a:t>giche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import</a:t>
            </a:r>
            <a:r>
              <a:rPr dirty="0" sz="2400" spc="-25">
                <a:solidFill>
                  <a:srgbClr val="871E33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n</a:t>
            </a:r>
            <a:r>
              <a:rPr dirty="0" sz="2400" spc="-25">
                <a:solidFill>
                  <a:srgbClr val="871E33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i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98850" y="1631458"/>
            <a:ext cx="4748530" cy="11950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000">
                <a:solidFill>
                  <a:srgbClr val="C00000"/>
                </a:solidFill>
                <a:latin typeface="Arial"/>
                <a:cs typeface="Arial"/>
              </a:rPr>
              <a:t>Non</a:t>
            </a:r>
            <a:r>
              <a:rPr dirty="0" sz="2000" spc="-3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C00000"/>
                </a:solidFill>
                <a:latin typeface="Arial"/>
                <a:cs typeface="Arial"/>
              </a:rPr>
              <a:t>formano</a:t>
            </a:r>
            <a:r>
              <a:rPr dirty="0" sz="2000" spc="-3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C00000"/>
                </a:solidFill>
                <a:latin typeface="Arial"/>
                <a:cs typeface="Arial"/>
              </a:rPr>
              <a:t>polimeri,</a:t>
            </a:r>
            <a:r>
              <a:rPr dirty="0" sz="2000" spc="-2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C00000"/>
                </a:solidFill>
                <a:latin typeface="Arial"/>
                <a:cs typeface="Arial"/>
              </a:rPr>
              <a:t>ma</a:t>
            </a:r>
            <a:r>
              <a:rPr dirty="0" sz="2000" spc="-1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C00000"/>
                </a:solidFill>
                <a:latin typeface="Arial"/>
                <a:cs typeface="Arial"/>
              </a:rPr>
              <a:t>si agg</a:t>
            </a:r>
            <a:r>
              <a:rPr dirty="0" sz="2000" spc="5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dirty="0" sz="2000">
                <a:solidFill>
                  <a:srgbClr val="C00000"/>
                </a:solidFill>
                <a:latin typeface="Arial"/>
                <a:cs typeface="Arial"/>
              </a:rPr>
              <a:t>ega</a:t>
            </a:r>
            <a:r>
              <a:rPr dirty="0" sz="2000" spc="5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dirty="0" sz="200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dirty="0" sz="2000" spc="-4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C00000"/>
                </a:solidFill>
                <a:latin typeface="Arial"/>
                <a:cs typeface="Arial"/>
              </a:rPr>
              <a:t>in</a:t>
            </a:r>
            <a:r>
              <a:rPr dirty="0" sz="2000">
                <a:solidFill>
                  <a:srgbClr val="C00000"/>
                </a:solidFill>
                <a:latin typeface="Arial"/>
                <a:cs typeface="Arial"/>
              </a:rPr>
              <a:t> c</a:t>
            </a:r>
            <a:r>
              <a:rPr dirty="0" sz="2000" spc="5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C00000"/>
                </a:solidFill>
                <a:latin typeface="Arial"/>
                <a:cs typeface="Arial"/>
              </a:rPr>
              <a:t>mple</a:t>
            </a:r>
            <a:r>
              <a:rPr dirty="0" sz="2000" spc="5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C00000"/>
                </a:solidFill>
                <a:latin typeface="Arial"/>
                <a:cs typeface="Arial"/>
              </a:rPr>
              <a:t>si</a:t>
            </a:r>
            <a:r>
              <a:rPr dirty="0" sz="2000" spc="-5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dirty="0" sz="2000" spc="5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C00000"/>
                </a:solidFill>
                <a:latin typeface="Arial"/>
                <a:cs typeface="Arial"/>
              </a:rPr>
              <a:t>vramole</a:t>
            </a:r>
            <a:r>
              <a:rPr dirty="0" sz="2000" spc="5">
                <a:solidFill>
                  <a:srgbClr val="C00000"/>
                </a:solidFill>
                <a:latin typeface="Arial"/>
                <a:cs typeface="Arial"/>
              </a:rPr>
              <a:t>c</a:t>
            </a:r>
            <a:r>
              <a:rPr dirty="0" sz="2000">
                <a:solidFill>
                  <a:srgbClr val="C00000"/>
                </a:solidFill>
                <a:latin typeface="Arial"/>
                <a:cs typeface="Arial"/>
              </a:rPr>
              <a:t>ola</a:t>
            </a:r>
            <a:r>
              <a:rPr dirty="0" sz="2000" spc="5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dirty="0" sz="200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dirty="0" sz="2000" spc="-4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C00000"/>
                </a:solidFill>
                <a:latin typeface="Arial"/>
                <a:cs typeface="Arial"/>
              </a:rPr>
              <a:t>c</a:t>
            </a:r>
            <a:r>
              <a:rPr dirty="0" sz="2000" spc="5">
                <a:solidFill>
                  <a:srgbClr val="C00000"/>
                </a:solidFill>
                <a:latin typeface="Arial"/>
                <a:cs typeface="Arial"/>
              </a:rPr>
              <a:t>h</a:t>
            </a:r>
            <a:r>
              <a:rPr dirty="0" sz="200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dirty="0" sz="2000" spc="-1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dirty="0" sz="2000" spc="5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C00000"/>
                </a:solidFill>
                <a:latin typeface="Arial"/>
                <a:cs typeface="Arial"/>
              </a:rPr>
              <a:t>no</a:t>
            </a:r>
            <a:r>
              <a:rPr dirty="0" sz="2000" spc="-2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dirty="0" sz="2000">
                <a:solidFill>
                  <a:srgbClr val="C00000"/>
                </a:solidFill>
                <a:latin typeface="Arial"/>
                <a:cs typeface="Arial"/>
              </a:rPr>
              <a:t> principali</a:t>
            </a:r>
            <a:r>
              <a:rPr dirty="0" sz="2000" spc="-3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C00000"/>
                </a:solidFill>
                <a:latin typeface="Arial"/>
                <a:cs typeface="Arial"/>
              </a:rPr>
              <a:t>c</a:t>
            </a:r>
            <a:r>
              <a:rPr dirty="0" sz="2000" spc="5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C00000"/>
                </a:solidFill>
                <a:latin typeface="Arial"/>
                <a:cs typeface="Arial"/>
              </a:rPr>
              <a:t>stituenti</a:t>
            </a:r>
            <a:r>
              <a:rPr dirty="0" sz="2000" spc="-3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C00000"/>
                </a:solidFill>
                <a:latin typeface="Arial"/>
                <a:cs typeface="Arial"/>
              </a:rPr>
              <a:t>delle delle membrane</a:t>
            </a:r>
            <a:r>
              <a:rPr dirty="0" sz="2000">
                <a:solidFill>
                  <a:srgbClr val="C00000"/>
                </a:solidFill>
                <a:latin typeface="Arial"/>
                <a:cs typeface="Arial"/>
              </a:rPr>
              <a:t> cellulari</a:t>
            </a:r>
            <a:r>
              <a:rPr dirty="0" sz="2000" spc="-2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C00000"/>
                </a:solidFill>
                <a:latin typeface="Arial"/>
                <a:cs typeface="Arial"/>
              </a:rPr>
              <a:t>(fosfolipid</a:t>
            </a:r>
            <a:r>
              <a:rPr dirty="0" sz="2000" spc="-1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dirty="0" sz="2000">
                <a:solidFill>
                  <a:srgbClr val="C00000"/>
                </a:solidFill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71550" y="1257300"/>
            <a:ext cx="2178050" cy="5340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83246" y="1257287"/>
            <a:ext cx="335280" cy="418465"/>
          </a:xfrm>
          <a:custGeom>
            <a:avLst/>
            <a:gdLst/>
            <a:ahLst/>
            <a:cxnLst/>
            <a:rect l="l" t="t" r="r" b="b"/>
            <a:pathLst>
              <a:path w="335280" h="418464">
                <a:moveTo>
                  <a:pt x="0" y="418096"/>
                </a:moveTo>
                <a:lnTo>
                  <a:pt x="335089" y="418096"/>
                </a:lnTo>
                <a:lnTo>
                  <a:pt x="335089" y="0"/>
                </a:lnTo>
                <a:lnTo>
                  <a:pt x="0" y="0"/>
                </a:lnTo>
                <a:lnTo>
                  <a:pt x="0" y="4180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83246" y="1257287"/>
            <a:ext cx="335280" cy="418465"/>
          </a:xfrm>
          <a:custGeom>
            <a:avLst/>
            <a:gdLst/>
            <a:ahLst/>
            <a:cxnLst/>
            <a:rect l="l" t="t" r="r" b="b"/>
            <a:pathLst>
              <a:path w="335280" h="418464">
                <a:moveTo>
                  <a:pt x="0" y="418096"/>
                </a:moveTo>
                <a:lnTo>
                  <a:pt x="335089" y="418096"/>
                </a:lnTo>
                <a:lnTo>
                  <a:pt x="335089" y="0"/>
                </a:lnTo>
                <a:lnTo>
                  <a:pt x="0" y="0"/>
                </a:lnTo>
                <a:lnTo>
                  <a:pt x="0" y="418096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15</a:t>
            </a:fld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Verifi</a:t>
            </a:r>
            <a:r>
              <a:rPr dirty="0" spc="-10"/>
              <a:t>c</a:t>
            </a:r>
            <a:r>
              <a:rPr dirty="0"/>
              <a:t>a</a:t>
            </a:r>
            <a:r>
              <a:rPr dirty="0" spc="5"/>
              <a:t> </a:t>
            </a:r>
            <a:r>
              <a:rPr dirty="0"/>
              <a:t>dell’apprendimento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15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402742" y="1408650"/>
            <a:ext cx="3883660" cy="14541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dirty="0" sz="1600" spc="-10">
                <a:latin typeface="Arial"/>
                <a:cs typeface="Arial"/>
              </a:rPr>
              <a:t>1.</a:t>
            </a:r>
            <a:r>
              <a:rPr dirty="0" sz="1600" spc="-10">
                <a:latin typeface="Arial"/>
                <a:cs typeface="Arial"/>
              </a:rPr>
              <a:t>	</a:t>
            </a:r>
            <a:r>
              <a:rPr dirty="0" sz="1600" spc="-10">
                <a:latin typeface="Arial"/>
                <a:cs typeface="Arial"/>
              </a:rPr>
              <a:t>Le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dimen</a:t>
            </a:r>
            <a:r>
              <a:rPr dirty="0" sz="1600" spc="-5">
                <a:latin typeface="Arial"/>
                <a:cs typeface="Arial"/>
              </a:rPr>
              <a:t>s</a:t>
            </a:r>
            <a:r>
              <a:rPr dirty="0" sz="1600" spc="-10">
                <a:latin typeface="Arial"/>
                <a:cs typeface="Arial"/>
              </a:rPr>
              <a:t>ioni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delle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cellule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eu</a:t>
            </a:r>
            <a:r>
              <a:rPr dirty="0" sz="1600" spc="-5">
                <a:latin typeface="Arial"/>
                <a:cs typeface="Arial"/>
              </a:rPr>
              <a:t>c</a:t>
            </a:r>
            <a:r>
              <a:rPr dirty="0" sz="1600" spc="-10">
                <a:latin typeface="Arial"/>
                <a:cs typeface="Arial"/>
              </a:rPr>
              <a:t>ariot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-10">
                <a:latin typeface="Arial"/>
                <a:cs typeface="Arial"/>
              </a:rPr>
              <a:t>che</a:t>
            </a:r>
            <a:endParaRPr sz="16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dirty="0" sz="1600" spc="-10">
                <a:latin typeface="Arial"/>
                <a:cs typeface="Arial"/>
              </a:rPr>
              <a:t>sono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sol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-10">
                <a:latin typeface="Arial"/>
                <a:cs typeface="Arial"/>
              </a:rPr>
              <a:t>tamente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comprese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tra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895"/>
              </a:lnSpc>
              <a:tabLst>
                <a:tab pos="354965" algn="l"/>
              </a:tabLst>
            </a:pPr>
            <a:r>
              <a:rPr dirty="0" sz="1600" spc="-10">
                <a:latin typeface="Arial"/>
                <a:cs typeface="Arial"/>
              </a:rPr>
              <a:t>a)</a:t>
            </a:r>
            <a:r>
              <a:rPr dirty="0" sz="1600" spc="-10">
                <a:latin typeface="Arial"/>
                <a:cs typeface="Arial"/>
              </a:rPr>
              <a:t>	</a:t>
            </a:r>
            <a:r>
              <a:rPr dirty="0" sz="1600" spc="-10">
                <a:latin typeface="Arial"/>
                <a:cs typeface="Arial"/>
              </a:rPr>
              <a:t>10</a:t>
            </a:r>
            <a:r>
              <a:rPr dirty="0" sz="1600" spc="-15">
                <a:latin typeface="Arial"/>
                <a:cs typeface="Arial"/>
              </a:rPr>
              <a:t>-</a:t>
            </a:r>
            <a:r>
              <a:rPr dirty="0" sz="1600" spc="-10">
                <a:latin typeface="Arial"/>
                <a:cs typeface="Arial"/>
              </a:rPr>
              <a:t>100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nm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895"/>
              </a:lnSpc>
              <a:tabLst>
                <a:tab pos="354965" algn="l"/>
              </a:tabLst>
            </a:pPr>
            <a:r>
              <a:rPr dirty="0" sz="1600" spc="-10">
                <a:latin typeface="Arial"/>
                <a:cs typeface="Arial"/>
              </a:rPr>
              <a:t>b)</a:t>
            </a:r>
            <a:r>
              <a:rPr dirty="0" sz="1600" spc="-10">
                <a:latin typeface="Arial"/>
                <a:cs typeface="Arial"/>
              </a:rPr>
              <a:t>	</a:t>
            </a:r>
            <a:r>
              <a:rPr dirty="0" sz="1600" spc="-10">
                <a:latin typeface="Arial"/>
                <a:cs typeface="Arial"/>
              </a:rPr>
              <a:t>10</a:t>
            </a:r>
            <a:r>
              <a:rPr dirty="0" sz="1600" spc="-15">
                <a:latin typeface="Arial"/>
                <a:cs typeface="Arial"/>
              </a:rPr>
              <a:t>-</a:t>
            </a:r>
            <a:r>
              <a:rPr dirty="0" sz="1600" spc="-10">
                <a:latin typeface="Arial"/>
                <a:cs typeface="Arial"/>
              </a:rPr>
              <a:t>100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5">
                <a:latin typeface="Calibri"/>
                <a:cs typeface="Calibri"/>
              </a:rPr>
              <a:t>μ</a:t>
            </a:r>
            <a:r>
              <a:rPr dirty="0" sz="1600" spc="-15">
                <a:latin typeface="Arial"/>
                <a:cs typeface="Arial"/>
              </a:rPr>
              <a:t>m</a:t>
            </a:r>
            <a:endParaRPr sz="1600">
              <a:latin typeface="Arial"/>
              <a:cs typeface="Arial"/>
            </a:endParaRPr>
          </a:p>
          <a:p>
            <a:pPr marL="410209" indent="-397510">
              <a:lnSpc>
                <a:spcPts val="1895"/>
              </a:lnSpc>
              <a:spcBef>
                <a:spcPts val="45"/>
              </a:spcBef>
              <a:buFont typeface="Arial"/>
              <a:buAutoNum type="alphaLcParenR" startAt="3"/>
              <a:tabLst>
                <a:tab pos="410845" algn="l"/>
              </a:tabLst>
            </a:pPr>
            <a:r>
              <a:rPr dirty="0" sz="1600" spc="-10">
                <a:latin typeface="Arial"/>
                <a:cs typeface="Arial"/>
              </a:rPr>
              <a:t>1</a:t>
            </a:r>
            <a:r>
              <a:rPr dirty="0" sz="1600" spc="-15">
                <a:latin typeface="Arial"/>
                <a:cs typeface="Arial"/>
              </a:rPr>
              <a:t>-</a:t>
            </a:r>
            <a:r>
              <a:rPr dirty="0" sz="1600" spc="-10">
                <a:latin typeface="Arial"/>
                <a:cs typeface="Arial"/>
              </a:rPr>
              <a:t>10</a:t>
            </a:r>
            <a:r>
              <a:rPr dirty="0" sz="1600" spc="20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nm</a:t>
            </a:r>
            <a:endParaRPr sz="1600">
              <a:latin typeface="Arial"/>
              <a:cs typeface="Arial"/>
            </a:endParaRPr>
          </a:p>
          <a:p>
            <a:pPr marL="410209" indent="-397510">
              <a:lnSpc>
                <a:spcPts val="1895"/>
              </a:lnSpc>
              <a:buFont typeface="Arial"/>
              <a:buAutoNum type="alphaLcParenR" startAt="3"/>
              <a:tabLst>
                <a:tab pos="410845" algn="l"/>
              </a:tabLst>
            </a:pPr>
            <a:r>
              <a:rPr dirty="0" sz="1600" spc="-10">
                <a:latin typeface="Arial"/>
                <a:cs typeface="Arial"/>
              </a:rPr>
              <a:t>1</a:t>
            </a:r>
            <a:r>
              <a:rPr dirty="0" sz="1600" spc="-15">
                <a:latin typeface="Arial"/>
                <a:cs typeface="Arial"/>
              </a:rPr>
              <a:t>-</a:t>
            </a:r>
            <a:r>
              <a:rPr dirty="0" sz="1600" spc="-10">
                <a:latin typeface="Arial"/>
                <a:cs typeface="Arial"/>
              </a:rPr>
              <a:t>10</a:t>
            </a:r>
            <a:r>
              <a:rPr dirty="0" sz="1600" spc="20">
                <a:latin typeface="Arial"/>
                <a:cs typeface="Arial"/>
              </a:rPr>
              <a:t> </a:t>
            </a:r>
            <a:r>
              <a:rPr dirty="0" sz="1600" spc="-15">
                <a:latin typeface="Calibri"/>
                <a:cs typeface="Calibri"/>
              </a:rPr>
              <a:t>μ</a:t>
            </a:r>
            <a:r>
              <a:rPr dirty="0" sz="1600" spc="-15">
                <a:latin typeface="Arial"/>
                <a:cs typeface="Arial"/>
              </a:rPr>
              <a:t>m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2742" y="3603845"/>
            <a:ext cx="3851910" cy="144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</a:pPr>
            <a:r>
              <a:rPr dirty="0" sz="1600" spc="-10">
                <a:latin typeface="Arial"/>
                <a:cs typeface="Arial"/>
              </a:rPr>
              <a:t>2.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La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pe</a:t>
            </a:r>
            <a:r>
              <a:rPr dirty="0" sz="1600" spc="-15">
                <a:latin typeface="Arial"/>
                <a:cs typeface="Arial"/>
              </a:rPr>
              <a:t>r</a:t>
            </a:r>
            <a:r>
              <a:rPr dirty="0" sz="1600" spc="-10">
                <a:latin typeface="Arial"/>
                <a:cs typeface="Arial"/>
              </a:rPr>
              <a:t>centuale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di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acqua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contenuta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nelle</a:t>
            </a:r>
            <a:r>
              <a:rPr dirty="0" sz="1600" spc="-10">
                <a:latin typeface="Arial"/>
                <a:cs typeface="Arial"/>
              </a:rPr>
              <a:t> cellule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solitamente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equ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-10">
                <a:latin typeface="Arial"/>
                <a:cs typeface="Arial"/>
              </a:rPr>
              <a:t>vale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al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dirty="0" sz="1600" spc="-10">
                <a:latin typeface="Arial"/>
                <a:cs typeface="Arial"/>
              </a:rPr>
              <a:t>a)</a:t>
            </a:r>
            <a:r>
              <a:rPr dirty="0" sz="1600" spc="-10">
                <a:latin typeface="Arial"/>
                <a:cs typeface="Arial"/>
              </a:rPr>
              <a:t>	</a:t>
            </a:r>
            <a:r>
              <a:rPr dirty="0" sz="1600" spc="-15">
                <a:latin typeface="Arial"/>
                <a:cs typeface="Arial"/>
              </a:rPr>
              <a:t>40%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dirty="0" sz="1600" spc="-10">
                <a:latin typeface="Arial"/>
                <a:cs typeface="Arial"/>
              </a:rPr>
              <a:t>b)</a:t>
            </a:r>
            <a:r>
              <a:rPr dirty="0" sz="1600" spc="-10">
                <a:latin typeface="Arial"/>
                <a:cs typeface="Arial"/>
              </a:rPr>
              <a:t>	</a:t>
            </a:r>
            <a:r>
              <a:rPr dirty="0" sz="1600" spc="-15">
                <a:latin typeface="Arial"/>
                <a:cs typeface="Arial"/>
              </a:rPr>
              <a:t>50%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dirty="0" sz="1600" spc="-5">
                <a:latin typeface="Arial"/>
                <a:cs typeface="Arial"/>
              </a:rPr>
              <a:t>c</a:t>
            </a:r>
            <a:r>
              <a:rPr dirty="0" sz="1600" spc="-10">
                <a:latin typeface="Arial"/>
                <a:cs typeface="Arial"/>
              </a:rPr>
              <a:t>)</a:t>
            </a:r>
            <a:r>
              <a:rPr dirty="0" sz="1600">
                <a:latin typeface="Arial"/>
                <a:cs typeface="Arial"/>
              </a:rPr>
              <a:t>	</a:t>
            </a:r>
            <a:r>
              <a:rPr dirty="0" sz="1600" spc="-15">
                <a:latin typeface="Arial"/>
                <a:cs typeface="Arial"/>
              </a:rPr>
              <a:t>70%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dirty="0" sz="1600" spc="-10">
                <a:latin typeface="Arial"/>
                <a:cs typeface="Arial"/>
              </a:rPr>
              <a:t>d)</a:t>
            </a:r>
            <a:r>
              <a:rPr dirty="0" sz="1600" spc="-10">
                <a:latin typeface="Arial"/>
                <a:cs typeface="Arial"/>
              </a:rPr>
              <a:t>	</a:t>
            </a:r>
            <a:r>
              <a:rPr dirty="0" sz="1600" spc="-15">
                <a:latin typeface="Arial"/>
                <a:cs typeface="Arial"/>
              </a:rPr>
              <a:t>90%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80001" y="1408650"/>
            <a:ext cx="3990975" cy="7162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355600" marR="5080" indent="-342900">
              <a:lnSpc>
                <a:spcPct val="100000"/>
              </a:lnSpc>
            </a:pPr>
            <a:r>
              <a:rPr dirty="0" sz="1600" spc="-10">
                <a:latin typeface="Arial"/>
                <a:cs typeface="Arial"/>
              </a:rPr>
              <a:t>3.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Ind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-10">
                <a:latin typeface="Arial"/>
                <a:cs typeface="Arial"/>
              </a:rPr>
              <a:t>vidua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qua</a:t>
            </a:r>
            <a:r>
              <a:rPr dirty="0" sz="1600">
                <a:latin typeface="Arial"/>
                <a:cs typeface="Arial"/>
              </a:rPr>
              <a:t>l</a:t>
            </a:r>
            <a:r>
              <a:rPr dirty="0" sz="1600" spc="-10">
                <a:latin typeface="Arial"/>
                <a:cs typeface="Arial"/>
              </a:rPr>
              <a:t>e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tra</a:t>
            </a:r>
            <a:r>
              <a:rPr dirty="0" sz="1600" spc="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le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seguenti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mo</a:t>
            </a:r>
            <a:r>
              <a:rPr dirty="0" sz="1600">
                <a:latin typeface="Arial"/>
                <a:cs typeface="Arial"/>
              </a:rPr>
              <a:t>l</a:t>
            </a:r>
            <a:r>
              <a:rPr dirty="0" sz="1600" spc="-10">
                <a:latin typeface="Arial"/>
                <a:cs typeface="Arial"/>
              </a:rPr>
              <a:t>ecole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è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u</a:t>
            </a:r>
            <a:r>
              <a:rPr dirty="0" sz="1600" spc="-10">
                <a:latin typeface="Arial"/>
                <a:cs typeface="Arial"/>
              </a:rPr>
              <a:t>n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omopol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-10">
                <a:latin typeface="Arial"/>
                <a:cs typeface="Arial"/>
              </a:rPr>
              <a:t>mero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(cost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-10">
                <a:latin typeface="Arial"/>
                <a:cs typeface="Arial"/>
              </a:rPr>
              <a:t>tuito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da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monome</a:t>
            </a:r>
            <a:r>
              <a:rPr dirty="0" sz="1600" spc="-20">
                <a:latin typeface="Arial"/>
                <a:cs typeface="Arial"/>
              </a:rPr>
              <a:t>r</a:t>
            </a:r>
            <a:r>
              <a:rPr dirty="0" sz="1600" spc="-5">
                <a:latin typeface="Arial"/>
                <a:cs typeface="Arial"/>
              </a:rPr>
              <a:t>i</a:t>
            </a:r>
            <a:r>
              <a:rPr dirty="0" sz="1600" spc="-10">
                <a:latin typeface="Arial"/>
                <a:cs typeface="Arial"/>
              </a:rPr>
              <a:t> ident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-10">
                <a:latin typeface="Arial"/>
                <a:cs typeface="Arial"/>
              </a:rPr>
              <a:t>ci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tra</a:t>
            </a:r>
            <a:r>
              <a:rPr dirty="0" sz="1600" spc="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loro)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80001" y="2140424"/>
            <a:ext cx="1238250" cy="9601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AutoNum type="alphaLcParenR"/>
              <a:tabLst>
                <a:tab pos="355600" algn="l"/>
              </a:tabLst>
            </a:pPr>
            <a:r>
              <a:rPr dirty="0" sz="1600" spc="-10">
                <a:latin typeface="Arial"/>
                <a:cs typeface="Arial"/>
              </a:rPr>
              <a:t>cellulosa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Arial"/>
              <a:buAutoNum type="alphaLcParenR"/>
              <a:tabLst>
                <a:tab pos="355600" algn="l"/>
              </a:tabLst>
            </a:pPr>
            <a:r>
              <a:rPr dirty="0" sz="1600" spc="-10">
                <a:latin typeface="Arial"/>
                <a:cs typeface="Arial"/>
              </a:rPr>
              <a:t>collagene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Arial"/>
              <a:buAutoNum type="alphaLcParenR"/>
              <a:tabLst>
                <a:tab pos="355600" algn="l"/>
              </a:tabLst>
            </a:pPr>
            <a:r>
              <a:rPr dirty="0" sz="1600" spc="-20">
                <a:latin typeface="Arial"/>
                <a:cs typeface="Arial"/>
              </a:rPr>
              <a:t>DNA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Arial"/>
              <a:buAutoNum type="alphaLcParenR"/>
              <a:tabLst>
                <a:tab pos="355600" algn="l"/>
              </a:tabLst>
            </a:pPr>
            <a:r>
              <a:rPr dirty="0" sz="1600" spc="-10">
                <a:latin typeface="Arial"/>
                <a:cs typeface="Arial"/>
              </a:rPr>
              <a:t>actina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80001" y="3847685"/>
            <a:ext cx="3965575" cy="144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600" spc="-10">
                <a:latin typeface="Arial"/>
                <a:cs typeface="Arial"/>
              </a:rPr>
              <a:t>4.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Ne</a:t>
            </a:r>
            <a:r>
              <a:rPr dirty="0" sz="1600">
                <a:latin typeface="Arial"/>
                <a:cs typeface="Arial"/>
              </a:rPr>
              <a:t>l</a:t>
            </a:r>
            <a:r>
              <a:rPr dirty="0" sz="1600" spc="-10">
                <a:latin typeface="Arial"/>
                <a:cs typeface="Arial"/>
              </a:rPr>
              <a:t>la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struttura</a:t>
            </a:r>
            <a:r>
              <a:rPr dirty="0" sz="1600" spc="2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primaria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di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una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proteina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gli</a:t>
            </a:r>
            <a:r>
              <a:rPr dirty="0" sz="1600" spc="-10">
                <a:latin typeface="Arial"/>
                <a:cs typeface="Arial"/>
              </a:rPr>
              <a:t> am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-10">
                <a:latin typeface="Arial"/>
                <a:cs typeface="Arial"/>
              </a:rPr>
              <a:t>noa</a:t>
            </a:r>
            <a:r>
              <a:rPr dirty="0" sz="1600" spc="-5">
                <a:latin typeface="Arial"/>
                <a:cs typeface="Arial"/>
              </a:rPr>
              <a:t>c</a:t>
            </a:r>
            <a:r>
              <a:rPr dirty="0" sz="1600" spc="-10">
                <a:latin typeface="Arial"/>
                <a:cs typeface="Arial"/>
              </a:rPr>
              <a:t>idi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sono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l</a:t>
            </a:r>
            <a:r>
              <a:rPr dirty="0" sz="1600" spc="-10">
                <a:latin typeface="Arial"/>
                <a:cs typeface="Arial"/>
              </a:rPr>
              <a:t>egati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tra</a:t>
            </a:r>
            <a:r>
              <a:rPr dirty="0" sz="1600" spc="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loro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med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-10">
                <a:latin typeface="Arial"/>
                <a:cs typeface="Arial"/>
              </a:rPr>
              <a:t>ante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Arial"/>
              <a:buAutoNum type="alphaLcParenR"/>
              <a:tabLst>
                <a:tab pos="355600" algn="l"/>
              </a:tabLst>
            </a:pPr>
            <a:r>
              <a:rPr dirty="0" sz="1600" spc="-10">
                <a:latin typeface="Arial"/>
                <a:cs typeface="Arial"/>
              </a:rPr>
              <a:t>ponti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disolfuro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Arial"/>
              <a:buAutoNum type="alphaLcParenR"/>
              <a:tabLst>
                <a:tab pos="355600" algn="l"/>
              </a:tabLst>
            </a:pPr>
            <a:r>
              <a:rPr dirty="0" sz="1600" spc="-10">
                <a:latin typeface="Arial"/>
                <a:cs typeface="Arial"/>
              </a:rPr>
              <a:t>legami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idrogeno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e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interaz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-10">
                <a:latin typeface="Arial"/>
                <a:cs typeface="Arial"/>
              </a:rPr>
              <a:t>oni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debo</a:t>
            </a:r>
            <a:r>
              <a:rPr dirty="0" sz="1600">
                <a:latin typeface="Arial"/>
                <a:cs typeface="Arial"/>
              </a:rPr>
              <a:t>l</a:t>
            </a:r>
            <a:r>
              <a:rPr dirty="0" sz="1600" spc="-5">
                <a:latin typeface="Arial"/>
                <a:cs typeface="Arial"/>
              </a:rPr>
              <a:t>i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Arial"/>
              <a:buAutoNum type="alphaLcParenR"/>
              <a:tabLst>
                <a:tab pos="355600" algn="l"/>
              </a:tabLst>
            </a:pPr>
            <a:r>
              <a:rPr dirty="0" sz="1600" spc="-10">
                <a:latin typeface="Arial"/>
                <a:cs typeface="Arial"/>
              </a:rPr>
              <a:t>legame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pept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-10">
                <a:latin typeface="Arial"/>
                <a:cs typeface="Arial"/>
              </a:rPr>
              <a:t>dico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Arial"/>
              <a:buAutoNum type="alphaLcParenR"/>
              <a:tabLst>
                <a:tab pos="355600" algn="l"/>
              </a:tabLst>
            </a:pPr>
            <a:r>
              <a:rPr dirty="0" sz="1600" spc="-10">
                <a:latin typeface="Arial"/>
                <a:cs typeface="Arial"/>
              </a:rPr>
              <a:t>legame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fosfod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-10">
                <a:latin typeface="Arial"/>
                <a:cs typeface="Arial"/>
              </a:rPr>
              <a:t>esteri</a:t>
            </a:r>
            <a:r>
              <a:rPr dirty="0" sz="1600" spc="-5">
                <a:latin typeface="Arial"/>
                <a:cs typeface="Arial"/>
              </a:rPr>
              <a:t>c</a:t>
            </a:r>
            <a:r>
              <a:rPr dirty="0" sz="1600" spc="-10">
                <a:latin typeface="Arial"/>
                <a:cs typeface="Arial"/>
              </a:rPr>
              <a:t>o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Verifi</a:t>
            </a:r>
            <a:r>
              <a:rPr dirty="0" spc="-10"/>
              <a:t>c</a:t>
            </a:r>
            <a:r>
              <a:rPr dirty="0"/>
              <a:t>a</a:t>
            </a:r>
            <a:r>
              <a:rPr dirty="0" spc="5"/>
              <a:t> </a:t>
            </a:r>
            <a:r>
              <a:rPr dirty="0"/>
              <a:t>dell’apprendimento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15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402742" y="1408650"/>
            <a:ext cx="3883660" cy="14541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dirty="0" sz="1600" spc="-10">
                <a:latin typeface="Arial"/>
                <a:cs typeface="Arial"/>
              </a:rPr>
              <a:t>1.</a:t>
            </a:r>
            <a:r>
              <a:rPr dirty="0" sz="1600" spc="-10">
                <a:latin typeface="Arial"/>
                <a:cs typeface="Arial"/>
              </a:rPr>
              <a:t>	</a:t>
            </a:r>
            <a:r>
              <a:rPr dirty="0" sz="1600" spc="-10">
                <a:latin typeface="Arial"/>
                <a:cs typeface="Arial"/>
              </a:rPr>
              <a:t>Le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dimen</a:t>
            </a:r>
            <a:r>
              <a:rPr dirty="0" sz="1600" spc="-5">
                <a:latin typeface="Arial"/>
                <a:cs typeface="Arial"/>
              </a:rPr>
              <a:t>s</a:t>
            </a:r>
            <a:r>
              <a:rPr dirty="0" sz="1600" spc="-10">
                <a:latin typeface="Arial"/>
                <a:cs typeface="Arial"/>
              </a:rPr>
              <a:t>ioni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delle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cellule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eu</a:t>
            </a:r>
            <a:r>
              <a:rPr dirty="0" sz="1600" spc="-5">
                <a:latin typeface="Arial"/>
                <a:cs typeface="Arial"/>
              </a:rPr>
              <a:t>c</a:t>
            </a:r>
            <a:r>
              <a:rPr dirty="0" sz="1600" spc="-10">
                <a:latin typeface="Arial"/>
                <a:cs typeface="Arial"/>
              </a:rPr>
              <a:t>ariot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-10">
                <a:latin typeface="Arial"/>
                <a:cs typeface="Arial"/>
              </a:rPr>
              <a:t>che</a:t>
            </a:r>
            <a:endParaRPr sz="16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dirty="0" sz="1600" spc="-10">
                <a:latin typeface="Arial"/>
                <a:cs typeface="Arial"/>
              </a:rPr>
              <a:t>sono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sol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-10">
                <a:latin typeface="Arial"/>
                <a:cs typeface="Arial"/>
              </a:rPr>
              <a:t>tamente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comprese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tra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895"/>
              </a:lnSpc>
              <a:tabLst>
                <a:tab pos="354965" algn="l"/>
              </a:tabLst>
            </a:pP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a)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	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10</a:t>
            </a:r>
            <a:r>
              <a:rPr dirty="0" sz="1600" spc="-15">
                <a:solidFill>
                  <a:srgbClr val="BEBEBE"/>
                </a:solidFill>
                <a:latin typeface="Arial"/>
                <a:cs typeface="Arial"/>
              </a:rPr>
              <a:t>-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100</a:t>
            </a:r>
            <a:r>
              <a:rPr dirty="0" sz="1600" spc="-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1600" spc="-15">
                <a:solidFill>
                  <a:srgbClr val="BEBEBE"/>
                </a:solidFill>
                <a:latin typeface="Arial"/>
                <a:cs typeface="Arial"/>
              </a:rPr>
              <a:t>nm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895"/>
              </a:lnSpc>
              <a:tabLst>
                <a:tab pos="354965" algn="l"/>
              </a:tabLst>
            </a:pPr>
            <a:r>
              <a:rPr dirty="0" sz="1600" spc="-15" b="1">
                <a:solidFill>
                  <a:srgbClr val="990033"/>
                </a:solidFill>
                <a:latin typeface="Arial"/>
                <a:cs typeface="Arial"/>
              </a:rPr>
              <a:t>b</a:t>
            </a:r>
            <a:r>
              <a:rPr dirty="0" sz="1600" spc="-10" b="1">
                <a:solidFill>
                  <a:srgbClr val="990033"/>
                </a:solidFill>
                <a:latin typeface="Arial"/>
                <a:cs typeface="Arial"/>
              </a:rPr>
              <a:t>)</a:t>
            </a:r>
            <a:r>
              <a:rPr dirty="0" sz="1600" b="1">
                <a:solidFill>
                  <a:srgbClr val="990033"/>
                </a:solidFill>
                <a:latin typeface="Arial"/>
                <a:cs typeface="Arial"/>
              </a:rPr>
              <a:t>	</a:t>
            </a:r>
            <a:r>
              <a:rPr dirty="0" sz="1600" spc="-10" b="1">
                <a:solidFill>
                  <a:srgbClr val="990033"/>
                </a:solidFill>
                <a:latin typeface="Arial"/>
                <a:cs typeface="Arial"/>
              </a:rPr>
              <a:t>10</a:t>
            </a:r>
            <a:r>
              <a:rPr dirty="0" sz="1600" spc="-15" b="1">
                <a:solidFill>
                  <a:srgbClr val="990033"/>
                </a:solidFill>
                <a:latin typeface="Arial"/>
                <a:cs typeface="Arial"/>
              </a:rPr>
              <a:t>-</a:t>
            </a:r>
            <a:r>
              <a:rPr dirty="0" sz="1600" spc="-10" b="1">
                <a:solidFill>
                  <a:srgbClr val="990033"/>
                </a:solidFill>
                <a:latin typeface="Arial"/>
                <a:cs typeface="Arial"/>
              </a:rPr>
              <a:t>100</a:t>
            </a:r>
            <a:r>
              <a:rPr dirty="0" sz="1600" spc="-5" b="1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990033"/>
                </a:solidFill>
                <a:latin typeface="Calibri"/>
                <a:cs typeface="Calibri"/>
              </a:rPr>
              <a:t>μ</a:t>
            </a:r>
            <a:r>
              <a:rPr dirty="0" sz="1600" spc="-15" b="1">
                <a:solidFill>
                  <a:srgbClr val="990033"/>
                </a:solidFill>
                <a:latin typeface="Arial"/>
                <a:cs typeface="Arial"/>
              </a:rPr>
              <a:t>m</a:t>
            </a:r>
            <a:endParaRPr sz="1600">
              <a:latin typeface="Arial"/>
              <a:cs typeface="Arial"/>
            </a:endParaRPr>
          </a:p>
          <a:p>
            <a:pPr marL="410209" indent="-397510">
              <a:lnSpc>
                <a:spcPts val="1895"/>
              </a:lnSpc>
              <a:spcBef>
                <a:spcPts val="45"/>
              </a:spcBef>
              <a:buClr>
                <a:srgbClr val="BEBEBE"/>
              </a:buClr>
              <a:buFont typeface="Arial"/>
              <a:buAutoNum type="alphaLcParenR" startAt="3"/>
              <a:tabLst>
                <a:tab pos="410845" algn="l"/>
              </a:tabLst>
            </a:pP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1</a:t>
            </a:r>
            <a:r>
              <a:rPr dirty="0" sz="1600" spc="-15">
                <a:solidFill>
                  <a:srgbClr val="BEBEBE"/>
                </a:solidFill>
                <a:latin typeface="Arial"/>
                <a:cs typeface="Arial"/>
              </a:rPr>
              <a:t>-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10</a:t>
            </a:r>
            <a:r>
              <a:rPr dirty="0" sz="1600" spc="2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1600" spc="-15">
                <a:solidFill>
                  <a:srgbClr val="BEBEBE"/>
                </a:solidFill>
                <a:latin typeface="Arial"/>
                <a:cs typeface="Arial"/>
              </a:rPr>
              <a:t>nm</a:t>
            </a:r>
            <a:endParaRPr sz="1600">
              <a:latin typeface="Arial"/>
              <a:cs typeface="Arial"/>
            </a:endParaRPr>
          </a:p>
          <a:p>
            <a:pPr marL="410209" indent="-397510">
              <a:lnSpc>
                <a:spcPts val="1895"/>
              </a:lnSpc>
              <a:buClr>
                <a:srgbClr val="BEBEBE"/>
              </a:buClr>
              <a:buFont typeface="Arial"/>
              <a:buAutoNum type="alphaLcParenR" startAt="3"/>
              <a:tabLst>
                <a:tab pos="410845" algn="l"/>
              </a:tabLst>
            </a:pP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1</a:t>
            </a:r>
            <a:r>
              <a:rPr dirty="0" sz="1600" spc="-15">
                <a:solidFill>
                  <a:srgbClr val="BEBEBE"/>
                </a:solidFill>
                <a:latin typeface="Arial"/>
                <a:cs typeface="Arial"/>
              </a:rPr>
              <a:t>-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10</a:t>
            </a:r>
            <a:r>
              <a:rPr dirty="0" sz="1600" spc="2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1600" spc="-15">
                <a:solidFill>
                  <a:srgbClr val="BEBEBE"/>
                </a:solidFill>
                <a:latin typeface="Calibri"/>
                <a:cs typeface="Calibri"/>
              </a:rPr>
              <a:t>μ</a:t>
            </a:r>
            <a:r>
              <a:rPr dirty="0" sz="1600" spc="-15">
                <a:solidFill>
                  <a:srgbClr val="BEBEBE"/>
                </a:solidFill>
                <a:latin typeface="Arial"/>
                <a:cs typeface="Arial"/>
              </a:rPr>
              <a:t>m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2742" y="3603845"/>
            <a:ext cx="3851910" cy="144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</a:pPr>
            <a:r>
              <a:rPr dirty="0" sz="1600" spc="-10">
                <a:latin typeface="Arial"/>
                <a:cs typeface="Arial"/>
              </a:rPr>
              <a:t>2.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La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pe</a:t>
            </a:r>
            <a:r>
              <a:rPr dirty="0" sz="1600" spc="-15">
                <a:latin typeface="Arial"/>
                <a:cs typeface="Arial"/>
              </a:rPr>
              <a:t>r</a:t>
            </a:r>
            <a:r>
              <a:rPr dirty="0" sz="1600" spc="-10">
                <a:latin typeface="Arial"/>
                <a:cs typeface="Arial"/>
              </a:rPr>
              <a:t>centuale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di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acqua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contenuta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nelle</a:t>
            </a:r>
            <a:r>
              <a:rPr dirty="0" sz="1600" spc="-10">
                <a:latin typeface="Arial"/>
                <a:cs typeface="Arial"/>
              </a:rPr>
              <a:t> cellule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solitamente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equ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-10">
                <a:latin typeface="Arial"/>
                <a:cs typeface="Arial"/>
              </a:rPr>
              <a:t>vale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al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a)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	</a:t>
            </a:r>
            <a:r>
              <a:rPr dirty="0" sz="1600" spc="-15">
                <a:solidFill>
                  <a:srgbClr val="BEBEBE"/>
                </a:solidFill>
                <a:latin typeface="Arial"/>
                <a:cs typeface="Arial"/>
              </a:rPr>
              <a:t>40%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b)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	</a:t>
            </a:r>
            <a:r>
              <a:rPr dirty="0" sz="1600" spc="-15">
                <a:solidFill>
                  <a:srgbClr val="BEBEBE"/>
                </a:solidFill>
                <a:latin typeface="Arial"/>
                <a:cs typeface="Arial"/>
              </a:rPr>
              <a:t>50%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dirty="0" sz="1600" spc="-10" b="1">
                <a:solidFill>
                  <a:srgbClr val="990033"/>
                </a:solidFill>
                <a:latin typeface="Arial"/>
                <a:cs typeface="Arial"/>
              </a:rPr>
              <a:t>c)</a:t>
            </a:r>
            <a:r>
              <a:rPr dirty="0" sz="1600" spc="-10" b="1">
                <a:solidFill>
                  <a:srgbClr val="990033"/>
                </a:solidFill>
                <a:latin typeface="Arial"/>
                <a:cs typeface="Arial"/>
              </a:rPr>
              <a:t>	</a:t>
            </a:r>
            <a:r>
              <a:rPr dirty="0" sz="1600" spc="-15" b="1">
                <a:solidFill>
                  <a:srgbClr val="990033"/>
                </a:solidFill>
                <a:latin typeface="Arial"/>
                <a:cs typeface="Arial"/>
              </a:rPr>
              <a:t>70%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d)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	</a:t>
            </a:r>
            <a:r>
              <a:rPr dirty="0" sz="1600" spc="-15">
                <a:solidFill>
                  <a:srgbClr val="BEBEBE"/>
                </a:solidFill>
                <a:latin typeface="Arial"/>
                <a:cs typeface="Arial"/>
              </a:rPr>
              <a:t>90%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80001" y="1408650"/>
            <a:ext cx="3816985" cy="4724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>
                <a:latin typeface="Arial"/>
                <a:cs typeface="Arial"/>
              </a:rPr>
              <a:t>3.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Ind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-10">
                <a:latin typeface="Arial"/>
                <a:cs typeface="Arial"/>
              </a:rPr>
              <a:t>vidua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qua</a:t>
            </a:r>
            <a:r>
              <a:rPr dirty="0" sz="1600">
                <a:latin typeface="Arial"/>
                <a:cs typeface="Arial"/>
              </a:rPr>
              <a:t>l</a:t>
            </a:r>
            <a:r>
              <a:rPr dirty="0" sz="1600" spc="-10">
                <a:latin typeface="Arial"/>
                <a:cs typeface="Arial"/>
              </a:rPr>
              <a:t>e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tra</a:t>
            </a:r>
            <a:r>
              <a:rPr dirty="0" sz="1600" spc="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le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seguenti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mo</a:t>
            </a:r>
            <a:r>
              <a:rPr dirty="0" sz="1600">
                <a:latin typeface="Arial"/>
                <a:cs typeface="Arial"/>
              </a:rPr>
              <a:t>l</a:t>
            </a:r>
            <a:r>
              <a:rPr dirty="0" sz="1600" spc="-10">
                <a:latin typeface="Arial"/>
                <a:cs typeface="Arial"/>
              </a:rPr>
              <a:t>ecole</a:t>
            </a:r>
            <a:endParaRPr sz="16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dirty="0" sz="1600" spc="-10">
                <a:latin typeface="Arial"/>
                <a:cs typeface="Arial"/>
              </a:rPr>
              <a:t>non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è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un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pol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-10">
                <a:latin typeface="Arial"/>
                <a:cs typeface="Arial"/>
              </a:rPr>
              <a:t>mero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?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80001" y="1896584"/>
            <a:ext cx="1238250" cy="9601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dirty="0" sz="1600" spc="-10" b="1">
                <a:solidFill>
                  <a:srgbClr val="990033"/>
                </a:solidFill>
                <a:latin typeface="Arial"/>
                <a:cs typeface="Arial"/>
              </a:rPr>
              <a:t>a)</a:t>
            </a:r>
            <a:r>
              <a:rPr dirty="0" sz="1600" spc="-10" b="1">
                <a:solidFill>
                  <a:srgbClr val="990033"/>
                </a:solidFill>
                <a:latin typeface="Arial"/>
                <a:cs typeface="Arial"/>
              </a:rPr>
              <a:t>	</a:t>
            </a:r>
            <a:r>
              <a:rPr dirty="0" sz="1600" spc="-10" b="1">
                <a:solidFill>
                  <a:srgbClr val="990033"/>
                </a:solidFill>
                <a:latin typeface="Arial"/>
                <a:cs typeface="Arial"/>
              </a:rPr>
              <a:t>cellulosa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BEBEBE"/>
              </a:buClr>
              <a:buFont typeface="Arial"/>
              <a:buAutoNum type="alphaLcParenR" startAt="2"/>
              <a:tabLst>
                <a:tab pos="355600" algn="l"/>
              </a:tabLst>
            </a:pP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collagene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BEBEBE"/>
              </a:buClr>
              <a:buFont typeface="Arial"/>
              <a:buAutoNum type="alphaLcParenR" startAt="2"/>
              <a:tabLst>
                <a:tab pos="355600" algn="l"/>
              </a:tabLst>
            </a:pPr>
            <a:r>
              <a:rPr dirty="0" sz="1600" spc="-15">
                <a:solidFill>
                  <a:srgbClr val="BEBEBE"/>
                </a:solidFill>
                <a:latin typeface="Arial"/>
                <a:cs typeface="Arial"/>
              </a:rPr>
              <a:t>m</a:t>
            </a:r>
            <a:r>
              <a:rPr dirty="0" sz="1600">
                <a:solidFill>
                  <a:srgbClr val="BEBEBE"/>
                </a:solidFill>
                <a:latin typeface="Arial"/>
                <a:cs typeface="Arial"/>
              </a:rPr>
              <a:t>i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osina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BEBEBE"/>
              </a:buClr>
              <a:buFont typeface="Arial"/>
              <a:buAutoNum type="alphaLcParenR" startAt="2"/>
              <a:tabLst>
                <a:tab pos="355600" algn="l"/>
              </a:tabLst>
            </a:pP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actina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80001" y="3603845"/>
            <a:ext cx="3965575" cy="144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600" spc="-10">
                <a:latin typeface="Arial"/>
                <a:cs typeface="Arial"/>
              </a:rPr>
              <a:t>4.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Ne</a:t>
            </a:r>
            <a:r>
              <a:rPr dirty="0" sz="1600">
                <a:latin typeface="Arial"/>
                <a:cs typeface="Arial"/>
              </a:rPr>
              <a:t>l</a:t>
            </a:r>
            <a:r>
              <a:rPr dirty="0" sz="1600" spc="-10">
                <a:latin typeface="Arial"/>
                <a:cs typeface="Arial"/>
              </a:rPr>
              <a:t>la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struttura</a:t>
            </a:r>
            <a:r>
              <a:rPr dirty="0" sz="1600" spc="2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primaria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di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una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proteina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gli</a:t>
            </a:r>
            <a:r>
              <a:rPr dirty="0" sz="1600" spc="-10">
                <a:latin typeface="Arial"/>
                <a:cs typeface="Arial"/>
              </a:rPr>
              <a:t> am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-10">
                <a:latin typeface="Arial"/>
                <a:cs typeface="Arial"/>
              </a:rPr>
              <a:t>noa</a:t>
            </a:r>
            <a:r>
              <a:rPr dirty="0" sz="1600" spc="-5">
                <a:latin typeface="Arial"/>
                <a:cs typeface="Arial"/>
              </a:rPr>
              <a:t>c</a:t>
            </a:r>
            <a:r>
              <a:rPr dirty="0" sz="1600" spc="-10">
                <a:latin typeface="Arial"/>
                <a:cs typeface="Arial"/>
              </a:rPr>
              <a:t>idi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sono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l</a:t>
            </a:r>
            <a:r>
              <a:rPr dirty="0" sz="1600" spc="-10">
                <a:latin typeface="Arial"/>
                <a:cs typeface="Arial"/>
              </a:rPr>
              <a:t>egati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tra</a:t>
            </a:r>
            <a:r>
              <a:rPr dirty="0" sz="1600" spc="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loro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med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-10">
                <a:latin typeface="Arial"/>
                <a:cs typeface="Arial"/>
              </a:rPr>
              <a:t>ante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BEBEBE"/>
              </a:buClr>
              <a:buFont typeface="Arial"/>
              <a:buAutoNum type="alphaLcParenR"/>
              <a:tabLst>
                <a:tab pos="355600" algn="l"/>
              </a:tabLst>
            </a:pP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ponti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disolfuro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BEBEBE"/>
              </a:buClr>
              <a:buFont typeface="Arial"/>
              <a:buAutoNum type="alphaLcParenR"/>
              <a:tabLst>
                <a:tab pos="355600" algn="l"/>
              </a:tabLst>
            </a:pP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legami</a:t>
            </a:r>
            <a:r>
              <a:rPr dirty="0" sz="1600" spc="-2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idrogeno</a:t>
            </a:r>
            <a:r>
              <a:rPr dirty="0" sz="1600" spc="-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e</a:t>
            </a:r>
            <a:r>
              <a:rPr dirty="0" sz="1600" spc="1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interaz</a:t>
            </a:r>
            <a:r>
              <a:rPr dirty="0" sz="1600">
                <a:solidFill>
                  <a:srgbClr val="BEBEBE"/>
                </a:solidFill>
                <a:latin typeface="Arial"/>
                <a:cs typeface="Arial"/>
              </a:rPr>
              <a:t>i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oni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debo</a:t>
            </a:r>
            <a:r>
              <a:rPr dirty="0" sz="1600">
                <a:solidFill>
                  <a:srgbClr val="BEBEBE"/>
                </a:solidFill>
                <a:latin typeface="Arial"/>
                <a:cs typeface="Arial"/>
              </a:rPr>
              <a:t>l</a:t>
            </a:r>
            <a:r>
              <a:rPr dirty="0" sz="1600" spc="-5">
                <a:solidFill>
                  <a:srgbClr val="BEBEBE"/>
                </a:solidFill>
                <a:latin typeface="Arial"/>
                <a:cs typeface="Arial"/>
              </a:rPr>
              <a:t>i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dirty="0" sz="1600" spc="-10" b="1">
                <a:solidFill>
                  <a:srgbClr val="990033"/>
                </a:solidFill>
                <a:latin typeface="Arial"/>
                <a:cs typeface="Arial"/>
              </a:rPr>
              <a:t>c)</a:t>
            </a:r>
            <a:r>
              <a:rPr dirty="0" sz="1600" spc="-10" b="1">
                <a:solidFill>
                  <a:srgbClr val="990033"/>
                </a:solidFill>
                <a:latin typeface="Arial"/>
                <a:cs typeface="Arial"/>
              </a:rPr>
              <a:t>	</a:t>
            </a:r>
            <a:r>
              <a:rPr dirty="0" sz="1600" spc="-10" b="1">
                <a:solidFill>
                  <a:srgbClr val="990033"/>
                </a:solidFill>
                <a:latin typeface="Arial"/>
                <a:cs typeface="Arial"/>
              </a:rPr>
              <a:t>legame</a:t>
            </a:r>
            <a:r>
              <a:rPr dirty="0" sz="1600" spc="5" b="1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990033"/>
                </a:solidFill>
                <a:latin typeface="Arial"/>
                <a:cs typeface="Arial"/>
              </a:rPr>
              <a:t>pe</a:t>
            </a:r>
            <a:r>
              <a:rPr dirty="0" sz="1600" spc="-20" b="1">
                <a:solidFill>
                  <a:srgbClr val="990033"/>
                </a:solidFill>
                <a:latin typeface="Arial"/>
                <a:cs typeface="Arial"/>
              </a:rPr>
              <a:t>p</a:t>
            </a:r>
            <a:r>
              <a:rPr dirty="0" sz="1600" spc="-5" b="1">
                <a:solidFill>
                  <a:srgbClr val="990033"/>
                </a:solidFill>
                <a:latin typeface="Arial"/>
                <a:cs typeface="Arial"/>
              </a:rPr>
              <a:t>ti</a:t>
            </a:r>
            <a:r>
              <a:rPr dirty="0" sz="1600" spc="-20" b="1">
                <a:solidFill>
                  <a:srgbClr val="990033"/>
                </a:solidFill>
                <a:latin typeface="Arial"/>
                <a:cs typeface="Arial"/>
              </a:rPr>
              <a:t>d</a:t>
            </a:r>
            <a:r>
              <a:rPr dirty="0" sz="1600" spc="-10" b="1">
                <a:solidFill>
                  <a:srgbClr val="990033"/>
                </a:solidFill>
                <a:latin typeface="Arial"/>
                <a:cs typeface="Arial"/>
              </a:rPr>
              <a:t>ico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d)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	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legame</a:t>
            </a:r>
            <a:r>
              <a:rPr dirty="0" sz="1600" spc="-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fosfod</a:t>
            </a:r>
            <a:r>
              <a:rPr dirty="0" sz="1600">
                <a:solidFill>
                  <a:srgbClr val="BEBEBE"/>
                </a:solidFill>
                <a:latin typeface="Arial"/>
                <a:cs typeface="Arial"/>
              </a:rPr>
              <a:t>i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esteri</a:t>
            </a:r>
            <a:r>
              <a:rPr dirty="0" sz="1600" spc="-5">
                <a:solidFill>
                  <a:srgbClr val="BEBEBE"/>
                </a:solidFill>
                <a:latin typeface="Arial"/>
                <a:cs typeface="Arial"/>
              </a:rPr>
              <a:t>c</a:t>
            </a:r>
            <a:r>
              <a:rPr dirty="0" sz="1600" spc="-10">
                <a:solidFill>
                  <a:srgbClr val="BEBEBE"/>
                </a:solidFill>
                <a:latin typeface="Arial"/>
                <a:cs typeface="Arial"/>
              </a:rPr>
              <a:t>o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100" y="324351"/>
            <a:ext cx="3388360" cy="695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400" spc="10" b="1">
                <a:solidFill>
                  <a:srgbClr val="871E33"/>
                </a:solidFill>
                <a:latin typeface="Franklin Gothic Medium"/>
                <a:cs typeface="Franklin Gothic Medium"/>
              </a:rPr>
              <a:t>L</a:t>
            </a:r>
            <a:r>
              <a:rPr dirty="0" sz="2400" b="1">
                <a:solidFill>
                  <a:srgbClr val="871E33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 spc="-30" b="1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5" b="1">
                <a:solidFill>
                  <a:srgbClr val="871E33"/>
                </a:solidFill>
                <a:latin typeface="Franklin Gothic Medium"/>
                <a:cs typeface="Franklin Gothic Medium"/>
              </a:rPr>
              <a:t>c</a:t>
            </a:r>
            <a:r>
              <a:rPr dirty="0" sz="2400" spc="-5" b="1">
                <a:solidFill>
                  <a:srgbClr val="871E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5" b="1">
                <a:solidFill>
                  <a:srgbClr val="871E33"/>
                </a:solidFill>
                <a:latin typeface="Franklin Gothic Medium"/>
                <a:cs typeface="Franklin Gothic Medium"/>
              </a:rPr>
              <a:t>llu</a:t>
            </a:r>
            <a:r>
              <a:rPr dirty="0" sz="2400" b="1">
                <a:solidFill>
                  <a:srgbClr val="871E33"/>
                </a:solidFill>
                <a:latin typeface="Franklin Gothic Medium"/>
                <a:cs typeface="Franklin Gothic Medium"/>
              </a:rPr>
              <a:t>la</a:t>
            </a:r>
            <a:r>
              <a:rPr dirty="0" sz="2400" spc="-45" b="1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è</a:t>
            </a:r>
            <a:r>
              <a:rPr dirty="0" sz="2400" b="1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5" b="1">
                <a:solidFill>
                  <a:srgbClr val="871E33"/>
                </a:solidFill>
                <a:latin typeface="Franklin Gothic Medium"/>
                <a:cs typeface="Franklin Gothic Medium"/>
              </a:rPr>
              <a:t>l’u</a:t>
            </a:r>
            <a:r>
              <a:rPr dirty="0" sz="2400" b="1">
                <a:solidFill>
                  <a:srgbClr val="871E33"/>
                </a:solidFill>
                <a:latin typeface="Franklin Gothic Medium"/>
                <a:cs typeface="Franklin Gothic Medium"/>
              </a:rPr>
              <a:t>n</a:t>
            </a:r>
            <a:r>
              <a:rPr dirty="0" sz="2400" spc="5" b="1">
                <a:solidFill>
                  <a:srgbClr val="871E33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tà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5" b="1">
                <a:solidFill>
                  <a:srgbClr val="871E33"/>
                </a:solidFill>
                <a:latin typeface="Franklin Gothic Medium"/>
                <a:cs typeface="Franklin Gothic Medium"/>
              </a:rPr>
              <a:t>s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spc="-5" b="1">
                <a:solidFill>
                  <a:srgbClr val="871E33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 spc="-5" b="1">
                <a:solidFill>
                  <a:srgbClr val="871E33"/>
                </a:solidFill>
                <a:latin typeface="Franklin Gothic Medium"/>
                <a:cs typeface="Franklin Gothic Medium"/>
              </a:rPr>
              <a:t>u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u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rale</a:t>
            </a:r>
            <a:r>
              <a:rPr dirty="0" sz="2400" spc="-45" b="1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5" b="1">
                <a:solidFill>
                  <a:srgbClr val="871E33"/>
                </a:solidFill>
                <a:latin typeface="Franklin Gothic Medium"/>
                <a:cs typeface="Franklin Gothic Medium"/>
              </a:rPr>
              <a:t>d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spc="-5" b="1">
                <a:solidFill>
                  <a:srgbClr val="871E33"/>
                </a:solidFill>
                <a:latin typeface="Franklin Gothic Medium"/>
                <a:cs typeface="Franklin Gothic Medium"/>
              </a:rPr>
              <a:t>u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tti</a:t>
            </a:r>
            <a:r>
              <a:rPr dirty="0" sz="2400" spc="-30" b="1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-5" b="1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b="1">
                <a:solidFill>
                  <a:srgbClr val="871E33"/>
                </a:solidFill>
                <a:latin typeface="Franklin Gothic Medium"/>
                <a:cs typeface="Franklin Gothic Medium"/>
              </a:rPr>
              <a:t>viv</a:t>
            </a:r>
            <a:r>
              <a:rPr dirty="0" sz="2400" spc="-20" b="1">
                <a:solidFill>
                  <a:srgbClr val="871E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n</a:t>
            </a:r>
            <a:r>
              <a:rPr dirty="0" sz="24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ti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73275" y="4756086"/>
            <a:ext cx="1300099" cy="17923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47598" y="1420749"/>
            <a:ext cx="7840726" cy="29448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417570" y="1412824"/>
            <a:ext cx="2005964" cy="521334"/>
          </a:xfrm>
          <a:prstGeom prst="rect">
            <a:avLst/>
          </a:prstGeom>
          <a:solidFill>
            <a:srgbClr val="990033"/>
          </a:solidFill>
          <a:ln w="9524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269875">
              <a:lnSpc>
                <a:spcPct val="100000"/>
              </a:lnSpc>
            </a:pP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orga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ismi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89164" y="2224709"/>
            <a:ext cx="2877820" cy="434340"/>
          </a:xfrm>
          <a:prstGeom prst="rect">
            <a:avLst/>
          </a:prstGeom>
          <a:solidFill>
            <a:srgbClr val="990033"/>
          </a:solidFill>
          <a:ln w="9524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763270">
              <a:lnSpc>
                <a:spcPct val="100000"/>
              </a:lnSpc>
            </a:pP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unice</a:t>
            </a:r>
            <a:r>
              <a:rPr dirty="0" sz="2000" spc="-1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lu</a:t>
            </a:r>
            <a:r>
              <a:rPr dirty="0" sz="2000" spc="-1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ari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42966" y="2222042"/>
            <a:ext cx="2964815" cy="434340"/>
          </a:xfrm>
          <a:prstGeom prst="rect">
            <a:avLst/>
          </a:prstGeom>
          <a:solidFill>
            <a:srgbClr val="990033"/>
          </a:solidFill>
          <a:ln w="9524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723265">
              <a:lnSpc>
                <a:spcPct val="100000"/>
              </a:lnSpc>
            </a:pP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plur</a:t>
            </a:r>
            <a:r>
              <a:rPr dirty="0" sz="2000" spc="-1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cel</a:t>
            </a:r>
            <a:r>
              <a:rPr dirty="0" sz="2000" spc="-1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ulari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63206" y="3148685"/>
            <a:ext cx="3052445" cy="868044"/>
          </a:xfrm>
          <a:prstGeom prst="rect">
            <a:avLst/>
          </a:prstGeom>
          <a:solidFill>
            <a:srgbClr val="990033"/>
          </a:solidFill>
          <a:ln w="9525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1126490" marR="287020" indent="-831215">
              <a:lnSpc>
                <a:spcPct val="121000"/>
              </a:lnSpc>
            </a:pP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cos</a:t>
            </a:r>
            <a:r>
              <a:rPr dirty="0" sz="2000" spc="5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ituti</a:t>
            </a:r>
            <a:r>
              <a:rPr dirty="0" sz="20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dirty="0" sz="20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una so</a:t>
            </a:r>
            <a:r>
              <a:rPr dirty="0" sz="2000" spc="-1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 cel</a:t>
            </a:r>
            <a:r>
              <a:rPr dirty="0" sz="2000" spc="-1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ula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12919" y="3148685"/>
            <a:ext cx="3314065" cy="868044"/>
          </a:xfrm>
          <a:prstGeom prst="rect">
            <a:avLst/>
          </a:prstGeom>
          <a:solidFill>
            <a:srgbClr val="990033"/>
          </a:solidFill>
          <a:ln w="9525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873760" marR="165100" indent="-701040">
              <a:lnSpc>
                <a:spcPct val="121000"/>
              </a:lnSpc>
            </a:pP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cos</a:t>
            </a:r>
            <a:r>
              <a:rPr dirty="0" sz="2000" spc="5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ituti</a:t>
            </a:r>
            <a:r>
              <a:rPr dirty="0" sz="20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dirty="0" sz="20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mo</a:t>
            </a:r>
            <a:r>
              <a:rPr dirty="0" sz="2000" spc="-15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dirty="0" sz="20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cel</a:t>
            </a:r>
            <a:r>
              <a:rPr dirty="0" sz="2000" spc="-1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ule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 special</a:t>
            </a:r>
            <a:r>
              <a:rPr dirty="0" sz="2000" spc="-1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dirty="0" sz="2000" spc="10" b="1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ate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214751" y="4756086"/>
            <a:ext cx="1195387" cy="17923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79387" y="4778311"/>
            <a:ext cx="1195387" cy="17701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881626" y="4761039"/>
            <a:ext cx="1558925" cy="17873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804025" y="4760785"/>
            <a:ext cx="1584325" cy="17876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263525" y="4354448"/>
            <a:ext cx="1116330" cy="358775"/>
          </a:xfrm>
          <a:prstGeom prst="rect">
            <a:avLst/>
          </a:prstGeom>
          <a:solidFill>
            <a:srgbClr val="990033"/>
          </a:solidFill>
          <a:ln w="9525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149225">
              <a:lnSpc>
                <a:spcPct val="100000"/>
              </a:lnSpc>
            </a:pP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ame</a:t>
            </a:r>
            <a:r>
              <a:rPr dirty="0" sz="2000" spc="5" b="1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15" name="object 15"/>
          <p:cNvSpPr txBox="1"/>
          <p:nvPr/>
        </p:nvSpPr>
        <p:spPr>
          <a:xfrm>
            <a:off x="3027426" y="4354448"/>
            <a:ext cx="1548130" cy="358775"/>
          </a:xfrm>
          <a:prstGeom prst="rect">
            <a:avLst/>
          </a:prstGeom>
          <a:solidFill>
            <a:srgbClr val="990033"/>
          </a:solidFill>
          <a:ln w="9525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133350">
              <a:lnSpc>
                <a:spcPct val="100000"/>
              </a:lnSpc>
            </a:pP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paramecio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33601" y="4354448"/>
            <a:ext cx="1187450" cy="358775"/>
          </a:xfrm>
          <a:prstGeom prst="rect">
            <a:avLst/>
          </a:prstGeom>
          <a:solidFill>
            <a:srgbClr val="990033"/>
          </a:solidFill>
          <a:ln w="9525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198120">
              <a:lnSpc>
                <a:spcPct val="100000"/>
              </a:lnSpc>
            </a:pP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bat</a:t>
            </a:r>
            <a:r>
              <a:rPr dirty="0" sz="2000" spc="5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eri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804025" y="4354448"/>
            <a:ext cx="1548130" cy="358775"/>
          </a:xfrm>
          <a:prstGeom prst="rect">
            <a:avLst/>
          </a:prstGeom>
          <a:solidFill>
            <a:srgbClr val="990033"/>
          </a:solidFill>
          <a:ln w="9525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331470">
              <a:lnSpc>
                <a:spcPct val="100000"/>
              </a:lnSpc>
            </a:pP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ani</a:t>
            </a:r>
            <a:r>
              <a:rPr dirty="0" sz="2000" spc="-10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ali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859401" y="4354448"/>
            <a:ext cx="1549400" cy="358775"/>
          </a:xfrm>
          <a:prstGeom prst="rect">
            <a:avLst/>
          </a:prstGeom>
          <a:solidFill>
            <a:srgbClr val="990033"/>
          </a:solidFill>
          <a:ln w="9525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395605">
              <a:lnSpc>
                <a:spcPct val="100000"/>
              </a:lnSpc>
            </a:pP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piante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851275" y="6308725"/>
            <a:ext cx="1549400" cy="360680"/>
          </a:xfrm>
          <a:prstGeom prst="rect">
            <a:avLst/>
          </a:prstGeom>
          <a:solidFill>
            <a:srgbClr val="990033"/>
          </a:solidFill>
          <a:ln w="9525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381635">
              <a:lnSpc>
                <a:spcPct val="100000"/>
              </a:lnSpc>
            </a:pP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funghi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100" y="324351"/>
            <a:ext cx="4146550" cy="695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400" spc="10" b="1">
                <a:solidFill>
                  <a:srgbClr val="871E33"/>
                </a:solidFill>
                <a:latin typeface="Franklin Gothic Medium"/>
                <a:cs typeface="Franklin Gothic Medium"/>
              </a:rPr>
              <a:t>L</a:t>
            </a:r>
            <a:r>
              <a:rPr dirty="0" sz="2400" b="1">
                <a:solidFill>
                  <a:srgbClr val="871E33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 spc="-30" b="1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5" b="1">
                <a:solidFill>
                  <a:srgbClr val="871E33"/>
                </a:solidFill>
                <a:latin typeface="Franklin Gothic Medium"/>
                <a:cs typeface="Franklin Gothic Medium"/>
              </a:rPr>
              <a:t>c</a:t>
            </a:r>
            <a:r>
              <a:rPr dirty="0" sz="2400" spc="-5" b="1">
                <a:solidFill>
                  <a:srgbClr val="871E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5" b="1">
                <a:solidFill>
                  <a:srgbClr val="871E33"/>
                </a:solidFill>
                <a:latin typeface="Franklin Gothic Medium"/>
                <a:cs typeface="Franklin Gothic Medium"/>
              </a:rPr>
              <a:t>llu</a:t>
            </a:r>
            <a:r>
              <a:rPr dirty="0" sz="2400" b="1">
                <a:solidFill>
                  <a:srgbClr val="871E33"/>
                </a:solidFill>
                <a:latin typeface="Franklin Gothic Medium"/>
                <a:cs typeface="Franklin Gothic Medium"/>
              </a:rPr>
              <a:t>la</a:t>
            </a:r>
            <a:r>
              <a:rPr dirty="0" sz="2400" spc="-45" b="1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è</a:t>
            </a:r>
            <a:r>
              <a:rPr dirty="0" sz="2400" b="1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5" b="1">
                <a:solidFill>
                  <a:srgbClr val="871E33"/>
                </a:solidFill>
                <a:latin typeface="Franklin Gothic Medium"/>
                <a:cs typeface="Franklin Gothic Medium"/>
              </a:rPr>
              <a:t>l’u</a:t>
            </a:r>
            <a:r>
              <a:rPr dirty="0" sz="2400" b="1">
                <a:solidFill>
                  <a:srgbClr val="871E33"/>
                </a:solidFill>
                <a:latin typeface="Franklin Gothic Medium"/>
                <a:cs typeface="Franklin Gothic Medium"/>
              </a:rPr>
              <a:t>n</a:t>
            </a:r>
            <a:r>
              <a:rPr dirty="0" sz="2400" spc="5" b="1">
                <a:solidFill>
                  <a:srgbClr val="871E33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tà</a:t>
            </a:r>
            <a:r>
              <a:rPr dirty="0" sz="2400" spc="-60" b="1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5" b="1">
                <a:solidFill>
                  <a:srgbClr val="871E33"/>
                </a:solidFill>
                <a:latin typeface="Franklin Gothic Medium"/>
                <a:cs typeface="Franklin Gothic Medium"/>
              </a:rPr>
              <a:t>fu</a:t>
            </a:r>
            <a:r>
              <a:rPr dirty="0" sz="2400" b="1">
                <a:solidFill>
                  <a:srgbClr val="871E33"/>
                </a:solidFill>
                <a:latin typeface="Franklin Gothic Medium"/>
                <a:cs typeface="Franklin Gothic Medium"/>
              </a:rPr>
              <a:t>n</a:t>
            </a:r>
            <a:r>
              <a:rPr dirty="0" sz="2400" b="1">
                <a:solidFill>
                  <a:srgbClr val="871E33"/>
                </a:solidFill>
                <a:latin typeface="Franklin Gothic Medium"/>
                <a:cs typeface="Franklin Gothic Medium"/>
              </a:rPr>
              <a:t>z</a:t>
            </a:r>
            <a:r>
              <a:rPr dirty="0" sz="2400" spc="5" b="1">
                <a:solidFill>
                  <a:srgbClr val="871E33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b="1">
                <a:solidFill>
                  <a:srgbClr val="871E33"/>
                </a:solidFill>
                <a:latin typeface="Franklin Gothic Medium"/>
                <a:cs typeface="Franklin Gothic Medium"/>
              </a:rPr>
              <a:t>o</a:t>
            </a:r>
            <a:r>
              <a:rPr dirty="0" sz="2400" spc="5" b="1">
                <a:solidFill>
                  <a:srgbClr val="871E33"/>
                </a:solidFill>
                <a:latin typeface="Franklin Gothic Medium"/>
                <a:cs typeface="Franklin Gothic Medium"/>
              </a:rPr>
              <a:t>n</a:t>
            </a:r>
            <a:r>
              <a:rPr dirty="0" sz="24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ale</a:t>
            </a:r>
            <a:r>
              <a:rPr dirty="0" sz="2400" spc="-50" b="1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10" b="1">
                <a:solidFill>
                  <a:srgbClr val="871E33"/>
                </a:solidFill>
                <a:latin typeface="Franklin Gothic Medium"/>
                <a:cs typeface="Franklin Gothic Medium"/>
              </a:rPr>
              <a:t>d</a:t>
            </a:r>
            <a:r>
              <a:rPr dirty="0" sz="2400" b="1">
                <a:solidFill>
                  <a:srgbClr val="871E33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b="1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spc="-5" b="1">
                <a:solidFill>
                  <a:srgbClr val="871E33"/>
                </a:solidFill>
                <a:latin typeface="Franklin Gothic Medium"/>
                <a:cs typeface="Franklin Gothic Medium"/>
              </a:rPr>
              <a:t>u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tti</a:t>
            </a:r>
            <a:r>
              <a:rPr dirty="0" sz="2400" spc="-40" b="1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-5" b="1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b="1">
                <a:solidFill>
                  <a:srgbClr val="871E33"/>
                </a:solidFill>
                <a:latin typeface="Franklin Gothic Medium"/>
                <a:cs typeface="Franklin Gothic Medium"/>
              </a:rPr>
              <a:t>viv</a:t>
            </a:r>
            <a:r>
              <a:rPr dirty="0" sz="2400" spc="-20" b="1">
                <a:solidFill>
                  <a:srgbClr val="871E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n</a:t>
            </a:r>
            <a:r>
              <a:rPr dirty="0" sz="24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ti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1146454" y="1918986"/>
            <a:ext cx="6069965" cy="26581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La</a:t>
            </a:r>
            <a:r>
              <a:rPr dirty="0" sz="2000" spc="-2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c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e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llula è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in grado</a:t>
            </a:r>
            <a:r>
              <a:rPr dirty="0" sz="2000" spc="-2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di:</a:t>
            </a:r>
            <a:endParaRPr sz="200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720"/>
              </a:spcBef>
              <a:buClr>
                <a:srgbClr val="990033"/>
              </a:buClr>
              <a:buFont typeface="Wingdings"/>
              <a:buChar char=""/>
              <a:tabLst>
                <a:tab pos="297815" algn="l"/>
              </a:tabLst>
            </a:pP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Scambia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r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e</a:t>
            </a:r>
            <a:r>
              <a:rPr dirty="0" sz="2000" spc="-4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materiale</a:t>
            </a:r>
            <a:r>
              <a:rPr dirty="0" sz="2000" spc="-2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c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n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l’ambiente</a:t>
            </a:r>
            <a:r>
              <a:rPr dirty="0" sz="2000" spc="-2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e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terno</a:t>
            </a:r>
            <a:endParaRPr sz="200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720"/>
              </a:spcBef>
              <a:buClr>
                <a:srgbClr val="990033"/>
              </a:buClr>
              <a:buFont typeface="Wingdings"/>
              <a:buChar char=""/>
              <a:tabLst>
                <a:tab pos="297815" algn="l"/>
              </a:tabLst>
            </a:pP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v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olge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r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e</a:t>
            </a:r>
            <a:r>
              <a:rPr dirty="0" sz="2000" spc="-3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pro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c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e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si</a:t>
            </a:r>
            <a:r>
              <a:rPr dirty="0" sz="2000" spc="-3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di sintesi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e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di demolizione</a:t>
            </a:r>
            <a:endParaRPr sz="200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720"/>
              </a:spcBef>
              <a:buClr>
                <a:srgbClr val="990033"/>
              </a:buClr>
              <a:buFont typeface="Wingdings"/>
              <a:buChar char=""/>
              <a:tabLst>
                <a:tab pos="297815" algn="l"/>
              </a:tabLst>
            </a:pP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Ope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r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are</a:t>
            </a:r>
            <a:r>
              <a:rPr dirty="0" sz="2000" spc="-6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tra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ferimento</a:t>
            </a:r>
            <a:r>
              <a:rPr dirty="0" sz="2000" spc="-5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di ener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g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ia</a:t>
            </a:r>
            <a:endParaRPr sz="2000">
              <a:latin typeface="Arial"/>
              <a:cs typeface="Arial"/>
            </a:endParaRPr>
          </a:p>
          <a:p>
            <a:pPr marL="365760" indent="-353060">
              <a:lnSpc>
                <a:spcPct val="100000"/>
              </a:lnSpc>
              <a:spcBef>
                <a:spcPts val="720"/>
              </a:spcBef>
              <a:buClr>
                <a:srgbClr val="990033"/>
              </a:buClr>
              <a:buFont typeface="Wingdings"/>
              <a:buChar char=""/>
              <a:tabLst>
                <a:tab pos="366395" algn="l"/>
              </a:tabLst>
            </a:pP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Ri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pon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d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ere</a:t>
            </a:r>
            <a:r>
              <a:rPr dirty="0" sz="2000" spc="-4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a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stimoli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990033"/>
              </a:buClr>
              <a:buFont typeface="Wingdings"/>
              <a:buChar char=""/>
            </a:pPr>
            <a:endParaRPr sz="2000">
              <a:latin typeface="Times New Roman"/>
              <a:cs typeface="Times New Roman"/>
            </a:endParaRPr>
          </a:p>
          <a:p>
            <a:pPr marL="297180" indent="-284480">
              <a:lnSpc>
                <a:spcPct val="100000"/>
              </a:lnSpc>
              <a:spcBef>
                <a:spcPts val="1540"/>
              </a:spcBef>
              <a:buClr>
                <a:srgbClr val="990033"/>
              </a:buClr>
              <a:buFont typeface="Wingdings"/>
              <a:buChar char=""/>
              <a:tabLst>
                <a:tab pos="297815" algn="l"/>
              </a:tabLst>
            </a:pP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Au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orepli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c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arsi:</a:t>
            </a:r>
            <a:r>
              <a:rPr dirty="0" sz="2000" spc="-5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ogni c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e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llula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de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r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v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a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da un’altra</a:t>
            </a:r>
            <a:r>
              <a:rPr dirty="0" sz="2000" spc="-2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c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e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llula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100" y="324351"/>
            <a:ext cx="4318000" cy="695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400" spc="-5" b="1">
                <a:solidFill>
                  <a:srgbClr val="871E33"/>
                </a:solidFill>
                <a:latin typeface="Franklin Gothic Medium"/>
                <a:cs typeface="Franklin Gothic Medium"/>
              </a:rPr>
              <a:t>Pe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 spc="-35" b="1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5" b="1">
                <a:solidFill>
                  <a:srgbClr val="871E33"/>
                </a:solidFill>
                <a:latin typeface="Franklin Gothic Medium"/>
                <a:cs typeface="Franklin Gothic Medium"/>
              </a:rPr>
              <a:t>oss</a:t>
            </a:r>
            <a:r>
              <a:rPr dirty="0" sz="2400" spc="-20" b="1">
                <a:solidFill>
                  <a:srgbClr val="871E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-5" b="1">
                <a:solidFill>
                  <a:srgbClr val="871E33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 spc="-20" b="1">
                <a:solidFill>
                  <a:srgbClr val="871E33"/>
                </a:solidFill>
                <a:latin typeface="Franklin Gothic Medium"/>
                <a:cs typeface="Franklin Gothic Medium"/>
              </a:rPr>
              <a:t>va</a:t>
            </a:r>
            <a:r>
              <a:rPr dirty="0" sz="2400" spc="-5" b="1">
                <a:solidFill>
                  <a:srgbClr val="871E33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-50" b="1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b="1">
                <a:solidFill>
                  <a:srgbClr val="871E33"/>
                </a:solidFill>
                <a:latin typeface="Franklin Gothic Medium"/>
                <a:cs typeface="Franklin Gothic Medium"/>
              </a:rPr>
              <a:t>l</a:t>
            </a:r>
            <a:r>
              <a:rPr dirty="0" sz="24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c</a:t>
            </a:r>
            <a:r>
              <a:rPr dirty="0" sz="2400" b="1">
                <a:solidFill>
                  <a:srgbClr val="871E33"/>
                </a:solidFill>
                <a:latin typeface="Franklin Gothic Medium"/>
                <a:cs typeface="Franklin Gothic Medium"/>
              </a:rPr>
              <a:t>ellu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le</a:t>
            </a:r>
            <a:r>
              <a:rPr dirty="0" sz="2400" spc="-50" b="1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5" b="1">
                <a:solidFill>
                  <a:srgbClr val="871E33"/>
                </a:solidFill>
                <a:latin typeface="Franklin Gothic Medium"/>
                <a:cs typeface="Franklin Gothic Medium"/>
              </a:rPr>
              <a:t>s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5" b="1">
                <a:solidFill>
                  <a:srgbClr val="871E33"/>
                </a:solidFill>
                <a:latin typeface="Franklin Gothic Medium"/>
                <a:cs typeface="Franklin Gothic Medium"/>
              </a:rPr>
              <a:t>u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b="1">
                <a:solidFill>
                  <a:srgbClr val="871E33"/>
                </a:solidFill>
                <a:latin typeface="Franklin Gothic Medium"/>
                <a:cs typeface="Franklin Gothic Medium"/>
              </a:rPr>
              <a:t>il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izza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b="1">
                <a:solidFill>
                  <a:srgbClr val="871E33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l</a:t>
            </a:r>
            <a:r>
              <a:rPr dirty="0" sz="2400" spc="-30" b="1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20" b="1">
                <a:solidFill>
                  <a:srgbClr val="871E33"/>
                </a:solidFill>
                <a:latin typeface="Franklin Gothic Medium"/>
                <a:cs typeface="Franklin Gothic Medium"/>
              </a:rPr>
              <a:t>m</a:t>
            </a:r>
            <a:r>
              <a:rPr dirty="0" sz="2400" b="1">
                <a:solidFill>
                  <a:srgbClr val="871E33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-5" b="1">
                <a:solidFill>
                  <a:srgbClr val="871E33"/>
                </a:solidFill>
                <a:latin typeface="Franklin Gothic Medium"/>
                <a:cs typeface="Franklin Gothic Medium"/>
              </a:rPr>
              <a:t>cr</a:t>
            </a:r>
            <a:r>
              <a:rPr dirty="0" sz="2400" spc="-5" b="1">
                <a:solidFill>
                  <a:srgbClr val="871E33"/>
                </a:solidFill>
                <a:latin typeface="Franklin Gothic Medium"/>
                <a:cs typeface="Franklin Gothic Medium"/>
              </a:rPr>
              <a:t>o</a:t>
            </a:r>
            <a:r>
              <a:rPr dirty="0" sz="2400" spc="-20" b="1">
                <a:solidFill>
                  <a:srgbClr val="871E33"/>
                </a:solidFill>
                <a:latin typeface="Franklin Gothic Medium"/>
                <a:cs typeface="Franklin Gothic Medium"/>
              </a:rPr>
              <a:t>s</a:t>
            </a:r>
            <a:r>
              <a:rPr dirty="0" sz="2400" spc="-5" b="1">
                <a:solidFill>
                  <a:srgbClr val="871E33"/>
                </a:solidFill>
                <a:latin typeface="Franklin Gothic Medium"/>
                <a:cs typeface="Franklin Gothic Medium"/>
              </a:rPr>
              <a:t>c</a:t>
            </a:r>
            <a:r>
              <a:rPr dirty="0" sz="24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opio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0925" y="1483105"/>
            <a:ext cx="9023074" cy="48637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822575" y="1470739"/>
            <a:ext cx="24130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solidFill>
                  <a:srgbClr val="404040"/>
                </a:solidFill>
                <a:latin typeface="Arial"/>
                <a:cs typeface="Arial"/>
              </a:rPr>
              <a:t>μ</a:t>
            </a:r>
            <a:r>
              <a:rPr dirty="0" sz="1200">
                <a:solidFill>
                  <a:srgbClr val="404040"/>
                </a:solidFill>
                <a:latin typeface="Arial"/>
                <a:cs typeface="Arial"/>
              </a:rPr>
              <a:t>m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45002" y="1475311"/>
            <a:ext cx="24130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solidFill>
                  <a:srgbClr val="404040"/>
                </a:solidFill>
                <a:latin typeface="Arial"/>
                <a:cs typeface="Arial"/>
              </a:rPr>
              <a:t>μ</a:t>
            </a:r>
            <a:r>
              <a:rPr dirty="0" sz="1200">
                <a:solidFill>
                  <a:srgbClr val="404040"/>
                </a:solidFill>
                <a:latin typeface="Arial"/>
                <a:cs typeface="Arial"/>
              </a:rPr>
              <a:t>m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87748" y="1475311"/>
            <a:ext cx="24130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solidFill>
                  <a:srgbClr val="404040"/>
                </a:solidFill>
                <a:latin typeface="Arial"/>
                <a:cs typeface="Arial"/>
              </a:rPr>
              <a:t>μ</a:t>
            </a:r>
            <a:r>
              <a:rPr dirty="0" sz="1200">
                <a:solidFill>
                  <a:srgbClr val="404040"/>
                </a:solidFill>
                <a:latin typeface="Arial"/>
                <a:cs typeface="Arial"/>
              </a:rPr>
              <a:t>m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2742" y="4778454"/>
            <a:ext cx="6661784" cy="1433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solidFill>
                  <a:srgbClr val="990033"/>
                </a:solidFill>
                <a:latin typeface="Arial"/>
                <a:cs typeface="Arial"/>
              </a:rPr>
              <a:t>Limite</a:t>
            </a:r>
            <a:r>
              <a:rPr dirty="0" sz="1200" spc="-3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990033"/>
                </a:solidFill>
                <a:latin typeface="Arial"/>
                <a:cs typeface="Arial"/>
              </a:rPr>
              <a:t>di</a:t>
            </a:r>
            <a:r>
              <a:rPr dirty="0" sz="12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990033"/>
                </a:solidFill>
                <a:latin typeface="Arial"/>
                <a:cs typeface="Arial"/>
              </a:rPr>
              <a:t>r</a:t>
            </a:r>
            <a:r>
              <a:rPr dirty="0" sz="1200" spc="-10">
                <a:solidFill>
                  <a:srgbClr val="990033"/>
                </a:solidFill>
                <a:latin typeface="Arial"/>
                <a:cs typeface="Arial"/>
              </a:rPr>
              <a:t>i</a:t>
            </a:r>
            <a:r>
              <a:rPr dirty="0" sz="1200">
                <a:solidFill>
                  <a:srgbClr val="990033"/>
                </a:solidFill>
                <a:latin typeface="Arial"/>
                <a:cs typeface="Arial"/>
              </a:rPr>
              <a:t>solu</a:t>
            </a:r>
            <a:r>
              <a:rPr dirty="0" sz="1200" spc="-10">
                <a:solidFill>
                  <a:srgbClr val="990033"/>
                </a:solidFill>
                <a:latin typeface="Arial"/>
                <a:cs typeface="Arial"/>
              </a:rPr>
              <a:t>z</a:t>
            </a:r>
            <a:r>
              <a:rPr dirty="0" sz="1200">
                <a:solidFill>
                  <a:srgbClr val="990033"/>
                </a:solidFill>
                <a:latin typeface="Arial"/>
                <a:cs typeface="Arial"/>
              </a:rPr>
              <a:t>io</a:t>
            </a:r>
            <a:r>
              <a:rPr dirty="0" sz="1200" spc="5">
                <a:solidFill>
                  <a:srgbClr val="990033"/>
                </a:solidFill>
                <a:latin typeface="Arial"/>
                <a:cs typeface="Arial"/>
              </a:rPr>
              <a:t>n</a:t>
            </a:r>
            <a:r>
              <a:rPr dirty="0" sz="1200">
                <a:solidFill>
                  <a:srgbClr val="990033"/>
                </a:solidFill>
                <a:latin typeface="Arial"/>
                <a:cs typeface="Arial"/>
              </a:rPr>
              <a:t>e</a:t>
            </a:r>
            <a:r>
              <a:rPr dirty="0" sz="1200" spc="-3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990033"/>
                </a:solidFill>
                <a:latin typeface="Arial"/>
                <a:cs typeface="Arial"/>
              </a:rPr>
              <a:t>0,</a:t>
            </a:r>
            <a:r>
              <a:rPr dirty="0" sz="1200" spc="15">
                <a:solidFill>
                  <a:srgbClr val="990033"/>
                </a:solidFill>
                <a:latin typeface="Arial"/>
                <a:cs typeface="Arial"/>
              </a:rPr>
              <a:t>5</a:t>
            </a:r>
            <a:r>
              <a:rPr dirty="0" sz="1200" spc="5">
                <a:solidFill>
                  <a:srgbClr val="990033"/>
                </a:solidFill>
                <a:latin typeface="Calibri"/>
                <a:cs typeface="Calibri"/>
              </a:rPr>
              <a:t>n</a:t>
            </a:r>
            <a:r>
              <a:rPr dirty="0" sz="1200">
                <a:solidFill>
                  <a:srgbClr val="990033"/>
                </a:solidFill>
                <a:latin typeface="Arial"/>
                <a:cs typeface="Arial"/>
              </a:rPr>
              <a:t>m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2183130">
              <a:lnSpc>
                <a:spcPct val="100000"/>
              </a:lnSpc>
              <a:spcBef>
                <a:spcPts val="780"/>
              </a:spcBef>
            </a:pPr>
            <a:r>
              <a:rPr dirty="0" sz="1200">
                <a:solidFill>
                  <a:srgbClr val="990033"/>
                </a:solidFill>
                <a:latin typeface="Arial"/>
                <a:cs typeface="Arial"/>
              </a:rPr>
              <a:t>Limite</a:t>
            </a:r>
            <a:r>
              <a:rPr dirty="0" sz="1200" spc="-3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990033"/>
                </a:solidFill>
                <a:latin typeface="Arial"/>
                <a:cs typeface="Arial"/>
              </a:rPr>
              <a:t>di</a:t>
            </a:r>
            <a:r>
              <a:rPr dirty="0" sz="12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990033"/>
                </a:solidFill>
                <a:latin typeface="Arial"/>
                <a:cs typeface="Arial"/>
              </a:rPr>
              <a:t>r</a:t>
            </a:r>
            <a:r>
              <a:rPr dirty="0" sz="1200" spc="-10">
                <a:solidFill>
                  <a:srgbClr val="990033"/>
                </a:solidFill>
                <a:latin typeface="Arial"/>
                <a:cs typeface="Arial"/>
              </a:rPr>
              <a:t>i</a:t>
            </a:r>
            <a:r>
              <a:rPr dirty="0" sz="1200">
                <a:solidFill>
                  <a:srgbClr val="990033"/>
                </a:solidFill>
                <a:latin typeface="Arial"/>
                <a:cs typeface="Arial"/>
              </a:rPr>
              <a:t>solu</a:t>
            </a:r>
            <a:r>
              <a:rPr dirty="0" sz="1200" spc="-10">
                <a:solidFill>
                  <a:srgbClr val="990033"/>
                </a:solidFill>
                <a:latin typeface="Arial"/>
                <a:cs typeface="Arial"/>
              </a:rPr>
              <a:t>z</a:t>
            </a:r>
            <a:r>
              <a:rPr dirty="0" sz="1200">
                <a:solidFill>
                  <a:srgbClr val="990033"/>
                </a:solidFill>
                <a:latin typeface="Arial"/>
                <a:cs typeface="Arial"/>
              </a:rPr>
              <a:t>io</a:t>
            </a:r>
            <a:r>
              <a:rPr dirty="0" sz="1200" spc="5">
                <a:solidFill>
                  <a:srgbClr val="990033"/>
                </a:solidFill>
                <a:latin typeface="Arial"/>
                <a:cs typeface="Arial"/>
              </a:rPr>
              <a:t>n</a:t>
            </a:r>
            <a:r>
              <a:rPr dirty="0" sz="1200">
                <a:solidFill>
                  <a:srgbClr val="990033"/>
                </a:solidFill>
                <a:latin typeface="Arial"/>
                <a:cs typeface="Arial"/>
              </a:rPr>
              <a:t>e</a:t>
            </a:r>
            <a:r>
              <a:rPr dirty="0" sz="1200" spc="-3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990033"/>
                </a:solidFill>
                <a:latin typeface="Arial"/>
                <a:cs typeface="Arial"/>
              </a:rPr>
              <a:t>0,</a:t>
            </a:r>
            <a:r>
              <a:rPr dirty="0" sz="1200" spc="15">
                <a:solidFill>
                  <a:srgbClr val="990033"/>
                </a:solidFill>
                <a:latin typeface="Arial"/>
                <a:cs typeface="Arial"/>
              </a:rPr>
              <a:t>2</a:t>
            </a:r>
            <a:r>
              <a:rPr dirty="0" sz="1200">
                <a:solidFill>
                  <a:srgbClr val="990033"/>
                </a:solidFill>
                <a:latin typeface="Calibri"/>
                <a:cs typeface="Calibri"/>
              </a:rPr>
              <a:t>μ</a:t>
            </a:r>
            <a:r>
              <a:rPr dirty="0" sz="1200">
                <a:solidFill>
                  <a:srgbClr val="990033"/>
                </a:solidFill>
                <a:latin typeface="Arial"/>
                <a:cs typeface="Arial"/>
              </a:rPr>
              <a:t>m</a:t>
            </a:r>
            <a:endParaRPr sz="1200">
              <a:latin typeface="Arial"/>
              <a:cs typeface="Arial"/>
            </a:endParaRPr>
          </a:p>
          <a:p>
            <a:pPr marL="174625" indent="4592320">
              <a:lnSpc>
                <a:spcPct val="100000"/>
              </a:lnSpc>
              <a:spcBef>
                <a:spcPts val="110"/>
              </a:spcBef>
            </a:pPr>
            <a:r>
              <a:rPr dirty="0" sz="1200">
                <a:solidFill>
                  <a:srgbClr val="990033"/>
                </a:solidFill>
                <a:latin typeface="Arial"/>
                <a:cs typeface="Arial"/>
              </a:rPr>
              <a:t>Limite</a:t>
            </a:r>
            <a:r>
              <a:rPr dirty="0" sz="1200" spc="-3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990033"/>
                </a:solidFill>
                <a:latin typeface="Arial"/>
                <a:cs typeface="Arial"/>
              </a:rPr>
              <a:t>di</a:t>
            </a:r>
            <a:r>
              <a:rPr dirty="0" sz="12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990033"/>
                </a:solidFill>
                <a:latin typeface="Arial"/>
                <a:cs typeface="Arial"/>
              </a:rPr>
              <a:t>r</a:t>
            </a:r>
            <a:r>
              <a:rPr dirty="0" sz="1200" spc="-10">
                <a:solidFill>
                  <a:srgbClr val="990033"/>
                </a:solidFill>
                <a:latin typeface="Arial"/>
                <a:cs typeface="Arial"/>
              </a:rPr>
              <a:t>i</a:t>
            </a:r>
            <a:r>
              <a:rPr dirty="0" sz="1200">
                <a:solidFill>
                  <a:srgbClr val="990033"/>
                </a:solidFill>
                <a:latin typeface="Arial"/>
                <a:cs typeface="Arial"/>
              </a:rPr>
              <a:t>solu</a:t>
            </a:r>
            <a:r>
              <a:rPr dirty="0" sz="1200" spc="-10">
                <a:solidFill>
                  <a:srgbClr val="990033"/>
                </a:solidFill>
                <a:latin typeface="Arial"/>
                <a:cs typeface="Arial"/>
              </a:rPr>
              <a:t>z</a:t>
            </a:r>
            <a:r>
              <a:rPr dirty="0" sz="1200">
                <a:solidFill>
                  <a:srgbClr val="990033"/>
                </a:solidFill>
                <a:latin typeface="Arial"/>
                <a:cs typeface="Arial"/>
              </a:rPr>
              <a:t>io</a:t>
            </a:r>
            <a:r>
              <a:rPr dirty="0" sz="1200" spc="5">
                <a:solidFill>
                  <a:srgbClr val="990033"/>
                </a:solidFill>
                <a:latin typeface="Arial"/>
                <a:cs typeface="Arial"/>
              </a:rPr>
              <a:t>n</a:t>
            </a:r>
            <a:r>
              <a:rPr dirty="0" sz="1200">
                <a:solidFill>
                  <a:srgbClr val="990033"/>
                </a:solidFill>
                <a:latin typeface="Arial"/>
                <a:cs typeface="Arial"/>
              </a:rPr>
              <a:t>e</a:t>
            </a:r>
            <a:r>
              <a:rPr dirty="0" sz="1200" spc="-3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990033"/>
                </a:solidFill>
                <a:latin typeface="Arial"/>
                <a:cs typeface="Arial"/>
              </a:rPr>
              <a:t>0,1</a:t>
            </a:r>
            <a:r>
              <a:rPr dirty="0" sz="1200" spc="-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990033"/>
                </a:solidFill>
                <a:latin typeface="Arial"/>
                <a:cs typeface="Arial"/>
              </a:rPr>
              <a:t>m</a:t>
            </a:r>
            <a:r>
              <a:rPr dirty="0" sz="1200">
                <a:solidFill>
                  <a:srgbClr val="990033"/>
                </a:solidFill>
                <a:latin typeface="Arial"/>
                <a:cs typeface="Arial"/>
              </a:rPr>
              <a:t>m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1650">
              <a:latin typeface="Times New Roman"/>
              <a:cs typeface="Times New Roman"/>
            </a:endParaRPr>
          </a:p>
          <a:p>
            <a:pPr marL="174625">
              <a:lnSpc>
                <a:spcPct val="100000"/>
              </a:lnSpc>
            </a:pPr>
            <a:r>
              <a:rPr dirty="0" sz="1200">
                <a:latin typeface="Arial"/>
                <a:cs typeface="Arial"/>
              </a:rPr>
              <a:t>S</a:t>
            </a:r>
            <a:r>
              <a:rPr dirty="0" sz="1200" spc="-15">
                <a:latin typeface="Arial"/>
                <a:cs typeface="Arial"/>
              </a:rPr>
              <a:t>y</a:t>
            </a:r>
            <a:r>
              <a:rPr dirty="0" sz="1200">
                <a:latin typeface="Arial"/>
                <a:cs typeface="Arial"/>
              </a:rPr>
              <a:t>l</a:t>
            </a:r>
            <a:r>
              <a:rPr dirty="0" sz="1200" spc="-15">
                <a:latin typeface="Arial"/>
                <a:cs typeface="Arial"/>
              </a:rPr>
              <a:t>v</a:t>
            </a:r>
            <a:r>
              <a:rPr dirty="0" sz="1200">
                <a:latin typeface="Arial"/>
                <a:cs typeface="Arial"/>
              </a:rPr>
              <a:t>ia S. </a:t>
            </a:r>
            <a:r>
              <a:rPr dirty="0" sz="1200" spc="-5">
                <a:latin typeface="Arial"/>
                <a:cs typeface="Arial"/>
              </a:rPr>
              <a:t>M</a:t>
            </a:r>
            <a:r>
              <a:rPr dirty="0" sz="1200">
                <a:latin typeface="Arial"/>
                <a:cs typeface="Arial"/>
              </a:rPr>
              <a:t>ader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I</a:t>
            </a:r>
            <a:r>
              <a:rPr dirty="0" sz="1200" spc="-15" i="1">
                <a:latin typeface="Arial"/>
                <a:cs typeface="Arial"/>
              </a:rPr>
              <a:t>m</a:t>
            </a:r>
            <a:r>
              <a:rPr dirty="0" sz="1200" spc="-20" i="1">
                <a:latin typeface="Arial"/>
                <a:cs typeface="Arial"/>
              </a:rPr>
              <a:t>m</a:t>
            </a:r>
            <a:r>
              <a:rPr dirty="0" sz="1200" i="1">
                <a:latin typeface="Arial"/>
                <a:cs typeface="Arial"/>
              </a:rPr>
              <a:t>agini e</a:t>
            </a:r>
            <a:r>
              <a:rPr dirty="0" sz="1200" spc="5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c</a:t>
            </a:r>
            <a:r>
              <a:rPr dirty="0" sz="1200" spc="5" i="1">
                <a:latin typeface="Arial"/>
                <a:cs typeface="Arial"/>
              </a:rPr>
              <a:t>o</a:t>
            </a:r>
            <a:r>
              <a:rPr dirty="0" sz="1200" i="1">
                <a:latin typeface="Arial"/>
                <a:cs typeface="Arial"/>
              </a:rPr>
              <a:t>ncetti</a:t>
            </a:r>
            <a:r>
              <a:rPr dirty="0" sz="1200" spc="-25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del</a:t>
            </a:r>
            <a:r>
              <a:rPr dirty="0" sz="1200" spc="-5" i="1">
                <a:latin typeface="Arial"/>
                <a:cs typeface="Arial"/>
              </a:rPr>
              <a:t>l</a:t>
            </a:r>
            <a:r>
              <a:rPr dirty="0" sz="1200" i="1">
                <a:latin typeface="Arial"/>
                <a:cs typeface="Arial"/>
              </a:rPr>
              <a:t>a</a:t>
            </a:r>
            <a:r>
              <a:rPr dirty="0" sz="1200" spc="-3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biologia</a:t>
            </a:r>
            <a:r>
              <a:rPr dirty="0" sz="1200" spc="-30" i="1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© Zanich</a:t>
            </a:r>
            <a:r>
              <a:rPr dirty="0" sz="1200" spc="5">
                <a:latin typeface="Arial"/>
                <a:cs typeface="Arial"/>
              </a:rPr>
              <a:t>e</a:t>
            </a:r>
            <a:r>
              <a:rPr dirty="0" sz="1200">
                <a:latin typeface="Arial"/>
                <a:cs typeface="Arial"/>
              </a:rPr>
              <a:t>l</a:t>
            </a:r>
            <a:r>
              <a:rPr dirty="0" sz="1200" spc="-5">
                <a:latin typeface="Arial"/>
                <a:cs typeface="Arial"/>
              </a:rPr>
              <a:t>l</a:t>
            </a:r>
            <a:r>
              <a:rPr dirty="0" sz="1200">
                <a:latin typeface="Arial"/>
                <a:cs typeface="Arial"/>
              </a:rPr>
              <a:t>i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editore,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2012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276600" y="2133663"/>
            <a:ext cx="1079500" cy="1151255"/>
          </a:xfrm>
          <a:custGeom>
            <a:avLst/>
            <a:gdLst/>
            <a:ahLst/>
            <a:cxnLst/>
            <a:rect l="l" t="t" r="r" b="b"/>
            <a:pathLst>
              <a:path w="1079500" h="1151254">
                <a:moveTo>
                  <a:pt x="0" y="1150937"/>
                </a:moveTo>
                <a:lnTo>
                  <a:pt x="1079500" y="1150937"/>
                </a:lnTo>
                <a:lnTo>
                  <a:pt x="1079500" y="0"/>
                </a:lnTo>
                <a:lnTo>
                  <a:pt x="0" y="0"/>
                </a:lnTo>
                <a:lnTo>
                  <a:pt x="0" y="1150937"/>
                </a:lnTo>
                <a:close/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100" y="324351"/>
            <a:ext cx="4318000" cy="695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400" spc="-5" b="1">
                <a:solidFill>
                  <a:srgbClr val="871E33"/>
                </a:solidFill>
                <a:latin typeface="Franklin Gothic Medium"/>
                <a:cs typeface="Franklin Gothic Medium"/>
              </a:rPr>
              <a:t>Pe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 spc="-35" b="1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5" b="1">
                <a:solidFill>
                  <a:srgbClr val="871E33"/>
                </a:solidFill>
                <a:latin typeface="Franklin Gothic Medium"/>
                <a:cs typeface="Franklin Gothic Medium"/>
              </a:rPr>
              <a:t>oss</a:t>
            </a:r>
            <a:r>
              <a:rPr dirty="0" sz="2400" spc="-20" b="1">
                <a:solidFill>
                  <a:srgbClr val="871E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-5" b="1">
                <a:solidFill>
                  <a:srgbClr val="871E33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 spc="-20" b="1">
                <a:solidFill>
                  <a:srgbClr val="871E33"/>
                </a:solidFill>
                <a:latin typeface="Franklin Gothic Medium"/>
                <a:cs typeface="Franklin Gothic Medium"/>
              </a:rPr>
              <a:t>va</a:t>
            </a:r>
            <a:r>
              <a:rPr dirty="0" sz="2400" spc="-5" b="1">
                <a:solidFill>
                  <a:srgbClr val="871E33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-50" b="1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b="1">
                <a:solidFill>
                  <a:srgbClr val="871E33"/>
                </a:solidFill>
                <a:latin typeface="Franklin Gothic Medium"/>
                <a:cs typeface="Franklin Gothic Medium"/>
              </a:rPr>
              <a:t>l</a:t>
            </a:r>
            <a:r>
              <a:rPr dirty="0" sz="24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c</a:t>
            </a:r>
            <a:r>
              <a:rPr dirty="0" sz="2400" b="1">
                <a:solidFill>
                  <a:srgbClr val="871E33"/>
                </a:solidFill>
                <a:latin typeface="Franklin Gothic Medium"/>
                <a:cs typeface="Franklin Gothic Medium"/>
              </a:rPr>
              <a:t>ellu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le</a:t>
            </a:r>
            <a:r>
              <a:rPr dirty="0" sz="2400" spc="-50" b="1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5" b="1">
                <a:solidFill>
                  <a:srgbClr val="871E33"/>
                </a:solidFill>
                <a:latin typeface="Franklin Gothic Medium"/>
                <a:cs typeface="Franklin Gothic Medium"/>
              </a:rPr>
              <a:t>s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5" b="1">
                <a:solidFill>
                  <a:srgbClr val="871E33"/>
                </a:solidFill>
                <a:latin typeface="Franklin Gothic Medium"/>
                <a:cs typeface="Franklin Gothic Medium"/>
              </a:rPr>
              <a:t>u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b="1">
                <a:solidFill>
                  <a:srgbClr val="871E33"/>
                </a:solidFill>
                <a:latin typeface="Franklin Gothic Medium"/>
                <a:cs typeface="Franklin Gothic Medium"/>
              </a:rPr>
              <a:t>il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izza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b="1">
                <a:solidFill>
                  <a:srgbClr val="871E33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l</a:t>
            </a:r>
            <a:r>
              <a:rPr dirty="0" sz="2400" spc="-30" b="1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20" b="1">
                <a:solidFill>
                  <a:srgbClr val="871E33"/>
                </a:solidFill>
                <a:latin typeface="Franklin Gothic Medium"/>
                <a:cs typeface="Franklin Gothic Medium"/>
              </a:rPr>
              <a:t>m</a:t>
            </a:r>
            <a:r>
              <a:rPr dirty="0" sz="2400" b="1">
                <a:solidFill>
                  <a:srgbClr val="871E33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-5" b="1">
                <a:solidFill>
                  <a:srgbClr val="871E33"/>
                </a:solidFill>
                <a:latin typeface="Franklin Gothic Medium"/>
                <a:cs typeface="Franklin Gothic Medium"/>
              </a:rPr>
              <a:t>cr</a:t>
            </a:r>
            <a:r>
              <a:rPr dirty="0" sz="2400" spc="-5" b="1">
                <a:solidFill>
                  <a:srgbClr val="871E33"/>
                </a:solidFill>
                <a:latin typeface="Franklin Gothic Medium"/>
                <a:cs typeface="Franklin Gothic Medium"/>
              </a:rPr>
              <a:t>o</a:t>
            </a:r>
            <a:r>
              <a:rPr dirty="0" sz="2400" spc="-20" b="1">
                <a:solidFill>
                  <a:srgbClr val="871E33"/>
                </a:solidFill>
                <a:latin typeface="Franklin Gothic Medium"/>
                <a:cs typeface="Franklin Gothic Medium"/>
              </a:rPr>
              <a:t>s</a:t>
            </a:r>
            <a:r>
              <a:rPr dirty="0" sz="2400" spc="-5" b="1">
                <a:solidFill>
                  <a:srgbClr val="871E33"/>
                </a:solidFill>
                <a:latin typeface="Franklin Gothic Medium"/>
                <a:cs typeface="Franklin Gothic Medium"/>
              </a:rPr>
              <a:t>c</a:t>
            </a:r>
            <a:r>
              <a:rPr dirty="0" sz="24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opio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21200" y="1773301"/>
            <a:ext cx="4154551" cy="29510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6087" y="1784350"/>
            <a:ext cx="3886200" cy="2952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043298" y="1518682"/>
            <a:ext cx="732790" cy="28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latin typeface="Arial"/>
                <a:cs typeface="Arial"/>
              </a:rPr>
              <a:t>bat</a:t>
            </a:r>
            <a:r>
              <a:rPr dirty="0" sz="2000" spc="-10">
                <a:latin typeface="Arial"/>
                <a:cs typeface="Arial"/>
              </a:rPr>
              <a:t>t</a:t>
            </a:r>
            <a:r>
              <a:rPr dirty="0" sz="2000">
                <a:latin typeface="Arial"/>
                <a:cs typeface="Arial"/>
              </a:rPr>
              <a:t>eri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6" name="object 6"/>
          <p:cNvSpPr txBox="1"/>
          <p:nvPr/>
        </p:nvSpPr>
        <p:spPr>
          <a:xfrm>
            <a:off x="547217" y="4799346"/>
            <a:ext cx="2055495" cy="28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latin typeface="Arial"/>
                <a:cs typeface="Arial"/>
              </a:rPr>
              <a:t>Mic</a:t>
            </a:r>
            <a:r>
              <a:rPr dirty="0" sz="2000" spc="5">
                <a:latin typeface="Arial"/>
                <a:cs typeface="Arial"/>
              </a:rPr>
              <a:t>r</a:t>
            </a:r>
            <a:r>
              <a:rPr dirty="0" sz="2000">
                <a:latin typeface="Arial"/>
                <a:cs typeface="Arial"/>
              </a:rPr>
              <a:t>o</a:t>
            </a:r>
            <a:r>
              <a:rPr dirty="0" sz="2000" spc="5">
                <a:latin typeface="Arial"/>
                <a:cs typeface="Arial"/>
              </a:rPr>
              <a:t>s</a:t>
            </a:r>
            <a:r>
              <a:rPr dirty="0" sz="2000">
                <a:latin typeface="Arial"/>
                <a:cs typeface="Arial"/>
              </a:rPr>
              <a:t>c</a:t>
            </a:r>
            <a:r>
              <a:rPr dirty="0" sz="2000" spc="5">
                <a:latin typeface="Arial"/>
                <a:cs typeface="Arial"/>
              </a:rPr>
              <a:t>o</a:t>
            </a:r>
            <a:r>
              <a:rPr dirty="0" sz="2000" spc="-10">
                <a:latin typeface="Arial"/>
                <a:cs typeface="Arial"/>
              </a:rPr>
              <a:t>p</a:t>
            </a:r>
            <a:r>
              <a:rPr dirty="0" sz="2000">
                <a:latin typeface="Arial"/>
                <a:cs typeface="Arial"/>
              </a:rPr>
              <a:t>io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ot</a:t>
            </a:r>
            <a:r>
              <a:rPr dirty="0" sz="2000" spc="-10">
                <a:latin typeface="Arial"/>
                <a:cs typeface="Arial"/>
              </a:rPr>
              <a:t>t</a:t>
            </a:r>
            <a:r>
              <a:rPr dirty="0" sz="2000">
                <a:latin typeface="Arial"/>
                <a:cs typeface="Arial"/>
              </a:rPr>
              <a:t>ico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80001" y="4799346"/>
            <a:ext cx="2622550" cy="28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latin typeface="Arial"/>
                <a:cs typeface="Arial"/>
              </a:rPr>
              <a:t>Mic</a:t>
            </a:r>
            <a:r>
              <a:rPr dirty="0" sz="2000" spc="5">
                <a:latin typeface="Arial"/>
                <a:cs typeface="Arial"/>
              </a:rPr>
              <a:t>r</a:t>
            </a:r>
            <a:r>
              <a:rPr dirty="0" sz="2000">
                <a:latin typeface="Arial"/>
                <a:cs typeface="Arial"/>
              </a:rPr>
              <a:t>o</a:t>
            </a:r>
            <a:r>
              <a:rPr dirty="0" sz="2000" spc="5">
                <a:latin typeface="Arial"/>
                <a:cs typeface="Arial"/>
              </a:rPr>
              <a:t>s</a:t>
            </a:r>
            <a:r>
              <a:rPr dirty="0" sz="2000">
                <a:latin typeface="Arial"/>
                <a:cs typeface="Arial"/>
              </a:rPr>
              <a:t>c</a:t>
            </a:r>
            <a:r>
              <a:rPr dirty="0" sz="2000" spc="5">
                <a:latin typeface="Arial"/>
                <a:cs typeface="Arial"/>
              </a:rPr>
              <a:t>o</a:t>
            </a:r>
            <a:r>
              <a:rPr dirty="0" sz="2000" spc="-10">
                <a:latin typeface="Arial"/>
                <a:cs typeface="Arial"/>
              </a:rPr>
              <a:t>p</a:t>
            </a:r>
            <a:r>
              <a:rPr dirty="0" sz="2000">
                <a:latin typeface="Arial"/>
                <a:cs typeface="Arial"/>
              </a:rPr>
              <a:t>io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elet</a:t>
            </a:r>
            <a:r>
              <a:rPr dirty="0" sz="2000" spc="-10">
                <a:latin typeface="Arial"/>
                <a:cs typeface="Arial"/>
              </a:rPr>
              <a:t>t</a:t>
            </a:r>
            <a:r>
              <a:rPr dirty="0" sz="2000">
                <a:latin typeface="Arial"/>
                <a:cs typeface="Arial"/>
              </a:rPr>
              <a:t>ronico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100" y="324351"/>
            <a:ext cx="4318000" cy="695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400" spc="-5" b="1">
                <a:solidFill>
                  <a:srgbClr val="871E33"/>
                </a:solidFill>
                <a:latin typeface="Franklin Gothic Medium"/>
                <a:cs typeface="Franklin Gothic Medium"/>
              </a:rPr>
              <a:t>Pe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 spc="-35" b="1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5" b="1">
                <a:solidFill>
                  <a:srgbClr val="871E33"/>
                </a:solidFill>
                <a:latin typeface="Franklin Gothic Medium"/>
                <a:cs typeface="Franklin Gothic Medium"/>
              </a:rPr>
              <a:t>oss</a:t>
            </a:r>
            <a:r>
              <a:rPr dirty="0" sz="2400" spc="-20" b="1">
                <a:solidFill>
                  <a:srgbClr val="871E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-5" b="1">
                <a:solidFill>
                  <a:srgbClr val="871E33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 spc="-20" b="1">
                <a:solidFill>
                  <a:srgbClr val="871E33"/>
                </a:solidFill>
                <a:latin typeface="Franklin Gothic Medium"/>
                <a:cs typeface="Franklin Gothic Medium"/>
              </a:rPr>
              <a:t>va</a:t>
            </a:r>
            <a:r>
              <a:rPr dirty="0" sz="2400" spc="-5" b="1">
                <a:solidFill>
                  <a:srgbClr val="871E33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-50" b="1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b="1">
                <a:solidFill>
                  <a:srgbClr val="871E33"/>
                </a:solidFill>
                <a:latin typeface="Franklin Gothic Medium"/>
                <a:cs typeface="Franklin Gothic Medium"/>
              </a:rPr>
              <a:t>l</a:t>
            </a:r>
            <a:r>
              <a:rPr dirty="0" sz="24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c</a:t>
            </a:r>
            <a:r>
              <a:rPr dirty="0" sz="2400" b="1">
                <a:solidFill>
                  <a:srgbClr val="871E33"/>
                </a:solidFill>
                <a:latin typeface="Franklin Gothic Medium"/>
                <a:cs typeface="Franklin Gothic Medium"/>
              </a:rPr>
              <a:t>ellu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le</a:t>
            </a:r>
            <a:r>
              <a:rPr dirty="0" sz="2400" spc="-50" b="1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5" b="1">
                <a:solidFill>
                  <a:srgbClr val="871E33"/>
                </a:solidFill>
                <a:latin typeface="Franklin Gothic Medium"/>
                <a:cs typeface="Franklin Gothic Medium"/>
              </a:rPr>
              <a:t>s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5" b="1">
                <a:solidFill>
                  <a:srgbClr val="871E33"/>
                </a:solidFill>
                <a:latin typeface="Franklin Gothic Medium"/>
                <a:cs typeface="Franklin Gothic Medium"/>
              </a:rPr>
              <a:t>u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b="1">
                <a:solidFill>
                  <a:srgbClr val="871E33"/>
                </a:solidFill>
                <a:latin typeface="Franklin Gothic Medium"/>
                <a:cs typeface="Franklin Gothic Medium"/>
              </a:rPr>
              <a:t>il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izza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b="1">
                <a:solidFill>
                  <a:srgbClr val="871E33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l</a:t>
            </a:r>
            <a:r>
              <a:rPr dirty="0" sz="2400" spc="-30" b="1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20" b="1">
                <a:solidFill>
                  <a:srgbClr val="871E33"/>
                </a:solidFill>
                <a:latin typeface="Franklin Gothic Medium"/>
                <a:cs typeface="Franklin Gothic Medium"/>
              </a:rPr>
              <a:t>m</a:t>
            </a:r>
            <a:r>
              <a:rPr dirty="0" sz="2400" b="1">
                <a:solidFill>
                  <a:srgbClr val="871E33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-5" b="1">
                <a:solidFill>
                  <a:srgbClr val="871E33"/>
                </a:solidFill>
                <a:latin typeface="Franklin Gothic Medium"/>
                <a:cs typeface="Franklin Gothic Medium"/>
              </a:rPr>
              <a:t>cr</a:t>
            </a:r>
            <a:r>
              <a:rPr dirty="0" sz="2400" spc="-5" b="1">
                <a:solidFill>
                  <a:srgbClr val="871E33"/>
                </a:solidFill>
                <a:latin typeface="Franklin Gothic Medium"/>
                <a:cs typeface="Franklin Gothic Medium"/>
              </a:rPr>
              <a:t>o</a:t>
            </a:r>
            <a:r>
              <a:rPr dirty="0" sz="2400" spc="-20" b="1">
                <a:solidFill>
                  <a:srgbClr val="871E33"/>
                </a:solidFill>
                <a:latin typeface="Franklin Gothic Medium"/>
                <a:cs typeface="Franklin Gothic Medium"/>
              </a:rPr>
              <a:t>s</a:t>
            </a:r>
            <a:r>
              <a:rPr dirty="0" sz="2400" spc="-5" b="1">
                <a:solidFill>
                  <a:srgbClr val="871E33"/>
                </a:solidFill>
                <a:latin typeface="Franklin Gothic Medium"/>
                <a:cs typeface="Franklin Gothic Medium"/>
              </a:rPr>
              <a:t>c</a:t>
            </a:r>
            <a:r>
              <a:rPr dirty="0" sz="24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opio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85517" y="1847358"/>
            <a:ext cx="5456555" cy="6216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635">
              <a:lnSpc>
                <a:spcPct val="100000"/>
              </a:lnSpc>
            </a:pP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Ma</a:t>
            </a:r>
            <a:r>
              <a:rPr dirty="0" sz="2000" spc="-3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pe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r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c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h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e</a:t>
            </a:r>
            <a:r>
              <a:rPr dirty="0" sz="2000" spc="-4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le cellule s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no</a:t>
            </a:r>
            <a:r>
              <a:rPr dirty="0" sz="2000" spc="-2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c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sì</a:t>
            </a:r>
            <a:r>
              <a:rPr dirty="0" sz="2000" spc="-3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picc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le?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85"/>
              </a:spcBef>
            </a:pP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Or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g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ani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mi</a:t>
            </a:r>
            <a:r>
              <a:rPr dirty="0" sz="2000" spc="-5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grandi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c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mpo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ti</a:t>
            </a:r>
            <a:r>
              <a:rPr dirty="0" sz="2000" spc="-5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da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molt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i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 spc="10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ime</a:t>
            </a:r>
            <a:r>
              <a:rPr dirty="0" sz="2000" spc="-2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c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e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llule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95576" y="2636901"/>
            <a:ext cx="5125974" cy="26780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100" y="324351"/>
            <a:ext cx="3471545" cy="695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400" spc="-5" b="1">
                <a:solidFill>
                  <a:srgbClr val="871E33"/>
                </a:solidFill>
                <a:latin typeface="Franklin Gothic Medium"/>
                <a:cs typeface="Franklin Gothic Medium"/>
              </a:rPr>
              <a:t>Pe</a:t>
            </a:r>
            <a:r>
              <a:rPr dirty="0" sz="2400" spc="-5" b="1">
                <a:solidFill>
                  <a:srgbClr val="871E33"/>
                </a:solidFill>
                <a:latin typeface="Franklin Gothic Medium"/>
                <a:cs typeface="Franklin Gothic Medium"/>
              </a:rPr>
              <a:t>rc</a:t>
            </a:r>
            <a:r>
              <a:rPr dirty="0" sz="24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hé</a:t>
            </a:r>
            <a:r>
              <a:rPr dirty="0" sz="2400" spc="-50" b="1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b="1">
                <a:solidFill>
                  <a:srgbClr val="871E33"/>
                </a:solidFill>
                <a:latin typeface="Franklin Gothic Medium"/>
                <a:cs typeface="Franklin Gothic Medium"/>
              </a:rPr>
              <a:t>l</a:t>
            </a:r>
            <a:r>
              <a:rPr dirty="0" sz="24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c</a:t>
            </a:r>
            <a:r>
              <a:rPr dirty="0" sz="2400" b="1">
                <a:solidFill>
                  <a:srgbClr val="871E33"/>
                </a:solidFill>
                <a:latin typeface="Franklin Gothic Medium"/>
                <a:cs typeface="Franklin Gothic Medium"/>
              </a:rPr>
              <a:t>ellu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le</a:t>
            </a:r>
            <a:r>
              <a:rPr dirty="0" sz="2400" spc="-40" b="1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5" b="1">
                <a:solidFill>
                  <a:srgbClr val="871E33"/>
                </a:solidFill>
                <a:latin typeface="Franklin Gothic Medium"/>
                <a:cs typeface="Franklin Gothic Medium"/>
              </a:rPr>
              <a:t>so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n</a:t>
            </a:r>
            <a:r>
              <a:rPr dirty="0" sz="24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o</a:t>
            </a:r>
            <a:r>
              <a:rPr dirty="0" sz="2400" spc="-40" b="1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c</a:t>
            </a:r>
            <a:r>
              <a:rPr dirty="0" sz="2400" spc="-5" b="1">
                <a:solidFill>
                  <a:srgbClr val="871E33"/>
                </a:solidFill>
                <a:latin typeface="Franklin Gothic Medium"/>
                <a:cs typeface="Franklin Gothic Medium"/>
              </a:rPr>
              <a:t>os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ì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b="1">
                <a:solidFill>
                  <a:srgbClr val="871E33"/>
                </a:solidFill>
                <a:latin typeface="Franklin Gothic Medium"/>
                <a:cs typeface="Franklin Gothic Medium"/>
              </a:rPr>
              <a:t>pi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cc</a:t>
            </a:r>
            <a:r>
              <a:rPr dirty="0" sz="2400" spc="-5" b="1">
                <a:solidFill>
                  <a:srgbClr val="871E33"/>
                </a:solidFill>
                <a:latin typeface="Franklin Gothic Medium"/>
                <a:cs typeface="Franklin Gothic Medium"/>
              </a:rPr>
              <a:t>o</a:t>
            </a:r>
            <a:r>
              <a:rPr dirty="0" sz="24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le?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08175" y="1773301"/>
            <a:ext cx="5472176" cy="25986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52501" y="6535701"/>
            <a:ext cx="4725035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5">
                <a:latin typeface="Arial"/>
                <a:cs typeface="Arial"/>
              </a:rPr>
              <a:t>S</a:t>
            </a:r>
            <a:r>
              <a:rPr dirty="0" sz="1100" spc="-15">
                <a:latin typeface="Arial"/>
                <a:cs typeface="Arial"/>
              </a:rPr>
              <a:t>y</a:t>
            </a:r>
            <a:r>
              <a:rPr dirty="0" sz="1100" spc="-10">
                <a:latin typeface="Arial"/>
                <a:cs typeface="Arial"/>
              </a:rPr>
              <a:t>l</a:t>
            </a:r>
            <a:r>
              <a:rPr dirty="0" sz="1100" spc="-15">
                <a:latin typeface="Arial"/>
                <a:cs typeface="Arial"/>
              </a:rPr>
              <a:t>v</a:t>
            </a:r>
            <a:r>
              <a:rPr dirty="0" sz="1100" spc="-10">
                <a:latin typeface="Arial"/>
                <a:cs typeface="Arial"/>
              </a:rPr>
              <a:t>i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S</a:t>
            </a:r>
            <a:r>
              <a:rPr dirty="0" sz="1100">
                <a:latin typeface="Arial"/>
                <a:cs typeface="Arial"/>
              </a:rPr>
              <a:t>.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M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5">
                <a:latin typeface="Arial"/>
                <a:cs typeface="Arial"/>
              </a:rPr>
              <a:t>d</a:t>
            </a:r>
            <a:r>
              <a:rPr dirty="0" sz="1100">
                <a:latin typeface="Arial"/>
                <a:cs typeface="Arial"/>
              </a:rPr>
              <a:t>er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Imma</a:t>
            </a:r>
            <a:r>
              <a:rPr dirty="0" sz="1100" spc="-5" i="1">
                <a:latin typeface="Arial"/>
                <a:cs typeface="Arial"/>
              </a:rPr>
              <a:t>g</a:t>
            </a:r>
            <a:r>
              <a:rPr dirty="0" sz="1100" spc="-10" i="1">
                <a:latin typeface="Arial"/>
                <a:cs typeface="Arial"/>
              </a:rPr>
              <a:t>i</a:t>
            </a:r>
            <a:r>
              <a:rPr dirty="0" sz="1100" i="1">
                <a:latin typeface="Arial"/>
                <a:cs typeface="Arial"/>
              </a:rPr>
              <a:t>ni</a:t>
            </a:r>
            <a:r>
              <a:rPr dirty="0" sz="1100" spc="-25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e</a:t>
            </a:r>
            <a:r>
              <a:rPr dirty="0" sz="1100" spc="-1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co</a:t>
            </a:r>
            <a:r>
              <a:rPr dirty="0" sz="1100" spc="-5" i="1">
                <a:latin typeface="Arial"/>
                <a:cs typeface="Arial"/>
              </a:rPr>
              <a:t>n</a:t>
            </a:r>
            <a:r>
              <a:rPr dirty="0" sz="1100" i="1">
                <a:latin typeface="Arial"/>
                <a:cs typeface="Arial"/>
              </a:rPr>
              <a:t>cet</a:t>
            </a:r>
            <a:r>
              <a:rPr dirty="0" sz="1100" spc="5" i="1">
                <a:latin typeface="Arial"/>
                <a:cs typeface="Arial"/>
              </a:rPr>
              <a:t>t</a:t>
            </a:r>
            <a:r>
              <a:rPr dirty="0" sz="1100" i="1">
                <a:latin typeface="Arial"/>
                <a:cs typeface="Arial"/>
              </a:rPr>
              <a:t>i</a:t>
            </a:r>
            <a:r>
              <a:rPr dirty="0" sz="1100" spc="-4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d</a:t>
            </a:r>
            <a:r>
              <a:rPr dirty="0" sz="1100" spc="-5" i="1">
                <a:latin typeface="Arial"/>
                <a:cs typeface="Arial"/>
              </a:rPr>
              <a:t>e</a:t>
            </a:r>
            <a:r>
              <a:rPr dirty="0" sz="1100" spc="-10" i="1">
                <a:latin typeface="Arial"/>
                <a:cs typeface="Arial"/>
              </a:rPr>
              <a:t>ll</a:t>
            </a:r>
            <a:r>
              <a:rPr dirty="0" sz="1100" i="1">
                <a:latin typeface="Arial"/>
                <a:cs typeface="Arial"/>
              </a:rPr>
              <a:t>a</a:t>
            </a:r>
            <a:r>
              <a:rPr dirty="0" sz="1100" spc="15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b</a:t>
            </a:r>
            <a:r>
              <a:rPr dirty="0" sz="1100" spc="-10" i="1">
                <a:latin typeface="Arial"/>
                <a:cs typeface="Arial"/>
              </a:rPr>
              <a:t>i</a:t>
            </a:r>
            <a:r>
              <a:rPr dirty="0" sz="1100" i="1">
                <a:latin typeface="Arial"/>
                <a:cs typeface="Arial"/>
              </a:rPr>
              <a:t>o</a:t>
            </a:r>
            <a:r>
              <a:rPr dirty="0" sz="1100" spc="-10" i="1">
                <a:latin typeface="Arial"/>
                <a:cs typeface="Arial"/>
              </a:rPr>
              <a:t>l</a:t>
            </a:r>
            <a:r>
              <a:rPr dirty="0" sz="1100" i="1">
                <a:latin typeface="Arial"/>
                <a:cs typeface="Arial"/>
              </a:rPr>
              <a:t>o</a:t>
            </a:r>
            <a:r>
              <a:rPr dirty="0" sz="1100" spc="-5" i="1">
                <a:latin typeface="Arial"/>
                <a:cs typeface="Arial"/>
              </a:rPr>
              <a:t>g</a:t>
            </a:r>
            <a:r>
              <a:rPr dirty="0" sz="1100" spc="-10" i="1">
                <a:latin typeface="Arial"/>
                <a:cs typeface="Arial"/>
              </a:rPr>
              <a:t>i</a:t>
            </a:r>
            <a:r>
              <a:rPr dirty="0" sz="1100" i="1">
                <a:latin typeface="Arial"/>
                <a:cs typeface="Arial"/>
              </a:rPr>
              <a:t>a</a:t>
            </a:r>
            <a:r>
              <a:rPr dirty="0" sz="1100" spc="35" i="1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©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Z</a:t>
            </a:r>
            <a:r>
              <a:rPr dirty="0" sz="1100" spc="-5">
                <a:latin typeface="Arial"/>
                <a:cs typeface="Arial"/>
              </a:rPr>
              <a:t>a</a:t>
            </a:r>
            <a:r>
              <a:rPr dirty="0" sz="1100">
                <a:latin typeface="Arial"/>
                <a:cs typeface="Arial"/>
              </a:rPr>
              <a:t>n</a:t>
            </a:r>
            <a:r>
              <a:rPr dirty="0" sz="1100" spc="-10">
                <a:latin typeface="Arial"/>
                <a:cs typeface="Arial"/>
              </a:rPr>
              <a:t>i</a:t>
            </a:r>
            <a:r>
              <a:rPr dirty="0" sz="1100">
                <a:latin typeface="Arial"/>
                <a:cs typeface="Arial"/>
              </a:rPr>
              <a:t>ch</a:t>
            </a:r>
            <a:r>
              <a:rPr dirty="0" sz="1100" spc="-5">
                <a:latin typeface="Arial"/>
                <a:cs typeface="Arial"/>
              </a:rPr>
              <a:t>e</a:t>
            </a:r>
            <a:r>
              <a:rPr dirty="0" sz="1100" spc="-10">
                <a:latin typeface="Arial"/>
                <a:cs typeface="Arial"/>
              </a:rPr>
              <a:t>ll</a:t>
            </a:r>
            <a:r>
              <a:rPr dirty="0" sz="1100">
                <a:latin typeface="Arial"/>
                <a:cs typeface="Arial"/>
              </a:rPr>
              <a:t>i</a:t>
            </a:r>
            <a:r>
              <a:rPr dirty="0" sz="1100" spc="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</a:t>
            </a:r>
            <a:r>
              <a:rPr dirty="0" sz="1100" spc="-5">
                <a:latin typeface="Arial"/>
                <a:cs typeface="Arial"/>
              </a:rPr>
              <a:t>d</a:t>
            </a:r>
            <a:r>
              <a:rPr dirty="0" sz="1100" spc="-10">
                <a:latin typeface="Arial"/>
                <a:cs typeface="Arial"/>
              </a:rPr>
              <a:t>i</a:t>
            </a:r>
            <a:r>
              <a:rPr dirty="0" sz="1100">
                <a:latin typeface="Arial"/>
                <a:cs typeface="Arial"/>
              </a:rPr>
              <a:t>tore,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</a:t>
            </a:r>
            <a:r>
              <a:rPr dirty="0" sz="1100" spc="-5">
                <a:latin typeface="Arial"/>
                <a:cs typeface="Arial"/>
              </a:rPr>
              <a:t>0</a:t>
            </a:r>
            <a:r>
              <a:rPr dirty="0" sz="1100">
                <a:latin typeface="Arial"/>
                <a:cs typeface="Arial"/>
              </a:rPr>
              <a:t>12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8</a:t>
            </a:fld>
          </a:p>
        </p:txBody>
      </p:sp>
      <p:sp>
        <p:nvSpPr>
          <p:cNvPr id="5" name="object 5"/>
          <p:cNvSpPr txBox="1"/>
          <p:nvPr/>
        </p:nvSpPr>
        <p:spPr>
          <a:xfrm>
            <a:off x="1343405" y="1512586"/>
            <a:ext cx="5615940" cy="584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Le</a:t>
            </a:r>
            <a:r>
              <a:rPr dirty="0" sz="2000" spc="-2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c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e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llule sono</a:t>
            </a:r>
            <a:r>
              <a:rPr dirty="0" sz="2000" spc="-2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picc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le</a:t>
            </a:r>
            <a:r>
              <a:rPr dirty="0" sz="2000" spc="-1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per</a:t>
            </a:r>
            <a:r>
              <a:rPr dirty="0" sz="2000" spc="-25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ot</a:t>
            </a:r>
            <a:r>
              <a:rPr dirty="0" sz="2000" spc="-10">
                <a:solidFill>
                  <a:srgbClr val="990033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imiz</a:t>
            </a:r>
            <a:r>
              <a:rPr dirty="0" sz="2000" spc="5">
                <a:solidFill>
                  <a:srgbClr val="990033"/>
                </a:solidFill>
                <a:latin typeface="Arial"/>
                <a:cs typeface="Arial"/>
              </a:rPr>
              <a:t>z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are</a:t>
            </a:r>
            <a:r>
              <a:rPr dirty="0" sz="2000" spc="-4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90033"/>
                </a:solidFill>
                <a:latin typeface="Arial"/>
                <a:cs typeface="Arial"/>
              </a:rPr>
              <a:t>il</a:t>
            </a:r>
            <a:r>
              <a:rPr dirty="0" sz="2000" spc="3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990033"/>
                </a:solidFill>
                <a:latin typeface="Arial"/>
                <a:cs typeface="Arial"/>
              </a:rPr>
              <a:t>rapporto super</a:t>
            </a:r>
            <a:r>
              <a:rPr dirty="0" sz="2000" spc="5" b="1">
                <a:solidFill>
                  <a:srgbClr val="990033"/>
                </a:solidFill>
                <a:latin typeface="Arial"/>
                <a:cs typeface="Arial"/>
              </a:rPr>
              <a:t>f</a:t>
            </a:r>
            <a:r>
              <a:rPr dirty="0" sz="2000" b="1">
                <a:solidFill>
                  <a:srgbClr val="990033"/>
                </a:solidFill>
                <a:latin typeface="Arial"/>
                <a:cs typeface="Arial"/>
              </a:rPr>
              <a:t>ic</a:t>
            </a:r>
            <a:r>
              <a:rPr dirty="0" sz="2000" spc="-10" b="1">
                <a:solidFill>
                  <a:srgbClr val="990033"/>
                </a:solidFill>
                <a:latin typeface="Arial"/>
                <a:cs typeface="Arial"/>
              </a:rPr>
              <a:t>i</a:t>
            </a:r>
            <a:r>
              <a:rPr dirty="0" sz="2000" b="1">
                <a:solidFill>
                  <a:srgbClr val="990033"/>
                </a:solidFill>
                <a:latin typeface="Arial"/>
                <a:cs typeface="Arial"/>
              </a:rPr>
              <a:t>e/</a:t>
            </a:r>
            <a:r>
              <a:rPr dirty="0" sz="2000" spc="-30" b="1">
                <a:solidFill>
                  <a:srgbClr val="990033"/>
                </a:solidFill>
                <a:latin typeface="Arial"/>
                <a:cs typeface="Arial"/>
              </a:rPr>
              <a:t>v</a:t>
            </a:r>
            <a:r>
              <a:rPr dirty="0" sz="2000" b="1">
                <a:solidFill>
                  <a:srgbClr val="990033"/>
                </a:solidFill>
                <a:latin typeface="Arial"/>
                <a:cs typeface="Arial"/>
              </a:rPr>
              <a:t>olu</a:t>
            </a:r>
            <a:r>
              <a:rPr dirty="0" sz="2000" spc="-15" b="1">
                <a:solidFill>
                  <a:srgbClr val="990033"/>
                </a:solidFill>
                <a:latin typeface="Arial"/>
                <a:cs typeface="Arial"/>
              </a:rPr>
              <a:t>m</a:t>
            </a:r>
            <a:r>
              <a:rPr dirty="0" sz="2000" b="1">
                <a:solidFill>
                  <a:srgbClr val="990033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403350" y="4573536"/>
          <a:ext cx="6465570" cy="16040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46262"/>
                <a:gridCol w="1177734"/>
                <a:gridCol w="1417796"/>
                <a:gridCol w="2023776"/>
              </a:tblGrid>
              <a:tr h="517258">
                <a:tc>
                  <a:txBody>
                    <a:bodyPr/>
                    <a:lstStyle/>
                    <a:p>
                      <a:pPr/>
                      <a:endParaRPr sz="24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B="0" marT="0"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24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B="0" marT="0"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24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B="0" marT="0"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24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B="0" marT="0"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346742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dirty="0" sz="1500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5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cubo,</a:t>
                      </a:r>
                      <a:r>
                        <a:rPr dirty="0" sz="15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4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cm</a:t>
                      </a:r>
                      <a:r>
                        <a:rPr dirty="0" sz="15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di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500" spc="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to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1500">
                          <a:latin typeface="Arial"/>
                          <a:cs typeface="Arial"/>
                        </a:rPr>
                        <a:t>96</a:t>
                      </a:r>
                      <a:r>
                        <a:rPr dirty="0" sz="15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cm</a:t>
                      </a:r>
                      <a:r>
                        <a:rPr dirty="0" baseline="25000" sz="1500">
                          <a:latin typeface="Arial"/>
                          <a:cs typeface="Arial"/>
                        </a:rPr>
                        <a:t>2</a:t>
                      </a:r>
                      <a:endParaRPr baseline="25000"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86690">
                        <a:lnSpc>
                          <a:spcPct val="100000"/>
                        </a:lnSpc>
                      </a:pPr>
                      <a:r>
                        <a:rPr dirty="0" sz="1500">
                          <a:latin typeface="Arial"/>
                          <a:cs typeface="Arial"/>
                        </a:rPr>
                        <a:t>64</a:t>
                      </a:r>
                      <a:r>
                        <a:rPr dirty="0" sz="15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cm</a:t>
                      </a:r>
                      <a:r>
                        <a:rPr dirty="0" baseline="25000" sz="1500">
                          <a:latin typeface="Arial"/>
                          <a:cs typeface="Arial"/>
                        </a:rPr>
                        <a:t>3</a:t>
                      </a:r>
                      <a:endParaRPr baseline="25000"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dirty="0" sz="1500">
                          <a:latin typeface="Arial"/>
                          <a:cs typeface="Arial"/>
                        </a:rPr>
                        <a:t>1,</a:t>
                      </a:r>
                      <a:r>
                        <a:rPr dirty="0" sz="1500" spc="5">
                          <a:latin typeface="Arial"/>
                          <a:cs typeface="Arial"/>
                        </a:rPr>
                        <a:t>5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/1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317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384488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dirty="0" sz="1500">
                          <a:latin typeface="Arial"/>
                          <a:cs typeface="Arial"/>
                        </a:rPr>
                        <a:t>8</a:t>
                      </a:r>
                      <a:r>
                        <a:rPr dirty="0" sz="15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cubi,</a:t>
                      </a:r>
                      <a:r>
                        <a:rPr dirty="0" sz="15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5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cm</a:t>
                      </a:r>
                      <a:r>
                        <a:rPr dirty="0" sz="15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di l</a:t>
                      </a:r>
                      <a:r>
                        <a:rPr dirty="0" sz="1500" spc="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to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1500">
                          <a:latin typeface="Arial"/>
                          <a:cs typeface="Arial"/>
                        </a:rPr>
                        <a:t>192</a:t>
                      </a:r>
                      <a:r>
                        <a:rPr dirty="0" sz="15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cm</a:t>
                      </a:r>
                      <a:r>
                        <a:rPr dirty="0" baseline="25000" sz="1500">
                          <a:latin typeface="Arial"/>
                          <a:cs typeface="Arial"/>
                        </a:rPr>
                        <a:t>2</a:t>
                      </a:r>
                      <a:endParaRPr baseline="25000" sz="15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86690">
                        <a:lnSpc>
                          <a:spcPct val="100000"/>
                        </a:lnSpc>
                      </a:pPr>
                      <a:r>
                        <a:rPr dirty="0" sz="1500">
                          <a:latin typeface="Arial"/>
                          <a:cs typeface="Arial"/>
                        </a:rPr>
                        <a:t>64</a:t>
                      </a:r>
                      <a:r>
                        <a:rPr dirty="0" sz="15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cm</a:t>
                      </a:r>
                      <a:r>
                        <a:rPr dirty="0" baseline="25000" sz="1500">
                          <a:latin typeface="Arial"/>
                          <a:cs typeface="Arial"/>
                        </a:rPr>
                        <a:t>3</a:t>
                      </a:r>
                      <a:endParaRPr baseline="25000" sz="15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dirty="0" sz="1500">
                          <a:latin typeface="Arial"/>
                          <a:cs typeface="Arial"/>
                        </a:rPr>
                        <a:t>3/1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348878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dirty="0" sz="1500">
                          <a:latin typeface="Arial"/>
                          <a:cs typeface="Arial"/>
                        </a:rPr>
                        <a:t>64</a:t>
                      </a:r>
                      <a:r>
                        <a:rPr dirty="0" sz="15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cubi,</a:t>
                      </a:r>
                      <a:r>
                        <a:rPr dirty="0" sz="15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5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cm</a:t>
                      </a:r>
                      <a:r>
                        <a:rPr dirty="0" sz="15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di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500" spc="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to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1500">
                          <a:latin typeface="Arial"/>
                          <a:cs typeface="Arial"/>
                        </a:rPr>
                        <a:t>384</a:t>
                      </a:r>
                      <a:r>
                        <a:rPr dirty="0" sz="15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cm</a:t>
                      </a:r>
                      <a:r>
                        <a:rPr dirty="0" baseline="25000" sz="1500">
                          <a:latin typeface="Arial"/>
                          <a:cs typeface="Arial"/>
                        </a:rPr>
                        <a:t>2</a:t>
                      </a:r>
                      <a:endParaRPr baseline="25000"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6690">
                        <a:lnSpc>
                          <a:spcPct val="100000"/>
                        </a:lnSpc>
                      </a:pPr>
                      <a:r>
                        <a:rPr dirty="0" sz="1500">
                          <a:latin typeface="Arial"/>
                          <a:cs typeface="Arial"/>
                        </a:rPr>
                        <a:t>64</a:t>
                      </a:r>
                      <a:r>
                        <a:rPr dirty="0" sz="15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cm</a:t>
                      </a:r>
                      <a:r>
                        <a:rPr dirty="0" baseline="25000" sz="1500">
                          <a:latin typeface="Arial"/>
                          <a:cs typeface="Arial"/>
                        </a:rPr>
                        <a:t>3</a:t>
                      </a:r>
                      <a:endParaRPr baseline="25000"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dirty="0" sz="1500">
                          <a:latin typeface="Arial"/>
                          <a:cs typeface="Arial"/>
                        </a:rPr>
                        <a:t>6/1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100" y="324351"/>
            <a:ext cx="4037965" cy="695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400" spc="-5" b="1">
                <a:solidFill>
                  <a:srgbClr val="871E33"/>
                </a:solidFill>
                <a:latin typeface="Franklin Gothic Medium"/>
                <a:cs typeface="Franklin Gothic Medium"/>
              </a:rPr>
              <a:t>Tu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tte</a:t>
            </a:r>
            <a:r>
              <a:rPr dirty="0" sz="2400" spc="-40" b="1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b="1">
                <a:solidFill>
                  <a:srgbClr val="871E33"/>
                </a:solidFill>
                <a:latin typeface="Franklin Gothic Medium"/>
                <a:cs typeface="Franklin Gothic Medium"/>
              </a:rPr>
              <a:t>l</a:t>
            </a:r>
            <a:r>
              <a:rPr dirty="0" sz="24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c</a:t>
            </a:r>
            <a:r>
              <a:rPr dirty="0" sz="2400" b="1">
                <a:solidFill>
                  <a:srgbClr val="871E33"/>
                </a:solidFill>
                <a:latin typeface="Franklin Gothic Medium"/>
                <a:cs typeface="Franklin Gothic Medium"/>
              </a:rPr>
              <a:t>ellu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le</a:t>
            </a:r>
            <a:r>
              <a:rPr dirty="0" sz="2400" spc="-50" b="1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h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ann</a:t>
            </a:r>
            <a:r>
              <a:rPr dirty="0" sz="24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o</a:t>
            </a:r>
            <a:r>
              <a:rPr dirty="0" sz="2400" spc="-25" b="1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b="1">
                <a:solidFill>
                  <a:srgbClr val="871E33"/>
                </a:solidFill>
                <a:latin typeface="Franklin Gothic Medium"/>
                <a:cs typeface="Franklin Gothic Medium"/>
              </a:rPr>
              <a:t>gl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-30" b="1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5" b="1">
                <a:solidFill>
                  <a:srgbClr val="871E33"/>
                </a:solidFill>
                <a:latin typeface="Franklin Gothic Medium"/>
                <a:cs typeface="Franklin Gothic Medium"/>
              </a:rPr>
              <a:t>s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spc="-5" b="1">
                <a:solidFill>
                  <a:srgbClr val="871E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ssi</a:t>
            </a:r>
            <a:r>
              <a:rPr dirty="0" sz="24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c</a:t>
            </a:r>
            <a:r>
              <a:rPr dirty="0" sz="2400" spc="-5" b="1">
                <a:solidFill>
                  <a:srgbClr val="871E33"/>
                </a:solidFill>
                <a:latin typeface="Franklin Gothic Medium"/>
                <a:cs typeface="Franklin Gothic Medium"/>
              </a:rPr>
              <a:t>os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titue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n</a:t>
            </a:r>
            <a:r>
              <a:rPr dirty="0" sz="24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-55" b="1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c</a:t>
            </a:r>
            <a:r>
              <a:rPr dirty="0" sz="24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h</a:t>
            </a:r>
            <a:r>
              <a:rPr dirty="0" sz="2400" b="1">
                <a:solidFill>
                  <a:srgbClr val="871E33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-20" b="1">
                <a:solidFill>
                  <a:srgbClr val="871E33"/>
                </a:solidFill>
                <a:latin typeface="Franklin Gothic Medium"/>
                <a:cs typeface="Franklin Gothic Medium"/>
              </a:rPr>
              <a:t>m</a:t>
            </a:r>
            <a:r>
              <a:rPr dirty="0" sz="2400" b="1">
                <a:solidFill>
                  <a:srgbClr val="871E33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c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i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3862" y="1254125"/>
            <a:ext cx="8275574" cy="4695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19100" y="1249362"/>
            <a:ext cx="8285480" cy="4705350"/>
          </a:xfrm>
          <a:custGeom>
            <a:avLst/>
            <a:gdLst/>
            <a:ahLst/>
            <a:cxnLst/>
            <a:rect l="l" t="t" r="r" b="b"/>
            <a:pathLst>
              <a:path w="8285480" h="4705350">
                <a:moveTo>
                  <a:pt x="0" y="4705350"/>
                </a:moveTo>
                <a:lnTo>
                  <a:pt x="8285099" y="4705350"/>
                </a:lnTo>
                <a:lnTo>
                  <a:pt x="8285099" y="0"/>
                </a:lnTo>
                <a:lnTo>
                  <a:pt x="0" y="0"/>
                </a:lnTo>
                <a:lnTo>
                  <a:pt x="0" y="4705350"/>
                </a:lnTo>
                <a:close/>
              </a:path>
            </a:pathLst>
          </a:custGeom>
          <a:ln w="9525">
            <a:solidFill>
              <a:srgbClr val="00478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008380" y="6466385"/>
            <a:ext cx="506095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Arial"/>
                <a:cs typeface="Arial"/>
              </a:rPr>
              <a:t>B.</a:t>
            </a:r>
            <a:r>
              <a:rPr dirty="0" sz="1200" spc="-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Alb</a:t>
            </a:r>
            <a:r>
              <a:rPr dirty="0" sz="1200" spc="5">
                <a:latin typeface="Arial"/>
                <a:cs typeface="Arial"/>
              </a:rPr>
              <a:t>e</a:t>
            </a:r>
            <a:r>
              <a:rPr dirty="0" sz="1200">
                <a:latin typeface="Arial"/>
                <a:cs typeface="Arial"/>
              </a:rPr>
              <a:t>rts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et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al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. Biologia</a:t>
            </a:r>
            <a:r>
              <a:rPr dirty="0" sz="1200" spc="-45" i="1">
                <a:latin typeface="Arial"/>
                <a:cs typeface="Arial"/>
              </a:rPr>
              <a:t> </a:t>
            </a:r>
            <a:r>
              <a:rPr dirty="0" sz="1200" spc="-20" i="1">
                <a:latin typeface="Arial"/>
                <a:cs typeface="Arial"/>
              </a:rPr>
              <a:t>m</a:t>
            </a:r>
            <a:r>
              <a:rPr dirty="0" sz="1200" i="1">
                <a:latin typeface="Arial"/>
                <a:cs typeface="Arial"/>
              </a:rPr>
              <a:t>olec</a:t>
            </a:r>
            <a:r>
              <a:rPr dirty="0" sz="1200" spc="5" i="1">
                <a:latin typeface="Arial"/>
                <a:cs typeface="Arial"/>
              </a:rPr>
              <a:t>o</a:t>
            </a:r>
            <a:r>
              <a:rPr dirty="0" sz="1200" i="1">
                <a:latin typeface="Arial"/>
                <a:cs typeface="Arial"/>
              </a:rPr>
              <a:t>lare</a:t>
            </a:r>
            <a:r>
              <a:rPr dirty="0" sz="1200" spc="-2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del</a:t>
            </a:r>
            <a:r>
              <a:rPr dirty="0" sz="1200" spc="-5" i="1">
                <a:latin typeface="Arial"/>
                <a:cs typeface="Arial"/>
              </a:rPr>
              <a:t>l</a:t>
            </a:r>
            <a:r>
              <a:rPr dirty="0" sz="1200" i="1">
                <a:latin typeface="Arial"/>
                <a:cs typeface="Arial"/>
              </a:rPr>
              <a:t>a</a:t>
            </a:r>
            <a:r>
              <a:rPr dirty="0" sz="1200" spc="-3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cel</a:t>
            </a:r>
            <a:r>
              <a:rPr dirty="0" sz="1200" spc="-5" i="1">
                <a:latin typeface="Arial"/>
                <a:cs typeface="Arial"/>
              </a:rPr>
              <a:t>l</a:t>
            </a:r>
            <a:r>
              <a:rPr dirty="0" sz="1200" i="1">
                <a:latin typeface="Arial"/>
                <a:cs typeface="Arial"/>
              </a:rPr>
              <a:t>ula</a:t>
            </a:r>
            <a:r>
              <a:rPr dirty="0" sz="1200" spc="-5" i="1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© Zanich</a:t>
            </a:r>
            <a:r>
              <a:rPr dirty="0" sz="1200" spc="5">
                <a:latin typeface="Arial"/>
                <a:cs typeface="Arial"/>
              </a:rPr>
              <a:t>e</a:t>
            </a:r>
            <a:r>
              <a:rPr dirty="0" sz="1200">
                <a:latin typeface="Arial"/>
                <a:cs typeface="Arial"/>
              </a:rPr>
              <a:t>l</a:t>
            </a:r>
            <a:r>
              <a:rPr dirty="0" sz="1200" spc="-5">
                <a:latin typeface="Arial"/>
                <a:cs typeface="Arial"/>
              </a:rPr>
              <a:t>l</a:t>
            </a:r>
            <a:r>
              <a:rPr dirty="0" sz="1200">
                <a:latin typeface="Arial"/>
                <a:cs typeface="Arial"/>
              </a:rPr>
              <a:t>i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editore,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2016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6" name="object 6"/>
          <p:cNvSpPr txBox="1"/>
          <p:nvPr/>
        </p:nvSpPr>
        <p:spPr>
          <a:xfrm>
            <a:off x="7892033" y="3809786"/>
            <a:ext cx="53340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solidFill>
                  <a:srgbClr val="FF0000"/>
                </a:solidFill>
                <a:latin typeface="Arial"/>
                <a:cs typeface="Arial"/>
              </a:rPr>
              <a:t>=</a:t>
            </a:r>
            <a:r>
              <a:rPr dirty="0" sz="1400" spc="-2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0000"/>
                </a:solidFill>
                <a:latin typeface="Arial"/>
                <a:cs typeface="Arial"/>
              </a:rPr>
              <a:t>24%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Cristiana Pagnottelli</dc:creator>
  <dc:title>Unitelma Sapienza</dc:title>
  <dcterms:created xsi:type="dcterms:W3CDTF">2023-04-13T14:42:04Z</dcterms:created>
  <dcterms:modified xsi:type="dcterms:W3CDTF">2023-04-13T14:42:04Z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2016-10-04T00:00:00Z</vt:filetime>
  </property>
  <property fmtid="{D5CDD505-2E9C-101B-9397-08002B2CF9AE}" pid="3" name="LastSaved">
    <vt:filetime>2023-04-13T00:00:00Z</vt:filetime>
  </property>
</Properties>
</file>