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Default Extension="png" ContentType="image/png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1"/>
            <a:ext cx="8089798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1802" y="1780811"/>
            <a:ext cx="8140395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274821"/>
            <a:ext cx="6889115" cy="584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540"/>
              </a:lnSpc>
            </a:pPr>
            <a:r>
              <a:rPr dirty="0" sz="24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5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15</a:t>
            </a:r>
            <a:r>
              <a:rPr dirty="0" sz="24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cca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nica</a:t>
            </a:r>
            <a:r>
              <a:rPr dirty="0" sz="24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onian</a:t>
            </a:r>
            <a:r>
              <a:rPr dirty="0" sz="2400" spc="3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on</a:t>
            </a:r>
            <a:r>
              <a:rPr dirty="0" sz="24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gg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52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to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3600450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En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u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nciato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ed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plicazi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ni.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Ter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2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principi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o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della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d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inamica.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861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4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elazi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nali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Dalle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considerazi</a:t>
            </a:r>
            <a:r>
              <a:rPr dirty="0" sz="2400">
                <a:latin typeface="Franklin Gothic Book"/>
                <a:cs typeface="Franklin Gothic Book"/>
              </a:rPr>
              <a:t>oni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rec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denti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sussiste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oporz</a:t>
            </a:r>
            <a:r>
              <a:rPr dirty="0" sz="2400" spc="-15">
                <a:latin typeface="Franklin Gothic Book"/>
                <a:cs typeface="Franklin Gothic Book"/>
              </a:rPr>
              <a:t>ionalità</a:t>
            </a:r>
            <a:r>
              <a:rPr dirty="0" sz="2400" spc="-15">
                <a:latin typeface="Franklin Gothic Book"/>
                <a:cs typeface="Franklin Gothic Book"/>
              </a:rPr>
              <a:t> 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10350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F </a:t>
            </a:r>
            <a:r>
              <a:rPr dirty="0" sz="2400">
                <a:latin typeface="Franklin Gothic Book"/>
                <a:cs typeface="Franklin Gothic Book"/>
              </a:rPr>
              <a:t>α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lvl="1" marL="492759" marR="5080" indent="-287020">
              <a:lnSpc>
                <a:spcPct val="76400"/>
              </a:lnSpc>
              <a:buClr>
                <a:srgbClr val="822333"/>
              </a:buClr>
              <a:buFont typeface="Wingdings"/>
              <a:buChar char=""/>
              <a:tabLst>
                <a:tab pos="492759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Continuan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risultanze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attraver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l’applicaz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può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osservare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costante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proporzionalit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dipende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caratteris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ich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specifiche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>
              <a:lnSpc>
                <a:spcPct val="100000"/>
              </a:lnSpc>
              <a:spcBef>
                <a:spcPts val="26"/>
              </a:spcBef>
              <a:buClr>
                <a:srgbClr val="822333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lvl="1" marL="492759" marR="5080" indent="-287020">
              <a:lnSpc>
                <a:spcPct val="76200"/>
              </a:lnSpc>
              <a:buClr>
                <a:srgbClr val="822333"/>
              </a:buClr>
              <a:buFont typeface="Wingdings"/>
              <a:buChar char=""/>
              <a:tabLst>
                <a:tab pos="492759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“</a:t>
            </a:r>
            <a:r>
              <a:rPr dirty="0" sz="2400" spc="-10">
                <a:latin typeface="Franklin Gothic Book"/>
                <a:cs typeface="Franklin Gothic Book"/>
              </a:rPr>
              <a:t>rilu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tanz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”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mbiare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iet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40200" y="2634614"/>
            <a:ext cx="144780" cy="99695"/>
          </a:xfrm>
          <a:custGeom>
            <a:avLst/>
            <a:gdLst/>
            <a:ahLst/>
            <a:cxnLst/>
            <a:rect l="l" t="t" r="r" b="b"/>
            <a:pathLst>
              <a:path w="144779" h="99694">
                <a:moveTo>
                  <a:pt x="125512" y="49847"/>
                </a:moveTo>
                <a:lnTo>
                  <a:pt x="56387" y="90170"/>
                </a:lnTo>
                <a:lnTo>
                  <a:pt x="54101" y="91567"/>
                </a:lnTo>
                <a:lnTo>
                  <a:pt x="53339" y="94487"/>
                </a:lnTo>
                <a:lnTo>
                  <a:pt x="54737" y="96647"/>
                </a:lnTo>
                <a:lnTo>
                  <a:pt x="56007" y="98933"/>
                </a:lnTo>
                <a:lnTo>
                  <a:pt x="58927" y="99695"/>
                </a:lnTo>
                <a:lnTo>
                  <a:pt x="61213" y="98425"/>
                </a:lnTo>
                <a:lnTo>
                  <a:pt x="136456" y="54610"/>
                </a:lnTo>
                <a:lnTo>
                  <a:pt x="135000" y="54610"/>
                </a:lnTo>
                <a:lnTo>
                  <a:pt x="135000" y="53975"/>
                </a:lnTo>
                <a:lnTo>
                  <a:pt x="132587" y="53975"/>
                </a:lnTo>
                <a:lnTo>
                  <a:pt x="125512" y="49847"/>
                </a:lnTo>
                <a:close/>
              </a:path>
              <a:path w="144779" h="99694">
                <a:moveTo>
                  <a:pt x="117348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17348" y="54610"/>
                </a:lnTo>
                <a:lnTo>
                  <a:pt x="125512" y="49847"/>
                </a:lnTo>
                <a:lnTo>
                  <a:pt x="117348" y="45085"/>
                </a:lnTo>
                <a:close/>
              </a:path>
              <a:path w="144779" h="99694">
                <a:moveTo>
                  <a:pt x="136260" y="45085"/>
                </a:moveTo>
                <a:lnTo>
                  <a:pt x="135000" y="45085"/>
                </a:lnTo>
                <a:lnTo>
                  <a:pt x="135000" y="54610"/>
                </a:lnTo>
                <a:lnTo>
                  <a:pt x="136456" y="54610"/>
                </a:lnTo>
                <a:lnTo>
                  <a:pt x="144525" y="49911"/>
                </a:lnTo>
                <a:lnTo>
                  <a:pt x="136260" y="45085"/>
                </a:lnTo>
                <a:close/>
              </a:path>
              <a:path w="144779" h="99694">
                <a:moveTo>
                  <a:pt x="132587" y="45720"/>
                </a:moveTo>
                <a:lnTo>
                  <a:pt x="125512" y="49847"/>
                </a:lnTo>
                <a:lnTo>
                  <a:pt x="132587" y="53975"/>
                </a:lnTo>
                <a:lnTo>
                  <a:pt x="132587" y="45720"/>
                </a:lnTo>
                <a:close/>
              </a:path>
              <a:path w="144779" h="99694">
                <a:moveTo>
                  <a:pt x="135000" y="45720"/>
                </a:moveTo>
                <a:lnTo>
                  <a:pt x="132587" y="45720"/>
                </a:lnTo>
                <a:lnTo>
                  <a:pt x="132587" y="53975"/>
                </a:lnTo>
                <a:lnTo>
                  <a:pt x="135000" y="53975"/>
                </a:lnTo>
                <a:lnTo>
                  <a:pt x="135000" y="45720"/>
                </a:lnTo>
                <a:close/>
              </a:path>
              <a:path w="144779" h="99694">
                <a:moveTo>
                  <a:pt x="58927" y="0"/>
                </a:moveTo>
                <a:lnTo>
                  <a:pt x="56007" y="762"/>
                </a:lnTo>
                <a:lnTo>
                  <a:pt x="54737" y="3048"/>
                </a:lnTo>
                <a:lnTo>
                  <a:pt x="53339" y="5207"/>
                </a:lnTo>
                <a:lnTo>
                  <a:pt x="54101" y="8127"/>
                </a:lnTo>
                <a:lnTo>
                  <a:pt x="56387" y="9525"/>
                </a:lnTo>
                <a:lnTo>
                  <a:pt x="125512" y="49847"/>
                </a:lnTo>
                <a:lnTo>
                  <a:pt x="132587" y="45720"/>
                </a:lnTo>
                <a:lnTo>
                  <a:pt x="135000" y="45720"/>
                </a:lnTo>
                <a:lnTo>
                  <a:pt x="135000" y="45085"/>
                </a:lnTo>
                <a:lnTo>
                  <a:pt x="136260" y="45085"/>
                </a:lnTo>
                <a:lnTo>
                  <a:pt x="61213" y="1270"/>
                </a:lnTo>
                <a:lnTo>
                  <a:pt x="589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0" y="2672714"/>
            <a:ext cx="144780" cy="99695"/>
          </a:xfrm>
          <a:custGeom>
            <a:avLst/>
            <a:gdLst/>
            <a:ahLst/>
            <a:cxnLst/>
            <a:rect l="l" t="t" r="r" b="b"/>
            <a:pathLst>
              <a:path w="144779" h="99694">
                <a:moveTo>
                  <a:pt x="125512" y="49847"/>
                </a:moveTo>
                <a:lnTo>
                  <a:pt x="56387" y="90170"/>
                </a:lnTo>
                <a:lnTo>
                  <a:pt x="54101" y="91567"/>
                </a:lnTo>
                <a:lnTo>
                  <a:pt x="53339" y="94487"/>
                </a:lnTo>
                <a:lnTo>
                  <a:pt x="54737" y="96647"/>
                </a:lnTo>
                <a:lnTo>
                  <a:pt x="56007" y="98933"/>
                </a:lnTo>
                <a:lnTo>
                  <a:pt x="58927" y="99695"/>
                </a:lnTo>
                <a:lnTo>
                  <a:pt x="61213" y="98425"/>
                </a:lnTo>
                <a:lnTo>
                  <a:pt x="136456" y="54610"/>
                </a:lnTo>
                <a:lnTo>
                  <a:pt x="135000" y="54610"/>
                </a:lnTo>
                <a:lnTo>
                  <a:pt x="135000" y="53975"/>
                </a:lnTo>
                <a:lnTo>
                  <a:pt x="132587" y="53975"/>
                </a:lnTo>
                <a:lnTo>
                  <a:pt x="125512" y="49847"/>
                </a:lnTo>
                <a:close/>
              </a:path>
              <a:path w="144779" h="99694">
                <a:moveTo>
                  <a:pt x="117348" y="45085"/>
                </a:moveTo>
                <a:lnTo>
                  <a:pt x="0" y="45085"/>
                </a:lnTo>
                <a:lnTo>
                  <a:pt x="0" y="54610"/>
                </a:lnTo>
                <a:lnTo>
                  <a:pt x="117348" y="54610"/>
                </a:lnTo>
                <a:lnTo>
                  <a:pt x="125512" y="49847"/>
                </a:lnTo>
                <a:lnTo>
                  <a:pt x="117348" y="45085"/>
                </a:lnTo>
                <a:close/>
              </a:path>
              <a:path w="144779" h="99694">
                <a:moveTo>
                  <a:pt x="136260" y="45085"/>
                </a:moveTo>
                <a:lnTo>
                  <a:pt x="135000" y="45085"/>
                </a:lnTo>
                <a:lnTo>
                  <a:pt x="135000" y="54610"/>
                </a:lnTo>
                <a:lnTo>
                  <a:pt x="136456" y="54610"/>
                </a:lnTo>
                <a:lnTo>
                  <a:pt x="144525" y="49911"/>
                </a:lnTo>
                <a:lnTo>
                  <a:pt x="136260" y="45085"/>
                </a:lnTo>
                <a:close/>
              </a:path>
              <a:path w="144779" h="99694">
                <a:moveTo>
                  <a:pt x="132587" y="45720"/>
                </a:moveTo>
                <a:lnTo>
                  <a:pt x="125512" y="49847"/>
                </a:lnTo>
                <a:lnTo>
                  <a:pt x="132587" y="53975"/>
                </a:lnTo>
                <a:lnTo>
                  <a:pt x="132587" y="45720"/>
                </a:lnTo>
                <a:close/>
              </a:path>
              <a:path w="144779" h="99694">
                <a:moveTo>
                  <a:pt x="135000" y="45720"/>
                </a:moveTo>
                <a:lnTo>
                  <a:pt x="132587" y="45720"/>
                </a:lnTo>
                <a:lnTo>
                  <a:pt x="132587" y="53975"/>
                </a:lnTo>
                <a:lnTo>
                  <a:pt x="135000" y="53975"/>
                </a:lnTo>
                <a:lnTo>
                  <a:pt x="135000" y="45720"/>
                </a:lnTo>
                <a:close/>
              </a:path>
              <a:path w="144779" h="99694">
                <a:moveTo>
                  <a:pt x="58927" y="0"/>
                </a:moveTo>
                <a:lnTo>
                  <a:pt x="56007" y="762"/>
                </a:lnTo>
                <a:lnTo>
                  <a:pt x="54737" y="3048"/>
                </a:lnTo>
                <a:lnTo>
                  <a:pt x="53339" y="5207"/>
                </a:lnTo>
                <a:lnTo>
                  <a:pt x="54101" y="8127"/>
                </a:lnTo>
                <a:lnTo>
                  <a:pt x="56387" y="9525"/>
                </a:lnTo>
                <a:lnTo>
                  <a:pt x="125512" y="49847"/>
                </a:lnTo>
                <a:lnTo>
                  <a:pt x="132587" y="45720"/>
                </a:lnTo>
                <a:lnTo>
                  <a:pt x="135000" y="45720"/>
                </a:lnTo>
                <a:lnTo>
                  <a:pt x="135000" y="45085"/>
                </a:lnTo>
                <a:lnTo>
                  <a:pt x="136260" y="45085"/>
                </a:lnTo>
                <a:lnTo>
                  <a:pt x="61213" y="1270"/>
                </a:lnTo>
                <a:lnTo>
                  <a:pt x="589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117840" cy="4229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Massa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prie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intrinsec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ipende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uiete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mina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perturbant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erist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hiam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inerzi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R="4565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F=m*a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715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Second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pri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cipio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della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dinamica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raliz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ciare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 i="1">
                <a:latin typeface="Franklin Gothic Book"/>
                <a:cs typeface="Franklin Gothic Book"/>
              </a:rPr>
              <a:t>Ogn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forza,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6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applic</a:t>
            </a:r>
            <a:r>
              <a:rPr dirty="0" sz="2400" spc="1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ta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7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a</a:t>
            </a:r>
            <a:r>
              <a:rPr dirty="0" sz="2400" spc="-1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7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o</a:t>
            </a:r>
            <a:r>
              <a:rPr dirty="0" sz="2400" spc="-15" i="1">
                <a:latin typeface="Franklin Gothic Book"/>
                <a:cs typeface="Franklin Gothic Book"/>
              </a:rPr>
              <a:t>rpo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li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sz="2400" spc="-15" i="1">
                <a:latin typeface="Franklin Gothic Book"/>
                <a:cs typeface="Franklin Gothic Book"/>
              </a:rPr>
              <a:t>ero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-27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overs</a:t>
            </a:r>
            <a:r>
              <a:rPr dirty="0" sz="2400" spc="-5" i="1">
                <a:latin typeface="Franklin Gothic Book"/>
                <a:cs typeface="Franklin Gothic Book"/>
              </a:rPr>
              <a:t>i,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produce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4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un’accele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azione </a:t>
            </a:r>
            <a:r>
              <a:rPr dirty="0" sz="2400" spc="-2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ave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te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</a:t>
            </a:r>
            <a:r>
              <a:rPr dirty="0" sz="2400" spc="-204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te</a:t>
            </a:r>
            <a:r>
              <a:rPr dirty="0" sz="2400" spc="10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2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direzi</a:t>
            </a:r>
            <a:r>
              <a:rPr dirty="0" sz="2400" spc="-15" i="1">
                <a:latin typeface="Franklin Gothic Book"/>
                <a:cs typeface="Franklin Gothic Book"/>
              </a:rPr>
              <a:t>one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9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19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lo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20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-12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vers</a:t>
            </a:r>
            <a:r>
              <a:rPr dirty="0" sz="2400" i="1">
                <a:latin typeface="Franklin Gothic Book"/>
                <a:cs typeface="Franklin Gothic Book"/>
              </a:rPr>
              <a:t>o   </a:t>
            </a:r>
            <a:r>
              <a:rPr dirty="0" sz="2400" spc="-114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   </a:t>
            </a:r>
            <a:r>
              <a:rPr dirty="0" sz="2400" spc="-12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forza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-12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ed</a:t>
            </a:r>
            <a:r>
              <a:rPr dirty="0" sz="2400" i="1">
                <a:latin typeface="Franklin Gothic Book"/>
                <a:cs typeface="Franklin Gothic Book"/>
              </a:rPr>
              <a:t>   </a:t>
            </a:r>
            <a:r>
              <a:rPr dirty="0" sz="2400" spc="-114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tensità   </a:t>
            </a:r>
            <a:r>
              <a:rPr dirty="0" sz="2400" spc="-1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latin typeface="Franklin Gothic Book"/>
                <a:cs typeface="Franklin Gothic Book"/>
              </a:rPr>
              <a:t>amen</a:t>
            </a:r>
            <a:r>
              <a:rPr dirty="0" sz="2400" spc="-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prop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rzionale   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i="1">
                <a:latin typeface="Franklin Gothic Book"/>
                <a:cs typeface="Franklin Gothic Book"/>
              </a:rPr>
              <a:t>a    </a:t>
            </a:r>
            <a:r>
              <a:rPr dirty="0" sz="2400" spc="-25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a    </a:t>
            </a:r>
            <a:r>
              <a:rPr dirty="0" sz="2400" spc="-254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tensità    </a:t>
            </a:r>
            <a:r>
              <a:rPr dirty="0" sz="2400" spc="-26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ed</a:t>
            </a:r>
            <a:r>
              <a:rPr dirty="0" sz="2400" i="1">
                <a:latin typeface="Franklin Gothic Book"/>
                <a:cs typeface="Franklin Gothic Book"/>
              </a:rPr>
              <a:t>    </a:t>
            </a:r>
            <a:r>
              <a:rPr dirty="0" sz="2400" spc="-2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inversam</a:t>
            </a:r>
            <a:r>
              <a:rPr dirty="0" sz="2400" spc="-15" i="1">
                <a:latin typeface="Franklin Gothic Book"/>
                <a:cs typeface="Franklin Gothic Book"/>
              </a:rPr>
              <a:t>ente</a:t>
            </a:r>
            <a:r>
              <a:rPr dirty="0" sz="2400" spc="-15" i="1">
                <a:latin typeface="Franklin Gothic Book"/>
                <a:cs typeface="Franklin Gothic Book"/>
              </a:rPr>
              <a:t> prop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rzionale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mas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corp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Applica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 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corpi 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rsi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stessa 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sa,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perch</a:t>
            </a:r>
            <a:r>
              <a:rPr dirty="0" sz="2400" spc="-15">
                <a:latin typeface="Franklin Gothic Book"/>
                <a:cs typeface="Franklin Gothic Book"/>
              </a:rPr>
              <a:t>é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andez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scala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rvare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ndezza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gg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ndezz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identic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applichiam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irann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elerazion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ermare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</a:t>
            </a:r>
            <a:r>
              <a:rPr dirty="0" sz="2400" spc="-5">
                <a:latin typeface="Franklin Gothic Book"/>
                <a:cs typeface="Franklin Gothic Book"/>
              </a:rPr>
              <a:t> ine</a:t>
            </a:r>
            <a:r>
              <a:rPr dirty="0" sz="2400">
                <a:latin typeface="Franklin Gothic Book"/>
                <a:cs typeface="Franklin Gothic Book"/>
              </a:rPr>
              <a:t>rzial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-10">
                <a:latin typeface="Franklin Gothic Book"/>
                <a:cs typeface="Franklin Gothic Book"/>
              </a:rPr>
              <a:t> forza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til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l’acce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erazione 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su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irann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a/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orpo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costit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dall’unione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-15">
                <a:latin typeface="Franklin Gothic Book"/>
                <a:cs typeface="Franklin Gothic Book"/>
              </a:rPr>
              <a:t> m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1600" spc="1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2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avrà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+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2.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3877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andez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scala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internazio</a:t>
            </a:r>
            <a:r>
              <a:rPr dirty="0" sz="2400" spc="-10">
                <a:latin typeface="Franklin Gothic Book"/>
                <a:cs typeface="Franklin Gothic Book"/>
              </a:rPr>
              <a:t>nale,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così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.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scelta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iem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nità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Kilogr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mmo</a:t>
            </a:r>
            <a:r>
              <a:rPr dirty="0" sz="2400" spc="-5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a,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nel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gramm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millesi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sioni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mol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iplicat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diviso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adrato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Dimensioni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0209" cy="2507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internazional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l'uni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on,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20">
                <a:latin typeface="Franklin Gothic Book"/>
                <a:cs typeface="Franklin Gothic Book"/>
              </a:rPr>
              <a:t>bol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w</a:t>
            </a:r>
            <a:r>
              <a:rPr dirty="0" sz="2400" spc="-15">
                <a:latin typeface="Franklin Gothic Book"/>
                <a:cs typeface="Franklin Gothic Book"/>
              </a:rPr>
              <a:t>ton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Kg 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sostanza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'ac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razione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</a:t>
            </a:r>
            <a:r>
              <a:rPr dirty="0" baseline="24305" sz="2400" spc="-22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Equazione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dimensionale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nte: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5">
                <a:latin typeface="Franklin Gothic Book"/>
                <a:cs typeface="Franklin Gothic Book"/>
              </a:rPr>
              <a:t>[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]=[m*a]=[M*L/</a:t>
            </a:r>
            <a:r>
              <a:rPr dirty="0" sz="2400" spc="10">
                <a:latin typeface="Franklin Gothic Book"/>
                <a:cs typeface="Franklin Gothic Book"/>
              </a:rPr>
              <a:t>T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 spc="-5">
                <a:latin typeface="Franklin Gothic Book"/>
                <a:cs typeface="Franklin Gothic Book"/>
              </a:rPr>
              <a:t>]=[M*L*T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].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</a:t>
            </a:r>
            <a:r>
              <a:rPr dirty="0" spc="-15"/>
              <a:t>pia</a:t>
            </a:r>
            <a:r>
              <a:rPr dirty="0" spc="-25"/>
              <a:t>n</a:t>
            </a:r>
            <a:r>
              <a:rPr dirty="0" spc="-15"/>
              <a:t>o</a:t>
            </a:r>
            <a:r>
              <a:rPr dirty="0"/>
              <a:t> </a:t>
            </a:r>
            <a:r>
              <a:rPr dirty="0" spc="-10"/>
              <a:t>incli</a:t>
            </a:r>
            <a:r>
              <a:rPr dirty="0" spc="-25"/>
              <a:t>n</a:t>
            </a:r>
            <a:r>
              <a:rPr dirty="0" spc="-15"/>
              <a:t>a</a:t>
            </a:r>
            <a:r>
              <a:rPr dirty="0" spc="-70"/>
              <a:t>t</a:t>
            </a:r>
            <a:r>
              <a:rPr dirty="0" spc="-15"/>
              <a:t>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29575" cy="1242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698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’utile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inclinat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76300"/>
              </a:lnSpc>
              <a:spcBef>
                <a:spcPts val="585"/>
              </a:spcBef>
              <a:buFont typeface="Wingdings"/>
              <a:buChar char=""/>
              <a:tabLst>
                <a:tab pos="355600" algn="l"/>
                <a:tab pos="1350645" algn="l"/>
                <a:tab pos="1815464" algn="l"/>
                <a:tab pos="2554605" algn="l"/>
                <a:tab pos="3685540" algn="l"/>
                <a:tab pos="4566920" algn="l"/>
                <a:tab pos="5558790" algn="l"/>
                <a:tab pos="7004050" algn="l"/>
                <a:tab pos="785749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Com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veder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seguente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erizz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certa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inclinazion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4104133"/>
            <a:ext cx="102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03350" y="3141726"/>
            <a:ext cx="6337300" cy="1871980"/>
          </a:xfrm>
          <a:custGeom>
            <a:avLst/>
            <a:gdLst/>
            <a:ahLst/>
            <a:cxnLst/>
            <a:rect l="l" t="t" r="r" b="b"/>
            <a:pathLst>
              <a:path w="6337300" h="1871979">
                <a:moveTo>
                  <a:pt x="0" y="1871599"/>
                </a:moveTo>
                <a:lnTo>
                  <a:pt x="0" y="0"/>
                </a:lnTo>
                <a:lnTo>
                  <a:pt x="6337300" y="1871599"/>
                </a:lnTo>
                <a:lnTo>
                  <a:pt x="0" y="1871599"/>
                </a:lnTo>
                <a:close/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95801" y="3357498"/>
            <a:ext cx="720725" cy="647700"/>
          </a:xfrm>
          <a:custGeom>
            <a:avLst/>
            <a:gdLst/>
            <a:ahLst/>
            <a:cxnLst/>
            <a:rect l="l" t="t" r="r" b="b"/>
            <a:pathLst>
              <a:path w="720725" h="647700">
                <a:moveTo>
                  <a:pt x="360299" y="0"/>
                </a:moveTo>
                <a:lnTo>
                  <a:pt x="301851" y="4239"/>
                </a:lnTo>
                <a:lnTo>
                  <a:pt x="246408" y="16514"/>
                </a:lnTo>
                <a:lnTo>
                  <a:pt x="194711" y="36155"/>
                </a:lnTo>
                <a:lnTo>
                  <a:pt x="147501" y="62496"/>
                </a:lnTo>
                <a:lnTo>
                  <a:pt x="105521" y="94869"/>
                </a:lnTo>
                <a:lnTo>
                  <a:pt x="69510" y="132606"/>
                </a:lnTo>
                <a:lnTo>
                  <a:pt x="40211" y="175040"/>
                </a:lnTo>
                <a:lnTo>
                  <a:pt x="18366" y="221504"/>
                </a:lnTo>
                <a:lnTo>
                  <a:pt x="4715" y="271329"/>
                </a:lnTo>
                <a:lnTo>
                  <a:pt x="0" y="323850"/>
                </a:lnTo>
                <a:lnTo>
                  <a:pt x="1194" y="350422"/>
                </a:lnTo>
                <a:lnTo>
                  <a:pt x="10470" y="401702"/>
                </a:lnTo>
                <a:lnTo>
                  <a:pt x="28311" y="449943"/>
                </a:lnTo>
                <a:lnTo>
                  <a:pt x="53975" y="494478"/>
                </a:lnTo>
                <a:lnTo>
                  <a:pt x="86723" y="534643"/>
                </a:lnTo>
                <a:lnTo>
                  <a:pt x="125811" y="569772"/>
                </a:lnTo>
                <a:lnTo>
                  <a:pt x="170499" y="599200"/>
                </a:lnTo>
                <a:lnTo>
                  <a:pt x="220045" y="622262"/>
                </a:lnTo>
                <a:lnTo>
                  <a:pt x="273708" y="638292"/>
                </a:lnTo>
                <a:lnTo>
                  <a:pt x="330745" y="646627"/>
                </a:lnTo>
                <a:lnTo>
                  <a:pt x="360299" y="647700"/>
                </a:lnTo>
                <a:lnTo>
                  <a:pt x="389852" y="646627"/>
                </a:lnTo>
                <a:lnTo>
                  <a:pt x="446897" y="638292"/>
                </a:lnTo>
                <a:lnTo>
                  <a:pt x="500572" y="622262"/>
                </a:lnTo>
                <a:lnTo>
                  <a:pt x="550134" y="599200"/>
                </a:lnTo>
                <a:lnTo>
                  <a:pt x="594840" y="569772"/>
                </a:lnTo>
                <a:lnTo>
                  <a:pt x="633947" y="534643"/>
                </a:lnTo>
                <a:lnTo>
                  <a:pt x="666713" y="494478"/>
                </a:lnTo>
                <a:lnTo>
                  <a:pt x="692394" y="449943"/>
                </a:lnTo>
                <a:lnTo>
                  <a:pt x="710247" y="401702"/>
                </a:lnTo>
                <a:lnTo>
                  <a:pt x="719529" y="350422"/>
                </a:lnTo>
                <a:lnTo>
                  <a:pt x="720725" y="323850"/>
                </a:lnTo>
                <a:lnTo>
                  <a:pt x="719529" y="297294"/>
                </a:lnTo>
                <a:lnTo>
                  <a:pt x="710247" y="246038"/>
                </a:lnTo>
                <a:lnTo>
                  <a:pt x="692394" y="197810"/>
                </a:lnTo>
                <a:lnTo>
                  <a:pt x="666713" y="153278"/>
                </a:lnTo>
                <a:lnTo>
                  <a:pt x="633947" y="113108"/>
                </a:lnTo>
                <a:lnTo>
                  <a:pt x="594840" y="77970"/>
                </a:lnTo>
                <a:lnTo>
                  <a:pt x="550134" y="48530"/>
                </a:lnTo>
                <a:lnTo>
                  <a:pt x="500572" y="25455"/>
                </a:lnTo>
                <a:lnTo>
                  <a:pt x="446897" y="9414"/>
                </a:lnTo>
                <a:lnTo>
                  <a:pt x="389852" y="1073"/>
                </a:lnTo>
                <a:lnTo>
                  <a:pt x="360299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995801" y="3357498"/>
            <a:ext cx="720725" cy="647700"/>
          </a:xfrm>
          <a:custGeom>
            <a:avLst/>
            <a:gdLst/>
            <a:ahLst/>
            <a:cxnLst/>
            <a:rect l="l" t="t" r="r" b="b"/>
            <a:pathLst>
              <a:path w="720725" h="647700">
                <a:moveTo>
                  <a:pt x="0" y="323850"/>
                </a:moveTo>
                <a:lnTo>
                  <a:pt x="4715" y="271329"/>
                </a:lnTo>
                <a:lnTo>
                  <a:pt x="18366" y="221504"/>
                </a:lnTo>
                <a:lnTo>
                  <a:pt x="40211" y="175040"/>
                </a:lnTo>
                <a:lnTo>
                  <a:pt x="69510" y="132606"/>
                </a:lnTo>
                <a:lnTo>
                  <a:pt x="105521" y="94869"/>
                </a:lnTo>
                <a:lnTo>
                  <a:pt x="147501" y="62496"/>
                </a:lnTo>
                <a:lnTo>
                  <a:pt x="194711" y="36155"/>
                </a:lnTo>
                <a:lnTo>
                  <a:pt x="246408" y="16514"/>
                </a:lnTo>
                <a:lnTo>
                  <a:pt x="301851" y="4239"/>
                </a:lnTo>
                <a:lnTo>
                  <a:pt x="360299" y="0"/>
                </a:lnTo>
                <a:lnTo>
                  <a:pt x="389852" y="1073"/>
                </a:lnTo>
                <a:lnTo>
                  <a:pt x="446897" y="9414"/>
                </a:lnTo>
                <a:lnTo>
                  <a:pt x="500572" y="25455"/>
                </a:lnTo>
                <a:lnTo>
                  <a:pt x="550134" y="48530"/>
                </a:lnTo>
                <a:lnTo>
                  <a:pt x="594840" y="77970"/>
                </a:lnTo>
                <a:lnTo>
                  <a:pt x="633947" y="113108"/>
                </a:lnTo>
                <a:lnTo>
                  <a:pt x="666713" y="153278"/>
                </a:lnTo>
                <a:lnTo>
                  <a:pt x="692394" y="197810"/>
                </a:lnTo>
                <a:lnTo>
                  <a:pt x="710247" y="246038"/>
                </a:lnTo>
                <a:lnTo>
                  <a:pt x="719529" y="297294"/>
                </a:lnTo>
                <a:lnTo>
                  <a:pt x="720725" y="323850"/>
                </a:lnTo>
                <a:lnTo>
                  <a:pt x="719529" y="350422"/>
                </a:lnTo>
                <a:lnTo>
                  <a:pt x="710247" y="401702"/>
                </a:lnTo>
                <a:lnTo>
                  <a:pt x="692394" y="449943"/>
                </a:lnTo>
                <a:lnTo>
                  <a:pt x="666713" y="494478"/>
                </a:lnTo>
                <a:lnTo>
                  <a:pt x="633947" y="534643"/>
                </a:lnTo>
                <a:lnTo>
                  <a:pt x="594840" y="569772"/>
                </a:lnTo>
                <a:lnTo>
                  <a:pt x="550134" y="599200"/>
                </a:lnTo>
                <a:lnTo>
                  <a:pt x="500572" y="622262"/>
                </a:lnTo>
                <a:lnTo>
                  <a:pt x="446897" y="638292"/>
                </a:lnTo>
                <a:lnTo>
                  <a:pt x="389852" y="646627"/>
                </a:lnTo>
                <a:lnTo>
                  <a:pt x="360299" y="647700"/>
                </a:lnTo>
                <a:lnTo>
                  <a:pt x="330745" y="646627"/>
                </a:lnTo>
                <a:lnTo>
                  <a:pt x="273708" y="638292"/>
                </a:lnTo>
                <a:lnTo>
                  <a:pt x="220045" y="622262"/>
                </a:lnTo>
                <a:lnTo>
                  <a:pt x="170499" y="599200"/>
                </a:lnTo>
                <a:lnTo>
                  <a:pt x="125811" y="569772"/>
                </a:lnTo>
                <a:lnTo>
                  <a:pt x="86723" y="534643"/>
                </a:lnTo>
                <a:lnTo>
                  <a:pt x="53975" y="494478"/>
                </a:lnTo>
                <a:lnTo>
                  <a:pt x="28311" y="449943"/>
                </a:lnTo>
                <a:lnTo>
                  <a:pt x="10470" y="401702"/>
                </a:lnTo>
                <a:lnTo>
                  <a:pt x="1194" y="350422"/>
                </a:lnTo>
                <a:lnTo>
                  <a:pt x="0" y="323850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351401" y="3696589"/>
            <a:ext cx="114935" cy="1188085"/>
          </a:xfrm>
          <a:custGeom>
            <a:avLst/>
            <a:gdLst/>
            <a:ahLst/>
            <a:cxnLst/>
            <a:rect l="l" t="t" r="r" b="b"/>
            <a:pathLst>
              <a:path w="114935" h="1188085">
                <a:moveTo>
                  <a:pt x="57420" y="1103288"/>
                </a:moveTo>
                <a:lnTo>
                  <a:pt x="28828" y="1104773"/>
                </a:lnTo>
                <a:lnTo>
                  <a:pt x="76073" y="1188085"/>
                </a:lnTo>
                <a:lnTo>
                  <a:pt x="106878" y="1117600"/>
                </a:lnTo>
                <a:lnTo>
                  <a:pt x="58165" y="1117600"/>
                </a:lnTo>
                <a:lnTo>
                  <a:pt x="57420" y="1103288"/>
                </a:lnTo>
                <a:close/>
              </a:path>
              <a:path w="114935" h="1188085">
                <a:moveTo>
                  <a:pt x="85995" y="1101804"/>
                </a:moveTo>
                <a:lnTo>
                  <a:pt x="57420" y="1103288"/>
                </a:lnTo>
                <a:lnTo>
                  <a:pt x="58165" y="1117600"/>
                </a:lnTo>
                <a:lnTo>
                  <a:pt x="86740" y="1116076"/>
                </a:lnTo>
                <a:lnTo>
                  <a:pt x="85995" y="1101804"/>
                </a:lnTo>
                <a:close/>
              </a:path>
              <a:path w="114935" h="1188085">
                <a:moveTo>
                  <a:pt x="114426" y="1100328"/>
                </a:moveTo>
                <a:lnTo>
                  <a:pt x="85995" y="1101804"/>
                </a:lnTo>
                <a:lnTo>
                  <a:pt x="86740" y="1116076"/>
                </a:lnTo>
                <a:lnTo>
                  <a:pt x="58165" y="1117600"/>
                </a:lnTo>
                <a:lnTo>
                  <a:pt x="106878" y="1117600"/>
                </a:lnTo>
                <a:lnTo>
                  <a:pt x="114426" y="1100328"/>
                </a:lnTo>
                <a:close/>
              </a:path>
              <a:path w="114935" h="1188085">
                <a:moveTo>
                  <a:pt x="28448" y="0"/>
                </a:moveTo>
                <a:lnTo>
                  <a:pt x="0" y="1397"/>
                </a:lnTo>
                <a:lnTo>
                  <a:pt x="57420" y="1103288"/>
                </a:lnTo>
                <a:lnTo>
                  <a:pt x="85995" y="1101804"/>
                </a:lnTo>
                <a:lnTo>
                  <a:pt x="2844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47871" y="3712590"/>
            <a:ext cx="322580" cy="1085215"/>
          </a:xfrm>
          <a:custGeom>
            <a:avLst/>
            <a:gdLst/>
            <a:ahLst/>
            <a:cxnLst/>
            <a:rect l="l" t="t" r="r" b="b"/>
            <a:pathLst>
              <a:path w="322579" h="1085214">
                <a:moveTo>
                  <a:pt x="0" y="990980"/>
                </a:moveTo>
                <a:lnTo>
                  <a:pt x="19303" y="1084833"/>
                </a:lnTo>
                <a:lnTo>
                  <a:pt x="77072" y="1019555"/>
                </a:lnTo>
                <a:lnTo>
                  <a:pt x="51562" y="1019555"/>
                </a:lnTo>
                <a:lnTo>
                  <a:pt x="24002" y="1012189"/>
                </a:lnTo>
                <a:lnTo>
                  <a:pt x="27694" y="998371"/>
                </a:lnTo>
                <a:lnTo>
                  <a:pt x="0" y="990980"/>
                </a:lnTo>
                <a:close/>
              </a:path>
              <a:path w="322579" h="1085214">
                <a:moveTo>
                  <a:pt x="27694" y="998371"/>
                </a:moveTo>
                <a:lnTo>
                  <a:pt x="24002" y="1012189"/>
                </a:lnTo>
                <a:lnTo>
                  <a:pt x="51562" y="1019555"/>
                </a:lnTo>
                <a:lnTo>
                  <a:pt x="55258" y="1005727"/>
                </a:lnTo>
                <a:lnTo>
                  <a:pt x="27694" y="998371"/>
                </a:lnTo>
                <a:close/>
              </a:path>
              <a:path w="322579" h="1085214">
                <a:moveTo>
                  <a:pt x="55258" y="1005727"/>
                </a:moveTo>
                <a:lnTo>
                  <a:pt x="51562" y="1019555"/>
                </a:lnTo>
                <a:lnTo>
                  <a:pt x="77072" y="1019555"/>
                </a:lnTo>
                <a:lnTo>
                  <a:pt x="82803" y="1013078"/>
                </a:lnTo>
                <a:lnTo>
                  <a:pt x="55258" y="1005727"/>
                </a:lnTo>
                <a:close/>
              </a:path>
              <a:path w="322579" h="1085214">
                <a:moveTo>
                  <a:pt x="294386" y="0"/>
                </a:moveTo>
                <a:lnTo>
                  <a:pt x="27694" y="998371"/>
                </a:lnTo>
                <a:lnTo>
                  <a:pt x="55258" y="1005727"/>
                </a:lnTo>
                <a:lnTo>
                  <a:pt x="322071" y="7492"/>
                </a:lnTo>
                <a:lnTo>
                  <a:pt x="294386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351528" y="3702811"/>
            <a:ext cx="436880" cy="171450"/>
          </a:xfrm>
          <a:custGeom>
            <a:avLst/>
            <a:gdLst/>
            <a:ahLst/>
            <a:cxnLst/>
            <a:rect l="l" t="t" r="r" b="b"/>
            <a:pathLst>
              <a:path w="436879" h="171450">
                <a:moveTo>
                  <a:pt x="350575" y="144317"/>
                </a:moveTo>
                <a:lnTo>
                  <a:pt x="341502" y="171450"/>
                </a:lnTo>
                <a:lnTo>
                  <a:pt x="436372" y="157987"/>
                </a:lnTo>
                <a:lnTo>
                  <a:pt x="427245" y="148844"/>
                </a:lnTo>
                <a:lnTo>
                  <a:pt x="364109" y="148844"/>
                </a:lnTo>
                <a:lnTo>
                  <a:pt x="350575" y="144317"/>
                </a:lnTo>
                <a:close/>
              </a:path>
              <a:path w="436879" h="171450">
                <a:moveTo>
                  <a:pt x="359618" y="117273"/>
                </a:moveTo>
                <a:lnTo>
                  <a:pt x="350575" y="144317"/>
                </a:lnTo>
                <a:lnTo>
                  <a:pt x="364109" y="148844"/>
                </a:lnTo>
                <a:lnTo>
                  <a:pt x="373125" y="121793"/>
                </a:lnTo>
                <a:lnTo>
                  <a:pt x="359618" y="117273"/>
                </a:lnTo>
                <a:close/>
              </a:path>
              <a:path w="436879" h="171450">
                <a:moveTo>
                  <a:pt x="368681" y="90169"/>
                </a:moveTo>
                <a:lnTo>
                  <a:pt x="359618" y="117273"/>
                </a:lnTo>
                <a:lnTo>
                  <a:pt x="373125" y="121793"/>
                </a:lnTo>
                <a:lnTo>
                  <a:pt x="364109" y="148844"/>
                </a:lnTo>
                <a:lnTo>
                  <a:pt x="427245" y="148844"/>
                </a:lnTo>
                <a:lnTo>
                  <a:pt x="368681" y="90169"/>
                </a:lnTo>
                <a:close/>
              </a:path>
              <a:path w="436879" h="171450">
                <a:moveTo>
                  <a:pt x="9144" y="0"/>
                </a:moveTo>
                <a:lnTo>
                  <a:pt x="0" y="27050"/>
                </a:lnTo>
                <a:lnTo>
                  <a:pt x="350575" y="144317"/>
                </a:lnTo>
                <a:lnTo>
                  <a:pt x="359618" y="117273"/>
                </a:lnTo>
                <a:lnTo>
                  <a:pt x="91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347083" y="2708275"/>
            <a:ext cx="320675" cy="1012190"/>
          </a:xfrm>
          <a:custGeom>
            <a:avLst/>
            <a:gdLst/>
            <a:ahLst/>
            <a:cxnLst/>
            <a:rect l="l" t="t" r="r" b="b"/>
            <a:pathLst>
              <a:path w="320675" h="1012189">
                <a:moveTo>
                  <a:pt x="265311" y="78476"/>
                </a:moveTo>
                <a:lnTo>
                  <a:pt x="0" y="1004188"/>
                </a:lnTo>
                <a:lnTo>
                  <a:pt x="27558" y="1011936"/>
                </a:lnTo>
                <a:lnTo>
                  <a:pt x="292863" y="86372"/>
                </a:lnTo>
                <a:lnTo>
                  <a:pt x="265311" y="78476"/>
                </a:lnTo>
                <a:close/>
              </a:path>
              <a:path w="320675" h="1012189">
                <a:moveTo>
                  <a:pt x="314774" y="64770"/>
                </a:moveTo>
                <a:lnTo>
                  <a:pt x="269239" y="64770"/>
                </a:lnTo>
                <a:lnTo>
                  <a:pt x="296799" y="72644"/>
                </a:lnTo>
                <a:lnTo>
                  <a:pt x="292863" y="86372"/>
                </a:lnTo>
                <a:lnTo>
                  <a:pt x="320293" y="94234"/>
                </a:lnTo>
                <a:lnTo>
                  <a:pt x="314774" y="64770"/>
                </a:lnTo>
                <a:close/>
              </a:path>
              <a:path w="320675" h="1012189">
                <a:moveTo>
                  <a:pt x="269239" y="64770"/>
                </a:moveTo>
                <a:lnTo>
                  <a:pt x="265311" y="78476"/>
                </a:lnTo>
                <a:lnTo>
                  <a:pt x="292863" y="86372"/>
                </a:lnTo>
                <a:lnTo>
                  <a:pt x="296799" y="72644"/>
                </a:lnTo>
                <a:lnTo>
                  <a:pt x="269239" y="64770"/>
                </a:lnTo>
                <a:close/>
              </a:path>
              <a:path w="320675" h="1012189">
                <a:moveTo>
                  <a:pt x="302640" y="0"/>
                </a:moveTo>
                <a:lnTo>
                  <a:pt x="237870" y="70612"/>
                </a:lnTo>
                <a:lnTo>
                  <a:pt x="265311" y="78476"/>
                </a:lnTo>
                <a:lnTo>
                  <a:pt x="269239" y="64770"/>
                </a:lnTo>
                <a:lnTo>
                  <a:pt x="314774" y="64770"/>
                </a:lnTo>
                <a:lnTo>
                  <a:pt x="30264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718034" y="4477765"/>
            <a:ext cx="148590" cy="550545"/>
          </a:xfrm>
          <a:custGeom>
            <a:avLst/>
            <a:gdLst/>
            <a:ahLst/>
            <a:cxnLst/>
            <a:rect l="l" t="t" r="r" b="b"/>
            <a:pathLst>
              <a:path w="148589" h="550545">
                <a:moveTo>
                  <a:pt x="147968" y="0"/>
                </a:moveTo>
                <a:lnTo>
                  <a:pt x="101928" y="45105"/>
                </a:lnTo>
                <a:lnTo>
                  <a:pt x="64255" y="95100"/>
                </a:lnTo>
                <a:lnTo>
                  <a:pt x="35088" y="148880"/>
                </a:lnTo>
                <a:lnTo>
                  <a:pt x="14565" y="205337"/>
                </a:lnTo>
                <a:lnTo>
                  <a:pt x="2823" y="263366"/>
                </a:lnTo>
                <a:lnTo>
                  <a:pt x="0" y="321859"/>
                </a:lnTo>
                <a:lnTo>
                  <a:pt x="1976" y="350934"/>
                </a:lnTo>
                <a:lnTo>
                  <a:pt x="12790" y="408050"/>
                </a:lnTo>
                <a:lnTo>
                  <a:pt x="32868" y="462865"/>
                </a:lnTo>
                <a:lnTo>
                  <a:pt x="62349" y="514273"/>
                </a:lnTo>
                <a:lnTo>
                  <a:pt x="87516" y="546353"/>
                </a:lnTo>
                <a:lnTo>
                  <a:pt x="91072" y="5501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372227" y="4564029"/>
            <a:ext cx="2019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α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06848" y="4737258"/>
            <a:ext cx="2292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938776" y="3728878"/>
            <a:ext cx="2952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Arial"/>
                <a:cs typeface="Arial"/>
              </a:rPr>
              <a:t>P’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14750" y="4160804"/>
            <a:ext cx="35687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</a:t>
            </a:r>
            <a:r>
              <a:rPr dirty="0" sz="2400" spc="-60">
                <a:latin typeface="Arial"/>
                <a:cs typeface="Arial"/>
              </a:rPr>
              <a:t>’</a:t>
            </a:r>
            <a:r>
              <a:rPr dirty="0" sz="2400">
                <a:latin typeface="Arial"/>
                <a:cs typeface="Arial"/>
              </a:rPr>
              <a:t>’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93285" y="4395596"/>
            <a:ext cx="212725" cy="80010"/>
          </a:xfrm>
          <a:custGeom>
            <a:avLst/>
            <a:gdLst/>
            <a:ahLst/>
            <a:cxnLst/>
            <a:rect l="l" t="t" r="r" b="b"/>
            <a:pathLst>
              <a:path w="212725" h="80010">
                <a:moveTo>
                  <a:pt x="0" y="0"/>
                </a:moveTo>
                <a:lnTo>
                  <a:pt x="39488" y="28587"/>
                </a:lnTo>
                <a:lnTo>
                  <a:pt x="77729" y="51117"/>
                </a:lnTo>
                <a:lnTo>
                  <a:pt x="114031" y="67353"/>
                </a:lnTo>
                <a:lnTo>
                  <a:pt x="158230" y="78801"/>
                </a:lnTo>
                <a:lnTo>
                  <a:pt x="178068" y="79997"/>
                </a:lnTo>
                <a:lnTo>
                  <a:pt x="187332" y="79432"/>
                </a:lnTo>
                <a:lnTo>
                  <a:pt x="196126" y="78080"/>
                </a:lnTo>
                <a:lnTo>
                  <a:pt x="204423" y="75933"/>
                </a:lnTo>
                <a:lnTo>
                  <a:pt x="212200" y="7298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219447" y="4498634"/>
            <a:ext cx="128905" cy="203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>
                <a:latin typeface="Arial"/>
                <a:cs typeface="Arial"/>
              </a:rPr>
              <a:t>α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0"/>
              <a:t>Scomposi</a:t>
            </a:r>
            <a:r>
              <a:rPr dirty="0"/>
              <a:t>z</a:t>
            </a:r>
            <a:r>
              <a:rPr dirty="0" spc="-15"/>
              <a:t>ione</a:t>
            </a:r>
            <a:r>
              <a:rPr dirty="0" spc="-5"/>
              <a:t> </a:t>
            </a:r>
            <a:r>
              <a:rPr dirty="0" spc="-10"/>
              <a:t>delle</a:t>
            </a:r>
            <a:r>
              <a:rPr dirty="0" spc="-15"/>
              <a:t> </a:t>
            </a:r>
            <a:r>
              <a:rPr dirty="0" spc="-40"/>
              <a:t>f</a:t>
            </a:r>
            <a:r>
              <a:rPr dirty="0" spc="-15"/>
              <a:t>o</a:t>
            </a:r>
            <a:r>
              <a:rPr dirty="0" spc="-5"/>
              <a:t>r</a:t>
            </a:r>
            <a:r>
              <a:rPr dirty="0" spc="-5"/>
              <a:t>ze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0209" cy="2226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scomponibile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P“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-15">
                <a:latin typeface="Franklin Gothic Book"/>
                <a:cs typeface="Franklin Gothic Book"/>
              </a:rPr>
              <a:t> 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llela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P‘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Prendi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d’assi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cartesi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ni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ascis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allineate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ordinate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perpendicolar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15989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plicazioni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076476"/>
            <a:ext cx="679450" cy="331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2169" y="1076961"/>
            <a:ext cx="163639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compo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60014" y="1076961"/>
            <a:ext cx="120269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01650" algn="l"/>
              </a:tabLst>
            </a:pPr>
            <a:r>
              <a:rPr dirty="0" sz="2400">
                <a:latin typeface="Franklin Gothic Book"/>
                <a:cs typeface="Franklin Gothic Book"/>
              </a:rPr>
              <a:t>P“	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33391" y="1076961"/>
            <a:ext cx="128460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bila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90335" y="1076961"/>
            <a:ext cx="65341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dalla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15073" y="1076961"/>
            <a:ext cx="171640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0937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eazione	del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802" y="1356099"/>
            <a:ext cx="8029575" cy="42691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>
              <a:lnSpc>
                <a:spcPct val="100000"/>
              </a:lnSpc>
            </a:pP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P‘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bilan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P*s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n(α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l’effetto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scivolare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vogliam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’</a:t>
            </a:r>
            <a:r>
              <a:rPr dirty="0" sz="2400">
                <a:latin typeface="Franklin Gothic Book"/>
                <a:cs typeface="Franklin Gothic Book"/>
              </a:rPr>
              <a:t>accelerazi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topos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scivola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inclinato</a:t>
            </a:r>
            <a:r>
              <a:rPr dirty="0" sz="2400" spc="-20">
                <a:latin typeface="Franklin Gothic Book"/>
                <a:cs typeface="Franklin Gothic Book"/>
              </a:rPr>
              <a:t> 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ilcar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L="8064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∑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baseline="-20833" sz="2400" spc="-30">
                <a:latin typeface="Franklin Gothic Book"/>
                <a:cs typeface="Franklin Gothic Book"/>
              </a:rPr>
              <a:t>x</a:t>
            </a:r>
            <a:r>
              <a:rPr dirty="0" sz="2400" spc="-5">
                <a:latin typeface="Franklin Gothic Book"/>
                <a:cs typeface="Franklin Gothic Book"/>
              </a:rPr>
              <a:t>=m*a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32829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che 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ò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 riscrit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P*sen(α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=m*g* 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α</a:t>
            </a:r>
            <a:r>
              <a:rPr dirty="0" sz="2400">
                <a:latin typeface="Franklin Gothic Book"/>
                <a:cs typeface="Franklin Gothic Book"/>
              </a:rPr>
              <a:t>)=m*</a:t>
            </a:r>
            <a:r>
              <a:rPr dirty="0" sz="2400" spc="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ricava a=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g* 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5">
                <a:latin typeface="Franklin Gothic Book"/>
                <a:cs typeface="Franklin Gothic Book"/>
              </a:rPr>
              <a:t>α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156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origina 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dal‘azione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dall‘int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razione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l‘ambiente </a:t>
            </a:r>
            <a:r>
              <a:rPr dirty="0" sz="2400" spc="-10">
                <a:latin typeface="Franklin Gothic Book"/>
                <a:cs typeface="Franklin Gothic Book"/>
              </a:rPr>
              <a:t>circostant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Esamina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ciascu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originata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all‘a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ione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facente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dell‘ambiente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circostant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Sperimentalme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sserva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eser</a:t>
            </a:r>
            <a:r>
              <a:rPr dirty="0" sz="2400" spc="-3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tro,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esto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sua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eser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-5">
                <a:latin typeface="Franklin Gothic Book"/>
                <a:cs typeface="Franklin Gothic Book"/>
              </a:rPr>
              <a:t> 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odu</a:t>
            </a:r>
            <a:r>
              <a:rPr dirty="0" spc="-5"/>
              <a:t>z</a:t>
            </a:r>
            <a:r>
              <a:rPr dirty="0" spc="-15"/>
              <a:t>ione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rimo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all'a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plica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'acce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3471181"/>
            <a:ext cx="8030845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produc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ibil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effetti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oppure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dello 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stato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oto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iete</a:t>
            </a:r>
            <a:r>
              <a:rPr dirty="0" sz="2400">
                <a:latin typeface="Franklin Gothic Book"/>
                <a:cs typeface="Franklin Gothic Book"/>
              </a:rPr>
              <a:t>, 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cioè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'acce</a:t>
            </a:r>
            <a:r>
              <a:rPr dirty="0" sz="2400" spc="-10">
                <a:latin typeface="Franklin Gothic Book"/>
                <a:cs typeface="Franklin Gothic Book"/>
              </a:rPr>
              <a:t>lerazion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07984" cy="4302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23622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allora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terzo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reazion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5080" indent="38100">
              <a:lnSpc>
                <a:spcPct val="76500"/>
              </a:lnSpc>
            </a:pPr>
            <a:r>
              <a:rPr dirty="0" sz="2400" spc="-15" i="1">
                <a:latin typeface="Franklin Gothic Book"/>
                <a:cs typeface="Franklin Gothic Book"/>
              </a:rPr>
              <a:t>Ad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ogn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forza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ch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agisc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 s</a:t>
            </a:r>
            <a:r>
              <a:rPr dirty="0" sz="2400" i="1">
                <a:latin typeface="Franklin Gothic Book"/>
                <a:cs typeface="Franklin Gothic Book"/>
              </a:rPr>
              <a:t>u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ogg</a:t>
            </a:r>
            <a:r>
              <a:rPr dirty="0" sz="2400" spc="-10" i="1">
                <a:latin typeface="Franklin Gothic Book"/>
                <a:cs typeface="Franklin Gothic Book"/>
              </a:rPr>
              <a:t>et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A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op</a:t>
            </a:r>
            <a:r>
              <a:rPr dirty="0" sz="2400" spc="-25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one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sempre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-15" i="1">
                <a:latin typeface="Franklin Gothic Book"/>
                <a:cs typeface="Franklin Gothic Book"/>
              </a:rPr>
              <a:t>forza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u 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 </a:t>
            </a:r>
            <a:r>
              <a:rPr dirty="0" sz="2400" spc="-15" i="1">
                <a:latin typeface="Franklin Gothic Book"/>
                <a:cs typeface="Franklin Gothic Book"/>
              </a:rPr>
              <a:t>altr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oggetto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B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ugu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spc="-20" i="1">
                <a:latin typeface="Franklin Gothic Book"/>
                <a:cs typeface="Franklin Gothic Book"/>
              </a:rPr>
              <a:t>an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ezza</a:t>
            </a:r>
            <a:r>
              <a:rPr dirty="0" sz="2400" spc="-5" i="1">
                <a:latin typeface="Franklin Gothic Book"/>
                <a:cs typeface="Franklin Gothic Book"/>
              </a:rPr>
              <a:t> al</a:t>
            </a:r>
            <a:r>
              <a:rPr dirty="0" sz="2400" spc="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 prima e di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vers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op</a:t>
            </a:r>
            <a:r>
              <a:rPr dirty="0" sz="2400" spc="-25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os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’applicaz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esto principio è la segu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marL="355600" marR="113664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Consideria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oggetto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uilibrio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-15">
                <a:latin typeface="Franklin Gothic Book"/>
                <a:cs typeface="Franklin Gothic Book"/>
              </a:rPr>
              <a:t> un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pian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oriz</a:t>
            </a:r>
            <a:r>
              <a:rPr dirty="0" sz="2400" spc="-20">
                <a:latin typeface="Franklin Gothic Book"/>
                <a:cs typeface="Franklin Gothic Book"/>
              </a:rPr>
              <a:t>zont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3100070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1838325" algn="l"/>
                <a:tab pos="2486025" algn="l"/>
              </a:tabLst>
            </a:pPr>
            <a:r>
              <a:rPr dirty="0" sz="2400">
                <a:latin typeface="Franklin Gothic Book"/>
                <a:cs typeface="Franklin Gothic Book"/>
              </a:rPr>
              <a:t>Sappiamo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P=m*g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58946" y="1429251"/>
            <a:ext cx="147129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53695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soggetto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86832" y="1429251"/>
            <a:ext cx="4883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alla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33008" y="1429251"/>
            <a:ext cx="66611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forza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57745" y="1429251"/>
            <a:ext cx="6464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peso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62418" y="1429251"/>
            <a:ext cx="86677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9215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32201" y="3357498"/>
            <a:ext cx="2592705" cy="635"/>
          </a:xfrm>
          <a:custGeom>
            <a:avLst/>
            <a:gdLst/>
            <a:ahLst/>
            <a:cxnLst/>
            <a:rect l="l" t="t" r="r" b="b"/>
            <a:pathLst>
              <a:path w="2592704" h="635">
                <a:moveTo>
                  <a:pt x="0" y="0"/>
                </a:moveTo>
                <a:lnTo>
                  <a:pt x="2592324" y="12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68826" y="2565400"/>
            <a:ext cx="792480" cy="792480"/>
          </a:xfrm>
          <a:custGeom>
            <a:avLst/>
            <a:gdLst/>
            <a:ahLst/>
            <a:cxnLst/>
            <a:rect l="l" t="t" r="r" b="b"/>
            <a:pathLst>
              <a:path w="792479" h="792479">
                <a:moveTo>
                  <a:pt x="395986" y="0"/>
                </a:moveTo>
                <a:lnTo>
                  <a:pt x="331755" y="5182"/>
                </a:lnTo>
                <a:lnTo>
                  <a:pt x="270824" y="20188"/>
                </a:lnTo>
                <a:lnTo>
                  <a:pt x="214008" y="44203"/>
                </a:lnTo>
                <a:lnTo>
                  <a:pt x="162123" y="76411"/>
                </a:lnTo>
                <a:lnTo>
                  <a:pt x="115982" y="115998"/>
                </a:lnTo>
                <a:lnTo>
                  <a:pt x="76403" y="162150"/>
                </a:lnTo>
                <a:lnTo>
                  <a:pt x="44199" y="214052"/>
                </a:lnTo>
                <a:lnTo>
                  <a:pt x="20187" y="270889"/>
                </a:lnTo>
                <a:lnTo>
                  <a:pt x="5182" y="331848"/>
                </a:lnTo>
                <a:lnTo>
                  <a:pt x="0" y="396113"/>
                </a:lnTo>
                <a:lnTo>
                  <a:pt x="1312" y="428590"/>
                </a:lnTo>
                <a:lnTo>
                  <a:pt x="11508" y="491279"/>
                </a:lnTo>
                <a:lnTo>
                  <a:pt x="31118" y="550267"/>
                </a:lnTo>
                <a:lnTo>
                  <a:pt x="59328" y="604735"/>
                </a:lnTo>
                <a:lnTo>
                  <a:pt x="95321" y="653869"/>
                </a:lnTo>
                <a:lnTo>
                  <a:pt x="138283" y="696850"/>
                </a:lnTo>
                <a:lnTo>
                  <a:pt x="187398" y="732861"/>
                </a:lnTo>
                <a:lnTo>
                  <a:pt x="241851" y="761087"/>
                </a:lnTo>
                <a:lnTo>
                  <a:pt x="300826" y="780709"/>
                </a:lnTo>
                <a:lnTo>
                  <a:pt x="363509" y="790912"/>
                </a:lnTo>
                <a:lnTo>
                  <a:pt x="395986" y="792226"/>
                </a:lnTo>
                <a:lnTo>
                  <a:pt x="428480" y="790912"/>
                </a:lnTo>
                <a:lnTo>
                  <a:pt x="491194" y="780709"/>
                </a:lnTo>
                <a:lnTo>
                  <a:pt x="550193" y="761087"/>
                </a:lnTo>
                <a:lnTo>
                  <a:pt x="604665" y="732861"/>
                </a:lnTo>
                <a:lnTo>
                  <a:pt x="653794" y="696850"/>
                </a:lnTo>
                <a:lnTo>
                  <a:pt x="696765" y="653869"/>
                </a:lnTo>
                <a:lnTo>
                  <a:pt x="732765" y="604735"/>
                </a:lnTo>
                <a:lnTo>
                  <a:pt x="760978" y="550267"/>
                </a:lnTo>
                <a:lnTo>
                  <a:pt x="780589" y="491279"/>
                </a:lnTo>
                <a:lnTo>
                  <a:pt x="790786" y="428590"/>
                </a:lnTo>
                <a:lnTo>
                  <a:pt x="792099" y="396113"/>
                </a:lnTo>
                <a:lnTo>
                  <a:pt x="790786" y="363618"/>
                </a:lnTo>
                <a:lnTo>
                  <a:pt x="780589" y="300904"/>
                </a:lnTo>
                <a:lnTo>
                  <a:pt x="760978" y="241905"/>
                </a:lnTo>
                <a:lnTo>
                  <a:pt x="732765" y="187433"/>
                </a:lnTo>
                <a:lnTo>
                  <a:pt x="696765" y="138304"/>
                </a:lnTo>
                <a:lnTo>
                  <a:pt x="653794" y="95333"/>
                </a:lnTo>
                <a:lnTo>
                  <a:pt x="604665" y="59333"/>
                </a:lnTo>
                <a:lnTo>
                  <a:pt x="550193" y="31120"/>
                </a:lnTo>
                <a:lnTo>
                  <a:pt x="491194" y="11509"/>
                </a:lnTo>
                <a:lnTo>
                  <a:pt x="428480" y="1312"/>
                </a:lnTo>
                <a:lnTo>
                  <a:pt x="39598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068826" y="2565400"/>
            <a:ext cx="792480" cy="792480"/>
          </a:xfrm>
          <a:custGeom>
            <a:avLst/>
            <a:gdLst/>
            <a:ahLst/>
            <a:cxnLst/>
            <a:rect l="l" t="t" r="r" b="b"/>
            <a:pathLst>
              <a:path w="792479" h="792479">
                <a:moveTo>
                  <a:pt x="0" y="396113"/>
                </a:moveTo>
                <a:lnTo>
                  <a:pt x="5182" y="331848"/>
                </a:lnTo>
                <a:lnTo>
                  <a:pt x="20187" y="270889"/>
                </a:lnTo>
                <a:lnTo>
                  <a:pt x="44199" y="214052"/>
                </a:lnTo>
                <a:lnTo>
                  <a:pt x="76403" y="162150"/>
                </a:lnTo>
                <a:lnTo>
                  <a:pt x="115982" y="115998"/>
                </a:lnTo>
                <a:lnTo>
                  <a:pt x="162123" y="76411"/>
                </a:lnTo>
                <a:lnTo>
                  <a:pt x="214008" y="44203"/>
                </a:lnTo>
                <a:lnTo>
                  <a:pt x="270824" y="20188"/>
                </a:lnTo>
                <a:lnTo>
                  <a:pt x="331755" y="5182"/>
                </a:lnTo>
                <a:lnTo>
                  <a:pt x="395986" y="0"/>
                </a:lnTo>
                <a:lnTo>
                  <a:pt x="428480" y="1312"/>
                </a:lnTo>
                <a:lnTo>
                  <a:pt x="491194" y="11509"/>
                </a:lnTo>
                <a:lnTo>
                  <a:pt x="550193" y="31120"/>
                </a:lnTo>
                <a:lnTo>
                  <a:pt x="604665" y="59333"/>
                </a:lnTo>
                <a:lnTo>
                  <a:pt x="653794" y="95333"/>
                </a:lnTo>
                <a:lnTo>
                  <a:pt x="696765" y="138304"/>
                </a:lnTo>
                <a:lnTo>
                  <a:pt x="732765" y="187433"/>
                </a:lnTo>
                <a:lnTo>
                  <a:pt x="760978" y="241905"/>
                </a:lnTo>
                <a:lnTo>
                  <a:pt x="780589" y="300904"/>
                </a:lnTo>
                <a:lnTo>
                  <a:pt x="790786" y="363618"/>
                </a:lnTo>
                <a:lnTo>
                  <a:pt x="792099" y="396113"/>
                </a:lnTo>
                <a:lnTo>
                  <a:pt x="790786" y="428590"/>
                </a:lnTo>
                <a:lnTo>
                  <a:pt x="780589" y="491279"/>
                </a:lnTo>
                <a:lnTo>
                  <a:pt x="760978" y="550267"/>
                </a:lnTo>
                <a:lnTo>
                  <a:pt x="732765" y="604735"/>
                </a:lnTo>
                <a:lnTo>
                  <a:pt x="696765" y="653869"/>
                </a:lnTo>
                <a:lnTo>
                  <a:pt x="653794" y="696850"/>
                </a:lnTo>
                <a:lnTo>
                  <a:pt x="604665" y="732861"/>
                </a:lnTo>
                <a:lnTo>
                  <a:pt x="550193" y="761087"/>
                </a:lnTo>
                <a:lnTo>
                  <a:pt x="491194" y="780709"/>
                </a:lnTo>
                <a:lnTo>
                  <a:pt x="428480" y="790912"/>
                </a:lnTo>
                <a:lnTo>
                  <a:pt x="395986" y="792226"/>
                </a:lnTo>
                <a:lnTo>
                  <a:pt x="363509" y="790912"/>
                </a:lnTo>
                <a:lnTo>
                  <a:pt x="300826" y="780709"/>
                </a:lnTo>
                <a:lnTo>
                  <a:pt x="241851" y="761087"/>
                </a:lnTo>
                <a:lnTo>
                  <a:pt x="187398" y="732861"/>
                </a:lnTo>
                <a:lnTo>
                  <a:pt x="138283" y="696850"/>
                </a:lnTo>
                <a:lnTo>
                  <a:pt x="95321" y="653869"/>
                </a:lnTo>
                <a:lnTo>
                  <a:pt x="59328" y="604735"/>
                </a:lnTo>
                <a:lnTo>
                  <a:pt x="31118" y="550267"/>
                </a:lnTo>
                <a:lnTo>
                  <a:pt x="11508" y="491279"/>
                </a:lnTo>
                <a:lnTo>
                  <a:pt x="1312" y="428590"/>
                </a:lnTo>
                <a:lnTo>
                  <a:pt x="0" y="3961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403725" y="2968625"/>
            <a:ext cx="85725" cy="1008380"/>
          </a:xfrm>
          <a:custGeom>
            <a:avLst/>
            <a:gdLst/>
            <a:ahLst/>
            <a:cxnLst/>
            <a:rect l="l" t="t" r="r" b="b"/>
            <a:pathLst>
              <a:path w="85725" h="1008379">
                <a:moveTo>
                  <a:pt x="28575" y="922274"/>
                </a:moveTo>
                <a:lnTo>
                  <a:pt x="0" y="922274"/>
                </a:lnTo>
                <a:lnTo>
                  <a:pt x="42925" y="1007999"/>
                </a:lnTo>
                <a:lnTo>
                  <a:pt x="78560" y="936625"/>
                </a:lnTo>
                <a:lnTo>
                  <a:pt x="28575" y="936625"/>
                </a:lnTo>
                <a:lnTo>
                  <a:pt x="28575" y="922274"/>
                </a:lnTo>
                <a:close/>
              </a:path>
              <a:path w="85725" h="1008379">
                <a:moveTo>
                  <a:pt x="57150" y="0"/>
                </a:moveTo>
                <a:lnTo>
                  <a:pt x="28575" y="0"/>
                </a:lnTo>
                <a:lnTo>
                  <a:pt x="28575" y="936625"/>
                </a:lnTo>
                <a:lnTo>
                  <a:pt x="57150" y="936625"/>
                </a:lnTo>
                <a:lnTo>
                  <a:pt x="57150" y="0"/>
                </a:lnTo>
                <a:close/>
              </a:path>
              <a:path w="85725" h="1008379">
                <a:moveTo>
                  <a:pt x="85725" y="922274"/>
                </a:moveTo>
                <a:lnTo>
                  <a:pt x="57150" y="922274"/>
                </a:lnTo>
                <a:lnTo>
                  <a:pt x="57150" y="936625"/>
                </a:lnTo>
                <a:lnTo>
                  <a:pt x="78560" y="936625"/>
                </a:lnTo>
                <a:lnTo>
                  <a:pt x="85725" y="92227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501802" y="3512851"/>
            <a:ext cx="8029575" cy="23914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510665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P=m*g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944880" algn="l"/>
                <a:tab pos="2775585" algn="l"/>
                <a:tab pos="3173730" algn="l"/>
                <a:tab pos="4518025" algn="l"/>
                <a:tab pos="5877560" algn="l"/>
                <a:tab pos="6758305" algn="l"/>
              </a:tabLst>
            </a:pPr>
            <a:r>
              <a:rPr dirty="0" sz="2400">
                <a:latin typeface="Franklin Gothic Book"/>
                <a:cs typeface="Franklin Gothic Book"/>
              </a:rPr>
              <a:t>Se	</a:t>
            </a:r>
            <a:r>
              <a:rPr dirty="0" sz="2400">
                <a:latin typeface="Franklin Gothic Book"/>
                <a:cs typeface="Franklin Gothic Book"/>
              </a:rPr>
              <a:t>applichiamo	</a:t>
            </a: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ec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ndo	</a:t>
            </a: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ipi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>
                <a:latin typeface="Franklin Gothic Book"/>
                <a:cs typeface="Franklin Gothic Book"/>
              </a:rPr>
              <a:t>dinami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a,</a:t>
            </a:r>
            <a:endParaRPr sz="2400">
              <a:latin typeface="Franklin Gothic Book"/>
              <a:cs typeface="Franklin Gothic Book"/>
            </a:endParaRPr>
          </a:p>
          <a:p>
            <a:pPr algn="just" marL="355600" marR="5080">
              <a:lnSpc>
                <a:spcPct val="76400"/>
              </a:lnSpc>
              <a:spcBef>
                <a:spcPts val="335"/>
              </a:spcBef>
            </a:pPr>
            <a:r>
              <a:rPr dirty="0" sz="2400">
                <a:latin typeface="Franklin Gothic Book"/>
                <a:cs typeface="Franklin Gothic Book"/>
              </a:rPr>
              <a:t>∑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=m*a,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‘</a:t>
            </a:r>
            <a:r>
              <a:rPr dirty="0" sz="2400">
                <a:latin typeface="Franklin Gothic Book"/>
                <a:cs typeface="Franklin Gothic Book"/>
              </a:rPr>
              <a:t>accelerazi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poich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consideria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ultere</a:t>
            </a:r>
            <a:r>
              <a:rPr dirty="0" sz="2400" spc="-30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∑F≠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realtà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esiste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ontraria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reazione  </a:t>
            </a:r>
            <a:r>
              <a:rPr dirty="0" sz="2400" spc="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vinco</a:t>
            </a:r>
            <a:r>
              <a:rPr dirty="0" sz="2400" spc="-10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are</a:t>
            </a:r>
            <a:r>
              <a:rPr dirty="0" sz="2400" i="1">
                <a:latin typeface="Franklin Gothic Book"/>
                <a:cs typeface="Franklin Gothic Book"/>
              </a:rPr>
              <a:t>,  </a:t>
            </a:r>
            <a:r>
              <a:rPr dirty="0" sz="2400" spc="50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∑F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0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=0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2896870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leg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w</a:t>
            </a: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on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12509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1297305" algn="l"/>
                <a:tab pos="2531745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R=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*g</a:t>
            </a:r>
            <a:r>
              <a:rPr dirty="0" sz="2400">
                <a:latin typeface="Franklin Gothic Book"/>
                <a:cs typeface="Franklin Gothic Book"/>
              </a:rPr>
              <a:t>,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0=m*a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0909" y="1429251"/>
            <a:ext cx="119824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relazione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61052" y="1429251"/>
            <a:ext cx="14884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preceden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40754" y="1429251"/>
            <a:ext cx="9747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div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08138" y="1429251"/>
            <a:ext cx="8248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∑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32201" y="3357498"/>
            <a:ext cx="2592705" cy="635"/>
          </a:xfrm>
          <a:custGeom>
            <a:avLst/>
            <a:gdLst/>
            <a:ahLst/>
            <a:cxnLst/>
            <a:rect l="l" t="t" r="r" b="b"/>
            <a:pathLst>
              <a:path w="2592704" h="635">
                <a:moveTo>
                  <a:pt x="0" y="0"/>
                </a:moveTo>
                <a:lnTo>
                  <a:pt x="2592324" y="126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68826" y="2565400"/>
            <a:ext cx="792480" cy="792480"/>
          </a:xfrm>
          <a:custGeom>
            <a:avLst/>
            <a:gdLst/>
            <a:ahLst/>
            <a:cxnLst/>
            <a:rect l="l" t="t" r="r" b="b"/>
            <a:pathLst>
              <a:path w="792479" h="792479">
                <a:moveTo>
                  <a:pt x="395986" y="0"/>
                </a:moveTo>
                <a:lnTo>
                  <a:pt x="331755" y="5182"/>
                </a:lnTo>
                <a:lnTo>
                  <a:pt x="270824" y="20188"/>
                </a:lnTo>
                <a:lnTo>
                  <a:pt x="214008" y="44203"/>
                </a:lnTo>
                <a:lnTo>
                  <a:pt x="162123" y="76411"/>
                </a:lnTo>
                <a:lnTo>
                  <a:pt x="115982" y="115998"/>
                </a:lnTo>
                <a:lnTo>
                  <a:pt x="76403" y="162150"/>
                </a:lnTo>
                <a:lnTo>
                  <a:pt x="44199" y="214052"/>
                </a:lnTo>
                <a:lnTo>
                  <a:pt x="20187" y="270889"/>
                </a:lnTo>
                <a:lnTo>
                  <a:pt x="5182" y="331848"/>
                </a:lnTo>
                <a:lnTo>
                  <a:pt x="0" y="396113"/>
                </a:lnTo>
                <a:lnTo>
                  <a:pt x="1312" y="428590"/>
                </a:lnTo>
                <a:lnTo>
                  <a:pt x="11508" y="491279"/>
                </a:lnTo>
                <a:lnTo>
                  <a:pt x="31118" y="550267"/>
                </a:lnTo>
                <a:lnTo>
                  <a:pt x="59328" y="604735"/>
                </a:lnTo>
                <a:lnTo>
                  <a:pt x="95321" y="653869"/>
                </a:lnTo>
                <a:lnTo>
                  <a:pt x="138283" y="696850"/>
                </a:lnTo>
                <a:lnTo>
                  <a:pt x="187398" y="732861"/>
                </a:lnTo>
                <a:lnTo>
                  <a:pt x="241851" y="761087"/>
                </a:lnTo>
                <a:lnTo>
                  <a:pt x="300826" y="780709"/>
                </a:lnTo>
                <a:lnTo>
                  <a:pt x="363509" y="790912"/>
                </a:lnTo>
                <a:lnTo>
                  <a:pt x="395986" y="792226"/>
                </a:lnTo>
                <a:lnTo>
                  <a:pt x="428480" y="790912"/>
                </a:lnTo>
                <a:lnTo>
                  <a:pt x="491194" y="780709"/>
                </a:lnTo>
                <a:lnTo>
                  <a:pt x="550193" y="761087"/>
                </a:lnTo>
                <a:lnTo>
                  <a:pt x="604665" y="732861"/>
                </a:lnTo>
                <a:lnTo>
                  <a:pt x="653794" y="696850"/>
                </a:lnTo>
                <a:lnTo>
                  <a:pt x="696765" y="653869"/>
                </a:lnTo>
                <a:lnTo>
                  <a:pt x="732765" y="604735"/>
                </a:lnTo>
                <a:lnTo>
                  <a:pt x="760978" y="550267"/>
                </a:lnTo>
                <a:lnTo>
                  <a:pt x="780589" y="491279"/>
                </a:lnTo>
                <a:lnTo>
                  <a:pt x="790786" y="428590"/>
                </a:lnTo>
                <a:lnTo>
                  <a:pt x="792099" y="396113"/>
                </a:lnTo>
                <a:lnTo>
                  <a:pt x="790786" y="363618"/>
                </a:lnTo>
                <a:lnTo>
                  <a:pt x="780589" y="300904"/>
                </a:lnTo>
                <a:lnTo>
                  <a:pt x="760978" y="241905"/>
                </a:lnTo>
                <a:lnTo>
                  <a:pt x="732765" y="187433"/>
                </a:lnTo>
                <a:lnTo>
                  <a:pt x="696765" y="138304"/>
                </a:lnTo>
                <a:lnTo>
                  <a:pt x="653794" y="95333"/>
                </a:lnTo>
                <a:lnTo>
                  <a:pt x="604665" y="59333"/>
                </a:lnTo>
                <a:lnTo>
                  <a:pt x="550193" y="31120"/>
                </a:lnTo>
                <a:lnTo>
                  <a:pt x="491194" y="11509"/>
                </a:lnTo>
                <a:lnTo>
                  <a:pt x="428480" y="1312"/>
                </a:lnTo>
                <a:lnTo>
                  <a:pt x="395986" y="0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068826" y="2565400"/>
            <a:ext cx="792480" cy="792480"/>
          </a:xfrm>
          <a:custGeom>
            <a:avLst/>
            <a:gdLst/>
            <a:ahLst/>
            <a:cxnLst/>
            <a:rect l="l" t="t" r="r" b="b"/>
            <a:pathLst>
              <a:path w="792479" h="792479">
                <a:moveTo>
                  <a:pt x="0" y="396113"/>
                </a:moveTo>
                <a:lnTo>
                  <a:pt x="5182" y="331848"/>
                </a:lnTo>
                <a:lnTo>
                  <a:pt x="20187" y="270889"/>
                </a:lnTo>
                <a:lnTo>
                  <a:pt x="44199" y="214052"/>
                </a:lnTo>
                <a:lnTo>
                  <a:pt x="76403" y="162150"/>
                </a:lnTo>
                <a:lnTo>
                  <a:pt x="115982" y="115998"/>
                </a:lnTo>
                <a:lnTo>
                  <a:pt x="162123" y="76411"/>
                </a:lnTo>
                <a:lnTo>
                  <a:pt x="214008" y="44203"/>
                </a:lnTo>
                <a:lnTo>
                  <a:pt x="270824" y="20188"/>
                </a:lnTo>
                <a:lnTo>
                  <a:pt x="331755" y="5182"/>
                </a:lnTo>
                <a:lnTo>
                  <a:pt x="395986" y="0"/>
                </a:lnTo>
                <a:lnTo>
                  <a:pt x="428480" y="1312"/>
                </a:lnTo>
                <a:lnTo>
                  <a:pt x="491194" y="11509"/>
                </a:lnTo>
                <a:lnTo>
                  <a:pt x="550193" y="31120"/>
                </a:lnTo>
                <a:lnTo>
                  <a:pt x="604665" y="59333"/>
                </a:lnTo>
                <a:lnTo>
                  <a:pt x="653794" y="95333"/>
                </a:lnTo>
                <a:lnTo>
                  <a:pt x="696765" y="138304"/>
                </a:lnTo>
                <a:lnTo>
                  <a:pt x="732765" y="187433"/>
                </a:lnTo>
                <a:lnTo>
                  <a:pt x="760978" y="241905"/>
                </a:lnTo>
                <a:lnTo>
                  <a:pt x="780589" y="300904"/>
                </a:lnTo>
                <a:lnTo>
                  <a:pt x="790786" y="363618"/>
                </a:lnTo>
                <a:lnTo>
                  <a:pt x="792099" y="396113"/>
                </a:lnTo>
                <a:lnTo>
                  <a:pt x="790786" y="428590"/>
                </a:lnTo>
                <a:lnTo>
                  <a:pt x="780589" y="491279"/>
                </a:lnTo>
                <a:lnTo>
                  <a:pt x="760978" y="550267"/>
                </a:lnTo>
                <a:lnTo>
                  <a:pt x="732765" y="604735"/>
                </a:lnTo>
                <a:lnTo>
                  <a:pt x="696765" y="653869"/>
                </a:lnTo>
                <a:lnTo>
                  <a:pt x="653794" y="696850"/>
                </a:lnTo>
                <a:lnTo>
                  <a:pt x="604665" y="732861"/>
                </a:lnTo>
                <a:lnTo>
                  <a:pt x="550193" y="761087"/>
                </a:lnTo>
                <a:lnTo>
                  <a:pt x="491194" y="780709"/>
                </a:lnTo>
                <a:lnTo>
                  <a:pt x="428480" y="790912"/>
                </a:lnTo>
                <a:lnTo>
                  <a:pt x="395986" y="792226"/>
                </a:lnTo>
                <a:lnTo>
                  <a:pt x="363509" y="790912"/>
                </a:lnTo>
                <a:lnTo>
                  <a:pt x="300826" y="780709"/>
                </a:lnTo>
                <a:lnTo>
                  <a:pt x="241851" y="761087"/>
                </a:lnTo>
                <a:lnTo>
                  <a:pt x="187398" y="732861"/>
                </a:lnTo>
                <a:lnTo>
                  <a:pt x="138283" y="696850"/>
                </a:lnTo>
                <a:lnTo>
                  <a:pt x="95321" y="653869"/>
                </a:lnTo>
                <a:lnTo>
                  <a:pt x="59328" y="604735"/>
                </a:lnTo>
                <a:lnTo>
                  <a:pt x="31118" y="550267"/>
                </a:lnTo>
                <a:lnTo>
                  <a:pt x="11508" y="491279"/>
                </a:lnTo>
                <a:lnTo>
                  <a:pt x="1312" y="428590"/>
                </a:lnTo>
                <a:lnTo>
                  <a:pt x="0" y="39611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403725" y="1989073"/>
            <a:ext cx="85725" cy="1945005"/>
          </a:xfrm>
          <a:custGeom>
            <a:avLst/>
            <a:gdLst/>
            <a:ahLst/>
            <a:cxnLst/>
            <a:rect l="l" t="t" r="r" b="b"/>
            <a:pathLst>
              <a:path w="85725" h="1945004">
                <a:moveTo>
                  <a:pt x="28575" y="1859026"/>
                </a:moveTo>
                <a:lnTo>
                  <a:pt x="0" y="1859026"/>
                </a:lnTo>
                <a:lnTo>
                  <a:pt x="42925" y="1944751"/>
                </a:lnTo>
                <a:lnTo>
                  <a:pt x="78560" y="1873377"/>
                </a:lnTo>
                <a:lnTo>
                  <a:pt x="28575" y="1873377"/>
                </a:lnTo>
                <a:lnTo>
                  <a:pt x="28575" y="1859026"/>
                </a:lnTo>
                <a:close/>
              </a:path>
              <a:path w="85725" h="1945004">
                <a:moveTo>
                  <a:pt x="57150" y="0"/>
                </a:moveTo>
                <a:lnTo>
                  <a:pt x="28575" y="0"/>
                </a:lnTo>
                <a:lnTo>
                  <a:pt x="28575" y="1873377"/>
                </a:lnTo>
                <a:lnTo>
                  <a:pt x="57150" y="1873377"/>
                </a:lnTo>
                <a:lnTo>
                  <a:pt x="57150" y="0"/>
                </a:lnTo>
                <a:close/>
              </a:path>
              <a:path w="85725" h="1945004">
                <a:moveTo>
                  <a:pt x="85725" y="1859026"/>
                </a:moveTo>
                <a:lnTo>
                  <a:pt x="57150" y="1859026"/>
                </a:lnTo>
                <a:lnTo>
                  <a:pt x="57150" y="1873377"/>
                </a:lnTo>
                <a:lnTo>
                  <a:pt x="78560" y="1873377"/>
                </a:lnTo>
                <a:lnTo>
                  <a:pt x="85725" y="185902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01802" y="3512851"/>
            <a:ext cx="7680959" cy="1626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116205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P=m*g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26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Qui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 a=0, come ci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aspet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 dall‘eq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ilibrio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effettivo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403725" y="1989073"/>
            <a:ext cx="85725" cy="1008380"/>
          </a:xfrm>
          <a:custGeom>
            <a:avLst/>
            <a:gdLst/>
            <a:ahLst/>
            <a:cxnLst/>
            <a:rect l="l" t="t" r="r" b="b"/>
            <a:pathLst>
              <a:path w="85725" h="1008380">
                <a:moveTo>
                  <a:pt x="57150" y="71500"/>
                </a:moveTo>
                <a:lnTo>
                  <a:pt x="28575" y="71500"/>
                </a:lnTo>
                <a:lnTo>
                  <a:pt x="28575" y="1008126"/>
                </a:lnTo>
                <a:lnTo>
                  <a:pt x="57150" y="1008126"/>
                </a:lnTo>
                <a:lnTo>
                  <a:pt x="57150" y="71500"/>
                </a:lnTo>
                <a:close/>
              </a:path>
              <a:path w="85725" h="1008380">
                <a:moveTo>
                  <a:pt x="42799" y="0"/>
                </a:moveTo>
                <a:lnTo>
                  <a:pt x="0" y="85725"/>
                </a:lnTo>
                <a:lnTo>
                  <a:pt x="28575" y="85725"/>
                </a:lnTo>
                <a:lnTo>
                  <a:pt x="28575" y="71500"/>
                </a:lnTo>
                <a:lnTo>
                  <a:pt x="78602" y="71500"/>
                </a:lnTo>
                <a:lnTo>
                  <a:pt x="42799" y="0"/>
                </a:lnTo>
                <a:close/>
              </a:path>
              <a:path w="85725" h="1008380">
                <a:moveTo>
                  <a:pt x="78602" y="71500"/>
                </a:moveTo>
                <a:lnTo>
                  <a:pt x="57150" y="71500"/>
                </a:lnTo>
                <a:lnTo>
                  <a:pt x="57150" y="85725"/>
                </a:lnTo>
                <a:lnTo>
                  <a:pt x="85725" y="85725"/>
                </a:lnTo>
                <a:lnTo>
                  <a:pt x="78602" y="71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580001" y="2217204"/>
            <a:ext cx="24574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313753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9251"/>
            <a:ext cx="688657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5080" indent="-457200">
              <a:lnSpc>
                <a:spcPct val="76200"/>
              </a:lnSpc>
              <a:tabLst>
                <a:tab pos="469265" algn="l"/>
                <a:tab pos="2472690" algn="l"/>
                <a:tab pos="2938780" algn="l"/>
                <a:tab pos="3404870" algn="l"/>
                <a:tab pos="4347210" algn="l"/>
                <a:tab pos="5222240" algn="l"/>
                <a:tab pos="5596890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b="1">
                <a:latin typeface="Franklin Gothic Medium"/>
                <a:cs typeface="Franklin Gothic Medium"/>
              </a:rPr>
              <a:t>L’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ppl</a:t>
            </a:r>
            <a:r>
              <a:rPr dirty="0" sz="2400" spc="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cazi</a:t>
            </a:r>
            <a:r>
              <a:rPr dirty="0" sz="2400" spc="-2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rpo,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lib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ro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muov</a:t>
            </a:r>
            <a:r>
              <a:rPr dirty="0" sz="240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rsi,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lib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ata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3461" y="1429251"/>
            <a:ext cx="89725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88620" algn="l"/>
              </a:tabLst>
            </a:pP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-1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802" y="2413755"/>
            <a:ext cx="8030209" cy="3065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469900" marR="5080" indent="-457200">
              <a:lnSpc>
                <a:spcPct val="7650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’accelerazione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oporz</a:t>
            </a:r>
            <a:r>
              <a:rPr dirty="0" sz="2400" spc="-20">
                <a:latin typeface="Franklin Gothic Book"/>
                <a:cs typeface="Franklin Gothic Book"/>
              </a:rPr>
              <a:t>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algn="just" marL="469900" marR="5080" indent="-457200">
              <a:lnSpc>
                <a:spcPct val="76500"/>
              </a:lnSpc>
              <a:spcBef>
                <a:spcPts val="565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’accelerazione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oporz</a:t>
            </a:r>
            <a:r>
              <a:rPr dirty="0" sz="2400" spc="-20">
                <a:latin typeface="Franklin Gothic Book"/>
                <a:cs typeface="Franklin Gothic Book"/>
              </a:rPr>
              <a:t>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intensità</a:t>
            </a:r>
            <a:endParaRPr sz="2400">
              <a:latin typeface="Franklin Gothic Book"/>
              <a:cs typeface="Franklin Gothic Book"/>
            </a:endParaRPr>
          </a:p>
          <a:p>
            <a:pPr algn="just" marL="469900" marR="5715" indent="-457200">
              <a:lnSpc>
                <a:spcPct val="76500"/>
              </a:lnSpc>
              <a:spcBef>
                <a:spcPts val="570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’acc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lerazione 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  ste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   dir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e   e  </a:t>
            </a:r>
            <a:r>
              <a:rPr dirty="0" sz="2400" spc="-5">
                <a:latin typeface="Franklin Gothic Book"/>
                <a:cs typeface="Franklin Gothic Book"/>
              </a:rPr>
              <a:t> verso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opposto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3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amente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intensità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7416800" cy="3818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w</a:t>
            </a:r>
            <a:r>
              <a:rPr dirty="0" sz="2400" b="1">
                <a:latin typeface="Franklin Gothic Medium"/>
                <a:cs typeface="Franklin Gothic Medium"/>
              </a:rPr>
              <a:t>t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ssa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ime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5" b="1">
                <a:latin typeface="Franklin Gothic Medium"/>
                <a:cs typeface="Franklin Gothic Medium"/>
              </a:rPr>
              <a:t>b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0</a:t>
            </a:r>
            <a:r>
              <a:rPr dirty="0" sz="2400" spc="-5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k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spc="5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u</a:t>
            </a:r>
            <a:r>
              <a:rPr dirty="0" sz="2400" b="1">
                <a:latin typeface="Franklin Gothic Medium"/>
                <a:cs typeface="Franklin Gothic Medium"/>
              </a:rPr>
              <a:t>n</a:t>
            </a:r>
            <a:r>
              <a:rPr dirty="0" sz="2400" spc="5" b="1">
                <a:latin typeface="Franklin Gothic Medium"/>
                <a:cs typeface="Franklin Gothic Medium"/>
              </a:rPr>
              <a:t>’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ele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azione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m/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700" marR="5780405">
              <a:lnSpc>
                <a:spcPts val="2770"/>
              </a:lnSpc>
              <a:spcBef>
                <a:spcPts val="135"/>
              </a:spcBef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m/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0,</a:t>
            </a:r>
            <a:r>
              <a:rPr dirty="0" sz="2400">
                <a:latin typeface="Franklin Gothic Book"/>
                <a:cs typeface="Franklin Gothic Book"/>
              </a:rPr>
              <a:t>5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50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indeterminata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3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suffi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ien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form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lare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risposta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0722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 </a:t>
            </a:r>
            <a:r>
              <a:rPr dirty="0" sz="2400" spc="-45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ping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sull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3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ev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sl</a:t>
            </a:r>
            <a:r>
              <a:rPr dirty="0" sz="2400" spc="-2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6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25" b="1">
                <a:latin typeface="Franklin Gothic Medium"/>
                <a:cs typeface="Franklin Gothic Medium"/>
              </a:rPr>
              <a:t>k</a:t>
            </a:r>
            <a:r>
              <a:rPr dirty="0" sz="2400" spc="-15" b="1">
                <a:latin typeface="Franklin Gothic Medium"/>
                <a:cs typeface="Franklin Gothic Medium"/>
              </a:rPr>
              <a:t>g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4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forza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rizzon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ale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co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nte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2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3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0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N.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0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15" b="1">
                <a:latin typeface="Franklin Gothic Medium"/>
                <a:cs typeface="Franklin Gothic Medium"/>
              </a:rPr>
              <a:t>uale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1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cel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zi</a:t>
            </a:r>
            <a:r>
              <a:rPr dirty="0" sz="2400" spc="-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umerà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2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a=0,5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^2.</a:t>
            </a:r>
            <a:endParaRPr sz="2400">
              <a:latin typeface="Franklin Gothic Book"/>
              <a:cs typeface="Franklin Gothic Book"/>
            </a:endParaRPr>
          </a:p>
          <a:p>
            <a:pPr marL="12700" marR="5840095">
              <a:lnSpc>
                <a:spcPts val="2770"/>
              </a:lnSpc>
              <a:spcBef>
                <a:spcPts val="130"/>
              </a:spcBef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>
                <a:latin typeface="Franklin Gothic Book"/>
                <a:cs typeface="Franklin Gothic Book"/>
              </a:rPr>
              <a:t>a=2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^2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>
                <a:latin typeface="Franklin Gothic Book"/>
                <a:cs typeface="Franklin Gothic Book"/>
              </a:rPr>
              <a:t>a=0,2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sz="2400">
                <a:latin typeface="Franklin Gothic Book"/>
                <a:cs typeface="Franklin Gothic Book"/>
              </a:rPr>
              <a:t>^2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660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a=0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m/s^2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Eser</a:t>
            </a:r>
            <a:r>
              <a:rPr dirty="0" spc="-25"/>
              <a:t>c</a:t>
            </a:r>
            <a:r>
              <a:rPr dirty="0" spc="-10"/>
              <a:t>izio</a:t>
            </a:r>
            <a:r>
              <a:rPr dirty="0" spc="-5"/>
              <a:t> </a:t>
            </a:r>
            <a:r>
              <a:rPr dirty="0" spc="-10"/>
              <a:t>p</a:t>
            </a:r>
            <a:r>
              <a:rPr dirty="0" spc="-15"/>
              <a:t>roposto: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806602" y="2839205"/>
            <a:ext cx="772477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50800" marR="5080" indent="-38100">
              <a:lnSpc>
                <a:spcPct val="76500"/>
              </a:lnSpc>
            </a:pP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po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30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mass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2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latin typeface="Franklin Gothic Medium"/>
                <a:cs typeface="Franklin Gothic Medium"/>
              </a:rPr>
              <a:t>5</a:t>
            </a:r>
            <a:r>
              <a:rPr dirty="0" sz="2400" spc="2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Kg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vien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2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soll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va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vers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29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l’al</a:t>
            </a:r>
            <a:r>
              <a:rPr dirty="0" sz="2400" spc="-15" b="1">
                <a:latin typeface="Franklin Gothic Medium"/>
                <a:cs typeface="Franklin Gothic Medium"/>
              </a:rPr>
              <a:t>to</a:t>
            </a:r>
            <a:r>
              <a:rPr dirty="0" sz="2400" spc="28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na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rza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7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5" b="1">
                <a:latin typeface="Franklin Gothic Medium"/>
                <a:cs typeface="Franklin Gothic Medium"/>
              </a:rPr>
              <a:t>ostante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ri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20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7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N.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7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  </a:t>
            </a:r>
            <a:r>
              <a:rPr dirty="0" sz="2400" spc="-7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10" b="1">
                <a:latin typeface="Franklin Gothic Medium"/>
                <a:cs typeface="Franklin Gothic Medium"/>
              </a:rPr>
              <a:t>alcoli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l’acc</a:t>
            </a:r>
            <a:r>
              <a:rPr dirty="0" sz="2400" spc="-15" b="1">
                <a:latin typeface="Franklin Gothic Medium"/>
                <a:cs typeface="Franklin Gothic Medium"/>
              </a:rPr>
              <a:t>ele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z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15" b="1">
                <a:latin typeface="Franklin Gothic Medium"/>
                <a:cs typeface="Franklin Gothic Medium"/>
              </a:rPr>
              <a:t>ne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1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5924387"/>
            <a:ext cx="76200" cy="228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3598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ts val="2825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</a:t>
            </a:r>
            <a:r>
              <a:rPr dirty="0" sz="2400">
                <a:latin typeface="Franklin Gothic Book"/>
                <a:cs typeface="Franklin Gothic Book"/>
              </a:rPr>
              <a:t>e:</a:t>
            </a:r>
            <a:endParaRPr sz="2400">
              <a:latin typeface="Franklin Gothic Book"/>
              <a:cs typeface="Franklin Gothic Book"/>
            </a:endParaRPr>
          </a:p>
          <a:p>
            <a:pPr marL="355600" marR="333375" indent="-342900">
              <a:lnSpc>
                <a:spcPct val="76200"/>
              </a:lnSpc>
              <a:spcBef>
                <a:spcPts val="630"/>
              </a:spcBef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dobbiamo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determinare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sul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</a:pPr>
            <a:r>
              <a:rPr dirty="0" sz="2400" spc="-15">
                <a:latin typeface="Franklin Gothic Book"/>
                <a:cs typeface="Franklin Gothic Book"/>
              </a:rPr>
              <a:t>Su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agiscono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P=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m*g,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20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risultante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baseline="-20833" sz="2400" spc="-7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20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8*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5=</a:t>
            </a:r>
            <a:r>
              <a:rPr dirty="0" sz="2400" spc="-5">
                <a:latin typeface="Franklin Gothic Book"/>
                <a:cs typeface="Franklin Gothic Book"/>
              </a:rPr>
              <a:t>53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545"/>
              </a:lnSpc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appli</a:t>
            </a:r>
            <a:r>
              <a:rPr dirty="0" sz="2400" spc="-15">
                <a:latin typeface="Franklin Gothic Book"/>
                <a:cs typeface="Franklin Gothic Book"/>
              </a:rPr>
              <a:t>chiamo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otteniamo: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4662163"/>
            <a:ext cx="155321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05"/>
              </a:lnSpc>
            </a:pPr>
            <a:r>
              <a:rPr dirty="0" baseline="13888" sz="3600" spc="-15">
                <a:latin typeface="Franklin Gothic Book"/>
                <a:cs typeface="Franklin Gothic Book"/>
              </a:rPr>
              <a:t>F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baseline="13888" sz="3600" spc="-7">
                <a:latin typeface="Franklin Gothic Book"/>
                <a:cs typeface="Franklin Gothic Book"/>
              </a:rPr>
              <a:t>=m*</a:t>
            </a:r>
            <a:r>
              <a:rPr dirty="0" baseline="13888" sz="360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6070" y="4662163"/>
            <a:ext cx="8216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5998" y="4653262"/>
            <a:ext cx="3966210" cy="394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baseline="-20833" sz="2400" spc="-15">
                <a:latin typeface="Franklin Gothic Book"/>
                <a:cs typeface="Franklin Gothic Book"/>
              </a:rPr>
              <a:t>corp</a:t>
            </a:r>
            <a:r>
              <a:rPr dirty="0" baseline="-20833" sz="2400" spc="-22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baseline="-20833" sz="2400" spc="-7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/m=53/15=</a:t>
            </a:r>
            <a:r>
              <a:rPr dirty="0" sz="2400" spc="-1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,5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m/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endParaRPr baseline="24305"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8305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Resnick,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llid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Kr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rice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Ambrosian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Serway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Jewett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EdiSES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"/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3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Dispe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se_di_Fisica/Dinamica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isalent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Panare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9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udiamo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Zanich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lli </a:t>
            </a:r>
            <a:r>
              <a:rPr dirty="0" sz="2400" spc="-10">
                <a:latin typeface="Franklin Gothic Book"/>
                <a:cs typeface="Franklin Gothic Book"/>
              </a:rPr>
              <a:t>onli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scuol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2115" cy="4715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Concet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forza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iet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cetto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orre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abilire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uaglianza,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egole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ultimo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ità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ciò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fidare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 spc="-10">
                <a:latin typeface="Franklin Gothic Book"/>
                <a:cs typeface="Franklin Gothic Book"/>
              </a:rPr>
              <a:t> risultanze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Inizialme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5">
                <a:latin typeface="Franklin Gothic Book"/>
                <a:cs typeface="Franklin Gothic Book"/>
              </a:rPr>
              <a:t> possiam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osservare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iet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chiamo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muove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vien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rial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940" cy="4302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Cri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2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uguaglianza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risultanze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ntali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criterio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uaglianza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inato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raverso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produco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dremo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0">
                <a:latin typeface="Franklin Gothic Book"/>
                <a:cs typeface="Franklin Gothic Book"/>
              </a:rPr>
              <a:t>uali,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amente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produrran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accelerazioni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ual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0">
                <a:latin typeface="Franklin Gothic Book"/>
                <a:cs typeface="Franklin Gothic Book"/>
              </a:rPr>
              <a:t>sulta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verif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ter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</a:t>
            </a:r>
            <a:r>
              <a:rPr dirty="0" sz="2400" spc="-20">
                <a:latin typeface="Franklin Gothic Book"/>
                <a:cs typeface="Franklin Gothic Book"/>
              </a:rPr>
              <a:t>zand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Dina</a:t>
            </a:r>
            <a:r>
              <a:rPr dirty="0" spc="-35"/>
              <a:t>m</a:t>
            </a:r>
            <a:r>
              <a:rPr dirty="0"/>
              <a:t>om</a:t>
            </a:r>
            <a:r>
              <a:rPr dirty="0" spc="-10"/>
              <a:t>e</a:t>
            </a:r>
            <a:r>
              <a:rPr dirty="0" spc="-15"/>
              <a:t>t</a:t>
            </a:r>
            <a:r>
              <a:rPr dirty="0" spc="-35"/>
              <a:t>r</a:t>
            </a:r>
            <a:r>
              <a:rPr dirty="0" spc="-15"/>
              <a:t>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1480" cy="3065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Utilizza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elast</a:t>
            </a:r>
            <a:r>
              <a:rPr dirty="0" sz="2400" spc="-15">
                <a:latin typeface="Franklin Gothic Book"/>
                <a:cs typeface="Franklin Gothic Book"/>
              </a:rPr>
              <a:t>ich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l'estension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(o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compressio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),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molla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richiam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detta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elastic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Tal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stessa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compressione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di </a:t>
            </a:r>
            <a:r>
              <a:rPr dirty="0" sz="2400" spc="-15">
                <a:latin typeface="Franklin Gothic Book"/>
                <a:cs typeface="Franklin Gothic Book"/>
              </a:rPr>
              <a:t>estension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6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nza,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isc</a:t>
            </a:r>
            <a:r>
              <a:rPr dirty="0" sz="2400">
                <a:latin typeface="Franklin Gothic Book"/>
                <a:cs typeface="Franklin Gothic Book"/>
              </a:rPr>
              <a:t>e   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 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 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ale  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allungame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3804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Dina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Sperimentalme</a:t>
            </a:r>
            <a:r>
              <a:rPr dirty="0" sz="2400" spc="-10">
                <a:latin typeface="Franklin Gothic Book"/>
                <a:cs typeface="Franklin Gothic Book"/>
              </a:rPr>
              <a:t>nte,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attraverso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l'allu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mento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X  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oduce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'acce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allunghiamo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molla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anti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10">
                <a:latin typeface="Franklin Gothic Book"/>
                <a:cs typeface="Franklin Gothic Book"/>
              </a:rPr>
              <a:t>X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prima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osserver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'acce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erazione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Test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game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l'ha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proporzional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8615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Dina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dinamometro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determinare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tità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esso,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nism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</a:t>
            </a:r>
            <a:r>
              <a:rPr dirty="0" sz="2400" spc="-3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pio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 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elast</a:t>
            </a:r>
            <a:r>
              <a:rPr dirty="0" sz="2400" spc="-15">
                <a:latin typeface="Franklin Gothic Book"/>
                <a:cs typeface="Franklin Gothic Book"/>
              </a:rPr>
              <a:t>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ma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diretta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licat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prend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nome,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mecca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leg</a:t>
            </a:r>
            <a:r>
              <a:rPr dirty="0" sz="2400" spc="-25" b="1">
                <a:latin typeface="Franklin Gothic Book"/>
                <a:cs typeface="Franklin Gothic Book"/>
              </a:rPr>
              <a:t>g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b="1">
                <a:latin typeface="Franklin Gothic Book"/>
                <a:cs typeface="Franklin Gothic Book"/>
              </a:rPr>
              <a:t> </a:t>
            </a:r>
            <a:r>
              <a:rPr dirty="0" sz="2400" spc="-50" b="1"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latin typeface="Franklin Gothic Book"/>
                <a:cs typeface="Franklin Gothic Book"/>
              </a:rPr>
              <a:t>di</a:t>
            </a:r>
            <a:r>
              <a:rPr dirty="0" sz="2400" spc="-10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Hook</a:t>
            </a:r>
            <a:r>
              <a:rPr dirty="0" sz="2400" spc="5" b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Ho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ke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l’all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ame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to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mol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alla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pplicat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averso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costante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K,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etta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elast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ctr" marL="254000">
              <a:lnSpc>
                <a:spcPct val="100000"/>
              </a:lnSpc>
            </a:pP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>
                <a:latin typeface="Franklin Gothic Book"/>
                <a:cs typeface="Franklin Gothic Book"/>
              </a:rPr>
              <a:t>K*∆x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324351"/>
            <a:ext cx="2822575" cy="695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Esperimen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con 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’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uso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del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amom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35150" y="1341437"/>
            <a:ext cx="5545074" cy="4483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35248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mom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3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app</a:t>
            </a:r>
            <a:r>
              <a:rPr dirty="0" sz="2400" spc="-10">
                <a:latin typeface="Franklin Gothic Book"/>
                <a:cs typeface="Franklin Gothic Book"/>
              </a:rPr>
              <a:t>licate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agiscono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direz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risultante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som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riale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quando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applic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 separa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osi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olle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sere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usato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nfro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 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gament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2023-05-31T13:06:40Z</dcterms:created>
  <dcterms:modified xsi:type="dcterms:W3CDTF">2023-05-31T13:06:40Z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2016-10-11T00:00:00Z</vt:filetime>
  </property>
  <property fmtid="{D5CDD505-2E9C-101B-9397-08002B2CF9AE}" pid="3" name="LastSaved">
    <vt:filetime>2023-05-31T00:00:00Z</vt:filetime>
  </property>
</Properties>
</file>