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81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82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8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85.xml" ContentType="application/vnd.openxmlformats-officedocument.presentationml.slide+xml"/>
  <Override PartName="/ppt/notesSlides/notesSlide85.xml" ContentType="application/vnd.openxmlformats-officedocument.presentationml.notesSlide+xml"/>
  <Override PartName="/ppt/slides/slide86.xml" ContentType="application/vnd.openxmlformats-officedocument.presentationml.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8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90.xml" ContentType="application/vnd.openxmlformats-officedocument.presentationml.slide+xml"/>
  <Override PartName="/ppt/notesSlides/notesSlide90.xml" ContentType="application/vnd.openxmlformats-officedocument.presentationml.notesSlide+xml"/>
  <Override PartName="/ppt/slides/slide91.xml" ContentType="application/vnd.openxmlformats-officedocument.presentationml.slide+xml"/>
  <Override PartName="/ppt/notesSlides/notesSlide91.xml" ContentType="application/vnd.openxmlformats-officedocument.presentationml.notesSlid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slides/slide93.xml" ContentType="application/vnd.openxmlformats-officedocument.presentationml.slide+xml"/>
  <Override PartName="/ppt/notesSlides/notesSlide93.xml" ContentType="application/vnd.openxmlformats-officedocument.presentationml.notesSlide+xml"/>
  <Override PartName="/ppt/slides/slide94.xml" ContentType="application/vnd.openxmlformats-officedocument.presentationml.slide+xml"/>
  <Override PartName="/ppt/notesSlides/notesSlide94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95.xml" ContentType="application/vnd.openxmlformats-officedocument.presentationml.notesSlide+xml"/>
  <Override PartName="/ppt/slides/slide96.xml" ContentType="application/vnd.openxmlformats-officedocument.presentationml.slide+xml"/>
  <Override PartName="/ppt/notesSlides/notesSlide96.xml" ContentType="application/vnd.openxmlformats-officedocument.presentationml.notesSlide+xml"/>
  <Override PartName="/ppt/slides/slide97.xml" ContentType="application/vnd.openxmlformats-officedocument.presentationml.slide+xml"/>
  <Override PartName="/ppt/notesSlides/notesSlide97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9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0.xml"/></Relationships>
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1.xml"/></Relationships>
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2.xml"/></Relationships>
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3.xml"/></Relationships>
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4.xml"/></Relationships>
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5.xml"/></Relationships>
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6.xml"/></Relationships>
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7.xml"/></Relationships>
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8.xml"/></Relationships>
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9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0.xml"/></Relationships>
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1.xml"/></Relationships>
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2.xml"/></Relationships>
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3.xml"/></Relationships>
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4.xml"/></Relationships>
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5.xml"/></Relationships>
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6.xml"/></Relationships>
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7.xml"/></Relationships>
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8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/37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/37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/37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/37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/37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6680" y="326157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967063" y="3257613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144865" y="3257613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305695" y="327169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316186" y="3261423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326347" y="325126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242526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606877" y="32639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517976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594177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606877" y="32766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594177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606877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869640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882340" y="327031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793439" y="3257613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869640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82340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145090" y="325126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157790" y="327031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145090" y="32893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157790" y="3302063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451033" y="3281743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423969" y="325524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344642" y="3252361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5110" y="49702"/>
                </a:moveTo>
                <a:lnTo>
                  <a:pt x="38475" y="45809"/>
                </a:lnTo>
                <a:lnTo>
                  <a:pt x="47748" y="35700"/>
                </a:lnTo>
                <a:lnTo>
                  <a:pt x="47061" y="17931"/>
                </a:lnTo>
                <a:lnTo>
                  <a:pt x="41417" y="6134"/>
                </a:lnTo>
                <a:lnTo>
                  <a:pt x="32255" y="0"/>
                </a:lnTo>
                <a:lnTo>
                  <a:pt x="15795" y="2168"/>
                </a:lnTo>
                <a:lnTo>
                  <a:pt x="4946" y="9558"/>
                </a:lnTo>
                <a:lnTo>
                  <a:pt x="0" y="20511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329112" y="3269043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499473" y="3252355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681" y="49708"/>
                </a:moveTo>
                <a:lnTo>
                  <a:pt x="9209" y="45815"/>
                </a:lnTo>
                <a:lnTo>
                  <a:pt x="0" y="35706"/>
                </a:lnTo>
                <a:lnTo>
                  <a:pt x="716" y="17929"/>
                </a:lnTo>
                <a:lnTo>
                  <a:pt x="6379" y="6130"/>
                </a:lnTo>
                <a:lnTo>
                  <a:pt x="15554" y="0"/>
                </a:lnTo>
                <a:lnTo>
                  <a:pt x="32008" y="2174"/>
                </a:lnTo>
                <a:lnTo>
                  <a:pt x="42852" y="9572"/>
                </a:lnTo>
                <a:lnTo>
                  <a:pt x="47794" y="20532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532315" y="3269043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0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65799"/>
            <a:ext cx="4419498" cy="259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rgbClr val="CC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966" y="635314"/>
            <a:ext cx="4338167" cy="1949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064727" y="3352413"/>
            <a:ext cx="570864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6308" y="3352413"/>
            <a:ext cx="90995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1362" y="3352413"/>
            <a:ext cx="240029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45"/>
              <a:t>/37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notesSlide" Target="../notesSlides/notesSlide1.xml"/><Relationship Id="rId8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notesSlide" Target="../notesSlides/notesSlide10.xml"/><Relationship Id="rId9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notesSlide" Target="../notesSlides/notesSlide11.xml"/><Relationship Id="rId9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notesSlide" Target="../notesSlides/notesSlide12.xml"/><Relationship Id="rId9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notesSlide" Target="../notesSlides/notesSlide13.xml"/><Relationship Id="rId9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Relationship Id="rId8" Type="http://schemas.openxmlformats.org/officeDocument/2006/relationships/notesSlide" Target="../notesSlides/notesSlide31.xml"/><Relationship Id="rId9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notesSlide" Target="../notesSlides/notesSlide38.xml"/><Relationship Id="rId9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5.png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8" Type="http://schemas.openxmlformats.org/officeDocument/2006/relationships/notesSlide" Target="../notesSlides/notesSlide41.xml"/><Relationship Id="rId9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1.png"/><Relationship Id="rId3" Type="http://schemas.openxmlformats.org/officeDocument/2006/relationships/image" Target="../media/image62.png"/><Relationship Id="rId4" Type="http://schemas.openxmlformats.org/officeDocument/2006/relationships/image" Target="../media/image63.png"/><Relationship Id="rId5" Type="http://schemas.openxmlformats.org/officeDocument/2006/relationships/image" Target="../media/image64.png"/><Relationship Id="rId6" Type="http://schemas.openxmlformats.org/officeDocument/2006/relationships/image" Target="../media/image65.png"/><Relationship Id="rId7" Type="http://schemas.openxmlformats.org/officeDocument/2006/relationships/image" Target="../media/image66.png"/><Relationship Id="rId8" Type="http://schemas.openxmlformats.org/officeDocument/2006/relationships/notesSlide" Target="../notesSlides/notesSlide46.xml"/><Relationship Id="rId9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7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Relationship Id="rId7" Type="http://schemas.openxmlformats.org/officeDocument/2006/relationships/image" Target="../media/image72.png"/><Relationship Id="rId8" Type="http://schemas.openxmlformats.org/officeDocument/2006/relationships/notesSlide" Target="../notesSlides/notesSlide47.xml"/><Relationship Id="rId9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3.png"/><Relationship Id="rId3" Type="http://schemas.openxmlformats.org/officeDocument/2006/relationships/image" Target="../media/image74.png"/><Relationship Id="rId4" Type="http://schemas.openxmlformats.org/officeDocument/2006/relationships/image" Target="../media/image75.png"/><Relationship Id="rId5" Type="http://schemas.openxmlformats.org/officeDocument/2006/relationships/image" Target="../media/image76.png"/><Relationship Id="rId6" Type="http://schemas.openxmlformats.org/officeDocument/2006/relationships/image" Target="../media/image77.png"/><Relationship Id="rId7" Type="http://schemas.openxmlformats.org/officeDocument/2006/relationships/image" Target="../media/image78.png"/><Relationship Id="rId8" Type="http://schemas.openxmlformats.org/officeDocument/2006/relationships/notesSlide" Target="../notesSlides/notesSlide48.xml"/><Relationship Id="rId9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9.png"/><Relationship Id="rId3" Type="http://schemas.openxmlformats.org/officeDocument/2006/relationships/image" Target="../media/image80.png"/><Relationship Id="rId4" Type="http://schemas.openxmlformats.org/officeDocument/2006/relationships/image" Target="../media/image81.png"/><Relationship Id="rId5" Type="http://schemas.openxmlformats.org/officeDocument/2006/relationships/image" Target="../media/image82.png"/><Relationship Id="rId6" Type="http://schemas.openxmlformats.org/officeDocument/2006/relationships/image" Target="../media/image83.png"/><Relationship Id="rId7" Type="http://schemas.openxmlformats.org/officeDocument/2006/relationships/image" Target="../media/image84.png"/><Relationship Id="rId8" Type="http://schemas.openxmlformats.org/officeDocument/2006/relationships/notesSlide" Target="../notesSlides/notesSlide49.xml"/><Relationship Id="rId9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5.png"/><Relationship Id="rId3" Type="http://schemas.openxmlformats.org/officeDocument/2006/relationships/notesSlide" Target="../notesSlides/notesSlide50.xml"/><Relationship Id="rId4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6.png"/><Relationship Id="rId3" Type="http://schemas.openxmlformats.org/officeDocument/2006/relationships/image" Target="../media/image87.png"/><Relationship Id="rId4" Type="http://schemas.openxmlformats.org/officeDocument/2006/relationships/image" Target="../media/image88.png"/><Relationship Id="rId5" Type="http://schemas.openxmlformats.org/officeDocument/2006/relationships/image" Target="../media/image89.png"/><Relationship Id="rId6" Type="http://schemas.openxmlformats.org/officeDocument/2006/relationships/image" Target="../media/image90.png"/><Relationship Id="rId7" Type="http://schemas.openxmlformats.org/officeDocument/2006/relationships/image" Target="../media/image91.png"/><Relationship Id="rId8" Type="http://schemas.openxmlformats.org/officeDocument/2006/relationships/notesSlide" Target="../notesSlides/notesSlide51.xml"/><Relationship Id="rId9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Relationship Id="rId3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Relationship Id="rId3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Relationship Id="rId3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Relationship Id="rId3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Relationship Id="rId3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2.png"/><Relationship Id="rId3" Type="http://schemas.openxmlformats.org/officeDocument/2006/relationships/notesSlide" Target="../notesSlides/notesSlide59.xml"/><Relationship Id="rId4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3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96.png"/><Relationship Id="rId6" Type="http://schemas.openxmlformats.org/officeDocument/2006/relationships/image" Target="../media/image97.png"/><Relationship Id="rId7" Type="http://schemas.openxmlformats.org/officeDocument/2006/relationships/image" Target="../media/image98.png"/><Relationship Id="rId8" Type="http://schemas.openxmlformats.org/officeDocument/2006/relationships/notesSlide" Target="../notesSlides/notesSlide60.xml"/><Relationship Id="rId9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Relationship Id="rId3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Relationship Id="rId3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Relationship Id="rId3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Relationship Id="rId3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Relationship Id="rId3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Relationship Id="rId3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9.png"/><Relationship Id="rId3" Type="http://schemas.openxmlformats.org/officeDocument/2006/relationships/notesSlide" Target="../notesSlides/notesSlide67.xml"/><Relationship Id="rId4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0.png"/><Relationship Id="rId3" Type="http://schemas.openxmlformats.org/officeDocument/2006/relationships/image" Target="../media/image101.png"/><Relationship Id="rId4" Type="http://schemas.openxmlformats.org/officeDocument/2006/relationships/image" Target="../media/image102.png"/><Relationship Id="rId5" Type="http://schemas.openxmlformats.org/officeDocument/2006/relationships/image" Target="../media/image103.png"/><Relationship Id="rId6" Type="http://schemas.openxmlformats.org/officeDocument/2006/relationships/image" Target="../media/image104.png"/><Relationship Id="rId7" Type="http://schemas.openxmlformats.org/officeDocument/2006/relationships/image" Target="../media/image105.png"/><Relationship Id="rId8" Type="http://schemas.openxmlformats.org/officeDocument/2006/relationships/notesSlide" Target="../notesSlides/notesSlide68.xml"/><Relationship Id="rId9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6.png"/><Relationship Id="rId3" Type="http://schemas.openxmlformats.org/officeDocument/2006/relationships/image" Target="../media/image107.png"/><Relationship Id="rId4" Type="http://schemas.openxmlformats.org/officeDocument/2006/relationships/image" Target="../media/image108.png"/><Relationship Id="rId5" Type="http://schemas.openxmlformats.org/officeDocument/2006/relationships/image" Target="../media/image109.png"/><Relationship Id="rId6" Type="http://schemas.openxmlformats.org/officeDocument/2006/relationships/image" Target="../media/image110.png"/><Relationship Id="rId7" Type="http://schemas.openxmlformats.org/officeDocument/2006/relationships/image" Target="../media/image111.png"/><Relationship Id="rId8" Type="http://schemas.openxmlformats.org/officeDocument/2006/relationships/notesSlide" Target="../notesSlides/notesSlide69.xml"/><Relationship Id="rId9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notesSlide" Target="../notesSlides/notesSlide7.xml"/><Relationship Id="rId4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2.png"/><Relationship Id="rId3" Type="http://schemas.openxmlformats.org/officeDocument/2006/relationships/image" Target="../media/image113.png"/><Relationship Id="rId4" Type="http://schemas.openxmlformats.org/officeDocument/2006/relationships/image" Target="../media/image114.png"/><Relationship Id="rId5" Type="http://schemas.openxmlformats.org/officeDocument/2006/relationships/image" Target="../media/image115.png"/><Relationship Id="rId6" Type="http://schemas.openxmlformats.org/officeDocument/2006/relationships/image" Target="../media/image116.png"/><Relationship Id="rId7" Type="http://schemas.openxmlformats.org/officeDocument/2006/relationships/image" Target="../media/image117.png"/><Relationship Id="rId8" Type="http://schemas.openxmlformats.org/officeDocument/2006/relationships/notesSlide" Target="../notesSlides/notesSlide70.xml"/><Relationship Id="rId9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8.png"/><Relationship Id="rId3" Type="http://schemas.openxmlformats.org/officeDocument/2006/relationships/image" Target="../media/image119.png"/><Relationship Id="rId4" Type="http://schemas.openxmlformats.org/officeDocument/2006/relationships/image" Target="../media/image120.png"/><Relationship Id="rId5" Type="http://schemas.openxmlformats.org/officeDocument/2006/relationships/image" Target="../media/image121.png"/><Relationship Id="rId6" Type="http://schemas.openxmlformats.org/officeDocument/2006/relationships/image" Target="../media/image122.png"/><Relationship Id="rId7" Type="http://schemas.openxmlformats.org/officeDocument/2006/relationships/image" Target="../media/image123.png"/><Relationship Id="rId8" Type="http://schemas.openxmlformats.org/officeDocument/2006/relationships/notesSlide" Target="../notesSlides/notesSlide71.xml"/><Relationship Id="rId9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4.png"/><Relationship Id="rId3" Type="http://schemas.openxmlformats.org/officeDocument/2006/relationships/image" Target="../media/image125.png"/><Relationship Id="rId4" Type="http://schemas.openxmlformats.org/officeDocument/2006/relationships/image" Target="../media/image126.png"/><Relationship Id="rId5" Type="http://schemas.openxmlformats.org/officeDocument/2006/relationships/image" Target="../media/image127.png"/><Relationship Id="rId6" Type="http://schemas.openxmlformats.org/officeDocument/2006/relationships/image" Target="../media/image128.png"/><Relationship Id="rId7" Type="http://schemas.openxmlformats.org/officeDocument/2006/relationships/image" Target="../media/image129.png"/><Relationship Id="rId8" Type="http://schemas.openxmlformats.org/officeDocument/2006/relationships/image" Target="../media/image130.png"/><Relationship Id="rId9" Type="http://schemas.openxmlformats.org/officeDocument/2006/relationships/notesSlide" Target="../notesSlides/notesSlide72.xml"/><Relationship Id="rId10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1.png"/><Relationship Id="rId3" Type="http://schemas.openxmlformats.org/officeDocument/2006/relationships/image" Target="../media/image132.png"/><Relationship Id="rId4" Type="http://schemas.openxmlformats.org/officeDocument/2006/relationships/image" Target="../media/image133.png"/><Relationship Id="rId5" Type="http://schemas.openxmlformats.org/officeDocument/2006/relationships/image" Target="../media/image134.png"/><Relationship Id="rId6" Type="http://schemas.openxmlformats.org/officeDocument/2006/relationships/image" Target="../media/image135.png"/><Relationship Id="rId7" Type="http://schemas.openxmlformats.org/officeDocument/2006/relationships/image" Target="../media/image136.png"/><Relationship Id="rId8" Type="http://schemas.openxmlformats.org/officeDocument/2006/relationships/image" Target="../media/image137.png"/><Relationship Id="rId9" Type="http://schemas.openxmlformats.org/officeDocument/2006/relationships/notesSlide" Target="../notesSlides/notesSlide73.xml"/><Relationship Id="rId10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8.png"/><Relationship Id="rId3" Type="http://schemas.openxmlformats.org/officeDocument/2006/relationships/image" Target="../media/image139.png"/><Relationship Id="rId4" Type="http://schemas.openxmlformats.org/officeDocument/2006/relationships/image" Target="../media/image140.png"/><Relationship Id="rId5" Type="http://schemas.openxmlformats.org/officeDocument/2006/relationships/image" Target="../media/image141.png"/><Relationship Id="rId6" Type="http://schemas.openxmlformats.org/officeDocument/2006/relationships/image" Target="../media/image142.png"/><Relationship Id="rId7" Type="http://schemas.openxmlformats.org/officeDocument/2006/relationships/image" Target="../media/image143.png"/><Relationship Id="rId8" Type="http://schemas.openxmlformats.org/officeDocument/2006/relationships/image" Target="../media/image144.png"/><Relationship Id="rId9" Type="http://schemas.openxmlformats.org/officeDocument/2006/relationships/image" Target="../media/image145.png"/><Relationship Id="rId10" Type="http://schemas.openxmlformats.org/officeDocument/2006/relationships/image" Target="../media/image146.png"/><Relationship Id="rId11" Type="http://schemas.openxmlformats.org/officeDocument/2006/relationships/image" Target="../media/image147.png"/><Relationship Id="rId12" Type="http://schemas.openxmlformats.org/officeDocument/2006/relationships/image" Target="../media/image148.png"/><Relationship Id="rId13" Type="http://schemas.openxmlformats.org/officeDocument/2006/relationships/image" Target="../media/image149.png"/><Relationship Id="rId14" Type="http://schemas.openxmlformats.org/officeDocument/2006/relationships/notesSlide" Target="../notesSlides/notesSlide74.xml"/><Relationship Id="rId15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0.png"/><Relationship Id="rId3" Type="http://schemas.openxmlformats.org/officeDocument/2006/relationships/image" Target="../media/image151.png"/><Relationship Id="rId4" Type="http://schemas.openxmlformats.org/officeDocument/2006/relationships/image" Target="../media/image152.png"/><Relationship Id="rId5" Type="http://schemas.openxmlformats.org/officeDocument/2006/relationships/image" Target="../media/image153.png"/><Relationship Id="rId6" Type="http://schemas.openxmlformats.org/officeDocument/2006/relationships/image" Target="../media/image154.png"/><Relationship Id="rId7" Type="http://schemas.openxmlformats.org/officeDocument/2006/relationships/image" Target="../media/image155.png"/><Relationship Id="rId8" Type="http://schemas.openxmlformats.org/officeDocument/2006/relationships/notesSlide" Target="../notesSlides/notesSlide75.xml"/><Relationship Id="rId9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6.png"/><Relationship Id="rId3" Type="http://schemas.openxmlformats.org/officeDocument/2006/relationships/image" Target="../media/image157.png"/><Relationship Id="rId4" Type="http://schemas.openxmlformats.org/officeDocument/2006/relationships/image" Target="../media/image158.png"/><Relationship Id="rId5" Type="http://schemas.openxmlformats.org/officeDocument/2006/relationships/image" Target="../media/image159.png"/><Relationship Id="rId6" Type="http://schemas.openxmlformats.org/officeDocument/2006/relationships/image" Target="../media/image160.png"/><Relationship Id="rId7" Type="http://schemas.openxmlformats.org/officeDocument/2006/relationships/image" Target="../media/image161.png"/><Relationship Id="rId8" Type="http://schemas.openxmlformats.org/officeDocument/2006/relationships/notesSlide" Target="../notesSlides/notesSlide76.xml"/><Relationship Id="rId9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2.png"/><Relationship Id="rId3" Type="http://schemas.openxmlformats.org/officeDocument/2006/relationships/image" Target="../media/image163.png"/><Relationship Id="rId4" Type="http://schemas.openxmlformats.org/officeDocument/2006/relationships/image" Target="../media/image164.png"/><Relationship Id="rId5" Type="http://schemas.openxmlformats.org/officeDocument/2006/relationships/image" Target="../media/image165.png"/><Relationship Id="rId6" Type="http://schemas.openxmlformats.org/officeDocument/2006/relationships/image" Target="../media/image166.png"/><Relationship Id="rId7" Type="http://schemas.openxmlformats.org/officeDocument/2006/relationships/image" Target="../media/image167.png"/><Relationship Id="rId8" Type="http://schemas.openxmlformats.org/officeDocument/2006/relationships/notesSlide" Target="../notesSlides/notesSlide77.xml"/><Relationship Id="rId9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Relationship Id="rId3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Relationship Id="rId3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notesSlide" Target="../notesSlides/notesSlide8.xml"/><Relationship Id="rId9" Type="http://schemas.openxmlformats.org/officeDocument/2006/relationships/slide" Target="slide8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Relationship Id="rId3" Type="http://schemas.openxmlformats.org/officeDocument/2006/relationships/slide" Target="slide80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1.xml"/><Relationship Id="rId3" Type="http://schemas.openxmlformats.org/officeDocument/2006/relationships/slide" Target="slide81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2.xml"/><Relationship Id="rId3" Type="http://schemas.openxmlformats.org/officeDocument/2006/relationships/slide" Target="slide8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Relationship Id="rId3" Type="http://schemas.openxmlformats.org/officeDocument/2006/relationships/slide" Target="slide83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4.xml"/><Relationship Id="rId3" Type="http://schemas.openxmlformats.org/officeDocument/2006/relationships/slide" Target="slide84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5.xml"/><Relationship Id="rId3" Type="http://schemas.openxmlformats.org/officeDocument/2006/relationships/slide" Target="slide8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Relationship Id="rId3" Type="http://schemas.openxmlformats.org/officeDocument/2006/relationships/slide" Target="slide86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7.xml"/><Relationship Id="rId3" Type="http://schemas.openxmlformats.org/officeDocument/2006/relationships/slide" Target="slide87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8.xml"/><Relationship Id="rId3" Type="http://schemas.openxmlformats.org/officeDocument/2006/relationships/slide" Target="slide88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9.xml"/><Relationship Id="rId3" Type="http://schemas.openxmlformats.org/officeDocument/2006/relationships/slide" Target="slide89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notesSlide" Target="../notesSlides/notesSlide9.xml"/><Relationship Id="rId9" Type="http://schemas.openxmlformats.org/officeDocument/2006/relationships/slide" Target="slide9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0.xml"/><Relationship Id="rId3" Type="http://schemas.openxmlformats.org/officeDocument/2006/relationships/slide" Target="slide90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1.xml"/><Relationship Id="rId3" Type="http://schemas.openxmlformats.org/officeDocument/2006/relationships/slide" Target="slide91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2.xml"/><Relationship Id="rId3" Type="http://schemas.openxmlformats.org/officeDocument/2006/relationships/slide" Target="slide9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3.xml"/><Relationship Id="rId3" Type="http://schemas.openxmlformats.org/officeDocument/2006/relationships/slide" Target="slide93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4.xml"/><Relationship Id="rId3" Type="http://schemas.openxmlformats.org/officeDocument/2006/relationships/slide" Target="slide94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5.xml"/><Relationship Id="rId3" Type="http://schemas.openxmlformats.org/officeDocument/2006/relationships/slide" Target="slide9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6.xml"/><Relationship Id="rId3" Type="http://schemas.openxmlformats.org/officeDocument/2006/relationships/slide" Target="slide96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7.xml"/><Relationship Id="rId3" Type="http://schemas.openxmlformats.org/officeDocument/2006/relationships/slide" Target="slide97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8.xml"/><Relationship Id="rId3" Type="http://schemas.openxmlformats.org/officeDocument/2006/relationships/slide" Target="slide98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46690" y="1096568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9466" y="1147369"/>
            <a:ext cx="4259923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10191" y="831098"/>
            <a:ext cx="50800" cy="2781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10191" y="894599"/>
            <a:ext cx="50800" cy="2146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7865" y="837662"/>
            <a:ext cx="4412615" cy="322580"/>
          </a:xfrm>
          <a:custGeom>
            <a:avLst/>
            <a:gdLst/>
            <a:ahLst/>
            <a:cxnLst/>
            <a:rect l="l" t="t" r="r" b="b"/>
            <a:pathLst>
              <a:path w="4412615" h="322580">
                <a:moveTo>
                  <a:pt x="4412325" y="0"/>
                </a:moveTo>
                <a:lnTo>
                  <a:pt x="0" y="0"/>
                </a:lnTo>
                <a:lnTo>
                  <a:pt x="0" y="271606"/>
                </a:lnTo>
                <a:lnTo>
                  <a:pt x="16636" y="309120"/>
                </a:lnTo>
                <a:lnTo>
                  <a:pt x="4361525" y="322406"/>
                </a:lnTo>
                <a:lnTo>
                  <a:pt x="4375768" y="320362"/>
                </a:lnTo>
                <a:lnTo>
                  <a:pt x="4406889" y="294403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10191" y="881899"/>
            <a:ext cx="0" cy="247015"/>
          </a:xfrm>
          <a:custGeom>
            <a:avLst/>
            <a:gdLst/>
            <a:ahLst/>
            <a:cxnLst/>
            <a:rect l="l" t="t" r="r" b="b"/>
            <a:pathLst>
              <a:path w="0" h="247015">
                <a:moveTo>
                  <a:pt x="0" y="24641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86919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5649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84379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82474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477848" y="886943"/>
            <a:ext cx="165227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55" b="1">
                <a:solidFill>
                  <a:srgbClr val="CC0000"/>
                </a:solidFill>
                <a:latin typeface="Arial"/>
                <a:cs typeface="Arial"/>
              </a:rPr>
              <a:t>Insiemi</a:t>
            </a:r>
            <a:r>
              <a:rPr dirty="0" sz="1700" spc="1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700" spc="-55" b="1">
                <a:solidFill>
                  <a:srgbClr val="CC0000"/>
                </a:solidFill>
                <a:latin typeface="Arial"/>
                <a:cs typeface="Arial"/>
              </a:rPr>
              <a:t>numerici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782" y="1675470"/>
            <a:ext cx="2346960" cy="750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6068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Prof.ssa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Virginia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Cicco</a:t>
            </a:r>
            <a:endParaRPr sz="1200">
              <a:latin typeface="Tahoma"/>
              <a:cs typeface="Tahoma"/>
            </a:endParaRPr>
          </a:p>
          <a:p>
            <a:pPr marL="12700" indent="401320">
              <a:lnSpc>
                <a:spcPct val="100000"/>
              </a:lnSpc>
              <a:spcBef>
                <a:spcPts val="650"/>
              </a:spcBef>
            </a:pPr>
            <a:r>
              <a:rPr dirty="0" sz="1000" spc="-35">
                <a:latin typeface="Tahoma"/>
                <a:cs typeface="Tahoma"/>
              </a:rPr>
              <a:t>Sapienza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Roma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spc="10">
                <a:latin typeface="Tahoma"/>
                <a:cs typeface="Tahoma"/>
              </a:rPr>
              <a:t>F</a:t>
            </a:r>
            <a:r>
              <a:rPr dirty="0" sz="1100" spc="-25">
                <a:latin typeface="Tahoma"/>
                <a:cs typeface="Tahoma"/>
              </a:rPr>
              <a:t>acol</a:t>
            </a:r>
            <a:r>
              <a:rPr dirty="0" sz="1100" spc="-25">
                <a:latin typeface="Tahoma"/>
                <a:cs typeface="Tahoma"/>
              </a:rPr>
              <a:t>t</a:t>
            </a:r>
            <a:r>
              <a:rPr dirty="0" sz="1100" spc="-595">
                <a:latin typeface="Tahoma"/>
                <a:cs typeface="Tahoma"/>
              </a:rPr>
              <a:t>a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Ingegneria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Civil</a:t>
            </a:r>
            <a:r>
              <a:rPr dirty="0" sz="1100" spc="-25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Industriale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/37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35"/>
              <a:t>naturale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449945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6710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1790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334031"/>
            <a:ext cx="50800" cy="12457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97532"/>
            <a:ext cx="50800" cy="1182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532494"/>
            <a:ext cx="4412615" cy="1098550"/>
          </a:xfrm>
          <a:custGeom>
            <a:avLst/>
            <a:gdLst/>
            <a:ahLst/>
            <a:cxnLst/>
            <a:rect l="l" t="t" r="r" b="b"/>
            <a:pathLst>
              <a:path w="4412615" h="1098550">
                <a:moveTo>
                  <a:pt x="4412325" y="0"/>
                </a:moveTo>
                <a:lnTo>
                  <a:pt x="0" y="0"/>
                </a:lnTo>
                <a:lnTo>
                  <a:pt x="0" y="1047307"/>
                </a:lnTo>
                <a:lnTo>
                  <a:pt x="16636" y="1084820"/>
                </a:lnTo>
                <a:lnTo>
                  <a:pt x="4361525" y="1098107"/>
                </a:lnTo>
                <a:lnTo>
                  <a:pt x="4375768" y="1096062"/>
                </a:lnTo>
                <a:lnTo>
                  <a:pt x="4406889" y="1070103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384832"/>
            <a:ext cx="0" cy="1214120"/>
          </a:xfrm>
          <a:custGeom>
            <a:avLst/>
            <a:gdLst/>
            <a:ahLst/>
            <a:cxnLst/>
            <a:rect l="l" t="t" r="r" b="b"/>
            <a:pathLst>
              <a:path w="0" h="1214120">
                <a:moveTo>
                  <a:pt x="0" y="121401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3721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3594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3467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32768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044966"/>
            <a:ext cx="2724785" cy="946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90">
                <a:latin typeface="Tahoma"/>
                <a:cs typeface="Tahoma"/>
              </a:rPr>
              <a:t>a: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" i="1">
                <a:latin typeface="Calibri"/>
                <a:cs typeface="Calibri"/>
              </a:rPr>
              <a:t>n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309880" indent="-143510">
              <a:lnSpc>
                <a:spcPts val="72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0515" algn="l"/>
              </a:tabLst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7" i="1">
                <a:latin typeface="Trebuchet MS"/>
                <a:cs typeface="Trebuchet MS"/>
              </a:rPr>
              <a:t>n</a:t>
            </a:r>
            <a:r>
              <a:rPr dirty="0" baseline="24305" sz="1200" spc="75" i="1">
                <a:latin typeface="Trebuchet MS"/>
                <a:cs typeface="Trebuchet MS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baseline="24305" sz="1200" spc="-7" i="1">
                <a:latin typeface="Trebuchet MS"/>
                <a:cs typeface="Trebuchet MS"/>
              </a:rPr>
              <a:t>n</a:t>
            </a:r>
            <a:r>
              <a:rPr dirty="0" baseline="24305" sz="1200" spc="16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40" i="1">
                <a:latin typeface="Calibri"/>
                <a:cs typeface="Calibri"/>
              </a:rPr>
              <a:t>ab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15" i="1">
                <a:latin typeface="Calibri"/>
                <a:cs typeface="Calibri"/>
              </a:rPr>
              <a:t> </a:t>
            </a:r>
            <a:r>
              <a:rPr dirty="0" baseline="24305" sz="1200" spc="75" i="1">
                <a:latin typeface="Trebuchet MS"/>
                <a:cs typeface="Trebuchet MS"/>
              </a:rPr>
              <a:t>n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  <a:p>
            <a:pPr algn="ctr" marR="539115">
              <a:lnSpc>
                <a:spcPts val="720"/>
              </a:lnSpc>
            </a:pPr>
            <a:r>
              <a:rPr dirty="0" sz="1200" spc="114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35"/>
              <a:t>naturale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449945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6710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1790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334031"/>
            <a:ext cx="50800" cy="12457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97532"/>
            <a:ext cx="50800" cy="1182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532494"/>
            <a:ext cx="4412615" cy="1098550"/>
          </a:xfrm>
          <a:custGeom>
            <a:avLst/>
            <a:gdLst/>
            <a:ahLst/>
            <a:cxnLst/>
            <a:rect l="l" t="t" r="r" b="b"/>
            <a:pathLst>
              <a:path w="4412615" h="1098550">
                <a:moveTo>
                  <a:pt x="4412325" y="0"/>
                </a:moveTo>
                <a:lnTo>
                  <a:pt x="0" y="0"/>
                </a:lnTo>
                <a:lnTo>
                  <a:pt x="0" y="1047307"/>
                </a:lnTo>
                <a:lnTo>
                  <a:pt x="16636" y="1084820"/>
                </a:lnTo>
                <a:lnTo>
                  <a:pt x="4361525" y="1098107"/>
                </a:lnTo>
                <a:lnTo>
                  <a:pt x="4375768" y="1096062"/>
                </a:lnTo>
                <a:lnTo>
                  <a:pt x="4406889" y="1070103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384832"/>
            <a:ext cx="0" cy="1214120"/>
          </a:xfrm>
          <a:custGeom>
            <a:avLst/>
            <a:gdLst/>
            <a:ahLst/>
            <a:cxnLst/>
            <a:rect l="l" t="t" r="r" b="b"/>
            <a:pathLst>
              <a:path w="0" h="1214120">
                <a:moveTo>
                  <a:pt x="0" y="121401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3721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3594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3467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32768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044966"/>
            <a:ext cx="2724785" cy="669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90">
                <a:latin typeface="Tahoma"/>
                <a:cs typeface="Tahoma"/>
              </a:rPr>
              <a:t>a: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" i="1">
                <a:latin typeface="Calibri"/>
                <a:cs typeface="Calibri"/>
              </a:rPr>
              <a:t>n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0131" y="1757918"/>
            <a:ext cx="108521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525" sz="1650" spc="-22">
                <a:solidFill>
                  <a:srgbClr val="3333B2"/>
                </a:solidFill>
                <a:latin typeface="Calibri"/>
                <a:cs typeface="Calibri"/>
              </a:rPr>
              <a:t>•</a:t>
            </a:r>
            <a:r>
              <a:rPr dirty="0" baseline="2525" sz="1650" spc="-22">
                <a:solidFill>
                  <a:srgbClr val="3333B2"/>
                </a:solidFill>
                <a:latin typeface="Calibri"/>
                <a:cs typeface="Calibri"/>
              </a:rPr>
              <a:t> </a:t>
            </a:r>
            <a:r>
              <a:rPr dirty="0" baseline="2525" sz="1650" spc="127">
                <a:solidFill>
                  <a:srgbClr val="3333B2"/>
                </a:solidFill>
                <a:latin typeface="Calibri"/>
                <a:cs typeface="Calibri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 </a:t>
            </a:r>
            <a:r>
              <a:rPr dirty="0" sz="1200" spc="-6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 </a:t>
            </a:r>
            <a:r>
              <a:rPr dirty="0" sz="1200" spc="1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40" i="1">
                <a:latin typeface="Calibri"/>
                <a:cs typeface="Calibri"/>
              </a:rPr>
              <a:t>a</a:t>
            </a:r>
            <a:r>
              <a:rPr dirty="0" sz="1200" spc="-5" i="1">
                <a:latin typeface="Calibri"/>
                <a:cs typeface="Calibri"/>
              </a:rPr>
              <a:t>b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160">
                <a:latin typeface="Arial"/>
                <a:cs typeface="Arial"/>
              </a:rPr>
              <a:t> 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6526" y="1749498"/>
            <a:ext cx="81978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8285" algn="l"/>
                <a:tab pos="750570" algn="l"/>
              </a:tabLst>
            </a:pPr>
            <a:r>
              <a:rPr dirty="0" sz="800" spc="-5" i="1">
                <a:latin typeface="Trebuchet MS"/>
                <a:cs typeface="Trebuchet MS"/>
              </a:rPr>
              <a:t>n</a:t>
            </a:r>
            <a:r>
              <a:rPr dirty="0" sz="800" spc="-5" i="1">
                <a:latin typeface="Trebuchet MS"/>
                <a:cs typeface="Trebuchet MS"/>
              </a:rPr>
              <a:t>	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r>
              <a:rPr dirty="0" sz="800" spc="-5" i="1">
                <a:latin typeface="Trebuchet MS"/>
                <a:cs typeface="Trebuchet MS"/>
              </a:rPr>
              <a:t>	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0131" y="1970922"/>
            <a:ext cx="104775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7" i="1">
                <a:latin typeface="Trebuchet MS"/>
                <a:cs typeface="Trebuchet MS"/>
              </a:rPr>
              <a:t>n</a:t>
            </a:r>
            <a:r>
              <a:rPr dirty="0" baseline="24305" sz="1200" spc="75" i="1">
                <a:latin typeface="Trebuchet MS"/>
                <a:cs typeface="Trebuchet MS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7" i="1">
                <a:latin typeface="Trebuchet MS"/>
                <a:cs typeface="Trebuchet MS"/>
              </a:rPr>
              <a:t>m</a:t>
            </a:r>
            <a:r>
              <a:rPr dirty="0" baseline="24305" sz="1200" spc="16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0" i="1">
                <a:latin typeface="Trebuchet MS"/>
                <a:cs typeface="Trebuchet MS"/>
              </a:rPr>
              <a:t>n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97" i="1">
                <a:latin typeface="Trebuchet MS"/>
                <a:cs typeface="Trebuchet MS"/>
              </a:rPr>
              <a:t>m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35"/>
              <a:t>naturale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449945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6710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1790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334031"/>
            <a:ext cx="50800" cy="12457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97532"/>
            <a:ext cx="50800" cy="1182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532494"/>
            <a:ext cx="4412615" cy="1098550"/>
          </a:xfrm>
          <a:custGeom>
            <a:avLst/>
            <a:gdLst/>
            <a:ahLst/>
            <a:cxnLst/>
            <a:rect l="l" t="t" r="r" b="b"/>
            <a:pathLst>
              <a:path w="4412615" h="1098550">
                <a:moveTo>
                  <a:pt x="4412325" y="0"/>
                </a:moveTo>
                <a:lnTo>
                  <a:pt x="0" y="0"/>
                </a:lnTo>
                <a:lnTo>
                  <a:pt x="0" y="1047307"/>
                </a:lnTo>
                <a:lnTo>
                  <a:pt x="16636" y="1084820"/>
                </a:lnTo>
                <a:lnTo>
                  <a:pt x="4361525" y="1098107"/>
                </a:lnTo>
                <a:lnTo>
                  <a:pt x="4375768" y="1096062"/>
                </a:lnTo>
                <a:lnTo>
                  <a:pt x="4406889" y="1070103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384832"/>
            <a:ext cx="0" cy="1214120"/>
          </a:xfrm>
          <a:custGeom>
            <a:avLst/>
            <a:gdLst/>
            <a:ahLst/>
            <a:cxnLst/>
            <a:rect l="l" t="t" r="r" b="b"/>
            <a:pathLst>
              <a:path w="0" h="1214120">
                <a:moveTo>
                  <a:pt x="0" y="121401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3721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3594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3467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32768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044966"/>
            <a:ext cx="2724785" cy="669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90">
                <a:latin typeface="Tahoma"/>
                <a:cs typeface="Tahoma"/>
              </a:rPr>
              <a:t>a: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" i="1">
                <a:latin typeface="Calibri"/>
                <a:cs typeface="Calibri"/>
              </a:rPr>
              <a:t>n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0131" y="1757918"/>
            <a:ext cx="108521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525" sz="1650" spc="-22">
                <a:solidFill>
                  <a:srgbClr val="3333B2"/>
                </a:solidFill>
                <a:latin typeface="Calibri"/>
                <a:cs typeface="Calibri"/>
              </a:rPr>
              <a:t>•</a:t>
            </a:r>
            <a:r>
              <a:rPr dirty="0" baseline="2525" sz="1650" spc="-22">
                <a:solidFill>
                  <a:srgbClr val="3333B2"/>
                </a:solidFill>
                <a:latin typeface="Calibri"/>
                <a:cs typeface="Calibri"/>
              </a:rPr>
              <a:t> </a:t>
            </a:r>
            <a:r>
              <a:rPr dirty="0" baseline="2525" sz="1650" spc="127">
                <a:solidFill>
                  <a:srgbClr val="3333B2"/>
                </a:solidFill>
                <a:latin typeface="Calibri"/>
                <a:cs typeface="Calibri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 </a:t>
            </a:r>
            <a:r>
              <a:rPr dirty="0" sz="1200" spc="-6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 </a:t>
            </a:r>
            <a:r>
              <a:rPr dirty="0" sz="1200" spc="1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40" i="1">
                <a:latin typeface="Calibri"/>
                <a:cs typeface="Calibri"/>
              </a:rPr>
              <a:t>a</a:t>
            </a:r>
            <a:r>
              <a:rPr dirty="0" sz="1200" spc="-5" i="1">
                <a:latin typeface="Calibri"/>
                <a:cs typeface="Calibri"/>
              </a:rPr>
              <a:t>b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160">
                <a:latin typeface="Arial"/>
                <a:cs typeface="Arial"/>
              </a:rPr>
              <a:t> 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6526" y="1749498"/>
            <a:ext cx="81978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8285" algn="l"/>
                <a:tab pos="750570" algn="l"/>
              </a:tabLst>
            </a:pPr>
            <a:r>
              <a:rPr dirty="0" sz="800" spc="-5" i="1">
                <a:latin typeface="Trebuchet MS"/>
                <a:cs typeface="Trebuchet MS"/>
              </a:rPr>
              <a:t>n</a:t>
            </a:r>
            <a:r>
              <a:rPr dirty="0" sz="800" spc="-5" i="1">
                <a:latin typeface="Trebuchet MS"/>
                <a:cs typeface="Trebuchet MS"/>
              </a:rPr>
              <a:t>	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r>
              <a:rPr dirty="0" sz="800" spc="-5" i="1">
                <a:latin typeface="Trebuchet MS"/>
                <a:cs typeface="Trebuchet MS"/>
              </a:rPr>
              <a:t>	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0131" y="1970922"/>
            <a:ext cx="1774189" cy="462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7" i="1">
                <a:latin typeface="Trebuchet MS"/>
                <a:cs typeface="Trebuchet MS"/>
              </a:rPr>
              <a:t>n</a:t>
            </a:r>
            <a:r>
              <a:rPr dirty="0" baseline="24305" sz="1200" spc="75" i="1">
                <a:latin typeface="Trebuchet MS"/>
                <a:cs typeface="Trebuchet MS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7" i="1">
                <a:latin typeface="Trebuchet MS"/>
                <a:cs typeface="Trebuchet MS"/>
              </a:rPr>
              <a:t>m</a:t>
            </a:r>
            <a:r>
              <a:rPr dirty="0" baseline="24305" sz="1200" spc="16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0" i="1">
                <a:latin typeface="Trebuchet MS"/>
                <a:cs typeface="Trebuchet MS"/>
              </a:rPr>
              <a:t>n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97" i="1">
                <a:latin typeface="Trebuchet MS"/>
                <a:cs typeface="Trebuchet MS"/>
              </a:rPr>
              <a:t>m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  <a:p>
            <a:pPr marL="155575" indent="-14287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7" i="1">
                <a:latin typeface="Trebuchet MS"/>
                <a:cs typeface="Trebuchet MS"/>
              </a:rPr>
              <a:t>n</a:t>
            </a:r>
            <a:r>
              <a:rPr dirty="0" baseline="24305" sz="1200" spc="16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7" i="1">
                <a:latin typeface="Trebuchet MS"/>
                <a:cs typeface="Trebuchet MS"/>
              </a:rPr>
              <a:t>m</a:t>
            </a:r>
            <a:r>
              <a:rPr dirty="0" baseline="24305" sz="1200" spc="16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0" i="1">
                <a:latin typeface="Trebuchet MS"/>
                <a:cs typeface="Trebuchet MS"/>
              </a:rPr>
              <a:t>n</a:t>
            </a:r>
            <a:r>
              <a:rPr dirty="0" baseline="24305" sz="1200" spc="44">
                <a:latin typeface="Arial Unicode MS"/>
                <a:cs typeface="Arial Unicode MS"/>
              </a:rPr>
              <a:t>−</a:t>
            </a:r>
            <a:r>
              <a:rPr dirty="0" baseline="24305" sz="1200" spc="97" i="1">
                <a:latin typeface="Trebuchet MS"/>
                <a:cs typeface="Trebuchet MS"/>
              </a:rPr>
              <a:t>m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spc="4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" i="1">
                <a:latin typeface="Calibri"/>
                <a:cs typeface="Calibri"/>
              </a:rPr>
              <a:t>m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35"/>
              <a:t>naturale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449945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6710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1790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334031"/>
            <a:ext cx="50800" cy="12457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97532"/>
            <a:ext cx="50800" cy="1182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532494"/>
            <a:ext cx="4412615" cy="1098550"/>
          </a:xfrm>
          <a:custGeom>
            <a:avLst/>
            <a:gdLst/>
            <a:ahLst/>
            <a:cxnLst/>
            <a:rect l="l" t="t" r="r" b="b"/>
            <a:pathLst>
              <a:path w="4412615" h="1098550">
                <a:moveTo>
                  <a:pt x="4412325" y="0"/>
                </a:moveTo>
                <a:lnTo>
                  <a:pt x="0" y="0"/>
                </a:lnTo>
                <a:lnTo>
                  <a:pt x="0" y="1047307"/>
                </a:lnTo>
                <a:lnTo>
                  <a:pt x="16636" y="1084820"/>
                </a:lnTo>
                <a:lnTo>
                  <a:pt x="4361525" y="1098107"/>
                </a:lnTo>
                <a:lnTo>
                  <a:pt x="4375768" y="1096062"/>
                </a:lnTo>
                <a:lnTo>
                  <a:pt x="4406889" y="1070103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384832"/>
            <a:ext cx="0" cy="1214120"/>
          </a:xfrm>
          <a:custGeom>
            <a:avLst/>
            <a:gdLst/>
            <a:ahLst/>
            <a:cxnLst/>
            <a:rect l="l" t="t" r="r" b="b"/>
            <a:pathLst>
              <a:path w="0" h="1214120">
                <a:moveTo>
                  <a:pt x="0" y="121401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3721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3594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3467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32768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044966"/>
            <a:ext cx="2724785" cy="669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90">
                <a:latin typeface="Tahoma"/>
                <a:cs typeface="Tahoma"/>
              </a:rPr>
              <a:t>a: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" i="1">
                <a:latin typeface="Calibri"/>
                <a:cs typeface="Calibri"/>
              </a:rPr>
              <a:t>n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0131" y="1757918"/>
            <a:ext cx="108521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525" sz="1650" spc="-22">
                <a:solidFill>
                  <a:srgbClr val="3333B2"/>
                </a:solidFill>
                <a:latin typeface="Calibri"/>
                <a:cs typeface="Calibri"/>
              </a:rPr>
              <a:t>•</a:t>
            </a:r>
            <a:r>
              <a:rPr dirty="0" baseline="2525" sz="1650" spc="-22">
                <a:solidFill>
                  <a:srgbClr val="3333B2"/>
                </a:solidFill>
                <a:latin typeface="Calibri"/>
                <a:cs typeface="Calibri"/>
              </a:rPr>
              <a:t> </a:t>
            </a:r>
            <a:r>
              <a:rPr dirty="0" baseline="2525" sz="1650" spc="127">
                <a:solidFill>
                  <a:srgbClr val="3333B2"/>
                </a:solidFill>
                <a:latin typeface="Calibri"/>
                <a:cs typeface="Calibri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 </a:t>
            </a:r>
            <a:r>
              <a:rPr dirty="0" sz="1200" spc="-6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 </a:t>
            </a:r>
            <a:r>
              <a:rPr dirty="0" sz="1200" spc="1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40" i="1">
                <a:latin typeface="Calibri"/>
                <a:cs typeface="Calibri"/>
              </a:rPr>
              <a:t>a</a:t>
            </a:r>
            <a:r>
              <a:rPr dirty="0" sz="1200" spc="-5" i="1">
                <a:latin typeface="Calibri"/>
                <a:cs typeface="Calibri"/>
              </a:rPr>
              <a:t>b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160">
                <a:latin typeface="Arial"/>
                <a:cs typeface="Arial"/>
              </a:rPr>
              <a:t> 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6526" y="1749498"/>
            <a:ext cx="81978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8285" algn="l"/>
                <a:tab pos="750570" algn="l"/>
              </a:tabLst>
            </a:pPr>
            <a:r>
              <a:rPr dirty="0" sz="800" spc="-5" i="1">
                <a:latin typeface="Trebuchet MS"/>
                <a:cs typeface="Trebuchet MS"/>
              </a:rPr>
              <a:t>n</a:t>
            </a:r>
            <a:r>
              <a:rPr dirty="0" sz="800" spc="-5" i="1">
                <a:latin typeface="Trebuchet MS"/>
                <a:cs typeface="Trebuchet MS"/>
              </a:rPr>
              <a:t>	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r>
              <a:rPr dirty="0" sz="800" spc="-5" i="1">
                <a:latin typeface="Trebuchet MS"/>
                <a:cs typeface="Trebuchet MS"/>
              </a:rPr>
              <a:t>	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0131" y="1970922"/>
            <a:ext cx="1774189" cy="462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5575" indent="-14287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7" i="1">
                <a:latin typeface="Trebuchet MS"/>
                <a:cs typeface="Trebuchet MS"/>
              </a:rPr>
              <a:t>n</a:t>
            </a:r>
            <a:r>
              <a:rPr dirty="0" baseline="24305" sz="1200" spc="75" i="1">
                <a:latin typeface="Trebuchet MS"/>
                <a:cs typeface="Trebuchet MS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7" i="1">
                <a:latin typeface="Trebuchet MS"/>
                <a:cs typeface="Trebuchet MS"/>
              </a:rPr>
              <a:t>m</a:t>
            </a:r>
            <a:r>
              <a:rPr dirty="0" baseline="24305" sz="1200" spc="16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0" i="1">
                <a:latin typeface="Trebuchet MS"/>
                <a:cs typeface="Trebuchet MS"/>
              </a:rPr>
              <a:t>n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97" i="1">
                <a:latin typeface="Trebuchet MS"/>
                <a:cs typeface="Trebuchet MS"/>
              </a:rPr>
              <a:t>m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  <a:p>
            <a:pPr marL="155575" indent="-142875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156210" algn="l"/>
              </a:tabLst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7" i="1">
                <a:latin typeface="Trebuchet MS"/>
                <a:cs typeface="Trebuchet MS"/>
              </a:rPr>
              <a:t>n</a:t>
            </a:r>
            <a:r>
              <a:rPr dirty="0" baseline="24305" sz="1200" spc="165" i="1">
                <a:latin typeface="Trebuchet MS"/>
                <a:cs typeface="Trebuchet MS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7" i="1">
                <a:latin typeface="Trebuchet MS"/>
                <a:cs typeface="Trebuchet MS"/>
              </a:rPr>
              <a:t>m</a:t>
            </a:r>
            <a:r>
              <a:rPr dirty="0" baseline="24305" sz="1200" spc="16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0" i="1">
                <a:latin typeface="Trebuchet MS"/>
                <a:cs typeface="Trebuchet MS"/>
              </a:rPr>
              <a:t>n</a:t>
            </a:r>
            <a:r>
              <a:rPr dirty="0" baseline="24305" sz="1200" spc="44">
                <a:latin typeface="Arial Unicode MS"/>
                <a:cs typeface="Arial Unicode MS"/>
              </a:rPr>
              <a:t>−</a:t>
            </a:r>
            <a:r>
              <a:rPr dirty="0" baseline="24305" sz="1200" spc="97" i="1">
                <a:latin typeface="Trebuchet MS"/>
                <a:cs typeface="Trebuchet MS"/>
              </a:rPr>
              <a:t>m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spc="4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" i="1">
                <a:latin typeface="Calibri"/>
                <a:cs typeface="Calibri"/>
              </a:rPr>
              <a:t>m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0131" y="2413758"/>
            <a:ext cx="949325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4355" algn="l"/>
                <a:tab pos="894715" algn="l"/>
              </a:tabLst>
            </a:pPr>
            <a:r>
              <a:rPr dirty="0" baseline="2525" sz="1650" spc="-22">
                <a:solidFill>
                  <a:srgbClr val="3333B2"/>
                </a:solidFill>
                <a:latin typeface="Calibri"/>
                <a:cs typeface="Calibri"/>
              </a:rPr>
              <a:t>•</a:t>
            </a:r>
            <a:r>
              <a:rPr dirty="0" baseline="2525" sz="1650" spc="-22">
                <a:solidFill>
                  <a:srgbClr val="3333B2"/>
                </a:solidFill>
                <a:latin typeface="Calibri"/>
                <a:cs typeface="Calibri"/>
              </a:rPr>
              <a:t> </a:t>
            </a:r>
            <a:r>
              <a:rPr dirty="0" baseline="2525" sz="1650" spc="127">
                <a:solidFill>
                  <a:srgbClr val="3333B2"/>
                </a:solidFill>
                <a:latin typeface="Calibri"/>
                <a:cs typeface="Calibri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75" i="1">
                <a:latin typeface="Trebuchet MS"/>
                <a:cs typeface="Trebuchet MS"/>
              </a:rPr>
              <a:t>n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	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	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2183" y="2413758"/>
            <a:ext cx="4876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3375" algn="l"/>
              </a:tabLst>
            </a:pPr>
            <a:r>
              <a:rPr dirty="0" sz="800" spc="5" i="1">
                <a:latin typeface="Trebuchet MS"/>
                <a:cs typeface="Trebuchet MS"/>
              </a:rPr>
              <a:t>m</a:t>
            </a:r>
            <a:r>
              <a:rPr dirty="0" sz="800" spc="5" i="1">
                <a:latin typeface="Trebuchet MS"/>
                <a:cs typeface="Trebuchet MS"/>
              </a:rPr>
              <a:t>	</a:t>
            </a:r>
            <a:r>
              <a:rPr dirty="0" sz="800" spc="5" i="1">
                <a:latin typeface="Trebuchet MS"/>
                <a:cs typeface="Trebuchet MS"/>
              </a:rPr>
              <a:t>nm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744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927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0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1111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0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4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1294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0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4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1478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0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4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27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Indice</a:t>
            </a:r>
          </a:p>
        </p:txBody>
      </p:sp>
      <p:sp>
        <p:nvSpPr>
          <p:cNvPr id="5" name="object 5"/>
          <p:cNvSpPr/>
          <p:nvPr/>
        </p:nvSpPr>
        <p:spPr>
          <a:xfrm>
            <a:off x="128426" y="1148721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4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426" y="1606531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8426" y="2064328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8426" y="2522137"/>
            <a:ext cx="108585" cy="108585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4154" y="0"/>
                </a:moveTo>
                <a:lnTo>
                  <a:pt x="15934" y="15709"/>
                </a:lnTo>
                <a:lnTo>
                  <a:pt x="0" y="53672"/>
                </a:lnTo>
                <a:lnTo>
                  <a:pt x="1909" y="68089"/>
                </a:lnTo>
                <a:lnTo>
                  <a:pt x="26506" y="100451"/>
                </a:lnTo>
                <a:lnTo>
                  <a:pt x="53555" y="107967"/>
                </a:lnTo>
                <a:lnTo>
                  <a:pt x="68005" y="106061"/>
                </a:lnTo>
                <a:lnTo>
                  <a:pt x="100415" y="81512"/>
                </a:lnTo>
                <a:lnTo>
                  <a:pt x="107965" y="54509"/>
                </a:lnTo>
                <a:lnTo>
                  <a:pt x="107926" y="53672"/>
                </a:lnTo>
                <a:lnTo>
                  <a:pt x="92212" y="15867"/>
                </a:lnTo>
                <a:lnTo>
                  <a:pt x="54154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2824" y="1109685"/>
            <a:ext cx="1210310" cy="155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5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Naturali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5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Interi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3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5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Razionali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4</a:t>
            </a:r>
            <a:r>
              <a:rPr dirty="0" sz="800" spc="-9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800" spc="7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200" spc="-5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Reali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-45"/>
              <a:t>/37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1661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0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4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27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1845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0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4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27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−</a:t>
            </a:r>
            <a:r>
              <a:rPr dirty="0" baseline="24305" sz="1200" spc="-60">
                <a:latin typeface="Lucida Sans Unicode"/>
                <a:cs typeface="Lucida Sans Unicode"/>
              </a:rPr>
              <a:t>1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20281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0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4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27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−</a:t>
            </a:r>
            <a:r>
              <a:rPr dirty="0" baseline="24305" sz="1200" spc="-60">
                <a:latin typeface="Lucida Sans Unicode"/>
                <a:cs typeface="Lucida Sans Unicode"/>
              </a:rPr>
              <a:t>1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2211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0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4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27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−</a:t>
            </a:r>
            <a:r>
              <a:rPr dirty="0" baseline="24305" sz="1200" spc="-60">
                <a:latin typeface="Lucida Sans Unicode"/>
                <a:cs typeface="Lucida Sans Unicode"/>
              </a:rPr>
              <a:t>1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12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Esercizio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783942"/>
            <a:ext cx="4211320" cy="2395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utilizzando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otenze: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R="1485900">
              <a:lnSpc>
                <a:spcPts val="459"/>
              </a:lnSpc>
              <a:tabLst>
                <a:tab pos="225425" algn="l"/>
                <a:tab pos="1060450" algn="l"/>
                <a:tab pos="1343025" algn="l"/>
                <a:tab pos="1758314" algn="l"/>
                <a:tab pos="2241550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3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 </a:t>
            </a:r>
            <a:r>
              <a:rPr dirty="0" sz="800" spc="60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40"/>
              </a:lnSpc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0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+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4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27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3</a:t>
            </a:r>
            <a:r>
              <a:rPr dirty="0" baseline="24305" sz="1200" spc="44">
                <a:latin typeface="Arial Unicode MS"/>
                <a:cs typeface="Arial Unicode MS"/>
              </a:rPr>
              <a:t>−</a:t>
            </a:r>
            <a:r>
              <a:rPr dirty="0" baseline="24305" sz="1200" spc="-60">
                <a:latin typeface="Lucida Sans Unicode"/>
                <a:cs typeface="Lucida Sans Unicode"/>
              </a:rPr>
              <a:t>1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12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144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121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23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25"/>
              <a:t>interi</a:t>
            </a:r>
            <a:r>
              <a:rPr dirty="0" spc="155"/>
              <a:t> </a:t>
            </a:r>
            <a:r>
              <a:rPr dirty="0" spc="-30"/>
              <a:t>relativi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4184650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Purtrop</a:t>
            </a:r>
            <a:r>
              <a:rPr dirty="0" sz="1200" spc="-1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eseguire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differenza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calcolo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viene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ingrandito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aggiungendo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numeri negativi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25"/>
              <a:t>interi</a:t>
            </a:r>
            <a:r>
              <a:rPr dirty="0" spc="155"/>
              <a:t> </a:t>
            </a:r>
            <a:r>
              <a:rPr dirty="0" spc="-30"/>
              <a:t>relativi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4246880" cy="148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66675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Purtrop</a:t>
            </a:r>
            <a:r>
              <a:rPr dirty="0" sz="1200" spc="-1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eseguire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differenza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calcolo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viene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ingrandito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aggiungendo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numeri negativi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algn="just"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50">
                <a:latin typeface="Tahoma"/>
                <a:cs typeface="Tahoma"/>
              </a:rPr>
              <a:t>Co</a:t>
            </a:r>
            <a:r>
              <a:rPr dirty="0" sz="1200" spc="-45">
                <a:latin typeface="Tahoma"/>
                <a:cs typeface="Tahoma"/>
              </a:rPr>
              <a:t>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60">
                <a:latin typeface="Tahoma"/>
                <a:cs typeface="Tahoma"/>
              </a:rPr>
              <a:t>indicheremo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CC0000"/>
                </a:solidFill>
                <a:latin typeface="Arial"/>
                <a:cs typeface="Arial"/>
              </a:rPr>
              <a:t>interi</a:t>
            </a:r>
            <a:r>
              <a:rPr dirty="0" sz="1200" spc="1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CC0000"/>
                </a:solidFill>
                <a:latin typeface="Arial"/>
                <a:cs typeface="Arial"/>
              </a:rPr>
              <a:t>relativi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cosiddetti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‘col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segno’: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105535">
              <a:lnSpc>
                <a:spcPct val="100000"/>
              </a:lnSpc>
            </a:pP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+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+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180">
                <a:latin typeface="Arial"/>
                <a:cs typeface="Arial"/>
              </a:rPr>
              <a:t>}</a:t>
            </a:r>
            <a:r>
              <a:rPr dirty="0" sz="1200" spc="-165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25"/>
              <a:t>interi</a:t>
            </a:r>
            <a:r>
              <a:rPr dirty="0" spc="155"/>
              <a:t> </a:t>
            </a:r>
            <a:r>
              <a:rPr dirty="0" spc="-30"/>
              <a:t>relativi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28430"/>
            <a:ext cx="4336415" cy="19488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15748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Purtrop</a:t>
            </a:r>
            <a:r>
              <a:rPr dirty="0" sz="1200" spc="-1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eseguire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differenza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calcolo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viene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ingrandito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aggiungendo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numeri negativi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algn="just" marL="12700" marR="94615">
              <a:lnSpc>
                <a:spcPct val="100000"/>
              </a:lnSpc>
              <a:spcBef>
                <a:spcPts val="5"/>
              </a:spcBef>
            </a:pPr>
            <a:r>
              <a:rPr dirty="0" sz="1200" spc="-50">
                <a:latin typeface="Tahoma"/>
                <a:cs typeface="Tahoma"/>
              </a:rPr>
              <a:t>Co</a:t>
            </a:r>
            <a:r>
              <a:rPr dirty="0" sz="1200" spc="-45">
                <a:latin typeface="Tahoma"/>
                <a:cs typeface="Tahoma"/>
              </a:rPr>
              <a:t>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60">
                <a:latin typeface="Tahoma"/>
                <a:cs typeface="Tahoma"/>
              </a:rPr>
              <a:t>indicheremo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CC0000"/>
                </a:solidFill>
                <a:latin typeface="Arial"/>
                <a:cs typeface="Arial"/>
              </a:rPr>
              <a:t>interi</a:t>
            </a:r>
            <a:r>
              <a:rPr dirty="0" sz="1200" spc="1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CC0000"/>
                </a:solidFill>
                <a:latin typeface="Arial"/>
                <a:cs typeface="Arial"/>
              </a:rPr>
              <a:t>relativi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cosiddetti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‘col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segno’: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105535">
              <a:lnSpc>
                <a:spcPct val="100000"/>
              </a:lnSpc>
            </a:pP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+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+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180">
                <a:latin typeface="Arial"/>
                <a:cs typeface="Arial"/>
              </a:rPr>
              <a:t>}</a:t>
            </a:r>
            <a:r>
              <a:rPr dirty="0" sz="1200" spc="-165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indica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30">
                <a:latin typeface="Tahoma"/>
                <a:cs typeface="Tahoma"/>
              </a:rPr>
              <a:t>l’</a:t>
            </a:r>
            <a:r>
              <a:rPr dirty="0" sz="1200" spc="-75" b="1">
                <a:solidFill>
                  <a:srgbClr val="CC0000"/>
                </a:solidFill>
                <a:latin typeface="Arial"/>
                <a:cs typeface="Arial"/>
              </a:rPr>
              <a:t>op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200" spc="-65" b="1">
                <a:solidFill>
                  <a:srgbClr val="CC0000"/>
                </a:solidFill>
                <a:latin typeface="Arial"/>
                <a:cs typeface="Arial"/>
              </a:rPr>
              <a:t>os</a:t>
            </a:r>
            <a:r>
              <a:rPr dirty="0" sz="1200" spc="-45" b="1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dirty="0" sz="1200" spc="-8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3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ottiene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cambiando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segno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25"/>
              <a:t>interi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55418"/>
            <a:ext cx="2797810" cy="4165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1550670">
              <a:lnSpc>
                <a:spcPct val="100000"/>
              </a:lnSpc>
              <a:spcBef>
                <a:spcPts val="5"/>
              </a:spcBef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25"/>
              <a:t>interi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20103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Si</a:t>
            </a:r>
            <a:r>
              <a:rPr dirty="0" spc="10"/>
              <a:t> </a:t>
            </a:r>
            <a:r>
              <a:rPr dirty="0" spc="-75"/>
              <a:t>ha</a:t>
            </a:r>
            <a:r>
              <a:rPr dirty="0" spc="15"/>
              <a:t> </a:t>
            </a:r>
            <a:r>
              <a:rPr dirty="0" spc="-35"/>
              <a:t>all</a:t>
            </a:r>
            <a:r>
              <a:rPr dirty="0" spc="-90"/>
              <a:t>o</a:t>
            </a:r>
            <a:r>
              <a:rPr dirty="0" spc="-55"/>
              <a:t>ra</a:t>
            </a:r>
            <a:r>
              <a:rPr dirty="0" spc="15"/>
              <a:t> </a:t>
            </a:r>
            <a:r>
              <a:rPr dirty="0" spc="-75"/>
              <a:t>che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-25" i="1">
                <a:latin typeface="Calibri"/>
                <a:cs typeface="Calibri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+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110">
                <a:latin typeface="Arial"/>
                <a:cs typeface="Arial"/>
              </a:rPr>
              <a:t>(</a:t>
            </a:r>
            <a:r>
              <a:rPr dirty="0" spc="-265">
                <a:latin typeface="Lucida Sans Unicode"/>
                <a:cs typeface="Lucida Sans Unicode"/>
              </a:rPr>
              <a:t>−</a:t>
            </a: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114">
                <a:latin typeface="Arial"/>
                <a:cs typeface="Arial"/>
              </a:rPr>
              <a:t>)</a:t>
            </a:r>
            <a:r>
              <a:rPr dirty="0" spc="-50">
                <a:latin typeface="Arial"/>
                <a:cs typeface="Arial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-25" i="1">
                <a:latin typeface="Calibri"/>
                <a:cs typeface="Calibri"/>
              </a:rPr>
              <a:t> </a:t>
            </a:r>
            <a:r>
              <a:rPr dirty="0" spc="-260">
                <a:latin typeface="Lucida Sans Unicode"/>
                <a:cs typeface="Lucida Sans Unicode"/>
              </a:rPr>
              <a:t>−</a:t>
            </a:r>
            <a:r>
              <a:rPr dirty="0" spc="-155">
                <a:latin typeface="Lucida Sans Unicode"/>
                <a:cs typeface="Lucida Sans Unicode"/>
              </a:rPr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30" i="1">
                <a:latin typeface="Calibri"/>
                <a:cs typeface="Calibri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75"/>
              <a:t>0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pc="-55"/>
              <a:t>Diremo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75"/>
              <a:t>0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75"/>
              <a:t>ha</a:t>
            </a:r>
            <a:r>
              <a:rPr dirty="0" spc="15"/>
              <a:t> </a:t>
            </a:r>
            <a:r>
              <a:rPr dirty="0" spc="-80"/>
              <a:t>segno.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pc="-13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70"/>
              <a:t>resentano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90"/>
              <a:t>segno</a:t>
            </a:r>
            <a:r>
              <a:rPr dirty="0" spc="10"/>
              <a:t> </a:t>
            </a:r>
            <a:r>
              <a:rPr dirty="0" spc="-90"/>
              <a:t>meno</a:t>
            </a:r>
            <a:r>
              <a:rPr dirty="0" spc="10"/>
              <a:t> </a:t>
            </a:r>
            <a:r>
              <a:rPr dirty="0" spc="-80"/>
              <a:t>sono</a:t>
            </a:r>
            <a:r>
              <a:rPr dirty="0" spc="10"/>
              <a:t> </a:t>
            </a:r>
            <a:r>
              <a:rPr dirty="0" spc="-30"/>
              <a:t>detti</a:t>
            </a:r>
            <a:r>
              <a:rPr dirty="0" spc="10"/>
              <a:t> </a:t>
            </a:r>
            <a:r>
              <a:rPr dirty="0" spc="-40" b="1">
                <a:solidFill>
                  <a:srgbClr val="CC0000"/>
                </a:solidFill>
                <a:latin typeface="Arial"/>
                <a:cs typeface="Arial"/>
              </a:rPr>
              <a:t>negativi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5"/>
              <a:t>quelli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-45"/>
              <a:t> </a:t>
            </a:r>
            <a:r>
              <a:rPr dirty="0" spc="-105"/>
              <a:t>p</a:t>
            </a:r>
            <a:r>
              <a:rPr dirty="0" spc="-70"/>
              <a:t>resentano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90"/>
              <a:t>segno</a:t>
            </a:r>
            <a:r>
              <a:rPr dirty="0" spc="15"/>
              <a:t> </a:t>
            </a:r>
            <a:r>
              <a:rPr dirty="0" spc="-50"/>
              <a:t>p</a:t>
            </a:r>
            <a:r>
              <a:rPr dirty="0" spc="-25"/>
              <a:t>i</a:t>
            </a:r>
            <a:r>
              <a:rPr dirty="0" spc="-670"/>
              <a:t>u</a:t>
            </a:r>
            <a:r>
              <a:rPr dirty="0" spc="-75"/>
              <a:t>`</a:t>
            </a:r>
            <a:r>
              <a:rPr dirty="0" spc="20"/>
              <a:t> </a:t>
            </a:r>
            <a:r>
              <a:rPr dirty="0" spc="-40"/>
              <a:t>(a</a:t>
            </a:r>
            <a:r>
              <a:rPr dirty="0" spc="15"/>
              <a:t> </a:t>
            </a:r>
            <a:r>
              <a:rPr dirty="0" spc="-50"/>
              <a:t>volte</a:t>
            </a:r>
            <a:r>
              <a:rPr dirty="0" spc="10"/>
              <a:t> </a:t>
            </a:r>
            <a:r>
              <a:rPr dirty="0" spc="-100"/>
              <a:t>om</a:t>
            </a:r>
            <a:r>
              <a:rPr dirty="0" spc="-85"/>
              <a:t>e</a:t>
            </a:r>
            <a:r>
              <a:rPr dirty="0" spc="-95"/>
              <a:t>s</a:t>
            </a:r>
            <a:r>
              <a:rPr dirty="0" spc="-55"/>
              <a:t>so)</a:t>
            </a:r>
            <a:r>
              <a:rPr dirty="0" spc="15"/>
              <a:t> </a:t>
            </a:r>
            <a:r>
              <a:rPr dirty="0" spc="-80"/>
              <a:t>sono</a:t>
            </a:r>
            <a:r>
              <a:rPr dirty="0" spc="15"/>
              <a:t> </a:t>
            </a:r>
            <a:r>
              <a:rPr dirty="0" spc="-30"/>
              <a:t>detti</a:t>
            </a:r>
            <a:r>
              <a:rPr dirty="0" spc="15"/>
              <a:t> </a:t>
            </a:r>
            <a:r>
              <a:rPr dirty="0" spc="-35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pc="-95" b="1">
                <a:solidFill>
                  <a:srgbClr val="CC0000"/>
                </a:solidFill>
                <a:latin typeface="Arial"/>
                <a:cs typeface="Arial"/>
              </a:rPr>
              <a:t>osi</a:t>
            </a:r>
            <a:r>
              <a:rPr dirty="0" spc="-5" b="1">
                <a:solidFill>
                  <a:srgbClr val="CC0000"/>
                </a:solidFill>
                <a:latin typeface="Arial"/>
                <a:cs typeface="Arial"/>
              </a:rPr>
              <a:t>tivi.</a:t>
            </a:r>
          </a:p>
          <a:p>
            <a:pPr marL="12700" marR="327660">
              <a:lnSpc>
                <a:spcPct val="100000"/>
              </a:lnSpc>
              <a:spcBef>
                <a:spcPts val="5"/>
              </a:spcBef>
            </a:pPr>
            <a:r>
              <a:rPr dirty="0" spc="-55"/>
              <a:t>Anche</a:t>
            </a:r>
            <a:r>
              <a:rPr dirty="0" spc="15"/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65">
                <a:latin typeface="Verdana"/>
                <a:cs typeface="Verdana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0"/>
              <a:t>insieme</a:t>
            </a:r>
            <a:r>
              <a:rPr dirty="0" spc="15"/>
              <a:t> </a:t>
            </a:r>
            <a:r>
              <a:rPr dirty="0" spc="-30" b="1">
                <a:solidFill>
                  <a:srgbClr val="CC0000"/>
                </a:solidFill>
                <a:latin typeface="Arial"/>
                <a:cs typeface="Arial"/>
              </a:rPr>
              <a:t>infinit</a:t>
            </a:r>
            <a:r>
              <a:rPr dirty="0" spc="-5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90"/>
              <a:t>esso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90"/>
              <a:t>e</a:t>
            </a:r>
            <a:r>
              <a:rPr dirty="0" spc="-70"/>
              <a:t>r</a:t>
            </a:r>
            <a:r>
              <a:rPr dirty="0" spc="-665"/>
              <a:t>`</a:t>
            </a:r>
            <a:r>
              <a:rPr dirty="0" spc="-75"/>
              <a:t>o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75"/>
              <a:t>ha</a:t>
            </a:r>
            <a:r>
              <a:rPr dirty="0" spc="15"/>
              <a:t> </a:t>
            </a:r>
            <a:r>
              <a:rPr dirty="0" spc="-110"/>
              <a:t>n</a:t>
            </a:r>
            <a:r>
              <a:rPr dirty="0" spc="-630"/>
              <a:t>´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massimo</a:t>
            </a:r>
            <a:r>
              <a:rPr dirty="0" spc="15"/>
              <a:t> </a:t>
            </a:r>
            <a:r>
              <a:rPr dirty="0" spc="-110"/>
              <a:t>n</a:t>
            </a:r>
            <a:r>
              <a:rPr dirty="0" spc="-630"/>
              <a:t>´</a:t>
            </a:r>
            <a:r>
              <a:rPr dirty="0" spc="-114"/>
              <a:t>e</a:t>
            </a:r>
            <a:r>
              <a:rPr dirty="0" spc="-70"/>
              <a:t> </a:t>
            </a:r>
            <a:r>
              <a:rPr dirty="0" spc="-55"/>
              <a:t>minimo.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35"/>
              <a:t>naturali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74287"/>
            <a:ext cx="4328795" cy="1216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6515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Indicheremo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naturali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utilizzati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50">
                <a:latin typeface="Tahoma"/>
                <a:cs typeface="Tahoma"/>
              </a:rPr>
              <a:t>ont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resenti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natura: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6985">
              <a:lnSpc>
                <a:spcPct val="100000"/>
              </a:lnSpc>
            </a:pP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180">
                <a:latin typeface="Arial"/>
                <a:cs typeface="Arial"/>
              </a:rPr>
              <a:t>}</a:t>
            </a:r>
            <a:r>
              <a:rPr dirty="0" sz="1200" spc="-165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b="1">
                <a:solidFill>
                  <a:srgbClr val="CC0000"/>
                </a:solidFill>
                <a:latin typeface="Arial"/>
                <a:cs typeface="Arial"/>
              </a:rPr>
              <a:t>infinit</a:t>
            </a:r>
            <a:r>
              <a:rPr dirty="0" sz="1200" spc="-25" b="1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minim</a:t>
            </a:r>
            <a:r>
              <a:rPr dirty="0" sz="1200" spc="-6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0,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ammettono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massimo.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25"/>
              <a:t>interi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55418"/>
            <a:ext cx="4336415" cy="196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200" spc="-55">
                <a:latin typeface="Tahoma"/>
                <a:cs typeface="Tahoma"/>
              </a:rPr>
              <a:t>Diremo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segno.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resentano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segno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detti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negativi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quelli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resentano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segno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(a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volte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om</a:t>
            </a:r>
            <a:r>
              <a:rPr dirty="0" sz="1200" spc="-85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55">
                <a:latin typeface="Tahoma"/>
                <a:cs typeface="Tahoma"/>
              </a:rPr>
              <a:t>so)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detti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CC0000"/>
                </a:solidFill>
                <a:latin typeface="Arial"/>
                <a:cs typeface="Arial"/>
              </a:rPr>
              <a:t>osi</a:t>
            </a:r>
            <a:r>
              <a:rPr dirty="0" sz="1200" spc="-5" b="1">
                <a:solidFill>
                  <a:srgbClr val="CC0000"/>
                </a:solidFill>
                <a:latin typeface="Arial"/>
                <a:cs typeface="Arial"/>
              </a:rPr>
              <a:t>tivi.</a:t>
            </a:r>
            <a:endParaRPr sz="1200">
              <a:latin typeface="Arial"/>
              <a:cs typeface="Arial"/>
            </a:endParaRPr>
          </a:p>
          <a:p>
            <a:pPr marL="12700" marR="327660">
              <a:lnSpc>
                <a:spcPct val="100000"/>
              </a:lnSpc>
              <a:spcBef>
                <a:spcPts val="5"/>
              </a:spcBef>
            </a:pPr>
            <a:r>
              <a:rPr dirty="0" sz="1200" spc="-55">
                <a:latin typeface="Tahoma"/>
                <a:cs typeface="Tahoma"/>
              </a:rPr>
              <a:t>Anche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65">
                <a:latin typeface="Verdana"/>
                <a:cs typeface="Verdan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infinit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r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n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massimo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n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minimo.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calcol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difficol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somma,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35">
                <a:latin typeface="Tahoma"/>
                <a:cs typeface="Tahoma"/>
              </a:rPr>
              <a:t>dotto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(si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ric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rdi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regola</a:t>
            </a:r>
            <a:r>
              <a:rPr dirty="0" sz="1200" spc="110" i="1">
                <a:latin typeface="Calibri"/>
                <a:cs typeface="Calibri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dei</a:t>
            </a:r>
            <a:r>
              <a:rPr dirty="0" sz="1200" spc="110" i="1">
                <a:latin typeface="Calibri"/>
                <a:cs typeface="Calibri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segni</a:t>
            </a:r>
            <a:r>
              <a:rPr dirty="0" sz="1200" spc="-155" i="1">
                <a:latin typeface="Calibri"/>
                <a:cs typeface="Calibri"/>
              </a:rPr>
              <a:t> </a:t>
            </a:r>
            <a:r>
              <a:rPr dirty="0" sz="1200" spc="-10">
                <a:latin typeface="Tahoma"/>
                <a:cs typeface="Tahoma"/>
              </a:rPr>
              <a:t>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differenza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vede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facilmente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0"/>
              <a:t>Regola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55"/>
              <a:t> </a:t>
            </a:r>
            <a:r>
              <a:rPr dirty="0" spc="-100"/>
              <a:t>segni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2428683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18241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233217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2312780"/>
            <a:ext cx="50800" cy="8823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2376280"/>
            <a:ext cx="50800" cy="8188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2511243"/>
            <a:ext cx="4412615" cy="734695"/>
          </a:xfrm>
          <a:custGeom>
            <a:avLst/>
            <a:gdLst/>
            <a:ahLst/>
            <a:cxnLst/>
            <a:rect l="l" t="t" r="r" b="b"/>
            <a:pathLst>
              <a:path w="4412615" h="734694">
                <a:moveTo>
                  <a:pt x="4412325" y="0"/>
                </a:moveTo>
                <a:lnTo>
                  <a:pt x="0" y="0"/>
                </a:lnTo>
                <a:lnTo>
                  <a:pt x="0" y="683873"/>
                </a:lnTo>
                <a:lnTo>
                  <a:pt x="16636" y="721387"/>
                </a:lnTo>
                <a:lnTo>
                  <a:pt x="4361525" y="734674"/>
                </a:lnTo>
                <a:lnTo>
                  <a:pt x="4375768" y="732629"/>
                </a:lnTo>
                <a:lnTo>
                  <a:pt x="4406889" y="706670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2363580"/>
            <a:ext cx="0" cy="850900"/>
          </a:xfrm>
          <a:custGeom>
            <a:avLst/>
            <a:gdLst/>
            <a:ahLst/>
            <a:cxnLst/>
            <a:rect l="l" t="t" r="r" b="b"/>
            <a:pathLst>
              <a:path w="0" h="850900">
                <a:moveTo>
                  <a:pt x="0" y="85058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235088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233818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232548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230643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635314"/>
            <a:ext cx="2988945" cy="267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>
                <a:latin typeface="Tahoma"/>
                <a:cs typeface="Tahoma"/>
              </a:rPr>
              <a:t>Ric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rdiamo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schematicamente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che: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1250">
              <a:latin typeface="Times New Roman"/>
              <a:cs typeface="Times New Roman"/>
            </a:endParaRPr>
          </a:p>
          <a:p>
            <a:pPr marL="1812289">
              <a:lnSpc>
                <a:spcPct val="100000"/>
              </a:lnSpc>
            </a:pP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260">
                <a:latin typeface="Lucida Sans Unicode"/>
                <a:cs typeface="Lucida Sans Unicode"/>
              </a:rPr>
              <a:t> </a:t>
            </a:r>
            <a:r>
              <a:rPr dirty="0" sz="1200" spc="-140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140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endParaRPr sz="1200">
              <a:latin typeface="Lucida Sans Unicode"/>
              <a:cs typeface="Lucida Sans Unicode"/>
            </a:endParaRPr>
          </a:p>
          <a:p>
            <a:pPr marL="1812289">
              <a:lnSpc>
                <a:spcPct val="100000"/>
              </a:lnSpc>
              <a:spcBef>
                <a:spcPts val="630"/>
              </a:spcBef>
            </a:pP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260">
                <a:latin typeface="Lucida Sans Unicode"/>
                <a:cs typeface="Lucida Sans Unicode"/>
              </a:rPr>
              <a:t> </a:t>
            </a:r>
            <a:r>
              <a:rPr dirty="0" sz="1200" spc="-140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140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endParaRPr sz="1200">
              <a:latin typeface="Lucida Sans Unicode"/>
              <a:cs typeface="Lucida Sans Unicode"/>
            </a:endParaRPr>
          </a:p>
          <a:p>
            <a:pPr marL="1812289">
              <a:lnSpc>
                <a:spcPct val="100000"/>
              </a:lnSpc>
              <a:spcBef>
                <a:spcPts val="630"/>
              </a:spcBef>
            </a:pP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260">
                <a:latin typeface="Lucida Sans Unicode"/>
                <a:cs typeface="Lucida Sans Unicode"/>
              </a:rPr>
              <a:t> </a:t>
            </a:r>
            <a:r>
              <a:rPr dirty="0" sz="1200" spc="-140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140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endParaRPr sz="1200">
              <a:latin typeface="Lucida Sans Unicode"/>
              <a:cs typeface="Lucida Sans Unicode"/>
            </a:endParaRPr>
          </a:p>
          <a:p>
            <a:pPr marL="1812289">
              <a:lnSpc>
                <a:spcPct val="100000"/>
              </a:lnSpc>
              <a:spcBef>
                <a:spcPts val="630"/>
              </a:spcBef>
            </a:pP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260">
                <a:latin typeface="Lucida Sans Unicode"/>
                <a:cs typeface="Lucida Sans Unicode"/>
              </a:rPr>
              <a:t> </a:t>
            </a:r>
            <a:r>
              <a:rPr dirty="0" sz="1200" spc="-140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140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>
                <a:latin typeface="Lucida Sans Unicode"/>
                <a:cs typeface="Lucida Sans Unicode"/>
              </a:rPr>
              <a:t> </a:t>
            </a:r>
            <a:r>
              <a:rPr dirty="0" sz="1200" spc="-8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endParaRPr sz="12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75" b="1">
                <a:solidFill>
                  <a:srgbClr val="3333B2"/>
                </a:solidFill>
                <a:latin typeface="Arial"/>
                <a:cs typeface="Arial"/>
              </a:rPr>
              <a:t>Esempio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200" spc="114">
                <a:latin typeface="Arial"/>
                <a:cs typeface="Arial"/>
              </a:rPr>
              <a:t>[(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9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25">
                <a:latin typeface="Arial"/>
                <a:cs typeface="Arial"/>
              </a:rPr>
              <a:t>)</a:t>
            </a:r>
            <a:r>
              <a:rPr dirty="0" sz="1200" spc="110">
                <a:latin typeface="Arial"/>
                <a:cs typeface="Arial"/>
              </a:rPr>
              <a:t>]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9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6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9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250">
                <a:latin typeface="Lucida Sans Unicode"/>
                <a:cs typeface="Lucida Sans Unicode"/>
              </a:rPr>
              <a:t>∶</a:t>
            </a:r>
            <a:r>
              <a:rPr dirty="0" sz="1200" spc="-9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9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60">
                <a:latin typeface="Tahoma"/>
                <a:cs typeface="Tahoma"/>
              </a:rPr>
              <a:t>6.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10</a:t>
            </a:r>
            <a:r>
              <a:rPr dirty="0" spc="-45"/>
              <a:t>/37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-25" b="0">
                <a:latin typeface="Verdana"/>
                <a:cs typeface="Verdana"/>
              </a:rPr>
              <a:t>Z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26653"/>
            <a:ext cx="4260215" cy="21691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55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definisce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otenza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interi.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stesse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otenza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70">
                <a:latin typeface="Tahoma"/>
                <a:cs typeface="Tahoma"/>
              </a:rPr>
              <a:t> 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sserviamo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ducono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risultato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ositivo,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conservano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segno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base: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75565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9</a:t>
            </a:r>
            <a:endParaRPr sz="1200">
              <a:latin typeface="Tahoma"/>
              <a:cs typeface="Tahoma"/>
            </a:endParaRPr>
          </a:p>
          <a:p>
            <a:pPr algn="ctr" marL="75565">
              <a:lnSpc>
                <a:spcPct val="100000"/>
              </a:lnSpc>
              <a:spcBef>
                <a:spcPts val="1200"/>
              </a:spcBef>
            </a:pP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9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16</a:t>
            </a:r>
            <a:endParaRPr sz="1200">
              <a:latin typeface="Tahoma"/>
              <a:cs typeface="Tahoma"/>
            </a:endParaRPr>
          </a:p>
          <a:p>
            <a:pPr algn="ctr" marL="75565">
              <a:lnSpc>
                <a:spcPct val="100000"/>
              </a:lnSpc>
              <a:spcBef>
                <a:spcPts val="650"/>
              </a:spcBef>
            </a:pP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9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  <a:p>
            <a:pPr algn="ctr" marL="75565">
              <a:lnSpc>
                <a:spcPct val="100000"/>
              </a:lnSpc>
              <a:spcBef>
                <a:spcPts val="650"/>
              </a:spcBef>
            </a:pP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9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57386" y="221002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4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50033" y="2475722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94547" y="274143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11</a:t>
            </a:r>
            <a:r>
              <a:rPr dirty="0" spc="-45"/>
              <a:t>/37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-25" b="0">
                <a:latin typeface="Verdana"/>
                <a:cs typeface="Verdana"/>
              </a:rPr>
              <a:t>Z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7092"/>
            <a:ext cx="43364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molto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confrontat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stabilire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qual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maggi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-25" b="0">
                <a:latin typeface="Verdana"/>
                <a:cs typeface="Verdana"/>
              </a:rPr>
              <a:t>Z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87092"/>
            <a:ext cx="4336415" cy="1972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molto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confrontat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stabilire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qual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 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maggi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re.</a:t>
            </a:r>
            <a:endParaRPr sz="1200">
              <a:latin typeface="Tahoma"/>
              <a:cs typeface="Tahoma"/>
            </a:endParaRPr>
          </a:p>
          <a:p>
            <a:pPr marL="1992630" indent="-1980564">
              <a:lnSpc>
                <a:spcPct val="100000"/>
              </a:lnSpc>
              <a:spcBef>
                <a:spcPts val="5"/>
              </a:spcBef>
            </a:pPr>
            <a:r>
              <a:rPr dirty="0" sz="1200" spc="-35">
                <a:latin typeface="Tahoma"/>
                <a:cs typeface="Tahoma"/>
              </a:rPr>
              <a:t>Presi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40" i="1">
                <a:latin typeface="Calibri"/>
                <a:cs typeface="Calibri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0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min</a:t>
            </a:r>
            <a:r>
              <a:rPr dirty="0" sz="1200" spc="-9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8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CC0000"/>
                </a:solidFill>
                <a:latin typeface="Arial"/>
                <a:cs typeface="Arial"/>
              </a:rPr>
              <a:t>uguale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40">
                <a:latin typeface="Tahoma"/>
                <a:cs typeface="Tahoma"/>
              </a:rPr>
              <a:t>,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h</a:t>
            </a:r>
            <a:r>
              <a:rPr dirty="0" sz="1200" spc="4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45">
                <a:latin typeface="Tahoma"/>
                <a:cs typeface="Tahoma"/>
              </a:rPr>
              <a:t>tale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5" i="1">
                <a:latin typeface="Calibri"/>
                <a:cs typeface="Calibri"/>
              </a:rPr>
              <a:t>h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992630" indent="-1980564">
              <a:lnSpc>
                <a:spcPct val="100000"/>
              </a:lnSpc>
              <a:spcBef>
                <a:spcPts val="5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tal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0" b="1">
                <a:solidFill>
                  <a:srgbClr val="CC0000"/>
                </a:solidFill>
                <a:latin typeface="Arial"/>
                <a:cs typeface="Arial"/>
              </a:rPr>
              <a:t>maggi</a:t>
            </a:r>
            <a:r>
              <a:rPr dirty="0" sz="1200" spc="-10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9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8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9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60" b="1">
                <a:solidFill>
                  <a:srgbClr val="CC0000"/>
                </a:solidFill>
                <a:latin typeface="Arial"/>
                <a:cs typeface="Arial"/>
              </a:rPr>
              <a:t>uguale</a:t>
            </a:r>
            <a:r>
              <a:rPr dirty="0" sz="1200" spc="5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scrive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-25" b="0">
                <a:latin typeface="Verdana"/>
                <a:cs typeface="Verdana"/>
              </a:rPr>
              <a:t>Z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336415" cy="1408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55" i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scrive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160"/>
              </a:spcBef>
            </a:pP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95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(strettamente)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min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Simmetricamente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(strettamente)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maggi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-25" b="0">
                <a:latin typeface="Verdana"/>
                <a:cs typeface="Verdana"/>
              </a:rPr>
              <a:t>Z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336415" cy="186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55" i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scrive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160"/>
              </a:spcBef>
            </a:pP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95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(strettamente)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min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Simmetricamente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(strettamente)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maggi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78740">
              <a:lnSpc>
                <a:spcPct val="100000"/>
              </a:lnSpc>
              <a:spcBef>
                <a:spcPts val="1160"/>
              </a:spcBef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maggi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0" i="1">
                <a:latin typeface="Calibri"/>
                <a:cs typeface="Calibri"/>
              </a:rPr>
              <a:t>p</a:t>
            </a:r>
            <a:r>
              <a:rPr dirty="0" sz="1200" spc="-10" i="1">
                <a:latin typeface="Calibri"/>
                <a:cs typeface="Calibri"/>
              </a:rPr>
              <a:t>ositivi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quelli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min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negativi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-25" b="0">
                <a:latin typeface="Verdana"/>
                <a:cs typeface="Verdana"/>
              </a:rPr>
              <a:t>Z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336415" cy="2620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55" i="1"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scrive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160"/>
              </a:spcBef>
            </a:pP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95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(strettamente)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min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Simmetricamente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(strettamente)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maggi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78740">
              <a:lnSpc>
                <a:spcPct val="100000"/>
              </a:lnSpc>
              <a:spcBef>
                <a:spcPts val="1160"/>
              </a:spcBef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maggi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0" i="1">
                <a:latin typeface="Calibri"/>
                <a:cs typeface="Calibri"/>
              </a:rPr>
              <a:t>p</a:t>
            </a:r>
            <a:r>
              <a:rPr dirty="0" sz="1200" spc="-10" i="1">
                <a:latin typeface="Calibri"/>
                <a:cs typeface="Calibri"/>
              </a:rPr>
              <a:t>ositivi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quelli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min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negativi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189865">
              <a:lnSpc>
                <a:spcPct val="100000"/>
              </a:lnSpc>
              <a:spcBef>
                <a:spcPts val="5"/>
              </a:spcBef>
            </a:pPr>
            <a:r>
              <a:rPr dirty="0" sz="1200" spc="-25">
                <a:latin typeface="Tahoma"/>
                <a:cs typeface="Tahoma"/>
              </a:rPr>
              <a:t>Dato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qualsia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b="1">
                <a:solidFill>
                  <a:srgbClr val="CC0000"/>
                </a:solidFill>
                <a:latin typeface="Arial"/>
                <a:cs typeface="Arial"/>
              </a:rPr>
              <a:t>legge</a:t>
            </a:r>
            <a:r>
              <a:rPr dirty="0" sz="1200" spc="1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di</a:t>
            </a:r>
            <a:r>
              <a:rPr dirty="0" sz="1200" spc="1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CC0000"/>
                </a:solidFill>
                <a:latin typeface="Arial"/>
                <a:cs typeface="Arial"/>
              </a:rPr>
              <a:t>tricotomia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1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condizioni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598805" algn="l"/>
                <a:tab pos="1198245" algn="l"/>
              </a:tabLst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-25" b="0">
                <a:latin typeface="Verdana"/>
                <a:cs typeface="Verdana"/>
              </a:rPr>
              <a:t>Z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189849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982544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033344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057080"/>
            <a:ext cx="50800" cy="19381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120581"/>
            <a:ext cx="50800" cy="187466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272413"/>
            <a:ext cx="4412615" cy="1774189"/>
          </a:xfrm>
          <a:custGeom>
            <a:avLst/>
            <a:gdLst/>
            <a:ahLst/>
            <a:cxnLst/>
            <a:rect l="l" t="t" r="r" b="b"/>
            <a:pathLst>
              <a:path w="4412615" h="1774189">
                <a:moveTo>
                  <a:pt x="4412325" y="0"/>
                </a:moveTo>
                <a:lnTo>
                  <a:pt x="0" y="0"/>
                </a:lnTo>
                <a:lnTo>
                  <a:pt x="0" y="1722830"/>
                </a:lnTo>
                <a:lnTo>
                  <a:pt x="16636" y="1760344"/>
                </a:lnTo>
                <a:lnTo>
                  <a:pt x="4361525" y="1773630"/>
                </a:lnTo>
                <a:lnTo>
                  <a:pt x="4375768" y="1771585"/>
                </a:lnTo>
                <a:lnTo>
                  <a:pt x="4406889" y="174562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107881"/>
            <a:ext cx="0" cy="1906905"/>
          </a:xfrm>
          <a:custGeom>
            <a:avLst/>
            <a:gdLst/>
            <a:ahLst/>
            <a:cxnLst/>
            <a:rect l="l" t="t" r="r" b="b"/>
            <a:pathLst>
              <a:path w="0" h="1906905">
                <a:moveTo>
                  <a:pt x="0" y="190641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0951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0824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06978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050731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768017"/>
            <a:ext cx="4061460" cy="1412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confronto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de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35">
                <a:latin typeface="Tahoma"/>
                <a:cs typeface="Tahoma"/>
              </a:rPr>
              <a:t>ie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90">
                <a:latin typeface="Tahoma"/>
                <a:cs typeface="Tahoma"/>
              </a:rPr>
              <a:t>a: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40" b="1">
                <a:solidFill>
                  <a:srgbClr val="3333B2"/>
                </a:solidFill>
                <a:latin typeface="Arial"/>
                <a:cs typeface="Arial"/>
              </a:rPr>
              <a:t>[Principio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3333B2"/>
                </a:solidFill>
                <a:latin typeface="Arial"/>
                <a:cs typeface="Arial"/>
              </a:rPr>
              <a:t>delle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5" b="1">
                <a:solidFill>
                  <a:srgbClr val="3333B2"/>
                </a:solidFill>
                <a:latin typeface="Arial"/>
                <a:cs typeface="Arial"/>
              </a:rPr>
              <a:t>diseguaglianze]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40" i="1">
                <a:latin typeface="Calibri"/>
                <a:cs typeface="Calibri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infine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0" i="1">
                <a:latin typeface="Calibri"/>
                <a:cs typeface="Calibri"/>
              </a:rPr>
              <a:t>c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algn="ctr" marL="274320">
              <a:lnSpc>
                <a:spcPct val="100000"/>
              </a:lnSpc>
              <a:spcBef>
                <a:spcPts val="1200"/>
              </a:spcBef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20" i="1">
                <a:latin typeface="Calibri"/>
                <a:cs typeface="Calibri"/>
              </a:rPr>
              <a:t>c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-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20" i="1">
                <a:latin typeface="Calibri"/>
                <a:cs typeface="Calibri"/>
              </a:rPr>
              <a:t>c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60">
                <a:latin typeface="Tahoma"/>
                <a:cs typeface="Tahoma"/>
              </a:rPr>
              <a:t>Inoltre,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0" i="1">
                <a:latin typeface="Calibri"/>
                <a:cs typeface="Calibri"/>
              </a:rPr>
              <a:t>c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966" y="2130460"/>
            <a:ext cx="2433320" cy="948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1200" spc="-25" i="1">
                <a:latin typeface="Calibri"/>
                <a:cs typeface="Calibri"/>
              </a:rPr>
              <a:t>ac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c</a:t>
            </a:r>
            <a:r>
              <a:rPr dirty="0" sz="1200" spc="-10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0" i="1">
                <a:latin typeface="Calibri"/>
                <a:cs typeface="Calibri"/>
              </a:rPr>
              <a:t>c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0,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all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1200" spc="-25" i="1">
                <a:latin typeface="Calibri"/>
                <a:cs typeface="Calibri"/>
              </a:rPr>
              <a:t>ac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c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200" spc="-60">
                <a:latin typeface="Tahoma"/>
                <a:cs typeface="Tahoma"/>
              </a:rPr>
              <a:t>Analogamente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14</a:t>
            </a:r>
            <a:r>
              <a:rPr dirty="0" spc="-45"/>
              <a:t>/37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65"/>
              <a:t>V</a:t>
            </a:r>
            <a:r>
              <a:rPr dirty="0" spc="-50"/>
              <a:t>al</a:t>
            </a:r>
            <a:r>
              <a:rPr dirty="0" spc="-130"/>
              <a:t>o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85"/>
              <a:t>assolut</a:t>
            </a:r>
            <a:r>
              <a:rPr dirty="0" spc="-95"/>
              <a:t>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838" y="695852"/>
            <a:ext cx="4340225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definisce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val</a:t>
            </a:r>
            <a:r>
              <a:rPr dirty="0" sz="1200" spc="-11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8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70" b="1">
                <a:solidFill>
                  <a:srgbClr val="CC0000"/>
                </a:solidFill>
                <a:latin typeface="Arial"/>
                <a:cs typeface="Arial"/>
              </a:rPr>
              <a:t>assoluto</a:t>
            </a:r>
            <a:r>
              <a:rPr dirty="0" sz="1200" spc="3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30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uguale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ositivo,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negativo: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41513" y="1305717"/>
            <a:ext cx="467995" cy="272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720"/>
              </a:lnSpc>
            </a:pP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baseline="34722" sz="1800" spc="67">
                <a:latin typeface="Arial"/>
                <a:cs typeface="Arial"/>
              </a:rPr>
              <a:t>1</a:t>
            </a:r>
            <a:endParaRPr baseline="34722" sz="1800">
              <a:latin typeface="Arial"/>
              <a:cs typeface="Arial"/>
            </a:endParaRPr>
          </a:p>
          <a:p>
            <a:pPr algn="r" marR="5080">
              <a:lnSpc>
                <a:spcPts val="720"/>
              </a:lnSpc>
            </a:pPr>
            <a:r>
              <a:rPr dirty="0" sz="1200" spc="380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92642" y="1208435"/>
            <a:ext cx="193040" cy="2368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40">
                <a:latin typeface="Arial"/>
                <a:cs typeface="Arial"/>
              </a:rPr>
              <a:t> </a:t>
            </a:r>
            <a:r>
              <a:rPr dirty="0" baseline="-20833" sz="1800" spc="60">
                <a:latin typeface="Arial"/>
                <a:cs typeface="Arial"/>
              </a:rPr>
              <a:t>1</a:t>
            </a:r>
            <a:r>
              <a:rPr dirty="0" baseline="-32407" sz="1800" spc="-30" i="1">
                <a:latin typeface="Calibri"/>
                <a:cs typeface="Calibri"/>
              </a:rPr>
              <a:t>b</a:t>
            </a:r>
            <a:endParaRPr baseline="-32407"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2642" y="1240127"/>
            <a:ext cx="958850" cy="4705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1640">
              <a:lnSpc>
                <a:spcPct val="100000"/>
              </a:lnSpc>
            </a:pP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421640" algn="l"/>
              </a:tabLst>
            </a:pPr>
            <a:r>
              <a:rPr dirty="0" baseline="-6944" sz="1800" spc="60">
                <a:latin typeface="Arial"/>
                <a:cs typeface="Arial"/>
              </a:rPr>
              <a:t>1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	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92642" y="1590057"/>
            <a:ext cx="11683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80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66" y="1736328"/>
            <a:ext cx="4316095" cy="361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assoluto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ositivo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nullo.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35"/>
              <a:t>naturali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1074287"/>
            <a:ext cx="4328795" cy="1583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6515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Indicheremo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naturali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utilizzati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50">
                <a:latin typeface="Tahoma"/>
                <a:cs typeface="Tahoma"/>
              </a:rPr>
              <a:t>ont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resenti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natura: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6985">
              <a:lnSpc>
                <a:spcPct val="100000"/>
              </a:lnSpc>
            </a:pP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i="1">
                <a:latin typeface="Arial"/>
                <a:cs typeface="Arial"/>
              </a:rPr>
              <a:t> 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05" i="1">
                <a:latin typeface="Arial"/>
                <a:cs typeface="Arial"/>
              </a:rPr>
              <a:t> </a:t>
            </a:r>
            <a:r>
              <a:rPr dirty="0" sz="1200" spc="180">
                <a:latin typeface="Arial"/>
                <a:cs typeface="Arial"/>
              </a:rPr>
              <a:t>}</a:t>
            </a:r>
            <a:r>
              <a:rPr dirty="0" sz="1200" spc="-165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b="1">
                <a:solidFill>
                  <a:srgbClr val="CC0000"/>
                </a:solidFill>
                <a:latin typeface="Arial"/>
                <a:cs typeface="Arial"/>
              </a:rPr>
              <a:t>infinit</a:t>
            </a:r>
            <a:r>
              <a:rPr dirty="0" sz="1200" spc="-25" b="1">
                <a:solidFill>
                  <a:srgbClr val="CC0000"/>
                </a:solidFill>
                <a:latin typeface="Arial"/>
                <a:cs typeface="Arial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hanno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minim</a:t>
            </a:r>
            <a:r>
              <a:rPr dirty="0" sz="1200" spc="-6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0,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ammettono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massimo.</a:t>
            </a:r>
            <a:endParaRPr sz="1200">
              <a:latin typeface="Tahoma"/>
              <a:cs typeface="Tahoma"/>
            </a:endParaRPr>
          </a:p>
          <a:p>
            <a:pPr marL="12700" marR="26670">
              <a:lnSpc>
                <a:spcPct val="100000"/>
              </a:lnSpc>
              <a:spcBef>
                <a:spcPts val="5"/>
              </a:spcBef>
            </a:pPr>
            <a:r>
              <a:rPr dirty="0" sz="1200" spc="-25">
                <a:latin typeface="Tahoma"/>
                <a:cs typeface="Tahoma"/>
              </a:rPr>
              <a:t>St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ricamente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40">
                <a:latin typeface="Tahoma"/>
                <a:cs typeface="Tahoma"/>
              </a:rPr>
              <a:t>hi</a:t>
            </a:r>
            <a:r>
              <a:rPr dirty="0" sz="1200" spc="-80">
                <a:latin typeface="Tahoma"/>
                <a:cs typeface="Tahoma"/>
              </a:rPr>
              <a:t>ama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" i="1">
                <a:solidFill>
                  <a:srgbClr val="CC0000"/>
                </a:solidFill>
                <a:latin typeface="Calibri"/>
                <a:cs typeface="Calibri"/>
              </a:rPr>
              <a:t>Aritmetica</a:t>
            </a:r>
            <a:r>
              <a:rPr dirty="0" sz="1200" spc="120" i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1200" spc="-55">
                <a:latin typeface="Tahoma"/>
                <a:cs typeface="Tahoma"/>
              </a:rPr>
              <a:t>quella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Matematica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studia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65"/>
              <a:t>V</a:t>
            </a:r>
            <a:r>
              <a:rPr dirty="0" spc="-50"/>
              <a:t>al</a:t>
            </a:r>
            <a:r>
              <a:rPr dirty="0" spc="-130"/>
              <a:t>o</a:t>
            </a:r>
            <a:r>
              <a:rPr dirty="0" spc="-50"/>
              <a:t>re</a:t>
            </a:r>
            <a:r>
              <a:rPr dirty="0" spc="155"/>
              <a:t> </a:t>
            </a:r>
            <a:r>
              <a:rPr dirty="0" spc="-85"/>
              <a:t>assolut</a:t>
            </a:r>
            <a:r>
              <a:rPr dirty="0" spc="-95"/>
              <a:t>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838" y="695852"/>
            <a:ext cx="4340225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definisce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val</a:t>
            </a:r>
            <a:r>
              <a:rPr dirty="0" sz="1200" spc="-11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8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70" b="1">
                <a:solidFill>
                  <a:srgbClr val="CC0000"/>
                </a:solidFill>
                <a:latin typeface="Arial"/>
                <a:cs typeface="Arial"/>
              </a:rPr>
              <a:t>assoluto</a:t>
            </a:r>
            <a:r>
              <a:rPr dirty="0" sz="1200" spc="3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30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30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uguale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ositivo,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negativo: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41513" y="1305717"/>
            <a:ext cx="467995" cy="272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720"/>
              </a:lnSpc>
            </a:pP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10">
                <a:latin typeface="Arial Unicode MS"/>
                <a:cs typeface="Arial Unicode MS"/>
              </a:rPr>
              <a:t> </a:t>
            </a:r>
            <a:r>
              <a:rPr dirty="0" baseline="34722" sz="1800" spc="67">
                <a:latin typeface="Arial"/>
                <a:cs typeface="Arial"/>
              </a:rPr>
              <a:t>1</a:t>
            </a:r>
            <a:endParaRPr baseline="34722" sz="1800">
              <a:latin typeface="Arial"/>
              <a:cs typeface="Arial"/>
            </a:endParaRPr>
          </a:p>
          <a:p>
            <a:pPr algn="r" marR="5080">
              <a:lnSpc>
                <a:spcPts val="720"/>
              </a:lnSpc>
            </a:pPr>
            <a:r>
              <a:rPr dirty="0" sz="1200" spc="380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92642" y="1208435"/>
            <a:ext cx="193040" cy="2368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40">
                <a:latin typeface="Arial"/>
                <a:cs typeface="Arial"/>
              </a:rPr>
              <a:t> </a:t>
            </a:r>
            <a:r>
              <a:rPr dirty="0" baseline="-20833" sz="1800" spc="60">
                <a:latin typeface="Arial"/>
                <a:cs typeface="Arial"/>
              </a:rPr>
              <a:t>1</a:t>
            </a:r>
            <a:r>
              <a:rPr dirty="0" baseline="-32407" sz="1800" spc="-30" i="1">
                <a:latin typeface="Calibri"/>
                <a:cs typeface="Calibri"/>
              </a:rPr>
              <a:t>b</a:t>
            </a:r>
            <a:endParaRPr baseline="-32407"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92642" y="1240127"/>
            <a:ext cx="958850" cy="4705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1640">
              <a:lnSpc>
                <a:spcPct val="100000"/>
              </a:lnSpc>
            </a:pP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421640" algn="l"/>
              </a:tabLst>
            </a:pPr>
            <a:r>
              <a:rPr dirty="0" baseline="-6944" sz="1800" spc="60">
                <a:latin typeface="Arial"/>
                <a:cs typeface="Arial"/>
              </a:rPr>
              <a:t>1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	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92642" y="1590057"/>
            <a:ext cx="11683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80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66" y="1736328"/>
            <a:ext cx="4316095" cy="1454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assoluto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ositivo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nullo.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5">
                <a:latin typeface="Tahoma"/>
                <a:cs typeface="Tahoma"/>
              </a:rPr>
              <a:t>Inoltre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05">
                <a:latin typeface="Tahoma"/>
                <a:cs typeface="Tahoma"/>
              </a:rPr>
              <a:t>:</a:t>
            </a:r>
            <a:endParaRPr sz="1200">
              <a:latin typeface="Tahoma"/>
              <a:cs typeface="Tahoma"/>
            </a:endParaRPr>
          </a:p>
          <a:p>
            <a:pPr algn="ctr" marL="19685">
              <a:lnSpc>
                <a:spcPct val="100000"/>
              </a:lnSpc>
              <a:spcBef>
                <a:spcPts val="1200"/>
              </a:spcBef>
            </a:pP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-40" i="1">
                <a:latin typeface="Calibri"/>
                <a:cs typeface="Calibri"/>
              </a:rPr>
              <a:t>a</a:t>
            </a:r>
            <a:r>
              <a:rPr dirty="0" sz="1200" spc="-5" i="1">
                <a:latin typeface="Calibri"/>
                <a:cs typeface="Calibri"/>
              </a:rPr>
              <a:t>b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 marL="19685">
              <a:lnSpc>
                <a:spcPct val="100000"/>
              </a:lnSpc>
              <a:spcBef>
                <a:spcPts val="5"/>
              </a:spcBef>
              <a:tabLst>
                <a:tab pos="868044" algn="l"/>
                <a:tab pos="1216660" algn="l"/>
              </a:tabLst>
            </a:pP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15/37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Divisione</a:t>
            </a:r>
            <a:r>
              <a:rPr dirty="0" spc="155"/>
              <a:t> </a:t>
            </a:r>
            <a:r>
              <a:rPr dirty="0" spc="-70"/>
              <a:t>e</a:t>
            </a:r>
            <a:r>
              <a:rPr dirty="0" spc="-75"/>
              <a:t>ucl</a:t>
            </a:r>
            <a:r>
              <a:rPr dirty="0" spc="-60"/>
              <a:t>idea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45921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76828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81908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353856"/>
            <a:ext cx="50800" cy="14271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417357"/>
            <a:ext cx="50800" cy="13636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541775"/>
            <a:ext cx="4412615" cy="1290320"/>
          </a:xfrm>
          <a:custGeom>
            <a:avLst/>
            <a:gdLst/>
            <a:ahLst/>
            <a:cxnLst/>
            <a:rect l="l" t="t" r="r" b="b"/>
            <a:pathLst>
              <a:path w="4412615" h="1290320">
                <a:moveTo>
                  <a:pt x="4412325" y="0"/>
                </a:moveTo>
                <a:lnTo>
                  <a:pt x="0" y="0"/>
                </a:lnTo>
                <a:lnTo>
                  <a:pt x="0" y="1239206"/>
                </a:lnTo>
                <a:lnTo>
                  <a:pt x="16636" y="1276720"/>
                </a:lnTo>
                <a:lnTo>
                  <a:pt x="4361525" y="1290007"/>
                </a:lnTo>
                <a:lnTo>
                  <a:pt x="4375768" y="1287962"/>
                </a:lnTo>
                <a:lnTo>
                  <a:pt x="4406889" y="1262003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404657"/>
            <a:ext cx="0" cy="1395730"/>
          </a:xfrm>
          <a:custGeom>
            <a:avLst/>
            <a:gdLst/>
            <a:ahLst/>
            <a:cxnLst/>
            <a:rect l="l" t="t" r="r" b="b"/>
            <a:pathLst>
              <a:path w="0" h="1395730">
                <a:moveTo>
                  <a:pt x="0" y="139537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39195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37925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36655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34750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909936"/>
            <a:ext cx="4260850" cy="1946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5880">
              <a:lnSpc>
                <a:spcPct val="100000"/>
              </a:lnSpc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65">
                <a:latin typeface="Verdana"/>
                <a:cs typeface="Verdan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eseguire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fondamentale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erazione,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 b="1">
                <a:solidFill>
                  <a:srgbClr val="CC0000"/>
                </a:solidFill>
                <a:latin typeface="Arial"/>
                <a:cs typeface="Arial"/>
              </a:rPr>
              <a:t>divisione </a:t>
            </a:r>
            <a:r>
              <a:rPr dirty="0" sz="1200" spc="-65" b="1">
                <a:solidFill>
                  <a:srgbClr val="CC0000"/>
                </a:solidFill>
                <a:latin typeface="Arial"/>
                <a:cs typeface="Arial"/>
              </a:rPr>
              <a:t>col</a:t>
            </a:r>
            <a:r>
              <a:rPr dirty="0" sz="1200" spc="1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resto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Lemma</a:t>
            </a:r>
            <a:r>
              <a:rPr dirty="0" sz="120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45" b="1">
                <a:solidFill>
                  <a:srgbClr val="3333B2"/>
                </a:solidFill>
                <a:latin typeface="Arial"/>
                <a:cs typeface="Arial"/>
              </a:rPr>
              <a:t>della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70" b="1">
                <a:solidFill>
                  <a:srgbClr val="3333B2"/>
                </a:solidFill>
                <a:latin typeface="Arial"/>
                <a:cs typeface="Arial"/>
              </a:rPr>
              <a:t>divisione</a:t>
            </a:r>
            <a:r>
              <a:rPr dirty="0" sz="120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5" b="1">
                <a:solidFill>
                  <a:srgbClr val="3333B2"/>
                </a:solidFill>
                <a:latin typeface="Arial"/>
                <a:cs typeface="Arial"/>
              </a:rPr>
              <a:t>euclidea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80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40" i="1">
                <a:latin typeface="Calibri"/>
                <a:cs typeface="Calibri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0.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esistono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unici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q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0" i="1">
                <a:latin typeface="Calibri"/>
                <a:cs typeface="Calibri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r</a:t>
            </a:r>
            <a:r>
              <a:rPr dirty="0" sz="1200" spc="-145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detti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ris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ettivamente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solidFill>
                  <a:srgbClr val="CC0000"/>
                </a:solidFill>
                <a:latin typeface="Arial"/>
                <a:cs typeface="Arial"/>
              </a:rPr>
              <a:t>quoziente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 b="1">
                <a:solidFill>
                  <a:srgbClr val="CC0000"/>
                </a:solidFill>
                <a:latin typeface="Arial"/>
                <a:cs typeface="Arial"/>
              </a:rPr>
              <a:t>resto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divi</a:t>
            </a:r>
            <a:r>
              <a:rPr dirty="0" sz="1200" spc="-65">
                <a:latin typeface="Tahoma"/>
                <a:cs typeface="Tahoma"/>
              </a:rPr>
              <a:t>sione,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marL="12700" indent="1852295">
              <a:lnSpc>
                <a:spcPct val="100000"/>
              </a:lnSpc>
              <a:spcBef>
                <a:spcPts val="5"/>
              </a:spcBef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0" i="1">
                <a:latin typeface="Calibri"/>
                <a:cs typeface="Calibri"/>
              </a:rPr>
              <a:t>b</a:t>
            </a:r>
            <a:r>
              <a:rPr dirty="0" sz="1200" spc="-20" i="1">
                <a:latin typeface="Calibri"/>
                <a:cs typeface="Calibri"/>
              </a:rPr>
              <a:t>q</a:t>
            </a:r>
            <a:r>
              <a:rPr dirty="0" sz="1200" spc="10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  <a:p>
            <a:pPr algn="ctr" marL="7493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r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2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5">
                <a:latin typeface="Arial"/>
                <a:cs typeface="Arial"/>
              </a:rPr>
              <a:t>l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16</a:t>
            </a:r>
            <a:r>
              <a:rPr dirty="0" spc="-45"/>
              <a:t>/37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Divisione</a:t>
            </a:r>
            <a:r>
              <a:rPr dirty="0" spc="155"/>
              <a:t> </a:t>
            </a:r>
            <a:r>
              <a:rPr dirty="0" spc="-70"/>
              <a:t>e</a:t>
            </a:r>
            <a:r>
              <a:rPr dirty="0" spc="-75"/>
              <a:t>ucl</a:t>
            </a:r>
            <a:r>
              <a:rPr dirty="0" spc="-60"/>
              <a:t>idea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38552"/>
            <a:ext cx="3302000" cy="568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14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diviso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d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76403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14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Divisione</a:t>
            </a:r>
            <a:r>
              <a:rPr dirty="0" spc="155"/>
              <a:t> </a:t>
            </a:r>
            <a:r>
              <a:rPr dirty="0" spc="-70"/>
              <a:t>e</a:t>
            </a:r>
            <a:r>
              <a:rPr dirty="0" spc="-75"/>
              <a:t>ucl</a:t>
            </a:r>
            <a:r>
              <a:rPr dirty="0" spc="-60"/>
              <a:t>idea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38552"/>
            <a:ext cx="4125595" cy="19234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14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diviso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d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21082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14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lav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negativi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f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attenzione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5">
                <a:latin typeface="Tahoma"/>
                <a:cs typeface="Tahoma"/>
              </a:rPr>
              <a:t>rendere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00">
                <a:latin typeface="Tahoma"/>
                <a:cs typeface="Tahoma"/>
              </a:rPr>
              <a:t>es</a:t>
            </a:r>
            <a:r>
              <a:rPr dirty="0" sz="1200" spc="15">
                <a:latin typeface="Tahoma"/>
                <a:cs typeface="Tahoma"/>
              </a:rPr>
              <a:t>t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ositivo.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trova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14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diviso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d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col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1:</a:t>
            </a:r>
            <a:endParaRPr sz="1200">
              <a:latin typeface="Tahoma"/>
              <a:cs typeface="Tahoma"/>
            </a:endParaRPr>
          </a:p>
          <a:p>
            <a:pPr algn="ctr" marL="210820">
              <a:lnSpc>
                <a:spcPct val="100000"/>
              </a:lnSpc>
              <a:spcBef>
                <a:spcPts val="1200"/>
              </a:spcBef>
            </a:pP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14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75">
                <a:latin typeface="Tahoma"/>
                <a:cs typeface="Tahoma"/>
              </a:rPr>
              <a:t>ediamo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applicazione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divisione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resto.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Divisione</a:t>
            </a:r>
            <a:r>
              <a:rPr dirty="0" spc="155"/>
              <a:t> </a:t>
            </a:r>
            <a:r>
              <a:rPr dirty="0" spc="-70"/>
              <a:t>e</a:t>
            </a:r>
            <a:r>
              <a:rPr dirty="0" spc="-75"/>
              <a:t>ucl</a:t>
            </a:r>
            <a:r>
              <a:rPr dirty="0" spc="-60"/>
              <a:t>idea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92159"/>
            <a:ext cx="431609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dividiamo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inter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40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otteniamo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oppure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otteniamo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null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0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ri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otteniamo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diremo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0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b="1">
                <a:solidFill>
                  <a:srgbClr val="CC0000"/>
                </a:solidFill>
                <a:latin typeface="Arial"/>
                <a:cs typeface="Arial"/>
              </a:rPr>
              <a:t>disp</a:t>
            </a:r>
            <a:r>
              <a:rPr dirty="0" sz="1200" spc="-12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ri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0"/>
              <a:t>Divisione</a:t>
            </a:r>
            <a:r>
              <a:rPr dirty="0" spc="155"/>
              <a:t> </a:t>
            </a:r>
            <a:r>
              <a:rPr dirty="0" spc="-70"/>
              <a:t>e</a:t>
            </a:r>
            <a:r>
              <a:rPr dirty="0" spc="-75"/>
              <a:t>ucl</a:t>
            </a:r>
            <a:r>
              <a:rPr dirty="0" spc="-60"/>
              <a:t>idea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92159"/>
            <a:ext cx="4316095" cy="2068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dividiamo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inter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40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otteniamo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30">
                <a:latin typeface="Tahoma"/>
                <a:cs typeface="Tahoma"/>
              </a:rPr>
              <a:t>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oppure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otteniamo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null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0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ri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0">
                <a:latin typeface="Tahoma"/>
                <a:cs typeface="Tahoma"/>
              </a:rPr>
              <a:t>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otteniamo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resto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diremo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0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 b="1">
                <a:solidFill>
                  <a:srgbClr val="CC0000"/>
                </a:solidFill>
                <a:latin typeface="Arial"/>
                <a:cs typeface="Arial"/>
              </a:rPr>
              <a:t>disp</a:t>
            </a:r>
            <a:r>
              <a:rPr dirty="0" sz="1200" spc="-12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ri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rma</a:t>
            </a:r>
            <a:endParaRPr sz="1200">
              <a:latin typeface="Tahoma"/>
              <a:cs typeface="Tahoma"/>
            </a:endParaRPr>
          </a:p>
          <a:p>
            <a:pPr marL="12700" marR="1904364" indent="1922780">
              <a:lnSpc>
                <a:spcPct val="183300"/>
              </a:lnSpc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5" i="1">
                <a:latin typeface="Calibri"/>
                <a:cs typeface="Calibri"/>
              </a:rPr>
              <a:t>m</a:t>
            </a:r>
            <a:r>
              <a:rPr dirty="0" sz="1200" spc="-10" i="1">
                <a:latin typeface="Arial"/>
                <a:cs typeface="Arial"/>
              </a:rPr>
              <a:t>,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45">
                <a:latin typeface="Tahoma"/>
                <a:cs typeface="Tahoma"/>
              </a:rPr>
              <a:t>intero,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quelli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disp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rma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19685">
              <a:lnSpc>
                <a:spcPct val="100000"/>
              </a:lnSpc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spc="-1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45">
                <a:latin typeface="Tahoma"/>
                <a:cs typeface="Tahoma"/>
              </a:rPr>
              <a:t>intero.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140"/>
              <a:t>p</a:t>
            </a:r>
            <a:r>
              <a:rPr dirty="0" spc="-35"/>
              <a:t>rimi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354339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839594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89039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248993"/>
            <a:ext cx="50800" cy="6033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12493"/>
            <a:ext cx="50800" cy="5398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436911"/>
            <a:ext cx="4412615" cy="466725"/>
          </a:xfrm>
          <a:custGeom>
            <a:avLst/>
            <a:gdLst/>
            <a:ahLst/>
            <a:cxnLst/>
            <a:rect l="l" t="t" r="r" b="b"/>
            <a:pathLst>
              <a:path w="4412615" h="466725">
                <a:moveTo>
                  <a:pt x="4412325" y="0"/>
                </a:moveTo>
                <a:lnTo>
                  <a:pt x="0" y="0"/>
                </a:lnTo>
                <a:lnTo>
                  <a:pt x="0" y="415383"/>
                </a:lnTo>
                <a:lnTo>
                  <a:pt x="16636" y="452897"/>
                </a:lnTo>
                <a:lnTo>
                  <a:pt x="4361525" y="466183"/>
                </a:lnTo>
                <a:lnTo>
                  <a:pt x="4375768" y="464138"/>
                </a:lnTo>
                <a:lnTo>
                  <a:pt x="4406889" y="438179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299793"/>
            <a:ext cx="0" cy="572135"/>
          </a:xfrm>
          <a:custGeom>
            <a:avLst/>
            <a:gdLst/>
            <a:ahLst/>
            <a:cxnLst/>
            <a:rect l="l" t="t" r="r" b="b"/>
            <a:pathLst>
              <a:path w="0" h="572135">
                <a:moveTo>
                  <a:pt x="0" y="57155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2870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2743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2616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24264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1135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T</a:t>
            </a:r>
            <a:r>
              <a:rPr dirty="0" spc="-55"/>
              <a:t>ra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0"/>
              <a:t>naturali</a:t>
            </a:r>
            <a:r>
              <a:rPr dirty="0" spc="15"/>
              <a:t> </a:t>
            </a:r>
            <a:r>
              <a:rPr dirty="0" spc="-70"/>
              <a:t>esiste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70"/>
              <a:t>classe</a:t>
            </a:r>
            <a:r>
              <a:rPr dirty="0" spc="15"/>
              <a:t> </a:t>
            </a:r>
            <a:r>
              <a:rPr dirty="0" spc="-45"/>
              <a:t>molto</a:t>
            </a:r>
            <a:r>
              <a:rPr dirty="0" spc="15"/>
              <a:t> </a:t>
            </a:r>
            <a:r>
              <a:rPr dirty="0" spc="-55"/>
              <a:t>im</a:t>
            </a:r>
            <a:r>
              <a:rPr dirty="0" spc="-25"/>
              <a:t>p</a:t>
            </a:r>
            <a:r>
              <a:rPr dirty="0" spc="-110"/>
              <a:t>o</a:t>
            </a:r>
            <a:r>
              <a:rPr dirty="0" spc="-50"/>
              <a:t>rtante,</a:t>
            </a:r>
            <a:r>
              <a:rPr dirty="0" spc="10"/>
              <a:t> </a:t>
            </a:r>
            <a:r>
              <a:rPr dirty="0" spc="-55"/>
              <a:t>quella</a:t>
            </a:r>
            <a:r>
              <a:rPr dirty="0" spc="10"/>
              <a:t> </a:t>
            </a:r>
            <a:r>
              <a:rPr dirty="0" spc="-65"/>
              <a:t>dei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1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pc="-35" b="1">
                <a:solidFill>
                  <a:srgbClr val="CC0000"/>
                </a:solidFill>
                <a:latin typeface="Arial"/>
                <a:cs typeface="Arial"/>
              </a:rPr>
              <a:t>rimi</a:t>
            </a:r>
            <a:r>
              <a:rPr dirty="0" spc="-40"/>
              <a:t>.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</a:p>
          <a:p>
            <a:pPr marL="12700" marR="264795">
              <a:lnSpc>
                <a:spcPct val="100000"/>
              </a:lnSpc>
              <a:spcBef>
                <a:spcPts val="800"/>
              </a:spcBef>
            </a:pPr>
            <a:r>
              <a:rPr dirty="0" spc="-75"/>
              <a:t>Chiamerem</a:t>
            </a:r>
            <a:r>
              <a:rPr dirty="0" spc="-70"/>
              <a:t>o</a:t>
            </a:r>
            <a:r>
              <a:rPr dirty="0" spc="20"/>
              <a:t> </a:t>
            </a:r>
            <a:r>
              <a:rPr dirty="0" spc="-35" i="1">
                <a:latin typeface="Calibri"/>
                <a:cs typeface="Calibri"/>
              </a:rPr>
              <a:t>numero</a:t>
            </a:r>
            <a:r>
              <a:rPr dirty="0" spc="114" i="1">
                <a:latin typeface="Calibri"/>
                <a:cs typeface="Calibri"/>
              </a:rPr>
              <a:t> </a:t>
            </a:r>
            <a:r>
              <a:rPr dirty="0" spc="-55" i="1">
                <a:latin typeface="Calibri"/>
                <a:cs typeface="Calibri"/>
              </a:rPr>
              <a:t>p</a:t>
            </a:r>
            <a:r>
              <a:rPr dirty="0" spc="-25" i="1">
                <a:latin typeface="Calibri"/>
                <a:cs typeface="Calibri"/>
              </a:rPr>
              <a:t>rimo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75" i="1">
                <a:latin typeface="Calibri"/>
                <a:cs typeface="Calibri"/>
              </a:rPr>
              <a:t> </a:t>
            </a:r>
            <a:r>
              <a:rPr dirty="0" spc="-60"/>
              <a:t>ogni</a:t>
            </a:r>
            <a:r>
              <a:rPr dirty="0" spc="10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55"/>
              <a:t>naturale</a:t>
            </a:r>
            <a:r>
              <a:rPr dirty="0" spc="15"/>
              <a:t> </a:t>
            </a:r>
            <a:r>
              <a:rPr dirty="0" spc="-20" i="1">
                <a:latin typeface="Calibri"/>
                <a:cs typeface="Calibri"/>
              </a:rPr>
              <a:t>p</a:t>
            </a:r>
            <a:r>
              <a:rPr dirty="0" spc="65" i="1">
                <a:latin typeface="Calibri"/>
                <a:cs typeface="Calibri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&gt;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75"/>
              <a:t>1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55"/>
              <a:t>sia</a:t>
            </a:r>
            <a:r>
              <a:rPr dirty="0" spc="-45"/>
              <a:t> </a:t>
            </a:r>
            <a:r>
              <a:rPr dirty="0" spc="-45"/>
              <a:t>divisibile</a:t>
            </a:r>
            <a:r>
              <a:rPr dirty="0" spc="15"/>
              <a:t> </a:t>
            </a:r>
            <a:r>
              <a:rPr dirty="0" spc="-45"/>
              <a:t>soltanto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5"/>
              <a:t>1</a:t>
            </a:r>
            <a:r>
              <a:rPr dirty="0" spc="15"/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130"/>
              <a:t>s</a:t>
            </a:r>
            <a:r>
              <a:rPr dirty="0" spc="-630"/>
              <a:t>´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70"/>
              <a:t>stesso.</a:t>
            </a: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140"/>
              <a:t>p</a:t>
            </a:r>
            <a:r>
              <a:rPr dirty="0" spc="-35"/>
              <a:t>rimi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354339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839594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89039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248993"/>
            <a:ext cx="50800" cy="6033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12493"/>
            <a:ext cx="50800" cy="5398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436911"/>
            <a:ext cx="4412615" cy="466725"/>
          </a:xfrm>
          <a:custGeom>
            <a:avLst/>
            <a:gdLst/>
            <a:ahLst/>
            <a:cxnLst/>
            <a:rect l="l" t="t" r="r" b="b"/>
            <a:pathLst>
              <a:path w="4412615" h="466725">
                <a:moveTo>
                  <a:pt x="4412325" y="0"/>
                </a:moveTo>
                <a:lnTo>
                  <a:pt x="0" y="0"/>
                </a:lnTo>
                <a:lnTo>
                  <a:pt x="0" y="415383"/>
                </a:lnTo>
                <a:lnTo>
                  <a:pt x="16636" y="452897"/>
                </a:lnTo>
                <a:lnTo>
                  <a:pt x="4361525" y="466183"/>
                </a:lnTo>
                <a:lnTo>
                  <a:pt x="4375768" y="464138"/>
                </a:lnTo>
                <a:lnTo>
                  <a:pt x="4406889" y="438179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299793"/>
            <a:ext cx="0" cy="572135"/>
          </a:xfrm>
          <a:custGeom>
            <a:avLst/>
            <a:gdLst/>
            <a:ahLst/>
            <a:cxnLst/>
            <a:rect l="l" t="t" r="r" b="b"/>
            <a:pathLst>
              <a:path w="0" h="572135">
                <a:moveTo>
                  <a:pt x="0" y="57155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2870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2743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2616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24264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1135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T</a:t>
            </a:r>
            <a:r>
              <a:rPr dirty="0" spc="-55"/>
              <a:t>ra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0"/>
              <a:t>naturali</a:t>
            </a:r>
            <a:r>
              <a:rPr dirty="0" spc="15"/>
              <a:t> </a:t>
            </a:r>
            <a:r>
              <a:rPr dirty="0" spc="-70"/>
              <a:t>esiste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70"/>
              <a:t>classe</a:t>
            </a:r>
            <a:r>
              <a:rPr dirty="0" spc="15"/>
              <a:t> </a:t>
            </a:r>
            <a:r>
              <a:rPr dirty="0" spc="-45"/>
              <a:t>molto</a:t>
            </a:r>
            <a:r>
              <a:rPr dirty="0" spc="15"/>
              <a:t> </a:t>
            </a:r>
            <a:r>
              <a:rPr dirty="0" spc="-55"/>
              <a:t>im</a:t>
            </a:r>
            <a:r>
              <a:rPr dirty="0" spc="-25"/>
              <a:t>p</a:t>
            </a:r>
            <a:r>
              <a:rPr dirty="0" spc="-110"/>
              <a:t>o</a:t>
            </a:r>
            <a:r>
              <a:rPr dirty="0" spc="-50"/>
              <a:t>rtante,</a:t>
            </a:r>
            <a:r>
              <a:rPr dirty="0" spc="10"/>
              <a:t> </a:t>
            </a:r>
            <a:r>
              <a:rPr dirty="0" spc="-55"/>
              <a:t>quella</a:t>
            </a:r>
            <a:r>
              <a:rPr dirty="0" spc="10"/>
              <a:t> </a:t>
            </a:r>
            <a:r>
              <a:rPr dirty="0" spc="-65"/>
              <a:t>dei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1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pc="-35" b="1">
                <a:solidFill>
                  <a:srgbClr val="CC0000"/>
                </a:solidFill>
                <a:latin typeface="Arial"/>
                <a:cs typeface="Arial"/>
              </a:rPr>
              <a:t>rimi</a:t>
            </a:r>
            <a:r>
              <a:rPr dirty="0" spc="-40"/>
              <a:t>.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</a:p>
          <a:p>
            <a:pPr marL="12700" marR="264795">
              <a:lnSpc>
                <a:spcPct val="100000"/>
              </a:lnSpc>
              <a:spcBef>
                <a:spcPts val="800"/>
              </a:spcBef>
            </a:pPr>
            <a:r>
              <a:rPr dirty="0" spc="-75"/>
              <a:t>Chiamerem</a:t>
            </a:r>
            <a:r>
              <a:rPr dirty="0" spc="-70"/>
              <a:t>o</a:t>
            </a:r>
            <a:r>
              <a:rPr dirty="0" spc="20"/>
              <a:t> </a:t>
            </a:r>
            <a:r>
              <a:rPr dirty="0" spc="-35" i="1">
                <a:latin typeface="Calibri"/>
                <a:cs typeface="Calibri"/>
              </a:rPr>
              <a:t>numero</a:t>
            </a:r>
            <a:r>
              <a:rPr dirty="0" spc="114" i="1">
                <a:latin typeface="Calibri"/>
                <a:cs typeface="Calibri"/>
              </a:rPr>
              <a:t> </a:t>
            </a:r>
            <a:r>
              <a:rPr dirty="0" spc="-55" i="1">
                <a:latin typeface="Calibri"/>
                <a:cs typeface="Calibri"/>
              </a:rPr>
              <a:t>p</a:t>
            </a:r>
            <a:r>
              <a:rPr dirty="0" spc="-25" i="1">
                <a:latin typeface="Calibri"/>
                <a:cs typeface="Calibri"/>
              </a:rPr>
              <a:t>rimo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75" i="1">
                <a:latin typeface="Calibri"/>
                <a:cs typeface="Calibri"/>
              </a:rPr>
              <a:t> </a:t>
            </a:r>
            <a:r>
              <a:rPr dirty="0" spc="-60"/>
              <a:t>ogni</a:t>
            </a:r>
            <a:r>
              <a:rPr dirty="0" spc="10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55"/>
              <a:t>naturale</a:t>
            </a:r>
            <a:r>
              <a:rPr dirty="0" spc="15"/>
              <a:t> </a:t>
            </a:r>
            <a:r>
              <a:rPr dirty="0" spc="-20" i="1">
                <a:latin typeface="Calibri"/>
                <a:cs typeface="Calibri"/>
              </a:rPr>
              <a:t>p</a:t>
            </a:r>
            <a:r>
              <a:rPr dirty="0" spc="65" i="1">
                <a:latin typeface="Calibri"/>
                <a:cs typeface="Calibri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&gt;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75"/>
              <a:t>1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55"/>
              <a:t>sia</a:t>
            </a:r>
            <a:r>
              <a:rPr dirty="0" spc="-45"/>
              <a:t> </a:t>
            </a:r>
            <a:r>
              <a:rPr dirty="0" spc="-45"/>
              <a:t>divisibile</a:t>
            </a:r>
            <a:r>
              <a:rPr dirty="0" spc="15"/>
              <a:t> </a:t>
            </a:r>
            <a:r>
              <a:rPr dirty="0" spc="-45"/>
              <a:t>soltanto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5"/>
              <a:t>1</a:t>
            </a:r>
            <a:r>
              <a:rPr dirty="0" spc="15"/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130"/>
              <a:t>s</a:t>
            </a:r>
            <a:r>
              <a:rPr dirty="0" spc="-630"/>
              <a:t>´</a:t>
            </a:r>
            <a:r>
              <a:rPr dirty="0" spc="-114"/>
              <a:t>e</a:t>
            </a:r>
            <a:r>
              <a:rPr dirty="0" spc="15"/>
              <a:t> </a:t>
            </a:r>
            <a:r>
              <a:rPr dirty="0" spc="-70"/>
              <a:t>stesso.</a:t>
            </a: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140"/>
              <a:t>p</a:t>
            </a:r>
            <a:r>
              <a:rPr dirty="0" spc="-35"/>
              <a:t>rimi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354339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839594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89039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248993"/>
            <a:ext cx="50800" cy="6033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12493"/>
            <a:ext cx="50800" cy="5398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436911"/>
            <a:ext cx="4412615" cy="466725"/>
          </a:xfrm>
          <a:custGeom>
            <a:avLst/>
            <a:gdLst/>
            <a:ahLst/>
            <a:cxnLst/>
            <a:rect l="l" t="t" r="r" b="b"/>
            <a:pathLst>
              <a:path w="4412615" h="466725">
                <a:moveTo>
                  <a:pt x="4412325" y="0"/>
                </a:moveTo>
                <a:lnTo>
                  <a:pt x="0" y="0"/>
                </a:lnTo>
                <a:lnTo>
                  <a:pt x="0" y="415383"/>
                </a:lnTo>
                <a:lnTo>
                  <a:pt x="16636" y="452897"/>
                </a:lnTo>
                <a:lnTo>
                  <a:pt x="4361525" y="466183"/>
                </a:lnTo>
                <a:lnTo>
                  <a:pt x="4375768" y="464138"/>
                </a:lnTo>
                <a:lnTo>
                  <a:pt x="4406889" y="438179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299793"/>
            <a:ext cx="0" cy="572135"/>
          </a:xfrm>
          <a:custGeom>
            <a:avLst/>
            <a:gdLst/>
            <a:ahLst/>
            <a:cxnLst/>
            <a:rect l="l" t="t" r="r" b="b"/>
            <a:pathLst>
              <a:path w="0" h="572135">
                <a:moveTo>
                  <a:pt x="0" y="57155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2870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2743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2616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24264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776449"/>
            <a:ext cx="4292600" cy="1778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classe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molto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rtante,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1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200" spc="-35" b="1">
                <a:solidFill>
                  <a:srgbClr val="CC0000"/>
                </a:solidFill>
                <a:latin typeface="Arial"/>
                <a:cs typeface="Arial"/>
              </a:rPr>
              <a:t>rimi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  <a:endParaRPr sz="1200">
              <a:latin typeface="Arial"/>
              <a:cs typeface="Arial"/>
            </a:endParaRPr>
          </a:p>
          <a:p>
            <a:pPr marL="12700" marR="382270">
              <a:lnSpc>
                <a:spcPct val="100000"/>
              </a:lnSpc>
              <a:spcBef>
                <a:spcPts val="800"/>
              </a:spcBef>
            </a:pPr>
            <a:r>
              <a:rPr dirty="0" sz="1200" spc="-75">
                <a:latin typeface="Tahoma"/>
                <a:cs typeface="Tahoma"/>
              </a:rPr>
              <a:t>Chiamerem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35" i="1">
                <a:latin typeface="Calibri"/>
                <a:cs typeface="Calibri"/>
              </a:rPr>
              <a:t>numero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55" i="1">
                <a:latin typeface="Calibri"/>
                <a:cs typeface="Calibri"/>
              </a:rPr>
              <a:t>p</a:t>
            </a:r>
            <a:r>
              <a:rPr dirty="0" sz="1200" spc="-25" i="1">
                <a:latin typeface="Calibri"/>
                <a:cs typeface="Calibri"/>
              </a:rPr>
              <a:t>rimo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75" i="1">
                <a:latin typeface="Calibri"/>
                <a:cs typeface="Calibri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p</a:t>
            </a:r>
            <a:r>
              <a:rPr dirty="0" sz="1200" spc="6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divisibile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soltanto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>
                <a:latin typeface="Tahoma"/>
                <a:cs typeface="Tahoma"/>
              </a:rPr>
              <a:t>s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stesso.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85"/>
              </a:spcBef>
            </a:pPr>
            <a:r>
              <a:rPr dirty="0" sz="1200" spc="-60">
                <a:latin typeface="Tahoma"/>
                <a:cs typeface="Tahoma"/>
              </a:rPr>
              <a:t>Esempi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rimi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7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13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rimi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60">
                <a:latin typeface="Tahoma"/>
                <a:cs typeface="Tahoma"/>
              </a:rPr>
              <a:t>5,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04">
                <a:latin typeface="Lucida Sans Unicode"/>
                <a:cs typeface="Lucida Sans Unicode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tutte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diversi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-60">
                <a:latin typeface="Tahoma"/>
                <a:cs typeface="Tahoma"/>
              </a:rPr>
              <a:t> 0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140"/>
              <a:t>p</a:t>
            </a:r>
            <a:r>
              <a:rPr dirty="0" spc="-35"/>
              <a:t>rimi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354339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839594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89039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248993"/>
            <a:ext cx="50800" cy="6033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12493"/>
            <a:ext cx="50800" cy="5398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436911"/>
            <a:ext cx="4412615" cy="466725"/>
          </a:xfrm>
          <a:custGeom>
            <a:avLst/>
            <a:gdLst/>
            <a:ahLst/>
            <a:cxnLst/>
            <a:rect l="l" t="t" r="r" b="b"/>
            <a:pathLst>
              <a:path w="4412615" h="466725">
                <a:moveTo>
                  <a:pt x="4412325" y="0"/>
                </a:moveTo>
                <a:lnTo>
                  <a:pt x="0" y="0"/>
                </a:lnTo>
                <a:lnTo>
                  <a:pt x="0" y="415383"/>
                </a:lnTo>
                <a:lnTo>
                  <a:pt x="16636" y="452897"/>
                </a:lnTo>
                <a:lnTo>
                  <a:pt x="4361525" y="466183"/>
                </a:lnTo>
                <a:lnTo>
                  <a:pt x="4375768" y="464138"/>
                </a:lnTo>
                <a:lnTo>
                  <a:pt x="4406889" y="438179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299793"/>
            <a:ext cx="0" cy="572135"/>
          </a:xfrm>
          <a:custGeom>
            <a:avLst/>
            <a:gdLst/>
            <a:ahLst/>
            <a:cxnLst/>
            <a:rect l="l" t="t" r="r" b="b"/>
            <a:pathLst>
              <a:path w="0" h="572135">
                <a:moveTo>
                  <a:pt x="0" y="57155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2870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2743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26169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24264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776449"/>
            <a:ext cx="4292600" cy="2328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classe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molto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rtante,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1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200" spc="-35" b="1">
                <a:solidFill>
                  <a:srgbClr val="CC0000"/>
                </a:solidFill>
                <a:latin typeface="Arial"/>
                <a:cs typeface="Arial"/>
              </a:rPr>
              <a:t>rimi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Definizione</a:t>
            </a:r>
            <a:endParaRPr sz="1200">
              <a:latin typeface="Arial"/>
              <a:cs typeface="Arial"/>
            </a:endParaRPr>
          </a:p>
          <a:p>
            <a:pPr marL="12700" marR="382270">
              <a:lnSpc>
                <a:spcPct val="100000"/>
              </a:lnSpc>
              <a:spcBef>
                <a:spcPts val="800"/>
              </a:spcBef>
            </a:pPr>
            <a:r>
              <a:rPr dirty="0" sz="1200" spc="-75">
                <a:latin typeface="Tahoma"/>
                <a:cs typeface="Tahoma"/>
              </a:rPr>
              <a:t>Chiamerem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35" i="1">
                <a:latin typeface="Calibri"/>
                <a:cs typeface="Calibri"/>
              </a:rPr>
              <a:t>numero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55" i="1">
                <a:latin typeface="Calibri"/>
                <a:cs typeface="Calibri"/>
              </a:rPr>
              <a:t>p</a:t>
            </a:r>
            <a:r>
              <a:rPr dirty="0" sz="1200" spc="-25" i="1">
                <a:latin typeface="Calibri"/>
                <a:cs typeface="Calibri"/>
              </a:rPr>
              <a:t>rimo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75" i="1">
                <a:latin typeface="Calibri"/>
                <a:cs typeface="Calibri"/>
              </a:rPr>
              <a:t> </a:t>
            </a:r>
            <a:r>
              <a:rPr dirty="0" sz="1200" spc="-60">
                <a:latin typeface="Tahoma"/>
                <a:cs typeface="Tahoma"/>
              </a:rPr>
              <a:t>ogni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p</a:t>
            </a:r>
            <a:r>
              <a:rPr dirty="0" sz="1200" spc="6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divisibile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soltanto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>
                <a:latin typeface="Tahoma"/>
                <a:cs typeface="Tahoma"/>
              </a:rPr>
              <a:t>s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stesso.</a:t>
            </a:r>
            <a:endParaRPr sz="1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985"/>
              </a:spcBef>
            </a:pPr>
            <a:r>
              <a:rPr dirty="0" sz="1200" spc="-60">
                <a:latin typeface="Tahoma"/>
                <a:cs typeface="Tahoma"/>
              </a:rPr>
              <a:t>Esempi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rimi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7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11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13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rimi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invece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60">
                <a:latin typeface="Tahoma"/>
                <a:cs typeface="Tahoma"/>
              </a:rPr>
              <a:t>5,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04">
                <a:latin typeface="Lucida Sans Unicode"/>
                <a:cs typeface="Lucida Sans Unicode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tutte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diversi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-60">
                <a:latin typeface="Tahoma"/>
                <a:cs typeface="Tahoma"/>
              </a:rPr>
              <a:t> 0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endParaRPr sz="1200">
              <a:latin typeface="Tahoma"/>
              <a:cs typeface="Tahoma"/>
            </a:endParaRPr>
          </a:p>
          <a:p>
            <a:pPr marL="12700" marR="21590">
              <a:lnSpc>
                <a:spcPct val="100000"/>
              </a:lnSpc>
              <a:spcBef>
                <a:spcPts val="5"/>
              </a:spcBef>
            </a:pPr>
            <a:r>
              <a:rPr dirty="0" sz="1200" spc="-4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pleonastico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sottoline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non</a:t>
            </a:r>
            <a:r>
              <a:rPr dirty="0" sz="1200" spc="85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rimo: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definizione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esclude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esplicitamente.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pi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piccolo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rimo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inoltre,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l’unico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rimo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19/37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O</a:t>
            </a:r>
            <a:r>
              <a:rPr dirty="0" spc="25"/>
              <a:t>p</a:t>
            </a:r>
            <a:r>
              <a:rPr dirty="0" spc="-60"/>
              <a:t>erazioni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-40" b="0">
                <a:latin typeface="Verdana"/>
                <a:cs typeface="Verdana"/>
              </a:rPr>
              <a:t>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98446"/>
            <a:ext cx="3768725" cy="398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somm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moltiplic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ottenendone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terzo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4/37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140"/>
              <a:t>p</a:t>
            </a:r>
            <a:r>
              <a:rPr dirty="0" spc="-35"/>
              <a:t>rimi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66238"/>
            <a:ext cx="4323080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13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00">
                <a:latin typeface="Tahoma"/>
                <a:cs typeface="Tahoma"/>
              </a:rPr>
              <a:t>m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molto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im</a:t>
            </a:r>
            <a:r>
              <a:rPr dirty="0" sz="1200" spc="-25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rtante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13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ria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numeri: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ensati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mattoni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5">
                <a:latin typeface="Tahoma"/>
                <a:cs typeface="Tahoma"/>
              </a:rPr>
              <a:t>rtire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dai</a:t>
            </a:r>
            <a:r>
              <a:rPr dirty="0" sz="1200" spc="-45">
                <a:latin typeface="Tahoma"/>
                <a:cs typeface="Tahoma"/>
              </a:rPr>
              <a:t> quali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costruiscono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altri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interi.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20/37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140"/>
              <a:t>p</a:t>
            </a:r>
            <a:r>
              <a:rPr dirty="0" spc="-35"/>
              <a:t>rimi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727592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685199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735999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622229"/>
            <a:ext cx="50800" cy="10756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685730"/>
            <a:ext cx="50800" cy="10121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810148"/>
            <a:ext cx="4412615" cy="939165"/>
          </a:xfrm>
          <a:custGeom>
            <a:avLst/>
            <a:gdLst/>
            <a:ahLst/>
            <a:cxnLst/>
            <a:rect l="l" t="t" r="r" b="b"/>
            <a:pathLst>
              <a:path w="4412615" h="939164">
                <a:moveTo>
                  <a:pt x="4412325" y="0"/>
                </a:moveTo>
                <a:lnTo>
                  <a:pt x="0" y="0"/>
                </a:lnTo>
                <a:lnTo>
                  <a:pt x="0" y="887751"/>
                </a:lnTo>
                <a:lnTo>
                  <a:pt x="16636" y="925265"/>
                </a:lnTo>
                <a:lnTo>
                  <a:pt x="4361525" y="938551"/>
                </a:lnTo>
                <a:lnTo>
                  <a:pt x="4375768" y="936506"/>
                </a:lnTo>
                <a:lnTo>
                  <a:pt x="4406889" y="91054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673029"/>
            <a:ext cx="0" cy="1043940"/>
          </a:xfrm>
          <a:custGeom>
            <a:avLst/>
            <a:gdLst/>
            <a:ahLst/>
            <a:cxnLst/>
            <a:rect l="l" t="t" r="r" b="b"/>
            <a:pathLst>
              <a:path w="0" h="1043939">
                <a:moveTo>
                  <a:pt x="0" y="1043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66032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64762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63492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61587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30923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13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/>
              <a:t>i</a:t>
            </a:r>
            <a:r>
              <a:rPr dirty="0" spc="-100"/>
              <a:t>m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80"/>
              <a:t>g</a:t>
            </a:r>
            <a:r>
              <a:rPr dirty="0" spc="-50"/>
              <a:t>o</a:t>
            </a:r>
            <a:r>
              <a:rPr dirty="0" spc="-75"/>
              <a:t>dono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45"/>
              <a:t>molto</a:t>
            </a:r>
            <a:r>
              <a:rPr dirty="0" spc="15"/>
              <a:t> </a:t>
            </a:r>
            <a:r>
              <a:rPr dirty="0" spc="-55"/>
              <a:t>im</a:t>
            </a:r>
            <a:r>
              <a:rPr dirty="0" spc="-25"/>
              <a:t>p</a:t>
            </a:r>
            <a:r>
              <a:rPr dirty="0" spc="-110"/>
              <a:t>o</a:t>
            </a:r>
            <a:r>
              <a:rPr dirty="0" spc="-45"/>
              <a:t>rtante</a:t>
            </a:r>
            <a:r>
              <a:rPr dirty="0" spc="10"/>
              <a:t> </a:t>
            </a:r>
            <a:r>
              <a:rPr dirty="0" spc="-55"/>
              <a:t>nella</a:t>
            </a:r>
            <a:r>
              <a:rPr dirty="0" spc="15"/>
              <a:t> </a:t>
            </a:r>
            <a:r>
              <a:rPr dirty="0" spc="-10"/>
              <a:t>T</a:t>
            </a:r>
            <a:r>
              <a:rPr dirty="0" spc="-90"/>
              <a:t>e</a:t>
            </a:r>
            <a:r>
              <a:rPr dirty="0" spc="-130"/>
              <a:t>o</a:t>
            </a:r>
            <a:r>
              <a:rPr dirty="0" spc="-40"/>
              <a:t>ria</a:t>
            </a:r>
            <a:r>
              <a:rPr dirty="0" spc="-30"/>
              <a:t> </a:t>
            </a:r>
            <a:r>
              <a:rPr dirty="0" spc="-65"/>
              <a:t>dei</a:t>
            </a:r>
            <a:r>
              <a:rPr dirty="0" spc="10"/>
              <a:t> </a:t>
            </a:r>
            <a:r>
              <a:rPr dirty="0" spc="-75"/>
              <a:t>numeri:</a:t>
            </a:r>
            <a:r>
              <a:rPr dirty="0" spc="145"/>
              <a:t> </a:t>
            </a:r>
            <a:r>
              <a:rPr dirty="0" spc="-120"/>
              <a:t>e</a:t>
            </a:r>
            <a:r>
              <a:rPr dirty="0" spc="-95"/>
              <a:t>s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80"/>
              <a:t>ossono</a:t>
            </a:r>
            <a:r>
              <a:rPr dirty="0" spc="15"/>
              <a:t> </a:t>
            </a:r>
            <a:r>
              <a:rPr dirty="0" spc="-95"/>
              <a:t>essere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60"/>
              <a:t>ensati</a:t>
            </a:r>
            <a:r>
              <a:rPr dirty="0" spc="15"/>
              <a:t> </a:t>
            </a:r>
            <a:r>
              <a:rPr dirty="0" spc="-80"/>
              <a:t>come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20" i="1">
                <a:latin typeface="Calibri"/>
                <a:cs typeface="Calibri"/>
              </a:rPr>
              <a:t>mattoni</a:t>
            </a:r>
            <a:r>
              <a:rPr dirty="0" spc="120" i="1">
                <a:latin typeface="Calibri"/>
                <a:cs typeface="Calibri"/>
              </a:rPr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35"/>
              <a:t>rtire</a:t>
            </a:r>
            <a:r>
              <a:rPr dirty="0" spc="10"/>
              <a:t> </a:t>
            </a:r>
            <a:r>
              <a:rPr dirty="0" spc="-50"/>
              <a:t>dai</a:t>
            </a:r>
            <a:r>
              <a:rPr dirty="0" spc="-45"/>
              <a:t> quali</a:t>
            </a:r>
            <a:r>
              <a:rPr dirty="0" spc="15"/>
              <a:t> </a:t>
            </a:r>
            <a:r>
              <a:rPr dirty="0" spc="-95"/>
              <a:t>s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55"/>
              <a:t>costruiscono</a:t>
            </a:r>
            <a:r>
              <a:rPr dirty="0" spc="15"/>
              <a:t> </a:t>
            </a:r>
            <a:r>
              <a:rPr dirty="0" spc="-5"/>
              <a:t>tutti</a:t>
            </a:r>
            <a:r>
              <a:rPr dirty="0" spc="15"/>
              <a:t> </a:t>
            </a:r>
            <a:r>
              <a:rPr dirty="0" spc="-30"/>
              <a:t>gli</a:t>
            </a:r>
            <a:r>
              <a:rPr dirty="0" spc="10"/>
              <a:t> </a:t>
            </a:r>
            <a:r>
              <a:rPr dirty="0" spc="-25"/>
              <a:t>altri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35"/>
              <a:t>interi.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25" b="1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pc="-70" b="1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pc="-114" b="1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pc="-45" b="1">
                <a:solidFill>
                  <a:srgbClr val="3333B2"/>
                </a:solidFill>
                <a:latin typeface="Arial"/>
                <a:cs typeface="Arial"/>
              </a:rPr>
              <a:t>rema</a:t>
            </a:r>
            <a:r>
              <a:rPr dirty="0" spc="100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b="1">
                <a:solidFill>
                  <a:srgbClr val="3333B2"/>
                </a:solidFill>
                <a:latin typeface="Arial"/>
                <a:cs typeface="Arial"/>
              </a:rPr>
              <a:t>f</a:t>
            </a:r>
            <a:r>
              <a:rPr dirty="0" spc="-45" b="1">
                <a:solidFill>
                  <a:srgbClr val="3333B2"/>
                </a:solidFill>
                <a:latin typeface="Arial"/>
                <a:cs typeface="Arial"/>
              </a:rPr>
              <a:t>ondament</a:t>
            </a:r>
            <a:r>
              <a:rPr dirty="0" spc="-45" b="1">
                <a:solidFill>
                  <a:srgbClr val="3333B2"/>
                </a:solidFill>
                <a:latin typeface="Arial"/>
                <a:cs typeface="Arial"/>
              </a:rPr>
              <a:t>ale</a:t>
            </a:r>
            <a:r>
              <a:rPr dirty="0" spc="10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pc="-25" b="1">
                <a:solidFill>
                  <a:srgbClr val="3333B2"/>
                </a:solidFill>
                <a:latin typeface="Arial"/>
                <a:cs typeface="Arial"/>
              </a:rPr>
              <a:t>dell’Aritmetica</a:t>
            </a: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-35"/>
              <a:t>Sia</a:t>
            </a:r>
            <a:r>
              <a:rPr dirty="0" spc="10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30" i="1">
                <a:latin typeface="Calibri"/>
                <a:cs typeface="Calibri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40">
                <a:latin typeface="Verdana"/>
                <a:cs typeface="Verdana"/>
              </a:rPr>
              <a:t>N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30" i="1">
                <a:latin typeface="Calibri"/>
                <a:cs typeface="Calibri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≠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75"/>
              <a:t>0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60"/>
              <a:t>1.</a:t>
            </a:r>
            <a:r>
              <a:rPr dirty="0" spc="145"/>
              <a:t> </a:t>
            </a:r>
            <a:r>
              <a:rPr dirty="0" spc="-5"/>
              <a:t>All</a:t>
            </a:r>
            <a:r>
              <a:rPr dirty="0" spc="-45"/>
              <a:t>o</a:t>
            </a:r>
            <a:r>
              <a:rPr dirty="0" spc="-55"/>
              <a:t>ra</a:t>
            </a:r>
            <a:r>
              <a:rPr dirty="0" spc="15"/>
              <a:t> </a:t>
            </a:r>
            <a:r>
              <a:rPr dirty="0" spc="-70"/>
              <a:t>esiste</a:t>
            </a:r>
            <a:r>
              <a:rPr dirty="0" spc="15"/>
              <a:t> </a:t>
            </a:r>
            <a:r>
              <a:rPr dirty="0" spc="-20" i="1">
                <a:latin typeface="Calibri"/>
                <a:cs typeface="Calibri"/>
              </a:rPr>
              <a:t>n</a:t>
            </a:r>
            <a:r>
              <a:rPr dirty="0" spc="40" i="1">
                <a:latin typeface="Calibri"/>
                <a:cs typeface="Calibri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40">
                <a:latin typeface="Verdana"/>
                <a:cs typeface="Verdana"/>
              </a:rPr>
              <a:t>N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5"/>
              <a:t>tale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30" i="1">
                <a:latin typeface="Calibri"/>
                <a:cs typeface="Calibri"/>
              </a:rPr>
              <a:t> </a:t>
            </a:r>
            <a:r>
              <a:rPr dirty="0" spc="-65">
                <a:latin typeface="Arial Unicode MS"/>
                <a:cs typeface="Arial Unicode MS"/>
              </a:rPr>
              <a:t>=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20" i="1">
                <a:latin typeface="Calibri"/>
                <a:cs typeface="Calibri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baseline="24305" sz="1200" spc="-52" i="1">
                <a:latin typeface="Trebuchet MS"/>
                <a:cs typeface="Trebuchet MS"/>
              </a:rPr>
              <a:t>t</a:t>
            </a:r>
            <a:r>
              <a:rPr dirty="0" baseline="23148" sz="900" spc="-97">
                <a:latin typeface="Lucida Sans Unicode"/>
                <a:cs typeface="Lucida Sans Unicode"/>
              </a:rPr>
              <a:t>1</a:t>
            </a:r>
            <a:r>
              <a:rPr dirty="0" baseline="23148" sz="900" spc="-13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2</a:t>
            </a:r>
            <a:r>
              <a:rPr dirty="0" baseline="24305" sz="1200" spc="-52" i="1">
                <a:latin typeface="Trebuchet MS"/>
                <a:cs typeface="Trebuchet MS"/>
              </a:rPr>
              <a:t>t</a:t>
            </a:r>
            <a:r>
              <a:rPr dirty="0" baseline="23148" sz="900" spc="-97">
                <a:latin typeface="Lucida Sans Unicode"/>
                <a:cs typeface="Lucida Sans Unicode"/>
              </a:rPr>
              <a:t>2</a:t>
            </a:r>
            <a:r>
              <a:rPr dirty="0" baseline="23148" sz="900" spc="-135">
                <a:latin typeface="Lucida Sans Unicode"/>
                <a:cs typeface="Lucida Sans Unicode"/>
              </a:rPr>
              <a:t> </a:t>
            </a:r>
            <a:r>
              <a:rPr dirty="0" sz="1200" spc="175">
                <a:latin typeface="Lucida Sans Unicode"/>
                <a:cs typeface="Lucida Sans Unicode"/>
              </a:rPr>
              <a:t>·</a:t>
            </a:r>
            <a:r>
              <a:rPr dirty="0" sz="1200" spc="-20" i="1">
                <a:latin typeface="Calibri"/>
                <a:cs typeface="Calibri"/>
              </a:rPr>
              <a:t>p</a:t>
            </a:r>
            <a:r>
              <a:rPr dirty="0" baseline="-13888" sz="1200" spc="75" i="1">
                <a:latin typeface="Trebuchet MS"/>
                <a:cs typeface="Trebuchet MS"/>
              </a:rPr>
              <a:t>n</a:t>
            </a:r>
            <a:r>
              <a:rPr dirty="0" baseline="24305" sz="1200" spc="-52" i="1">
                <a:latin typeface="Trebuchet MS"/>
                <a:cs typeface="Trebuchet MS"/>
              </a:rPr>
              <a:t>t</a:t>
            </a:r>
            <a:r>
              <a:rPr dirty="0" baseline="23148" sz="900" spc="-7" i="1">
                <a:latin typeface="Trebuchet MS"/>
                <a:cs typeface="Trebuchet MS"/>
              </a:rPr>
              <a:t>n</a:t>
            </a:r>
            <a:r>
              <a:rPr dirty="0" baseline="23148" sz="900" spc="-112" i="1">
                <a:latin typeface="Trebuchet MS"/>
                <a:cs typeface="Trebuchet MS"/>
              </a:rPr>
              <a:t> </a:t>
            </a:r>
            <a:r>
              <a:rPr dirty="0" sz="1200" spc="-40"/>
              <a:t>,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966" y="1997605"/>
            <a:ext cx="4286885" cy="727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80">
                <a:latin typeface="Tahoma"/>
                <a:cs typeface="Tahoma"/>
              </a:rPr>
              <a:t>dove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p</a:t>
            </a:r>
            <a:r>
              <a:rPr dirty="0" baseline="-13888" sz="1200" spc="-60">
                <a:latin typeface="Lucida Sans Unicode"/>
                <a:cs typeface="Lucida Sans Unicode"/>
              </a:rPr>
              <a:t>2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p</a:t>
            </a:r>
            <a:r>
              <a:rPr dirty="0" baseline="-13888" sz="1200" spc="-7" i="1">
                <a:latin typeface="Trebuchet MS"/>
                <a:cs typeface="Trebuchet MS"/>
              </a:rPr>
              <a:t>n</a:t>
            </a:r>
            <a:r>
              <a:rPr dirty="0" baseline="-13888" sz="1200" i="1">
                <a:latin typeface="Trebuchet MS"/>
                <a:cs typeface="Trebuchet MS"/>
              </a:rPr>
              <a:t> </a:t>
            </a:r>
            <a:r>
              <a:rPr dirty="0" baseline="-13888" sz="1200" spc="-44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100">
                <a:latin typeface="Tahoma"/>
                <a:cs typeface="Tahoma"/>
              </a:rPr>
              <a:t>m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distinti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univ</a:t>
            </a:r>
            <a:r>
              <a:rPr dirty="0" sz="1200" spc="-3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camente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determinati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onenti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5" i="1">
                <a:latin typeface="Calibri"/>
                <a:cs typeface="Calibri"/>
              </a:rPr>
              <a:t>t</a:t>
            </a:r>
            <a:r>
              <a:rPr dirty="0" baseline="-13888" sz="1200" spc="-60">
                <a:latin typeface="Lucida Sans Unicode"/>
                <a:cs typeface="Lucida Sans Unicode"/>
              </a:rPr>
              <a:t>1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t</a:t>
            </a:r>
            <a:r>
              <a:rPr dirty="0" baseline="-13888" sz="1200" spc="-135">
                <a:latin typeface="Lucida Sans Unicode"/>
                <a:cs typeface="Lucida Sans Unicode"/>
              </a:rPr>
              <a:t>2</a:t>
            </a:r>
            <a:r>
              <a:rPr dirty="0" baseline="-13888" sz="1200" spc="-44">
                <a:latin typeface="Lucida Sans Unicode"/>
                <a:cs typeface="Lucida Sans Unicode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t</a:t>
            </a:r>
            <a:r>
              <a:rPr dirty="0" baseline="-13888" sz="1200" spc="-7" i="1">
                <a:latin typeface="Trebuchet MS"/>
                <a:cs typeface="Trebuchet MS"/>
              </a:rPr>
              <a:t>n</a:t>
            </a:r>
            <a:r>
              <a:rPr dirty="0" baseline="-13888" sz="1200" i="1">
                <a:latin typeface="Trebuchet MS"/>
                <a:cs typeface="Trebuchet MS"/>
              </a:rPr>
              <a:t> </a:t>
            </a:r>
            <a:r>
              <a:rPr dirty="0" baseline="-13888" sz="1200" spc="-44" i="1">
                <a:latin typeface="Trebuchet MS"/>
                <a:cs typeface="Trebuchet MS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nulli.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00">
                <a:latin typeface="Tahoma"/>
                <a:cs typeface="Tahoma"/>
              </a:rPr>
              <a:t>es</a:t>
            </a:r>
            <a:r>
              <a:rPr dirty="0" sz="1200" spc="-120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nta</a:t>
            </a:r>
            <a:r>
              <a:rPr dirty="0" sz="1200" spc="-35">
                <a:latin typeface="Tahoma"/>
                <a:cs typeface="Tahoma"/>
              </a:rPr>
              <a:t>z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8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ne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essenzialmente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unica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senso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cambi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l’</a:t>
            </a:r>
            <a:r>
              <a:rPr dirty="0" sz="1200" spc="-35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rdine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20/37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140"/>
              <a:t>p</a:t>
            </a:r>
            <a:r>
              <a:rPr dirty="0" spc="-35"/>
              <a:t>rimi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276725" cy="1489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130">
                <a:latin typeface="Tahoma"/>
                <a:cs typeface="Tahoma"/>
              </a:rPr>
              <a:t>o</a:t>
            </a:r>
            <a:r>
              <a:rPr dirty="0" sz="1200" spc="-85">
                <a:latin typeface="Tahoma"/>
                <a:cs typeface="Tahoma"/>
              </a:rPr>
              <a:t>rema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fondamentale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stabilisce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noto: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scrivere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rizzazione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rimi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qualsiasi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diverso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algn="ctr" marL="59055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algn="ctr" marL="59055">
              <a:lnSpc>
                <a:spcPct val="100000"/>
              </a:lnSpc>
              <a:spcBef>
                <a:spcPts val="615"/>
              </a:spcBef>
            </a:pPr>
            <a:r>
              <a:rPr dirty="0" sz="1200" spc="-75">
                <a:latin typeface="Tahoma"/>
                <a:cs typeface="Tahoma"/>
              </a:rPr>
              <a:t>10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algn="ctr" marL="59055">
              <a:lnSpc>
                <a:spcPct val="100000"/>
              </a:lnSpc>
              <a:spcBef>
                <a:spcPts val="615"/>
              </a:spcBef>
            </a:pPr>
            <a:r>
              <a:rPr dirty="0" sz="1200" spc="-75">
                <a:latin typeface="Tahoma"/>
                <a:cs typeface="Tahoma"/>
              </a:rPr>
              <a:t>18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37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21/37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301" y="31375"/>
            <a:ext cx="47370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Interi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140"/>
              <a:t>p</a:t>
            </a:r>
            <a:r>
              <a:rPr dirty="0" spc="-35"/>
              <a:t>rimi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336415" cy="2625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4769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130">
                <a:latin typeface="Tahoma"/>
                <a:cs typeface="Tahoma"/>
              </a:rPr>
              <a:t>o</a:t>
            </a:r>
            <a:r>
              <a:rPr dirty="0" sz="1200" spc="-85">
                <a:latin typeface="Tahoma"/>
                <a:cs typeface="Tahoma"/>
              </a:rPr>
              <a:t>rema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fondamentale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65">
                <a:latin typeface="Tahoma"/>
                <a:cs typeface="Tahoma"/>
              </a:rPr>
              <a:t>r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 spc="-95">
                <a:latin typeface="Tahoma"/>
                <a:cs typeface="Tahoma"/>
              </a:rPr>
              <a:t>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stabilisce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95">
                <a:latin typeface="Tahoma"/>
                <a:cs typeface="Tahoma"/>
              </a:rPr>
              <a:t>en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noto: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sem</a:t>
            </a:r>
            <a:r>
              <a:rPr dirty="0" sz="1200" spc="-125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scrivere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rizzazione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rimi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qualsiasi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diverso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dirty="0" sz="1200" spc="-75">
                <a:latin typeface="Tahoma"/>
                <a:cs typeface="Tahoma"/>
              </a:rPr>
              <a:t>10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dirty="0" sz="1200" spc="-75">
                <a:latin typeface="Tahoma"/>
                <a:cs typeface="Tahoma"/>
              </a:rPr>
              <a:t>18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37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15"/>
              </a:spcBef>
            </a:pPr>
            <a:r>
              <a:rPr dirty="0" sz="1200" spc="-35">
                <a:latin typeface="Tahoma"/>
                <a:cs typeface="Tahoma"/>
              </a:rPr>
              <a:t>Ora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chi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erc</a:t>
            </a:r>
            <a:r>
              <a:rPr dirty="0" sz="1200" spc="-11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sc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rt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dalla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lista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5">
                <a:latin typeface="Tahoma"/>
                <a:cs typeface="Tahoma"/>
              </a:rPr>
              <a:t>rimi.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fosse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num</a:t>
            </a:r>
            <a:r>
              <a:rPr dirty="0" sz="1200" spc="-85">
                <a:latin typeface="Tahoma"/>
                <a:cs typeface="Tahoma"/>
              </a:rPr>
              <a:t>e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rimo,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reb</a:t>
            </a:r>
            <a:r>
              <a:rPr dirty="0" sz="1200" spc="-5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25">
                <a:latin typeface="Tahoma"/>
                <a:cs typeface="Tahoma"/>
              </a:rPr>
              <a:t>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valida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l’unici</a:t>
            </a:r>
            <a:r>
              <a:rPr dirty="0" sz="1200" spc="-3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-65">
                <a:latin typeface="Tahoma"/>
                <a:cs typeface="Tahoma"/>
              </a:rPr>
              <a:t> scom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osizione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rimi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114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rantita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130">
                <a:latin typeface="Tahoma"/>
                <a:cs typeface="Tahoma"/>
              </a:rPr>
              <a:t>o</a:t>
            </a:r>
            <a:r>
              <a:rPr dirty="0" sz="1200" spc="-85">
                <a:latin typeface="Tahoma"/>
                <a:cs typeface="Tahoma"/>
              </a:rPr>
              <a:t>rema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fonda</a:t>
            </a:r>
            <a:r>
              <a:rPr dirty="0" sz="1200" spc="-125">
                <a:latin typeface="Tahoma"/>
                <a:cs typeface="Tahoma"/>
              </a:rPr>
              <a:t>m</a:t>
            </a:r>
            <a:r>
              <a:rPr dirty="0" sz="1200" spc="-85">
                <a:latin typeface="Tahoma"/>
                <a:cs typeface="Tahoma"/>
              </a:rPr>
              <a:t>e</a:t>
            </a:r>
            <a:r>
              <a:rPr dirty="0" sz="1200" spc="-40">
                <a:latin typeface="Tahoma"/>
                <a:cs typeface="Tahoma"/>
              </a:rPr>
              <a:t>nta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dell’Aritmetica.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esempio,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avreb</a:t>
            </a:r>
            <a:r>
              <a:rPr dirty="0" sz="1200" spc="-5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18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37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baseline="31250" sz="1200" spc="-135">
                <a:latin typeface="Lucida Sans Unicode"/>
                <a:cs typeface="Lucida Sans Unicode"/>
              </a:rPr>
              <a:t>3</a:t>
            </a:r>
            <a:r>
              <a:rPr dirty="0" baseline="31250" sz="1200" spc="37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21/37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88" y="31375"/>
            <a:ext cx="6026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Razionali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50"/>
              <a:t>razionali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8122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65"/>
              <a:t>Il</a:t>
            </a:r>
            <a:r>
              <a:rPr dirty="0" spc="10"/>
              <a:t> </a:t>
            </a:r>
            <a:r>
              <a:rPr dirty="0" spc="-25"/>
              <a:t>fatto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0"/>
              <a:t>volte</a:t>
            </a:r>
            <a:r>
              <a:rPr dirty="0" spc="10"/>
              <a:t> </a:t>
            </a:r>
            <a:r>
              <a:rPr dirty="0" spc="-40"/>
              <a:t>in</a:t>
            </a:r>
            <a:r>
              <a:rPr dirty="0" spc="10"/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40"/>
              <a:t>o</a:t>
            </a:r>
            <a:r>
              <a:rPr dirty="0" spc="-80"/>
              <a:t>duce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60"/>
              <a:t>resto</a:t>
            </a:r>
            <a:r>
              <a:rPr dirty="0" spc="10"/>
              <a:t> </a:t>
            </a:r>
            <a:r>
              <a:rPr dirty="0" spc="-75"/>
              <a:t>non</a:t>
            </a:r>
            <a:r>
              <a:rPr dirty="0" spc="15"/>
              <a:t> </a:t>
            </a:r>
            <a:r>
              <a:rPr dirty="0" spc="-50"/>
              <a:t>nullo</a:t>
            </a:r>
            <a:r>
              <a:rPr dirty="0" spc="10"/>
              <a:t> </a:t>
            </a:r>
            <a:r>
              <a:rPr dirty="0" spc="-55"/>
              <a:t>nella</a:t>
            </a:r>
            <a:r>
              <a:rPr dirty="0" spc="15"/>
              <a:t> </a:t>
            </a:r>
            <a:r>
              <a:rPr dirty="0" spc="-55"/>
              <a:t>divisione,</a:t>
            </a:r>
            <a:r>
              <a:rPr dirty="0" spc="-45"/>
              <a:t> </a:t>
            </a:r>
            <a:r>
              <a:rPr dirty="0" spc="-45"/>
              <a:t>significa</a:t>
            </a:r>
            <a:r>
              <a:rPr dirty="0" spc="15"/>
              <a:t> </a:t>
            </a:r>
            <a:r>
              <a:rPr dirty="0" spc="-40"/>
              <a:t>c</a:t>
            </a:r>
            <a:r>
              <a:rPr dirty="0" spc="-95"/>
              <a:t>he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95"/>
              <a:t>sem</a:t>
            </a:r>
            <a:r>
              <a:rPr dirty="0" spc="-125"/>
              <a:t>p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50"/>
              <a:t>ottiene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85"/>
              <a:t>nume</a:t>
            </a:r>
            <a:r>
              <a:rPr dirty="0" spc="-55"/>
              <a:t>r</a:t>
            </a:r>
            <a:r>
              <a:rPr dirty="0" spc="-75"/>
              <a:t>o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75"/>
              <a:t>quando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55"/>
              <a:t>divide</a:t>
            </a:r>
            <a:r>
              <a:rPr dirty="0" spc="-4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35"/>
              <a:t>altro.</a:t>
            </a:r>
            <a:r>
              <a:rPr dirty="0" spc="145"/>
              <a:t> </a:t>
            </a:r>
            <a:r>
              <a:rPr dirty="0" spc="-15"/>
              <a:t>Si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25"/>
              <a:t>soliti</a:t>
            </a:r>
            <a:r>
              <a:rPr dirty="0" spc="15"/>
              <a:t> </a:t>
            </a:r>
            <a:r>
              <a:rPr dirty="0" spc="-55"/>
              <a:t>dire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60"/>
              <a:t>divisione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-7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70"/>
              <a:t>o</a:t>
            </a:r>
            <a:r>
              <a:rPr dirty="0" spc="-40"/>
              <a:t>p</a:t>
            </a:r>
            <a:r>
              <a:rPr dirty="0" spc="-70"/>
              <a:t>erazione</a:t>
            </a:r>
            <a:r>
              <a:rPr dirty="0" spc="15"/>
              <a:t> </a:t>
            </a:r>
            <a:r>
              <a:rPr dirty="0" spc="-55"/>
              <a:t>interna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40"/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88" y="31375"/>
            <a:ext cx="6026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Razionali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50"/>
              <a:t>razionali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8122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65"/>
              <a:t>Il</a:t>
            </a:r>
            <a:r>
              <a:rPr dirty="0" spc="10"/>
              <a:t> </a:t>
            </a:r>
            <a:r>
              <a:rPr dirty="0" spc="-25"/>
              <a:t>fatto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0"/>
              <a:t>volte</a:t>
            </a:r>
            <a:r>
              <a:rPr dirty="0" spc="10"/>
              <a:t> </a:t>
            </a:r>
            <a:r>
              <a:rPr dirty="0" spc="-40"/>
              <a:t>in</a:t>
            </a:r>
            <a:r>
              <a:rPr dirty="0" spc="10"/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40"/>
              <a:t>o</a:t>
            </a:r>
            <a:r>
              <a:rPr dirty="0" spc="-80"/>
              <a:t>duce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60"/>
              <a:t>resto</a:t>
            </a:r>
            <a:r>
              <a:rPr dirty="0" spc="10"/>
              <a:t> </a:t>
            </a:r>
            <a:r>
              <a:rPr dirty="0" spc="-75"/>
              <a:t>non</a:t>
            </a:r>
            <a:r>
              <a:rPr dirty="0" spc="15"/>
              <a:t> </a:t>
            </a:r>
            <a:r>
              <a:rPr dirty="0" spc="-50"/>
              <a:t>nullo</a:t>
            </a:r>
            <a:r>
              <a:rPr dirty="0" spc="10"/>
              <a:t> </a:t>
            </a:r>
            <a:r>
              <a:rPr dirty="0" spc="-55"/>
              <a:t>nella</a:t>
            </a:r>
            <a:r>
              <a:rPr dirty="0" spc="15"/>
              <a:t> </a:t>
            </a:r>
            <a:r>
              <a:rPr dirty="0" spc="-55"/>
              <a:t>divisione,</a:t>
            </a:r>
            <a:r>
              <a:rPr dirty="0" spc="-45"/>
              <a:t> </a:t>
            </a:r>
            <a:r>
              <a:rPr dirty="0" spc="-45"/>
              <a:t>significa</a:t>
            </a:r>
            <a:r>
              <a:rPr dirty="0" spc="15"/>
              <a:t> </a:t>
            </a:r>
            <a:r>
              <a:rPr dirty="0" spc="-40"/>
              <a:t>c</a:t>
            </a:r>
            <a:r>
              <a:rPr dirty="0" spc="-95"/>
              <a:t>he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95"/>
              <a:t>sem</a:t>
            </a:r>
            <a:r>
              <a:rPr dirty="0" spc="-125"/>
              <a:t>p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50"/>
              <a:t>ottiene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85"/>
              <a:t>nume</a:t>
            </a:r>
            <a:r>
              <a:rPr dirty="0" spc="-55"/>
              <a:t>r</a:t>
            </a:r>
            <a:r>
              <a:rPr dirty="0" spc="-75"/>
              <a:t>o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75"/>
              <a:t>quando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55"/>
              <a:t>divide</a:t>
            </a:r>
            <a:r>
              <a:rPr dirty="0" spc="-4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35"/>
              <a:t>altro.</a:t>
            </a:r>
            <a:r>
              <a:rPr dirty="0" spc="145"/>
              <a:t> </a:t>
            </a:r>
            <a:r>
              <a:rPr dirty="0" spc="-15"/>
              <a:t>Si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25"/>
              <a:t>soliti</a:t>
            </a:r>
            <a:r>
              <a:rPr dirty="0" spc="15"/>
              <a:t> </a:t>
            </a:r>
            <a:r>
              <a:rPr dirty="0" spc="-55"/>
              <a:t>dire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60"/>
              <a:t>divisione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-7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70"/>
              <a:t>o</a:t>
            </a:r>
            <a:r>
              <a:rPr dirty="0" spc="-40"/>
              <a:t>p</a:t>
            </a:r>
            <a:r>
              <a:rPr dirty="0" spc="-70"/>
              <a:t>erazione</a:t>
            </a:r>
            <a:r>
              <a:rPr dirty="0" spc="15"/>
              <a:t> </a:t>
            </a:r>
            <a:r>
              <a:rPr dirty="0" spc="-55"/>
              <a:t>interna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0"/>
              <a:t>questo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35"/>
              <a:t>intr</a:t>
            </a:r>
            <a:r>
              <a:rPr dirty="0" spc="-20"/>
              <a:t>o</a:t>
            </a:r>
            <a:r>
              <a:rPr dirty="0" spc="-80"/>
              <a:t>duce</a:t>
            </a:r>
            <a:r>
              <a:rPr dirty="0" spc="10"/>
              <a:t> </a:t>
            </a:r>
            <a:r>
              <a:rPr dirty="0" spc="-50"/>
              <a:t>l’insieme</a:t>
            </a:r>
            <a:r>
              <a:rPr dirty="0" spc="15"/>
              <a:t> </a:t>
            </a:r>
            <a:r>
              <a:rPr dirty="0" spc="-20">
                <a:latin typeface="Verdana"/>
                <a:cs typeface="Verdana"/>
              </a:rPr>
              <a:t>Q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60"/>
              <a:t>dei </a:t>
            </a:r>
            <a:r>
              <a:rPr dirty="0" spc="-25" i="1">
                <a:latin typeface="Calibri"/>
                <a:cs typeface="Calibri"/>
              </a:rPr>
              <a:t>numeri</a:t>
            </a:r>
            <a:r>
              <a:rPr dirty="0" spc="114" i="1">
                <a:latin typeface="Calibri"/>
                <a:cs typeface="Calibri"/>
              </a:rPr>
              <a:t> </a:t>
            </a:r>
            <a:r>
              <a:rPr dirty="0" spc="-20" i="1">
                <a:latin typeface="Calibri"/>
                <a:cs typeface="Calibri"/>
              </a:rPr>
              <a:t>razional</a:t>
            </a:r>
            <a:r>
              <a:rPr dirty="0" spc="-20" i="1">
                <a:latin typeface="Calibri"/>
                <a:cs typeface="Calibri"/>
              </a:rPr>
              <a:t>i</a:t>
            </a:r>
            <a:r>
              <a:rPr dirty="0" spc="-105"/>
              <a:t>:</a:t>
            </a:r>
          </a:p>
        </p:txBody>
      </p:sp>
      <p:sp>
        <p:nvSpPr>
          <p:cNvPr id="7" name="object 7"/>
          <p:cNvSpPr/>
          <p:nvPr/>
        </p:nvSpPr>
        <p:spPr>
          <a:xfrm>
            <a:off x="1754149" y="1887918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40878" y="1799803"/>
            <a:ext cx="1926589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0">
                <a:latin typeface="Verdana"/>
                <a:cs typeface="Verdana"/>
              </a:rPr>
              <a:t>Q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20">
                <a:latin typeface="Arial"/>
                <a:cs typeface="Arial"/>
              </a:rPr>
              <a:t> </a:t>
            </a:r>
            <a:r>
              <a:rPr dirty="0" sz="1200" spc="15">
                <a:latin typeface="Arial"/>
                <a:cs typeface="Arial"/>
              </a:rPr>
              <a:t> </a:t>
            </a:r>
            <a:r>
              <a:rPr dirty="0" baseline="-39351" sz="1800" spc="-30" i="1">
                <a:latin typeface="Calibri"/>
                <a:cs typeface="Calibri"/>
              </a:rPr>
              <a:t>b</a:t>
            </a:r>
            <a:r>
              <a:rPr dirty="0" baseline="-39351" sz="1800" i="1">
                <a:latin typeface="Calibri"/>
                <a:cs typeface="Calibri"/>
              </a:rPr>
              <a:t> </a:t>
            </a:r>
            <a:r>
              <a:rPr dirty="0" baseline="-39351" sz="1800" spc="-150" i="1">
                <a:latin typeface="Calibri"/>
                <a:cs typeface="Calibri"/>
              </a:rPr>
              <a:t> 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320">
                <a:latin typeface="Arial"/>
                <a:cs typeface="Arial"/>
              </a:rPr>
              <a:t> </a:t>
            </a:r>
            <a:r>
              <a:rPr dirty="0" sz="1200" spc="-165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45322" y="1698889"/>
            <a:ext cx="9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02638" y="2341524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35966" y="2152494"/>
            <a:ext cx="394652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Presa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solidFill>
                  <a:srgbClr val="CC0000"/>
                </a:solidFill>
                <a:latin typeface="Arial"/>
                <a:cs typeface="Arial"/>
              </a:rPr>
              <a:t>frazione</a:t>
            </a:r>
            <a:r>
              <a:rPr dirty="0" sz="12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3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baseline="37037" sz="1800" spc="-97" i="1">
                <a:latin typeface="Calibri"/>
                <a:cs typeface="Calibri"/>
              </a:rPr>
              <a:t>a</a:t>
            </a:r>
            <a:r>
              <a:rPr dirty="0" baseline="37037" sz="1800" spc="-157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0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b="1">
                <a:solidFill>
                  <a:srgbClr val="CC0000"/>
                </a:solidFill>
                <a:latin typeface="Arial"/>
                <a:cs typeface="Arial"/>
              </a:rPr>
              <a:t>numerat</a:t>
            </a:r>
            <a:r>
              <a:rPr dirty="0" sz="1200" spc="-8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89938" y="2358552"/>
            <a:ext cx="1022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966" y="2475732"/>
            <a:ext cx="1007744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denominat</a:t>
            </a:r>
            <a:r>
              <a:rPr dirty="0" sz="1200" spc="-9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88" y="31375"/>
            <a:ext cx="6026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Razionali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50"/>
              <a:t>razionali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8122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65"/>
              <a:t>Il</a:t>
            </a:r>
            <a:r>
              <a:rPr dirty="0" spc="10"/>
              <a:t> </a:t>
            </a:r>
            <a:r>
              <a:rPr dirty="0" spc="-25"/>
              <a:t>fatto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0"/>
              <a:t>volte</a:t>
            </a:r>
            <a:r>
              <a:rPr dirty="0" spc="10"/>
              <a:t> </a:t>
            </a:r>
            <a:r>
              <a:rPr dirty="0" spc="-40"/>
              <a:t>in</a:t>
            </a:r>
            <a:r>
              <a:rPr dirty="0" spc="10"/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40"/>
              <a:t>o</a:t>
            </a:r>
            <a:r>
              <a:rPr dirty="0" spc="-80"/>
              <a:t>duce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60"/>
              <a:t>resto</a:t>
            </a:r>
            <a:r>
              <a:rPr dirty="0" spc="10"/>
              <a:t> </a:t>
            </a:r>
            <a:r>
              <a:rPr dirty="0" spc="-75"/>
              <a:t>non</a:t>
            </a:r>
            <a:r>
              <a:rPr dirty="0" spc="15"/>
              <a:t> </a:t>
            </a:r>
            <a:r>
              <a:rPr dirty="0" spc="-50"/>
              <a:t>nullo</a:t>
            </a:r>
            <a:r>
              <a:rPr dirty="0" spc="10"/>
              <a:t> </a:t>
            </a:r>
            <a:r>
              <a:rPr dirty="0" spc="-55"/>
              <a:t>nella</a:t>
            </a:r>
            <a:r>
              <a:rPr dirty="0" spc="15"/>
              <a:t> </a:t>
            </a:r>
            <a:r>
              <a:rPr dirty="0" spc="-55"/>
              <a:t>divisione,</a:t>
            </a:r>
            <a:r>
              <a:rPr dirty="0" spc="-45"/>
              <a:t> </a:t>
            </a:r>
            <a:r>
              <a:rPr dirty="0" spc="-45"/>
              <a:t>significa</a:t>
            </a:r>
            <a:r>
              <a:rPr dirty="0" spc="15"/>
              <a:t> </a:t>
            </a:r>
            <a:r>
              <a:rPr dirty="0" spc="-40"/>
              <a:t>c</a:t>
            </a:r>
            <a:r>
              <a:rPr dirty="0" spc="-95"/>
              <a:t>he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95"/>
              <a:t>sem</a:t>
            </a:r>
            <a:r>
              <a:rPr dirty="0" spc="-125"/>
              <a:t>p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50"/>
              <a:t>ottiene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85"/>
              <a:t>nume</a:t>
            </a:r>
            <a:r>
              <a:rPr dirty="0" spc="-55"/>
              <a:t>r</a:t>
            </a:r>
            <a:r>
              <a:rPr dirty="0" spc="-75"/>
              <a:t>o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75"/>
              <a:t>quando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55"/>
              <a:t>divide</a:t>
            </a:r>
            <a:r>
              <a:rPr dirty="0" spc="-40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35"/>
              <a:t>altro.</a:t>
            </a:r>
            <a:r>
              <a:rPr dirty="0" spc="145"/>
              <a:t> </a:t>
            </a:r>
            <a:r>
              <a:rPr dirty="0" spc="-15"/>
              <a:t>Si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25"/>
              <a:t>soliti</a:t>
            </a:r>
            <a:r>
              <a:rPr dirty="0" spc="15"/>
              <a:t> </a:t>
            </a:r>
            <a:r>
              <a:rPr dirty="0" spc="-55"/>
              <a:t>dire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60"/>
              <a:t>divisione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-7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70"/>
              <a:t>o</a:t>
            </a:r>
            <a:r>
              <a:rPr dirty="0" spc="-40"/>
              <a:t>p</a:t>
            </a:r>
            <a:r>
              <a:rPr dirty="0" spc="-70"/>
              <a:t>erazione</a:t>
            </a:r>
            <a:r>
              <a:rPr dirty="0" spc="15"/>
              <a:t> </a:t>
            </a:r>
            <a:r>
              <a:rPr dirty="0" spc="-55"/>
              <a:t>interna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0"/>
              <a:t>questo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35"/>
              <a:t>intr</a:t>
            </a:r>
            <a:r>
              <a:rPr dirty="0" spc="-20"/>
              <a:t>o</a:t>
            </a:r>
            <a:r>
              <a:rPr dirty="0" spc="-80"/>
              <a:t>duce</a:t>
            </a:r>
            <a:r>
              <a:rPr dirty="0" spc="10"/>
              <a:t> </a:t>
            </a:r>
            <a:r>
              <a:rPr dirty="0" spc="-50"/>
              <a:t>l’insieme</a:t>
            </a:r>
            <a:r>
              <a:rPr dirty="0" spc="15"/>
              <a:t> </a:t>
            </a:r>
            <a:r>
              <a:rPr dirty="0" spc="-20">
                <a:latin typeface="Verdana"/>
                <a:cs typeface="Verdana"/>
              </a:rPr>
              <a:t>Q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60"/>
              <a:t>dei </a:t>
            </a:r>
            <a:r>
              <a:rPr dirty="0" spc="-25" i="1">
                <a:latin typeface="Calibri"/>
                <a:cs typeface="Calibri"/>
              </a:rPr>
              <a:t>numeri</a:t>
            </a:r>
            <a:r>
              <a:rPr dirty="0" spc="114" i="1">
                <a:latin typeface="Calibri"/>
                <a:cs typeface="Calibri"/>
              </a:rPr>
              <a:t> </a:t>
            </a:r>
            <a:r>
              <a:rPr dirty="0" spc="-20" i="1">
                <a:latin typeface="Calibri"/>
                <a:cs typeface="Calibri"/>
              </a:rPr>
              <a:t>razional</a:t>
            </a:r>
            <a:r>
              <a:rPr dirty="0" spc="-20" i="1">
                <a:latin typeface="Calibri"/>
                <a:cs typeface="Calibri"/>
              </a:rPr>
              <a:t>i</a:t>
            </a:r>
            <a:r>
              <a:rPr dirty="0" spc="-105"/>
              <a:t>:</a:t>
            </a:r>
          </a:p>
        </p:txBody>
      </p:sp>
      <p:sp>
        <p:nvSpPr>
          <p:cNvPr id="7" name="object 7"/>
          <p:cNvSpPr/>
          <p:nvPr/>
        </p:nvSpPr>
        <p:spPr>
          <a:xfrm>
            <a:off x="1754149" y="1887918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40878" y="1799803"/>
            <a:ext cx="1926589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0">
                <a:latin typeface="Verdana"/>
                <a:cs typeface="Verdana"/>
              </a:rPr>
              <a:t>Q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320">
                <a:latin typeface="Arial"/>
                <a:cs typeface="Arial"/>
              </a:rPr>
              <a:t> </a:t>
            </a:r>
            <a:r>
              <a:rPr dirty="0" sz="1200" spc="15">
                <a:latin typeface="Arial"/>
                <a:cs typeface="Arial"/>
              </a:rPr>
              <a:t> </a:t>
            </a:r>
            <a:r>
              <a:rPr dirty="0" baseline="-39351" sz="1800" spc="-30" i="1">
                <a:latin typeface="Calibri"/>
                <a:cs typeface="Calibri"/>
              </a:rPr>
              <a:t>b</a:t>
            </a:r>
            <a:r>
              <a:rPr dirty="0" baseline="-39351" sz="1800" i="1">
                <a:latin typeface="Calibri"/>
                <a:cs typeface="Calibri"/>
              </a:rPr>
              <a:t> </a:t>
            </a:r>
            <a:r>
              <a:rPr dirty="0" baseline="-39351" sz="1800" spc="-150" i="1">
                <a:latin typeface="Calibri"/>
                <a:cs typeface="Calibri"/>
              </a:rPr>
              <a:t> 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10" i="1">
                <a:latin typeface="Arial"/>
                <a:cs typeface="Arial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320">
                <a:latin typeface="Arial"/>
                <a:cs typeface="Arial"/>
              </a:rPr>
              <a:t> </a:t>
            </a:r>
            <a:r>
              <a:rPr dirty="0" sz="1200" spc="-165">
                <a:latin typeface="Arial"/>
                <a:cs typeface="Arial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45322" y="1698889"/>
            <a:ext cx="9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02638" y="2341524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35966" y="2152494"/>
            <a:ext cx="394652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Presa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solidFill>
                  <a:srgbClr val="CC0000"/>
                </a:solidFill>
                <a:latin typeface="Arial"/>
                <a:cs typeface="Arial"/>
              </a:rPr>
              <a:t>frazione</a:t>
            </a:r>
            <a:r>
              <a:rPr dirty="0" sz="12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3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baseline="37037" sz="1800" spc="-97" i="1">
                <a:latin typeface="Calibri"/>
                <a:cs typeface="Calibri"/>
              </a:rPr>
              <a:t>a</a:t>
            </a:r>
            <a:r>
              <a:rPr dirty="0" baseline="37037" sz="1800" spc="-157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0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 b="1">
                <a:solidFill>
                  <a:srgbClr val="CC0000"/>
                </a:solidFill>
                <a:latin typeface="Arial"/>
                <a:cs typeface="Arial"/>
              </a:rPr>
              <a:t>numerat</a:t>
            </a:r>
            <a:r>
              <a:rPr dirty="0" sz="1200" spc="-80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89938" y="2358552"/>
            <a:ext cx="1022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966" y="2475732"/>
            <a:ext cx="1007744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denominat</a:t>
            </a:r>
            <a:r>
              <a:rPr dirty="0" sz="1200" spc="-9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759582" y="2748216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35966" y="2559187"/>
            <a:ext cx="416496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di</a:t>
            </a:r>
            <a:r>
              <a:rPr dirty="0" sz="1200" spc="-3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60">
                <a:latin typeface="Tahoma"/>
                <a:cs typeface="Tahoma"/>
              </a:rPr>
              <a:t>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</a:t>
            </a:r>
            <a:r>
              <a:rPr dirty="0" sz="1200" spc="160">
                <a:latin typeface="Tahoma"/>
                <a:cs typeface="Tahoma"/>
              </a:rPr>
              <a:t> </a:t>
            </a:r>
            <a:r>
              <a:rPr dirty="0" baseline="37037" sz="1800" spc="-97" i="1">
                <a:latin typeface="Calibri"/>
                <a:cs typeface="Calibri"/>
              </a:rPr>
              <a:t>a</a:t>
            </a:r>
            <a:r>
              <a:rPr dirty="0" baseline="37037" sz="1800" spc="-157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sup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rremo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40" i="1">
                <a:latin typeface="Calibri"/>
                <a:cs typeface="Calibri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5966" y="2765244"/>
            <a:ext cx="4337050" cy="4787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986790">
              <a:lnSpc>
                <a:spcPts val="1185"/>
              </a:lnSpc>
            </a:pP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185"/>
              </a:lnSpc>
            </a:pP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contengono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alcun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comune.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tal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viene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45">
                <a:latin typeface="Tahoma"/>
                <a:cs typeface="Tahoma"/>
              </a:rPr>
              <a:t>detta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ridotta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35" i="1">
                <a:latin typeface="Calibri"/>
                <a:cs typeface="Calibri"/>
              </a:rPr>
              <a:t>ai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minimi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termin</a:t>
            </a:r>
            <a:r>
              <a:rPr dirty="0" sz="1200" spc="-15" i="1">
                <a:latin typeface="Calibri"/>
                <a:cs typeface="Calibri"/>
              </a:rPr>
              <a:t>i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88" y="31375"/>
            <a:ext cx="6026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Razionali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60"/>
              <a:t>numeri</a:t>
            </a:r>
            <a:r>
              <a:rPr dirty="0" spc="155"/>
              <a:t> </a:t>
            </a:r>
            <a:r>
              <a:rPr dirty="0" spc="-50"/>
              <a:t>razionali</a:t>
            </a:r>
          </a:p>
        </p:txBody>
      </p:sp>
      <p:sp>
        <p:nvSpPr>
          <p:cNvPr id="6" name="object 6"/>
          <p:cNvSpPr/>
          <p:nvPr/>
        </p:nvSpPr>
        <p:spPr>
          <a:xfrm>
            <a:off x="4048455" y="96727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5966" y="879154"/>
            <a:ext cx="4314190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2100"/>
              </a:lnSpc>
            </a:pPr>
            <a:r>
              <a:rPr dirty="0" sz="1200" spc="-40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u</a:t>
            </a:r>
            <a:r>
              <a:rPr dirty="0" sz="1200" spc="-66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identificato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35">
                <a:latin typeface="Tahoma"/>
                <a:cs typeface="Tahoma"/>
              </a:rPr>
              <a:t> </a:t>
            </a:r>
            <a:r>
              <a:rPr dirty="0" baseline="-39351" sz="1800" spc="-112">
                <a:latin typeface="Tahoma"/>
                <a:cs typeface="Tahoma"/>
              </a:rPr>
              <a:t>1</a:t>
            </a:r>
            <a:r>
              <a:rPr dirty="0" baseline="-39351" sz="1800" spc="-39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m</a:t>
            </a:r>
            <a:r>
              <a:rPr dirty="0" sz="1200" spc="-40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vede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>
                <a:latin typeface="Verdana"/>
                <a:cs typeface="Verdana"/>
              </a:rPr>
              <a:t>Q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36314" y="778240"/>
            <a:ext cx="9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88" y="31375"/>
            <a:ext cx="6026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Razionali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</a:t>
            </a:r>
            <a:r>
              <a:rPr dirty="0" spc="-95"/>
              <a:t>p</a:t>
            </a:r>
            <a:r>
              <a:rPr dirty="0"/>
              <a:t>rie</a:t>
            </a:r>
            <a:r>
              <a:rPr dirty="0" spc="-20"/>
              <a:t>t</a:t>
            </a:r>
            <a:r>
              <a:rPr dirty="0" spc="-555"/>
              <a:t>`</a:t>
            </a:r>
            <a:r>
              <a:rPr dirty="0" spc="-50"/>
              <a:t>a</a:t>
            </a:r>
            <a:r>
              <a:rPr dirty="0" spc="155"/>
              <a:t> </a:t>
            </a:r>
            <a:r>
              <a:rPr dirty="0" spc="-70"/>
              <a:t>dei</a:t>
            </a:r>
            <a:r>
              <a:rPr dirty="0" spc="160"/>
              <a:t> </a:t>
            </a:r>
            <a:r>
              <a:rPr dirty="0" spc="-60"/>
              <a:t>numeri</a:t>
            </a:r>
            <a:r>
              <a:rPr dirty="0" spc="155"/>
              <a:t> </a:t>
            </a:r>
            <a:r>
              <a:rPr dirty="0" spc="-50"/>
              <a:t>razionali</a:t>
            </a:r>
          </a:p>
        </p:txBody>
      </p:sp>
      <p:sp>
        <p:nvSpPr>
          <p:cNvPr id="6" name="object 6"/>
          <p:cNvSpPr/>
          <p:nvPr/>
        </p:nvSpPr>
        <p:spPr>
          <a:xfrm>
            <a:off x="4048455" y="967270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43840" rIns="0" bIns="0" rtlCol="0" vert="horz">
            <a:spAutoFit/>
          </a:bodyPr>
          <a:lstStyle/>
          <a:p>
            <a:pPr marL="12700" marR="26670">
              <a:lnSpc>
                <a:spcPct val="122100"/>
              </a:lnSpc>
            </a:pPr>
            <a:r>
              <a:rPr dirty="0" spc="-40"/>
              <a:t>Un</a:t>
            </a:r>
            <a:r>
              <a:rPr dirty="0" spc="10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30" i="1">
                <a:latin typeface="Calibri"/>
                <a:cs typeface="Calibri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70"/>
              <a:t>p</a:t>
            </a:r>
            <a:r>
              <a:rPr dirty="0" spc="-80"/>
              <a:t>u</a:t>
            </a:r>
            <a:r>
              <a:rPr dirty="0" spc="-660"/>
              <a:t>o</a:t>
            </a:r>
            <a:r>
              <a:rPr dirty="0" spc="-75"/>
              <a:t>`</a:t>
            </a:r>
            <a:r>
              <a:rPr dirty="0" spc="10"/>
              <a:t> </a:t>
            </a:r>
            <a:r>
              <a:rPr dirty="0" spc="-95"/>
              <a:t>essere</a:t>
            </a:r>
            <a:r>
              <a:rPr dirty="0" spc="15"/>
              <a:t> </a:t>
            </a:r>
            <a:r>
              <a:rPr dirty="0" spc="-35"/>
              <a:t>identificato</a:t>
            </a:r>
            <a:r>
              <a:rPr dirty="0" spc="15"/>
              <a:t> </a:t>
            </a:r>
            <a:r>
              <a:rPr dirty="0" spc="-50"/>
              <a:t>c</a:t>
            </a:r>
            <a:r>
              <a:rPr dirty="0" spc="-65"/>
              <a:t>o</a:t>
            </a:r>
            <a:r>
              <a:rPr dirty="0" spc="-75"/>
              <a:t>n</a:t>
            </a:r>
            <a:r>
              <a:rPr dirty="0" spc="15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55"/>
              <a:t>frazione</a:t>
            </a:r>
            <a:r>
              <a:rPr dirty="0" spc="135"/>
              <a:t> </a:t>
            </a:r>
            <a:r>
              <a:rPr dirty="0" baseline="-39351" sz="1800" spc="-112"/>
              <a:t>1</a:t>
            </a:r>
            <a:r>
              <a:rPr dirty="0" baseline="-39351" sz="1800" spc="-390"/>
              <a:t> </a:t>
            </a:r>
            <a:r>
              <a:rPr dirty="0" sz="1200" spc="-40"/>
              <a:t>,</a:t>
            </a:r>
            <a:r>
              <a:rPr dirty="0" sz="1200" spc="15"/>
              <a:t> </a:t>
            </a:r>
            <a:r>
              <a:rPr dirty="0" sz="1200" spc="-75"/>
              <a:t>che</a:t>
            </a:r>
            <a:r>
              <a:rPr dirty="0" sz="1200" spc="-45"/>
              <a:t> </a:t>
            </a:r>
            <a:r>
              <a:rPr dirty="0" sz="1200" spc="-75"/>
              <a:t>ha</a:t>
            </a:r>
            <a:r>
              <a:rPr dirty="0" sz="1200" spc="15"/>
              <a:t> </a:t>
            </a:r>
            <a:r>
              <a:rPr dirty="0" sz="1200" spc="-75"/>
              <a:t>1</a:t>
            </a:r>
            <a:r>
              <a:rPr dirty="0" sz="1200" spc="15"/>
              <a:t> </a:t>
            </a:r>
            <a:r>
              <a:rPr dirty="0" sz="1200" spc="-40"/>
              <a:t>p</a:t>
            </a:r>
            <a:r>
              <a:rPr dirty="0" sz="1200" spc="-75"/>
              <a:t>er</a:t>
            </a:r>
            <a:r>
              <a:rPr dirty="0" sz="1200" spc="15"/>
              <a:t> </a:t>
            </a:r>
            <a:r>
              <a:rPr dirty="0" sz="1200" spc="-65"/>
              <a:t>denominat</a:t>
            </a:r>
            <a:r>
              <a:rPr dirty="0" sz="1200" spc="-105"/>
              <a:t>o</a:t>
            </a:r>
            <a:r>
              <a:rPr dirty="0" sz="1200" spc="-70"/>
              <a:t>re.</a:t>
            </a:r>
            <a:r>
              <a:rPr dirty="0" sz="1200" spc="145"/>
              <a:t> </a:t>
            </a:r>
            <a:r>
              <a:rPr dirty="0" sz="1200" spc="-105"/>
              <a:t>In</a:t>
            </a:r>
            <a:r>
              <a:rPr dirty="0" sz="1200" spc="15"/>
              <a:t> </a:t>
            </a:r>
            <a:r>
              <a:rPr dirty="0" sz="1200" spc="-70"/>
              <a:t>questo</a:t>
            </a:r>
            <a:r>
              <a:rPr dirty="0" sz="1200" spc="15"/>
              <a:t> </a:t>
            </a:r>
            <a:r>
              <a:rPr dirty="0" sz="1200" spc="-105"/>
              <a:t>m</a:t>
            </a:r>
            <a:r>
              <a:rPr dirty="0" sz="1200" spc="-40"/>
              <a:t>o</a:t>
            </a:r>
            <a:r>
              <a:rPr dirty="0" sz="1200" spc="-70"/>
              <a:t>do</a:t>
            </a:r>
            <a:r>
              <a:rPr dirty="0" sz="1200" spc="15"/>
              <a:t> </a:t>
            </a:r>
            <a:r>
              <a:rPr dirty="0" sz="1200" spc="-45"/>
              <a:t>si</a:t>
            </a:r>
            <a:r>
              <a:rPr dirty="0" sz="1200" spc="10"/>
              <a:t> </a:t>
            </a:r>
            <a:r>
              <a:rPr dirty="0" sz="1200" spc="-90"/>
              <a:t>vede</a:t>
            </a:r>
            <a:r>
              <a:rPr dirty="0" sz="1200" spc="10"/>
              <a:t> </a:t>
            </a:r>
            <a:r>
              <a:rPr dirty="0" sz="1200" spc="-75"/>
              <a:t>che</a:t>
            </a:r>
            <a:r>
              <a:rPr dirty="0" sz="1200" spc="15"/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>
                <a:latin typeface="Verdana"/>
                <a:cs typeface="Verdana"/>
              </a:rPr>
              <a:t>Q</a:t>
            </a:r>
            <a:r>
              <a:rPr dirty="0" sz="1200" spc="-40"/>
              <a:t>.</a:t>
            </a:r>
            <a:endParaRPr sz="1200">
              <a:latin typeface="Verdana"/>
              <a:cs typeface="Verdana"/>
            </a:endParaRPr>
          </a:p>
          <a:p>
            <a:pPr marL="12700" marR="95885">
              <a:lnSpc>
                <a:spcPct val="100000"/>
              </a:lnSpc>
              <a:spcBef>
                <a:spcPts val="5"/>
              </a:spcBef>
            </a:pPr>
            <a:r>
              <a:rPr dirty="0" spc="-105"/>
              <a:t>In</a:t>
            </a:r>
            <a:r>
              <a:rPr dirty="0" spc="15"/>
              <a:t> </a:t>
            </a:r>
            <a:r>
              <a:rPr dirty="0" spc="-20">
                <a:latin typeface="Verdana"/>
                <a:cs typeface="Verdana"/>
              </a:rPr>
              <a:t>Q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80"/>
              <a:t>ossono</a:t>
            </a:r>
            <a:r>
              <a:rPr dirty="0" spc="10"/>
              <a:t> </a:t>
            </a:r>
            <a:r>
              <a:rPr dirty="0" spc="-50"/>
              <a:t>effettu</a:t>
            </a:r>
            <a:r>
              <a:rPr dirty="0" spc="-100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25"/>
              <a:t>tutte</a:t>
            </a:r>
            <a:r>
              <a:rPr dirty="0" spc="10"/>
              <a:t> </a:t>
            </a:r>
            <a:r>
              <a:rPr dirty="0" spc="-60"/>
              <a:t>le</a:t>
            </a:r>
            <a:r>
              <a:rPr dirty="0" spc="15"/>
              <a:t> </a:t>
            </a:r>
            <a:r>
              <a:rPr dirty="0" spc="-25" i="1">
                <a:latin typeface="Calibri"/>
                <a:cs typeface="Calibri"/>
              </a:rPr>
              <a:t>o</a:t>
            </a:r>
            <a:r>
              <a:rPr dirty="0" spc="5" i="1">
                <a:latin typeface="Calibri"/>
                <a:cs typeface="Calibri"/>
              </a:rPr>
              <a:t>p</a:t>
            </a:r>
            <a:r>
              <a:rPr dirty="0" spc="-20" i="1">
                <a:latin typeface="Calibri"/>
                <a:cs typeface="Calibri"/>
              </a:rPr>
              <a:t>erazioni</a:t>
            </a:r>
            <a:r>
              <a:rPr dirty="0" spc="120" i="1">
                <a:latin typeface="Calibri"/>
                <a:cs typeface="Calibri"/>
              </a:rPr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55"/>
              <a:t>addizione,</a:t>
            </a:r>
            <a:r>
              <a:rPr dirty="0" spc="-40"/>
              <a:t> </a:t>
            </a:r>
            <a:r>
              <a:rPr dirty="0" spc="-45"/>
              <a:t>moltiplicazione,</a:t>
            </a:r>
            <a:r>
              <a:rPr dirty="0" spc="15"/>
              <a:t> </a:t>
            </a:r>
            <a:r>
              <a:rPr dirty="0" spc="-60"/>
              <a:t>differenza</a:t>
            </a:r>
            <a:r>
              <a:rPr dirty="0" spc="15"/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60"/>
              <a:t>divisione</a:t>
            </a:r>
            <a:r>
              <a:rPr dirty="0" spc="15"/>
              <a:t> </a:t>
            </a:r>
            <a:r>
              <a:rPr dirty="0" spc="15"/>
              <a:t>t</a:t>
            </a:r>
            <a:r>
              <a:rPr dirty="0" spc="-55"/>
              <a:t>ra</a:t>
            </a:r>
            <a:r>
              <a:rPr dirty="0" spc="15"/>
              <a:t> </a:t>
            </a:r>
            <a:r>
              <a:rPr dirty="0" spc="-65"/>
              <a:t>numeri.</a:t>
            </a:r>
            <a:r>
              <a:rPr dirty="0" spc="145"/>
              <a:t> </a:t>
            </a:r>
            <a:r>
              <a:rPr dirty="0" spc="-15"/>
              <a:t>Si</a:t>
            </a:r>
            <a:r>
              <a:rPr dirty="0" spc="10"/>
              <a:t> </a:t>
            </a:r>
            <a:r>
              <a:rPr dirty="0" spc="-35"/>
              <a:t>ric</a:t>
            </a:r>
            <a:r>
              <a:rPr dirty="0" spc="-90"/>
              <a:t>o</a:t>
            </a:r>
            <a:r>
              <a:rPr dirty="0" spc="-40"/>
              <a:t>rdi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90"/>
              <a:t>e</a:t>
            </a:r>
            <a:r>
              <a:rPr dirty="0" spc="-70"/>
              <a:t>r</a:t>
            </a:r>
            <a:r>
              <a:rPr dirty="0" spc="-665"/>
              <a:t>`</a:t>
            </a:r>
            <a:r>
              <a:rPr dirty="0" spc="-75"/>
              <a:t>o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-45"/>
              <a:t> </a:t>
            </a:r>
            <a:r>
              <a:rPr dirty="0" spc="-80"/>
              <a:t>come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95"/>
              <a:t>nemmeno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0"/>
              <a:t> </a:t>
            </a:r>
            <a:r>
              <a:rPr dirty="0" spc="-20">
                <a:latin typeface="Verdana"/>
                <a:cs typeface="Verdana"/>
              </a:rPr>
              <a:t>Q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70"/>
              <a:t>pu</a:t>
            </a:r>
            <a:r>
              <a:rPr dirty="0" spc="-665"/>
              <a:t>`</a:t>
            </a:r>
            <a:r>
              <a:rPr dirty="0" spc="-75"/>
              <a:t>o</a:t>
            </a:r>
            <a:r>
              <a:rPr dirty="0" spc="10"/>
              <a:t> </a:t>
            </a:r>
            <a:r>
              <a:rPr dirty="0" spc="-50"/>
              <a:t>effettu</a:t>
            </a:r>
            <a:r>
              <a:rPr dirty="0" spc="-100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40"/>
              <a:t>la</a:t>
            </a:r>
            <a:r>
              <a:rPr dirty="0" spc="15"/>
              <a:t> </a:t>
            </a:r>
            <a:r>
              <a:rPr dirty="0" spc="-60"/>
              <a:t>divisione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90"/>
              <a:t>0:</a:t>
            </a:r>
            <a:r>
              <a:rPr dirty="0" spc="145"/>
              <a:t> </a:t>
            </a:r>
            <a:r>
              <a:rPr dirty="0" spc="-45"/>
              <a:t>si</a:t>
            </a:r>
            <a:r>
              <a:rPr dirty="0" spc="-45"/>
              <a:t> </a:t>
            </a:r>
            <a:r>
              <a:rPr dirty="0" spc="-50"/>
              <a:t>ottiene</a:t>
            </a:r>
            <a:r>
              <a:rPr dirty="0" spc="10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70"/>
              <a:t>questo</a:t>
            </a:r>
            <a:r>
              <a:rPr dirty="0" spc="15"/>
              <a:t> </a:t>
            </a:r>
            <a:r>
              <a:rPr dirty="0" spc="-70"/>
              <a:t>caso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40"/>
              <a:t>quanti</a:t>
            </a:r>
            <a:r>
              <a:rPr dirty="0" spc="-4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45"/>
              <a:t>riva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0"/>
              <a:t> </a:t>
            </a:r>
            <a:r>
              <a:rPr dirty="0" spc="-95"/>
              <a:t>s</a:t>
            </a:r>
            <a:r>
              <a:rPr dirty="0" spc="-40"/>
              <a:t>ignificato.</a:t>
            </a:r>
            <a:r>
              <a:rPr dirty="0" spc="145"/>
              <a:t> </a:t>
            </a:r>
            <a:r>
              <a:rPr dirty="0" spc="-45"/>
              <a:t>Le</a:t>
            </a:r>
            <a:r>
              <a:rPr dirty="0" spc="10"/>
              <a:t> </a:t>
            </a:r>
            <a:r>
              <a:rPr dirty="0" spc="-40"/>
              <a:t>quattro</a:t>
            </a:r>
            <a:r>
              <a:rPr dirty="0" spc="-30"/>
              <a:t> </a:t>
            </a:r>
            <a:r>
              <a:rPr dirty="0" spc="-70"/>
              <a:t>o</a:t>
            </a:r>
            <a:r>
              <a:rPr dirty="0" spc="-40"/>
              <a:t>p</a:t>
            </a:r>
            <a:r>
              <a:rPr dirty="0" spc="-55"/>
              <a:t>erazioni</a:t>
            </a:r>
            <a:r>
              <a:rPr dirty="0" spc="15"/>
              <a:t> </a:t>
            </a:r>
            <a:r>
              <a:rPr dirty="0" spc="-30"/>
              <a:t>citate</a:t>
            </a:r>
            <a:r>
              <a:rPr dirty="0" spc="15"/>
              <a:t> </a:t>
            </a:r>
            <a:r>
              <a:rPr dirty="0" spc="-80"/>
              <a:t>g</a:t>
            </a:r>
            <a:r>
              <a:rPr dirty="0" spc="-50"/>
              <a:t>o</a:t>
            </a:r>
            <a:r>
              <a:rPr dirty="0" spc="-75"/>
              <a:t>dono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40"/>
              <a:t>b</a:t>
            </a:r>
            <a:r>
              <a:rPr dirty="0" spc="-95"/>
              <a:t>en</a:t>
            </a:r>
            <a:r>
              <a:rPr dirty="0" spc="10"/>
              <a:t> </a:t>
            </a:r>
            <a:r>
              <a:rPr dirty="0" spc="-60"/>
              <a:t>note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70"/>
              <a:t>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60"/>
              <a:t>a.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pc="-55"/>
              <a:t>Anche</a:t>
            </a:r>
            <a:r>
              <a:rPr dirty="0" spc="-55"/>
              <a:t> </a:t>
            </a:r>
            <a:r>
              <a:rPr dirty="0" spc="-40"/>
              <a:t>in</a:t>
            </a:r>
            <a:r>
              <a:rPr dirty="0" spc="-40"/>
              <a:t> </a:t>
            </a:r>
            <a:r>
              <a:rPr dirty="0" spc="-20">
                <a:latin typeface="Verdana"/>
                <a:cs typeface="Verdana"/>
              </a:rPr>
              <a:t>Q</a:t>
            </a:r>
            <a:r>
              <a:rPr dirty="0" spc="-45">
                <a:latin typeface="Verdana"/>
                <a:cs typeface="Verdana"/>
              </a:rPr>
              <a:t> </a:t>
            </a:r>
            <a:r>
              <a:rPr dirty="0" spc="-45"/>
              <a:t>si</a:t>
            </a:r>
            <a:r>
              <a:rPr dirty="0"/>
              <a:t> </a:t>
            </a:r>
            <a:r>
              <a:rPr dirty="0" spc="-60"/>
              <a:t>definiscono</a:t>
            </a:r>
            <a:r>
              <a:rPr dirty="0"/>
              <a:t> il </a:t>
            </a:r>
            <a:r>
              <a:rPr dirty="0" spc="-25" i="1">
                <a:latin typeface="Calibri"/>
                <a:cs typeface="Calibri"/>
              </a:rPr>
              <a:t>val</a:t>
            </a:r>
            <a:r>
              <a:rPr dirty="0" spc="-70" i="1">
                <a:latin typeface="Calibri"/>
                <a:cs typeface="Calibri"/>
              </a:rPr>
              <a:t>o</a:t>
            </a:r>
            <a:r>
              <a:rPr dirty="0" spc="-35" i="1">
                <a:latin typeface="Calibri"/>
                <a:cs typeface="Calibri"/>
              </a:rPr>
              <a:t>re</a:t>
            </a:r>
            <a:r>
              <a:rPr dirty="0" spc="105" i="1">
                <a:latin typeface="Calibri"/>
                <a:cs typeface="Calibri"/>
              </a:rPr>
              <a:t> </a:t>
            </a:r>
            <a:r>
              <a:rPr dirty="0" spc="-25" i="1">
                <a:latin typeface="Calibri"/>
                <a:cs typeface="Calibri"/>
              </a:rPr>
              <a:t>assoluto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90" i="1">
                <a:latin typeface="Calibri"/>
                <a:cs typeface="Calibri"/>
              </a:rPr>
              <a:t> </a:t>
            </a:r>
            <a:r>
              <a:rPr dirty="0" spc="-95"/>
              <a:t>ed</a:t>
            </a:r>
            <a:r>
              <a:rPr dirty="0"/>
              <a:t> il </a:t>
            </a:r>
            <a:r>
              <a:rPr dirty="0" spc="-20" i="1">
                <a:latin typeface="Calibri"/>
                <a:cs typeface="Calibri"/>
              </a:rPr>
              <a:t>confronto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85" i="1">
                <a:latin typeface="Calibri"/>
                <a:cs typeface="Calibri"/>
              </a:rPr>
              <a:t> </a:t>
            </a:r>
            <a:r>
              <a:rPr dirty="0" spc="-30"/>
              <a:t>tra</a:t>
            </a:r>
            <a:r>
              <a:rPr dirty="0"/>
              <a:t> </a:t>
            </a:r>
            <a:r>
              <a:rPr dirty="0" spc="-65"/>
              <a:t>numeri</a:t>
            </a:r>
            <a:r>
              <a:rPr dirty="0" spc="-40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80"/>
              <a:t>g</a:t>
            </a:r>
            <a:r>
              <a:rPr dirty="0" spc="-50"/>
              <a:t>o</a:t>
            </a:r>
            <a:r>
              <a:rPr dirty="0" spc="-70"/>
              <a:t>d</a:t>
            </a:r>
            <a:r>
              <a:rPr dirty="0" spc="-75"/>
              <a:t>o</a:t>
            </a:r>
            <a:r>
              <a:rPr dirty="0" spc="-75"/>
              <a:t>no</a:t>
            </a:r>
            <a:r>
              <a:rPr dirty="0" spc="15"/>
              <a:t> </a:t>
            </a:r>
            <a:r>
              <a:rPr dirty="0" spc="-60"/>
              <a:t>delle</a:t>
            </a:r>
            <a:r>
              <a:rPr dirty="0" spc="10"/>
              <a:t> </a:t>
            </a:r>
            <a:r>
              <a:rPr dirty="0" spc="-75"/>
              <a:t>analoghe</a:t>
            </a:r>
            <a:r>
              <a:rPr dirty="0" spc="10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0"/>
              <a:t>viste</a:t>
            </a:r>
            <a:r>
              <a:rPr dirty="0" spc="10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-35">
                <a:latin typeface="Verdana"/>
                <a:cs typeface="Verdana"/>
              </a:rPr>
              <a:t>Z</a:t>
            </a:r>
            <a:r>
              <a:rPr dirty="0" spc="-40"/>
              <a:t>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036314" y="778240"/>
            <a:ext cx="9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74025" y="265819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66" y="2548455"/>
            <a:ext cx="4104004" cy="199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soliti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indic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30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r>
              <a:rPr dirty="0" baseline="31250" sz="1200">
                <a:latin typeface="Lucida Sans Unicode"/>
                <a:cs typeface="Lucida Sans Unicode"/>
              </a:rPr>
              <a:t>  </a:t>
            </a:r>
            <a:r>
              <a:rPr dirty="0" sz="1200" spc="-75">
                <a:latin typeface="Tahoma"/>
                <a:cs typeface="Tahoma"/>
              </a:rPr>
              <a:t>oppure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44">
                <a:latin typeface="Arial Unicode MS"/>
                <a:cs typeface="Arial Unicode MS"/>
              </a:rPr>
              <a:t>−</a:t>
            </a:r>
            <a:r>
              <a:rPr dirty="0" baseline="24305" sz="1200" spc="-135">
                <a:latin typeface="Lucida Sans Unicode"/>
                <a:cs typeface="Lucida Sans Unicode"/>
              </a:rPr>
              <a:t>1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04">
                <a:latin typeface="Lucida Sans Unicode"/>
                <a:cs typeface="Lucida Sans Unicode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reci</a:t>
            </a:r>
            <a:r>
              <a:rPr dirty="0" sz="1200" spc="-55" i="1">
                <a:latin typeface="Calibri"/>
                <a:cs typeface="Calibri"/>
              </a:rPr>
              <a:t>p</a:t>
            </a:r>
            <a:r>
              <a:rPr dirty="0" sz="1200" spc="-25" i="1">
                <a:latin typeface="Calibri"/>
                <a:cs typeface="Calibri"/>
              </a:rPr>
              <a:t>r</a:t>
            </a:r>
            <a:r>
              <a:rPr dirty="0" sz="1200" spc="-5" i="1">
                <a:latin typeface="Calibri"/>
                <a:cs typeface="Calibri"/>
              </a:rPr>
              <a:t>o</a:t>
            </a:r>
            <a:r>
              <a:rPr dirty="0" sz="1200" spc="-10" i="1">
                <a:latin typeface="Calibri"/>
                <a:cs typeface="Calibri"/>
              </a:rPr>
              <a:t>co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61947" y="2657624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62835" y="284165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5966" y="2753547"/>
            <a:ext cx="227901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032000" algn="l"/>
              </a:tabLst>
            </a:pPr>
            <a:r>
              <a:rPr dirty="0" sz="1200" spc="-55">
                <a:latin typeface="Tahoma"/>
                <a:cs typeface="Tahoma"/>
              </a:rPr>
              <a:t>razionale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0.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Risulta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50135" y="273191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50757" y="2841088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20" i="1">
                <a:latin typeface="Trebuchet MS"/>
                <a:cs typeface="Trebuchet MS"/>
              </a:rPr>
              <a:t>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88" y="31375"/>
            <a:ext cx="6026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Razionali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125"/>
              <a:t>es</a:t>
            </a:r>
            <a:r>
              <a:rPr dirty="0" spc="-85"/>
              <a:t>p</a:t>
            </a:r>
            <a:r>
              <a:rPr dirty="0" spc="-50"/>
              <a:t>onente</a:t>
            </a:r>
            <a:r>
              <a:rPr dirty="0" spc="160"/>
              <a:t> </a:t>
            </a:r>
            <a:r>
              <a:rPr dirty="0" spc="-55"/>
              <a:t>negativo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66467"/>
            <a:ext cx="3999229" cy="838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Verdana"/>
                <a:cs typeface="Verdana"/>
              </a:rPr>
              <a:t>Q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cal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45">
                <a:latin typeface="Tahoma"/>
                <a:cs typeface="Tahoma"/>
              </a:rPr>
              <a:t>ol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negativo.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0">
                <a:latin typeface="Tahoma"/>
                <a:cs typeface="Tahoma"/>
              </a:rPr>
              <a:t>Preso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q</a:t>
            </a:r>
            <a:r>
              <a:rPr dirty="0" sz="1200" spc="7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spc="4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5">
                <a:latin typeface="Tahoma"/>
                <a:cs typeface="Tahoma"/>
              </a:rPr>
              <a:t>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 marL="660400">
              <a:lnSpc>
                <a:spcPct val="100000"/>
              </a:lnSpc>
              <a:spcBef>
                <a:spcPts val="869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9538" y="1406712"/>
            <a:ext cx="35433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800" spc="44" i="1">
                <a:latin typeface="Calibri"/>
                <a:cs typeface="Calibri"/>
              </a:rPr>
              <a:t>q</a:t>
            </a:r>
            <a:r>
              <a:rPr dirty="0" sz="800" spc="30">
                <a:latin typeface="Arial Unicode MS"/>
                <a:cs typeface="Arial Unicode MS"/>
              </a:rPr>
              <a:t>−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r>
              <a:rPr dirty="0" sz="800" spc="110" i="1">
                <a:latin typeface="Trebuchet MS"/>
                <a:cs typeface="Trebuchet MS"/>
              </a:rPr>
              <a:t> </a:t>
            </a:r>
            <a:r>
              <a:rPr dirty="0" baseline="-20833" sz="1800" spc="-97">
                <a:latin typeface="Arial Unicode MS"/>
                <a:cs typeface="Arial Unicode MS"/>
              </a:rPr>
              <a:t>=</a:t>
            </a:r>
            <a:endParaRPr baseline="-20833" sz="18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92692" y="1515884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596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379992" y="1526867"/>
            <a:ext cx="164465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1800" spc="44" i="1">
                <a:latin typeface="Calibri"/>
                <a:cs typeface="Calibri"/>
              </a:rPr>
              <a:t>q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41765" y="1427970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24/37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O</a:t>
            </a:r>
            <a:r>
              <a:rPr dirty="0" spc="25"/>
              <a:t>p</a:t>
            </a:r>
            <a:r>
              <a:rPr dirty="0" spc="-60"/>
              <a:t>erazioni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-40" b="0">
                <a:latin typeface="Verdana"/>
                <a:cs typeface="Verdana"/>
              </a:rPr>
              <a:t>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98446"/>
            <a:ext cx="4300220" cy="1746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36575">
              <a:lnSpc>
                <a:spcPct val="100000"/>
              </a:lnSpc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somm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moltiplic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ottenendone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terzo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anc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1250">
              <a:latin typeface="Times New Roman"/>
              <a:cs typeface="Times New Roman"/>
            </a:endParaRPr>
          </a:p>
          <a:p>
            <a:pPr algn="ctr" marL="3556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7</a:t>
            </a:r>
            <a:endParaRPr sz="1200">
              <a:latin typeface="Tahoma"/>
              <a:cs typeface="Tahoma"/>
            </a:endParaRPr>
          </a:p>
          <a:p>
            <a:pPr algn="ctr" marL="35560">
              <a:lnSpc>
                <a:spcPct val="100000"/>
              </a:lnSpc>
              <a:spcBef>
                <a:spcPts val="650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36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infatti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addizione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moltiplicazione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solidFill>
                  <a:srgbClr val="CC0000"/>
                </a:solidFill>
                <a:latin typeface="Tahoma"/>
                <a:cs typeface="Tahoma"/>
              </a:rPr>
              <a:t>o</a:t>
            </a:r>
            <a:r>
              <a:rPr dirty="0" sz="1200" spc="-40">
                <a:solidFill>
                  <a:srgbClr val="CC0000"/>
                </a:solidFill>
                <a:latin typeface="Tahoma"/>
                <a:cs typeface="Tahoma"/>
              </a:rPr>
              <a:t>p</a:t>
            </a:r>
            <a:r>
              <a:rPr dirty="0" sz="1200" spc="-55">
                <a:solidFill>
                  <a:srgbClr val="CC0000"/>
                </a:solidFill>
                <a:latin typeface="Tahoma"/>
                <a:cs typeface="Tahoma"/>
              </a:rPr>
              <a:t>erazioni</a:t>
            </a:r>
            <a:r>
              <a:rPr dirty="0" sz="1200" spc="15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200" spc="-60">
                <a:solidFill>
                  <a:srgbClr val="CC0000"/>
                </a:solidFill>
                <a:latin typeface="Tahoma"/>
                <a:cs typeface="Tahoma"/>
              </a:rPr>
              <a:t>interne</a:t>
            </a:r>
            <a:r>
              <a:rPr dirty="0" sz="1200" spc="-45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nell’insieme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4/37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988" y="31375"/>
            <a:ext cx="6026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30">
                <a:solidFill>
                  <a:srgbClr val="7A0000"/>
                </a:solidFill>
                <a:latin typeface="Lucida Sans Unicode"/>
                <a:cs typeface="Lucida Sans Unicode"/>
              </a:rPr>
              <a:t>Razionali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125"/>
              <a:t>es</a:t>
            </a:r>
            <a:r>
              <a:rPr dirty="0" spc="-85"/>
              <a:t>p</a:t>
            </a:r>
            <a:r>
              <a:rPr dirty="0" spc="-50"/>
              <a:t>onente</a:t>
            </a:r>
            <a:r>
              <a:rPr dirty="0" spc="160"/>
              <a:t> </a:t>
            </a:r>
            <a:r>
              <a:rPr dirty="0" spc="-55"/>
              <a:t>negativo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66467"/>
            <a:ext cx="3999229" cy="838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Verdana"/>
                <a:cs typeface="Verdana"/>
              </a:rPr>
              <a:t>Q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cal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45">
                <a:latin typeface="Tahoma"/>
                <a:cs typeface="Tahoma"/>
              </a:rPr>
              <a:t>ol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negativo.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0">
                <a:latin typeface="Tahoma"/>
                <a:cs typeface="Tahoma"/>
              </a:rPr>
              <a:t>Preso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q</a:t>
            </a:r>
            <a:r>
              <a:rPr dirty="0" sz="1200" spc="7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spc="4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5">
                <a:latin typeface="Tahoma"/>
                <a:cs typeface="Tahoma"/>
              </a:rPr>
              <a:t>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  <a:p>
            <a:pPr algn="ctr" marL="660400">
              <a:lnSpc>
                <a:spcPct val="100000"/>
              </a:lnSpc>
              <a:spcBef>
                <a:spcPts val="869"/>
              </a:spcBef>
            </a:pP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9538" y="1406712"/>
            <a:ext cx="35433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800" spc="44" i="1">
                <a:latin typeface="Calibri"/>
                <a:cs typeface="Calibri"/>
              </a:rPr>
              <a:t>q</a:t>
            </a:r>
            <a:r>
              <a:rPr dirty="0" sz="800" spc="30">
                <a:latin typeface="Arial Unicode MS"/>
                <a:cs typeface="Arial Unicode MS"/>
              </a:rPr>
              <a:t>−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r>
              <a:rPr dirty="0" sz="800" spc="110" i="1">
                <a:latin typeface="Trebuchet MS"/>
                <a:cs typeface="Trebuchet MS"/>
              </a:rPr>
              <a:t> </a:t>
            </a:r>
            <a:r>
              <a:rPr dirty="0" baseline="-20833" sz="1800" spc="-97">
                <a:latin typeface="Arial Unicode MS"/>
                <a:cs typeface="Arial Unicode MS"/>
              </a:rPr>
              <a:t>=</a:t>
            </a:r>
            <a:endParaRPr baseline="-20833" sz="1800">
              <a:latin typeface="Arial Unicode MS"/>
              <a:cs typeface="Arial Unicode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92692" y="1515884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596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379992" y="1526867"/>
            <a:ext cx="164465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1800" spc="44" i="1">
                <a:latin typeface="Calibri"/>
                <a:cs typeface="Calibri"/>
              </a:rPr>
              <a:t>q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41765" y="1427970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7865" y="2420796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446690" y="3134855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9466" y="3185655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2304901"/>
            <a:ext cx="50800" cy="8426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2368402"/>
            <a:ext cx="50800" cy="7791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7865" y="2503364"/>
            <a:ext cx="4412615" cy="695325"/>
          </a:xfrm>
          <a:custGeom>
            <a:avLst/>
            <a:gdLst/>
            <a:ahLst/>
            <a:cxnLst/>
            <a:rect l="l" t="t" r="r" b="b"/>
            <a:pathLst>
              <a:path w="4412615" h="695325">
                <a:moveTo>
                  <a:pt x="4412325" y="0"/>
                </a:moveTo>
                <a:lnTo>
                  <a:pt x="0" y="0"/>
                </a:lnTo>
                <a:lnTo>
                  <a:pt x="0" y="644190"/>
                </a:lnTo>
                <a:lnTo>
                  <a:pt x="16636" y="681704"/>
                </a:lnTo>
                <a:lnTo>
                  <a:pt x="4361525" y="694991"/>
                </a:lnTo>
                <a:lnTo>
                  <a:pt x="4375768" y="692946"/>
                </a:lnTo>
                <a:lnTo>
                  <a:pt x="4406889" y="666987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10191" y="2355702"/>
            <a:ext cx="0" cy="810895"/>
          </a:xfrm>
          <a:custGeom>
            <a:avLst/>
            <a:gdLst/>
            <a:ahLst/>
            <a:cxnLst/>
            <a:rect l="l" t="t" r="r" b="b"/>
            <a:pathLst>
              <a:path w="0" h="810894">
                <a:moveTo>
                  <a:pt x="0" y="81090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10191" y="234300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10191" y="233030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10191" y="231760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10191" y="229855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5966" y="1832366"/>
            <a:ext cx="4291330" cy="908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otenza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Verdana"/>
                <a:cs typeface="Verdana"/>
              </a:rPr>
              <a:t>Q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95">
                <a:latin typeface="Tahoma"/>
                <a:cs typeface="Tahoma"/>
              </a:rPr>
              <a:t>de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d</a:t>
            </a:r>
            <a:r>
              <a:rPr dirty="0" sz="1200" spc="-95">
                <a:latin typeface="Tahoma"/>
                <a:cs typeface="Tahoma"/>
              </a:rPr>
              <a:t>e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stesse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viste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so</a:t>
            </a:r>
            <a:r>
              <a:rPr dirty="0" sz="1200" spc="-114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ra.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r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aggiungere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seguente: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>
                <a:latin typeface="Verdana"/>
                <a:cs typeface="Verdana"/>
              </a:rPr>
              <a:t>Q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0">
                <a:latin typeface="Tahoma"/>
                <a:cs typeface="Tahoma"/>
              </a:rPr>
              <a:t>0,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spc="4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48370" y="2797108"/>
            <a:ext cx="154305" cy="186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1800" spc="-75" i="1">
                <a:latin typeface="Calibri"/>
                <a:cs typeface="Calibri"/>
              </a:rPr>
              <a:t>a</a:t>
            </a:r>
            <a:r>
              <a:rPr dirty="0" sz="800" spc="-5" i="1">
                <a:latin typeface="Trebuchet MS"/>
                <a:cs typeface="Trebuchet MS"/>
              </a:rPr>
              <a:t>n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957197" y="2994545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526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364790" y="2994545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944497" y="2906618"/>
            <a:ext cx="734060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39351" sz="1800" spc="22" i="1">
                <a:latin typeface="Calibri"/>
                <a:cs typeface="Calibri"/>
              </a:rPr>
              <a:t>b</a:t>
            </a:r>
            <a:r>
              <a:rPr dirty="0" baseline="-34722" sz="1200" spc="-7" i="1">
                <a:latin typeface="Trebuchet MS"/>
                <a:cs typeface="Trebuchet MS"/>
              </a:rPr>
              <a:t>n</a:t>
            </a:r>
            <a:r>
              <a:rPr dirty="0" baseline="-34722" sz="1200" i="1">
                <a:latin typeface="Trebuchet MS"/>
                <a:cs typeface="Trebuchet MS"/>
              </a:rPr>
              <a:t> </a:t>
            </a:r>
            <a:r>
              <a:rPr dirty="0" baseline="-34722" sz="1200" spc="-1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80">
                <a:latin typeface="Arial"/>
                <a:cs typeface="Arial"/>
              </a:rPr>
              <a:t> 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39351" sz="1800" spc="-30" i="1">
                <a:latin typeface="Calibri"/>
                <a:cs typeface="Calibri"/>
              </a:rPr>
              <a:t>b</a:t>
            </a:r>
            <a:r>
              <a:rPr dirty="0" baseline="-39351" sz="1800" spc="-172" i="1">
                <a:latin typeface="Calibri"/>
                <a:cs typeface="Calibri"/>
              </a:rPr>
              <a:t> </a:t>
            </a:r>
            <a:r>
              <a:rPr dirty="0" sz="1200" spc="28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 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55976" y="2805516"/>
            <a:ext cx="965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26423" y="2784217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 i="1">
                <a:latin typeface="Trebuchet MS"/>
                <a:cs typeface="Trebuchet MS"/>
              </a:rPr>
              <a:t>n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24/37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La</a:t>
            </a:r>
            <a:r>
              <a:rPr dirty="0" spc="155"/>
              <a:t> </a:t>
            </a:r>
            <a:r>
              <a:rPr dirty="0" spc="-60"/>
              <a:t>radice</a:t>
            </a:r>
            <a:r>
              <a:rPr dirty="0" spc="155"/>
              <a:t> </a:t>
            </a:r>
            <a:r>
              <a:rPr dirty="0" spc="-40"/>
              <a:t>quadrata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5" b="0">
                <a:latin typeface="PMingLiU-ExtB"/>
                <a:cs typeface="PMingLiU-ExtB"/>
              </a:rPr>
              <a:t>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15226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Risolvendo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semplici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roblemi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Geometria</a:t>
            </a:r>
            <a:r>
              <a:rPr dirty="0" sz="1200" spc="-35">
                <a:latin typeface="Tahoma"/>
                <a:cs typeface="Tahoma"/>
              </a:rPr>
              <a:t>,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cal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50">
                <a:latin typeface="Tahoma"/>
                <a:cs typeface="Tahoma"/>
              </a:rPr>
              <a:t>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diagonale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quadrato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ottengono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razionali.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25/37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La</a:t>
            </a:r>
            <a:r>
              <a:rPr dirty="0" spc="155"/>
              <a:t> </a:t>
            </a:r>
            <a:r>
              <a:rPr dirty="0" spc="-60"/>
              <a:t>radice</a:t>
            </a:r>
            <a:r>
              <a:rPr dirty="0" spc="155"/>
              <a:t> </a:t>
            </a:r>
            <a:r>
              <a:rPr dirty="0" spc="-40"/>
              <a:t>quadrata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5" b="0">
                <a:latin typeface="PMingLiU-ExtB"/>
                <a:cs typeface="PMingLiU-ExtB"/>
              </a:rPr>
              <a:t>2</a:t>
            </a:r>
          </a:p>
        </p:txBody>
      </p:sp>
      <p:sp>
        <p:nvSpPr>
          <p:cNvPr id="6" name="object 6"/>
          <p:cNvSpPr/>
          <p:nvPr/>
        </p:nvSpPr>
        <p:spPr>
          <a:xfrm>
            <a:off x="2741866" y="99890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5966" y="635314"/>
            <a:ext cx="4158615" cy="911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Risolvendo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semplici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roblemi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Geometria</a:t>
            </a:r>
            <a:r>
              <a:rPr dirty="0" sz="1200" spc="-35">
                <a:latin typeface="Tahoma"/>
                <a:cs typeface="Tahoma"/>
              </a:rPr>
              <a:t>,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cal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50">
                <a:latin typeface="Tahoma"/>
                <a:cs typeface="Tahoma"/>
              </a:rPr>
              <a:t>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diagonale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quadrato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ottengono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razionali.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moltiplicato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>
                <a:latin typeface="Tahoma"/>
                <a:cs typeface="Tahoma"/>
              </a:rPr>
              <a:t>s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d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(questo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</a:t>
            </a:r>
            <a:r>
              <a:rPr dirty="0" sz="1200" spc="-40">
                <a:latin typeface="Tahoma"/>
                <a:cs typeface="Tahoma"/>
              </a:rPr>
              <a:t>i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noto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Pitag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ra).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25/37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La</a:t>
            </a:r>
            <a:r>
              <a:rPr dirty="0" spc="155"/>
              <a:t> </a:t>
            </a:r>
            <a:r>
              <a:rPr dirty="0" spc="-60"/>
              <a:t>radice</a:t>
            </a:r>
            <a:r>
              <a:rPr dirty="0" spc="155"/>
              <a:t> </a:t>
            </a:r>
            <a:r>
              <a:rPr dirty="0" spc="-40"/>
              <a:t>quadrata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5" b="0">
                <a:latin typeface="PMingLiU-ExtB"/>
                <a:cs typeface="PMingLiU-ExtB"/>
              </a:rPr>
              <a:t>2</a:t>
            </a:r>
          </a:p>
        </p:txBody>
      </p:sp>
      <p:sp>
        <p:nvSpPr>
          <p:cNvPr id="6" name="object 6"/>
          <p:cNvSpPr/>
          <p:nvPr/>
        </p:nvSpPr>
        <p:spPr>
          <a:xfrm>
            <a:off x="2741866" y="99890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5966" y="635314"/>
            <a:ext cx="4158615" cy="1094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Risolvendo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semplici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roblemi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Geometria</a:t>
            </a:r>
            <a:r>
              <a:rPr dirty="0" sz="1200" spc="-35">
                <a:latin typeface="Tahoma"/>
                <a:cs typeface="Tahoma"/>
              </a:rPr>
              <a:t>,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cal</a:t>
            </a:r>
            <a:r>
              <a:rPr dirty="0" sz="1200" spc="-40">
                <a:latin typeface="Tahoma"/>
                <a:cs typeface="Tahoma"/>
              </a:rPr>
              <a:t>c</a:t>
            </a:r>
            <a:r>
              <a:rPr dirty="0" sz="1200" spc="-50">
                <a:latin typeface="Tahoma"/>
                <a:cs typeface="Tahoma"/>
              </a:rPr>
              <a:t>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diagonale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quadrato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lato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ottengono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razionali.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moltiplicato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>
                <a:latin typeface="Tahoma"/>
                <a:cs typeface="Tahoma"/>
              </a:rPr>
              <a:t>s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stesso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d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(questo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</a:t>
            </a:r>
            <a:r>
              <a:rPr dirty="0" sz="1200" spc="-40">
                <a:latin typeface="Tahoma"/>
                <a:cs typeface="Tahoma"/>
              </a:rPr>
              <a:t>i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noto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Pitag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ra).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45">
                <a:latin typeface="Tahoma"/>
                <a:cs typeface="Tahoma"/>
              </a:rPr>
              <a:t>Dimostriamolo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ragionando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assurdo.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Sup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oniamo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16632" y="1836793"/>
            <a:ext cx="1962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40">
                <a:latin typeface="Arial"/>
                <a:cs typeface="Arial"/>
              </a:rPr>
              <a:t>√</a:t>
            </a:r>
            <a:r>
              <a:rPr dirty="0" sz="1200" spc="-5" u="sng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01379" y="2002853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 h="0">
                <a:moveTo>
                  <a:pt x="0" y="0"/>
                </a:moveTo>
                <a:lnTo>
                  <a:pt x="120802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144623" y="1914738"/>
            <a:ext cx="447040" cy="282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-100">
                <a:latin typeface="Arial Unicode MS"/>
                <a:cs typeface="Arial Unicode MS"/>
              </a:rPr>
              <a:t> </a:t>
            </a:r>
            <a:r>
              <a:rPr dirty="0" baseline="-39351" sz="1800" spc="-30" i="1">
                <a:latin typeface="Calibri"/>
                <a:cs typeface="Calibri"/>
              </a:rPr>
              <a:t>n</a:t>
            </a:r>
            <a:r>
              <a:rPr dirty="0" baseline="-39351" sz="1800" spc="52" i="1">
                <a:latin typeface="Calibri"/>
                <a:cs typeface="Calibri"/>
              </a:rPr>
              <a:t> </a:t>
            </a:r>
            <a:r>
              <a:rPr dirty="0" sz="1200" spc="-10" i="1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8679" y="1813824"/>
            <a:ext cx="14351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0" i="1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2289502"/>
            <a:ext cx="4265930" cy="288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ositivi.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sup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5">
                <a:latin typeface="Tahoma"/>
                <a:cs typeface="Tahoma"/>
              </a:rPr>
              <a:t>rre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endParaRPr sz="1200">
              <a:latin typeface="Tahoma"/>
              <a:cs typeface="Tahoma"/>
            </a:endParaRPr>
          </a:p>
          <a:p>
            <a:pPr marL="27305">
              <a:lnSpc>
                <a:spcPts val="930"/>
              </a:lnSpc>
            </a:pPr>
            <a:r>
              <a:rPr dirty="0" sz="800" spc="5" i="1" u="sng">
                <a:latin typeface="Trebuchet MS"/>
                <a:cs typeface="Trebuchet MS"/>
              </a:rPr>
              <a:t>m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6090" y="2472954"/>
            <a:ext cx="430657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7" i="1">
                <a:latin typeface="Trebuchet MS"/>
                <a:cs typeface="Trebuchet MS"/>
              </a:rPr>
              <a:t>n</a:t>
            </a:r>
            <a:r>
              <a:rPr dirty="0" baseline="-27777" sz="1200" spc="-7" i="1">
                <a:latin typeface="Trebuchet MS"/>
                <a:cs typeface="Trebuchet MS"/>
              </a:rPr>
              <a:t> </a:t>
            </a:r>
            <a:r>
              <a:rPr dirty="0" baseline="-27777" sz="1200" spc="172" i="1">
                <a:latin typeface="Trebuchet MS"/>
                <a:cs typeface="Trebuchet MS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ridotta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minimi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termini,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altrimenti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cancell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966" y="2682440"/>
            <a:ext cx="411543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09975" algn="l"/>
              </a:tabLst>
            </a:pPr>
            <a:r>
              <a:rPr dirty="0" sz="1200" spc="-60">
                <a:latin typeface="Tahoma"/>
                <a:cs typeface="Tahoma"/>
              </a:rPr>
              <a:t>comuni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Sicc</a:t>
            </a:r>
            <a:r>
              <a:rPr dirty="0" sz="1200" spc="-85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55" i="1">
                <a:latin typeface="Arial"/>
                <a:cs typeface="Arial"/>
              </a:rPr>
              <a:t> </a:t>
            </a:r>
            <a:r>
              <a:rPr dirty="0" sz="1200" spc="-75">
                <a:latin typeface="Tahoma"/>
                <a:cs typeface="Tahoma"/>
              </a:rPr>
              <a:t>ovvero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84854" y="2660812"/>
            <a:ext cx="1111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 i="1">
                <a:latin typeface="Trebuchet MS"/>
                <a:cs typeface="Trebuchet MS"/>
              </a:rPr>
              <a:t>m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71951" y="2642013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97554" y="2770555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5" h="0">
                <a:moveTo>
                  <a:pt x="0" y="0"/>
                </a:moveTo>
                <a:lnTo>
                  <a:pt x="13374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599802" y="2760771"/>
            <a:ext cx="123189" cy="136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0" i="1">
                <a:latin typeface="Trebuchet MS"/>
                <a:cs typeface="Trebuchet MS"/>
              </a:rPr>
              <a:t>n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95957" y="2996371"/>
            <a:ext cx="61595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" i="1">
                <a:latin typeface="Calibri"/>
                <a:cs typeface="Calibri"/>
              </a:rPr>
              <a:t>n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5" i="1">
                <a:latin typeface="Calibri"/>
                <a:cs typeface="Calibri"/>
              </a:rPr>
              <a:t>m</a:t>
            </a:r>
            <a:r>
              <a:rPr dirty="0" baseline="31250" sz="1200" spc="-60">
                <a:latin typeface="Lucida Sans Unicode"/>
                <a:cs typeface="Lucida Sans Unicode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25/37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0"/>
              <a:t>La</a:t>
            </a:r>
            <a:r>
              <a:rPr dirty="0" spc="155"/>
              <a:t> </a:t>
            </a:r>
            <a:r>
              <a:rPr dirty="0" spc="-60"/>
              <a:t>radice</a:t>
            </a:r>
            <a:r>
              <a:rPr dirty="0" spc="155"/>
              <a:t> </a:t>
            </a:r>
            <a:r>
              <a:rPr dirty="0" spc="-40"/>
              <a:t>quadrata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5" b="0">
                <a:latin typeface="PMingLiU-ExtB"/>
                <a:cs typeface="PMingLiU-ExtB"/>
              </a:rPr>
              <a:t>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838" y="700351"/>
            <a:ext cx="4316730" cy="20599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" marR="8255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Siccome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sinistra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dell’uguale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destra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esserlo.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" i="1">
                <a:latin typeface="Calibri"/>
                <a:cs typeface="Calibri"/>
              </a:rPr>
              <a:t>m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50">
                <a:latin typeface="Lucida Sans Unicode"/>
                <a:cs typeface="Lucida Sans Unicode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25">
                <a:latin typeface="Tahoma"/>
                <a:cs typeface="Tahoma"/>
              </a:rPr>
              <a:t>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segue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spc="11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Quindi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spc="4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" i="1">
                <a:latin typeface="Calibri"/>
                <a:cs typeface="Calibri"/>
              </a:rPr>
              <a:t>h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qualche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intero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ositivo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5" i="1">
                <a:latin typeface="Calibri"/>
                <a:cs typeface="Calibri"/>
              </a:rPr>
              <a:t>h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5"/>
              </a:spcBef>
            </a:pPr>
            <a:r>
              <a:rPr dirty="0" sz="1200" spc="-55">
                <a:latin typeface="Tahoma"/>
                <a:cs typeface="Tahoma"/>
              </a:rPr>
              <a:t>Sostituendo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so</a:t>
            </a:r>
            <a:r>
              <a:rPr dirty="0" sz="1200" spc="-114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abbiamo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" i="1">
                <a:latin typeface="Calibri"/>
                <a:cs typeface="Calibri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4</a:t>
            </a:r>
            <a:r>
              <a:rPr dirty="0" sz="1200" spc="5" i="1">
                <a:latin typeface="Calibri"/>
                <a:cs typeface="Calibri"/>
              </a:rPr>
              <a:t>h</a:t>
            </a:r>
            <a:r>
              <a:rPr dirty="0" baseline="24305" sz="1200" spc="-60">
                <a:latin typeface="Lucida Sans Unicode"/>
                <a:cs typeface="Lucida Sans Unicode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r>
              <a:rPr dirty="0" sz="1200" spc="55" i="1">
                <a:latin typeface="Arial"/>
                <a:cs typeface="Arial"/>
              </a:rPr>
              <a:t> </a:t>
            </a:r>
            <a:r>
              <a:rPr dirty="0" sz="1200" spc="-55">
                <a:latin typeface="Tahoma"/>
                <a:cs typeface="Tahoma"/>
              </a:rPr>
              <a:t>Semplificando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2,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ottiene</a:t>
            </a:r>
            <a:endParaRPr sz="1200">
              <a:latin typeface="Tahoma"/>
              <a:cs typeface="Tahoma"/>
            </a:endParaRPr>
          </a:p>
          <a:p>
            <a:pPr algn="ctr" marL="27305">
              <a:lnSpc>
                <a:spcPct val="100000"/>
              </a:lnSpc>
              <a:spcBef>
                <a:spcPts val="1200"/>
              </a:spcBef>
            </a:pPr>
            <a:r>
              <a:rPr dirty="0" sz="1200" spc="5" i="1">
                <a:latin typeface="Calibri"/>
                <a:cs typeface="Calibri"/>
              </a:rPr>
              <a:t>n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" i="1">
                <a:latin typeface="Calibri"/>
                <a:cs typeface="Calibri"/>
              </a:rPr>
              <a:t>h</a:t>
            </a:r>
            <a:r>
              <a:rPr dirty="0" baseline="31250" sz="1200" spc="-60">
                <a:latin typeface="Lucida Sans Unicode"/>
                <a:cs typeface="Lucida Sans Unicode"/>
              </a:rPr>
              <a:t>2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1200"/>
              </a:spcBef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oic</a:t>
            </a:r>
            <a:r>
              <a:rPr dirty="0" sz="1200" spc="-9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5" i="1">
                <a:latin typeface="Calibri"/>
                <a:cs typeface="Calibri"/>
              </a:rPr>
              <a:t>h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50">
                <a:latin typeface="Lucida Sans Unicode"/>
                <a:cs typeface="Lucida Sans Unicode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5" i="1">
                <a:latin typeface="Calibri"/>
                <a:cs typeface="Calibri"/>
              </a:rPr>
              <a:t>n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04">
                <a:latin typeface="Lucida Sans Unicode"/>
                <a:cs typeface="Lucida Sans Unicode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conseguenza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anche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endParaRPr sz="1200">
              <a:latin typeface="Calibri"/>
              <a:cs typeface="Calibri"/>
            </a:endParaRPr>
          </a:p>
          <a:p>
            <a:pPr marL="16510" marR="140970" indent="-4445">
              <a:lnSpc>
                <a:spcPct val="100000"/>
              </a:lnSpc>
              <a:spcBef>
                <a:spcPts val="5"/>
              </a:spcBef>
            </a:pP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65">
                <a:latin typeface="Tahoma"/>
                <a:cs typeface="Tahoma"/>
              </a:rPr>
              <a:t>contengono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entrambi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erc</a:t>
            </a:r>
            <a:r>
              <a:rPr dirty="0" sz="1200" spc="-11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entrambi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5">
                <a:latin typeface="Tahoma"/>
                <a:cs typeface="Tahoma"/>
              </a:rPr>
              <a:t>ri.</a:t>
            </a:r>
            <a:endParaRPr sz="1200">
              <a:latin typeface="Tahoma"/>
              <a:cs typeface="Tahoma"/>
            </a:endParaRPr>
          </a:p>
          <a:p>
            <a:pPr marL="16510">
              <a:lnSpc>
                <a:spcPts val="1410"/>
              </a:lnSpc>
              <a:spcBef>
                <a:spcPts val="5"/>
              </a:spcBef>
            </a:pPr>
            <a:r>
              <a:rPr dirty="0" sz="1200" spc="-35">
                <a:latin typeface="Tahoma"/>
                <a:cs typeface="Tahoma"/>
              </a:rPr>
              <a:t>Quest’ultima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sserz</a:t>
            </a:r>
            <a:r>
              <a:rPr dirty="0" sz="1200" spc="-70">
                <a:latin typeface="Tahoma"/>
                <a:cs typeface="Tahoma"/>
              </a:rPr>
              <a:t>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contraddice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nostra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i</a:t>
            </a:r>
            <a:r>
              <a:rPr dirty="0" sz="1200" spc="-2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otesi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endParaRPr sz="1200">
              <a:latin typeface="Tahoma"/>
              <a:cs typeface="Tahoma"/>
            </a:endParaRPr>
          </a:p>
          <a:p>
            <a:pPr marL="31750">
              <a:lnSpc>
                <a:spcPts val="930"/>
              </a:lnSpc>
            </a:pPr>
            <a:r>
              <a:rPr dirty="0" sz="800" spc="5" i="1" u="sng">
                <a:latin typeface="Trebuchet MS"/>
                <a:cs typeface="Trebuchet MS"/>
              </a:rPr>
              <a:t>m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6090" y="2647060"/>
            <a:ext cx="4306570" cy="222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200" spc="-7" i="1">
                <a:latin typeface="Trebuchet MS"/>
                <a:cs typeface="Trebuchet MS"/>
              </a:rPr>
              <a:t>n</a:t>
            </a:r>
            <a:r>
              <a:rPr dirty="0" baseline="-27777" sz="1200" spc="135" i="1">
                <a:latin typeface="Trebuchet MS"/>
                <a:cs typeface="Trebuchet MS"/>
              </a:rPr>
              <a:t> </a:t>
            </a:r>
            <a:r>
              <a:rPr dirty="0" sz="1200" spc="-15" u="sng">
                <a:latin typeface="Times New Roman"/>
                <a:cs typeface="Times New Roman"/>
              </a:rPr>
              <a:t> </a:t>
            </a:r>
            <a:r>
              <a:rPr dirty="0" sz="1200" spc="-30" u="sng">
                <a:latin typeface="Tahoma"/>
                <a:cs typeface="Tahoma"/>
              </a:rPr>
              <a:t>f</a:t>
            </a:r>
            <a:r>
              <a:rPr dirty="0" sz="1200" spc="-90">
                <a:latin typeface="Tahoma"/>
                <a:cs typeface="Tahoma"/>
              </a:rPr>
              <a:t>osse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ridotta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95" u="sng">
                <a:latin typeface="Tahoma"/>
                <a:cs typeface="Tahoma"/>
              </a:rPr>
              <a:t>m</a:t>
            </a:r>
            <a:r>
              <a:rPr dirty="0" sz="1200" spc="-35">
                <a:latin typeface="Tahoma"/>
                <a:cs typeface="Tahoma"/>
              </a:rPr>
              <a:t>inimi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termini.</a:t>
            </a:r>
            <a:r>
              <a:rPr dirty="0" sz="1200" spc="13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L’assurdo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nato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dall’aver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sup</a:t>
            </a:r>
            <a:r>
              <a:rPr dirty="0" sz="1200" spc="-5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osto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66" y="2787718"/>
            <a:ext cx="4336415" cy="431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quindi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irrazionale,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ci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pu</a:t>
            </a:r>
            <a:r>
              <a:rPr dirty="0" sz="1200" spc="-665">
                <a:latin typeface="Tahoma"/>
                <a:cs typeface="Tahoma"/>
              </a:rPr>
              <a:t>`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13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sotto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26</a:t>
            </a:r>
            <a:r>
              <a:rPr dirty="0" spc="-45"/>
              <a:t>/37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45"/>
              <a:t>Reali</a:t>
            </a:r>
          </a:p>
        </p:txBody>
      </p:sp>
      <p:sp>
        <p:nvSpPr>
          <p:cNvPr id="6" name="object 6"/>
          <p:cNvSpPr/>
          <p:nvPr/>
        </p:nvSpPr>
        <p:spPr>
          <a:xfrm>
            <a:off x="1178140" y="104824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5549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40"/>
              <a:t>P</a:t>
            </a:r>
            <a:r>
              <a:rPr dirty="0" spc="-75"/>
              <a:t>er</a:t>
            </a:r>
            <a:r>
              <a:rPr dirty="0" spc="15"/>
              <a:t> </a:t>
            </a:r>
            <a:r>
              <a:rPr dirty="0" spc="-75"/>
              <a:t>contenere</a:t>
            </a:r>
            <a:r>
              <a:rPr dirty="0" spc="15"/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/>
              <a:t>2</a:t>
            </a:r>
            <a:r>
              <a:rPr dirty="0" sz="1200" spc="10"/>
              <a:t> </a:t>
            </a:r>
            <a:r>
              <a:rPr dirty="0" sz="1200" spc="-75"/>
              <a:t>che</a:t>
            </a:r>
            <a:r>
              <a:rPr dirty="0" sz="1200" spc="-20"/>
              <a:t> </a:t>
            </a:r>
            <a:r>
              <a:rPr dirty="0" sz="1200" spc="-630"/>
              <a:t>`</a:t>
            </a:r>
            <a:r>
              <a:rPr dirty="0" sz="1200" spc="-114"/>
              <a:t>e</a:t>
            </a:r>
            <a:r>
              <a:rPr dirty="0" sz="1200" spc="10"/>
              <a:t> </a:t>
            </a:r>
            <a:r>
              <a:rPr dirty="0" sz="1200" spc="-75"/>
              <a:t>un</a:t>
            </a:r>
            <a:r>
              <a:rPr dirty="0" sz="1200" spc="15"/>
              <a:t> </a:t>
            </a:r>
            <a:r>
              <a:rPr dirty="0" sz="1200" spc="-75"/>
              <a:t>numero</a:t>
            </a:r>
            <a:r>
              <a:rPr dirty="0" sz="1200" spc="15"/>
              <a:t> </a:t>
            </a:r>
            <a:r>
              <a:rPr dirty="0" sz="1200" spc="-45" b="1">
                <a:solidFill>
                  <a:srgbClr val="CC0000"/>
                </a:solidFill>
                <a:latin typeface="Arial"/>
                <a:cs typeface="Arial"/>
              </a:rPr>
              <a:t>irrazional</a:t>
            </a:r>
            <a:r>
              <a:rPr dirty="0" sz="1200" spc="-6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200" spc="-40"/>
              <a:t>,</a:t>
            </a:r>
            <a:r>
              <a:rPr dirty="0" sz="1200" spc="15"/>
              <a:t> </a:t>
            </a:r>
            <a:r>
              <a:rPr dirty="0" sz="1200" spc="-114"/>
              <a:t>e</a:t>
            </a:r>
            <a:r>
              <a:rPr dirty="0" sz="1200" spc="15"/>
              <a:t> </a:t>
            </a:r>
            <a:r>
              <a:rPr dirty="0" sz="1200" spc="-55"/>
              <a:t>moltissime</a:t>
            </a:r>
            <a:r>
              <a:rPr dirty="0" sz="1200" spc="15"/>
              <a:t> </a:t>
            </a:r>
            <a:r>
              <a:rPr dirty="0" sz="1200" spc="-45"/>
              <a:t>altre</a:t>
            </a:r>
            <a:r>
              <a:rPr dirty="0" sz="1200" spc="-35"/>
              <a:t> </a:t>
            </a:r>
            <a:r>
              <a:rPr dirty="0" sz="1200" spc="-40"/>
              <a:t>quanti</a:t>
            </a:r>
            <a:r>
              <a:rPr dirty="0" sz="1200" spc="-45"/>
              <a:t>t</a:t>
            </a:r>
            <a:r>
              <a:rPr dirty="0" sz="1200" spc="-650"/>
              <a:t>`</a:t>
            </a:r>
            <a:r>
              <a:rPr dirty="0" sz="1200" spc="-80"/>
              <a:t>a</a:t>
            </a:r>
            <a:r>
              <a:rPr dirty="0" sz="1200" spc="15"/>
              <a:t> </a:t>
            </a:r>
            <a:r>
              <a:rPr dirty="0" sz="1200" spc="-50"/>
              <a:t>dette</a:t>
            </a:r>
            <a:r>
              <a:rPr dirty="0" sz="1200" spc="15"/>
              <a:t> </a:t>
            </a:r>
            <a:r>
              <a:rPr dirty="0" sz="1200" spc="-45" b="1">
                <a:solidFill>
                  <a:srgbClr val="CC0000"/>
                </a:solidFill>
                <a:latin typeface="Arial"/>
                <a:cs typeface="Arial"/>
              </a:rPr>
              <a:t>trascendenti</a:t>
            </a:r>
            <a:r>
              <a:rPr dirty="0" sz="1200" spc="-40"/>
              <a:t>,</a:t>
            </a:r>
            <a:r>
              <a:rPr dirty="0" sz="1200" spc="15"/>
              <a:t> </a:t>
            </a:r>
            <a:r>
              <a:rPr dirty="0" sz="1200" spc="-80"/>
              <a:t>come</a:t>
            </a:r>
            <a:r>
              <a:rPr dirty="0" sz="1200" spc="15"/>
              <a:t> </a:t>
            </a:r>
            <a:r>
              <a:rPr dirty="0" sz="1200" spc="-105" i="1">
                <a:latin typeface="Arial"/>
                <a:cs typeface="Arial"/>
              </a:rPr>
              <a:t>π</a:t>
            </a:r>
            <a:r>
              <a:rPr dirty="0" sz="1200" spc="-40"/>
              <a:t>,</a:t>
            </a:r>
            <a:r>
              <a:rPr dirty="0" sz="1200" spc="15"/>
              <a:t> </a:t>
            </a:r>
            <a:r>
              <a:rPr dirty="0" sz="1200" spc="-45"/>
              <a:t>si</a:t>
            </a:r>
            <a:r>
              <a:rPr dirty="0" sz="1200" spc="15"/>
              <a:t> </a:t>
            </a:r>
            <a:r>
              <a:rPr dirty="0" sz="1200" spc="-55"/>
              <a:t>costruisce</a:t>
            </a:r>
            <a:r>
              <a:rPr dirty="0" sz="1200" spc="15"/>
              <a:t> </a:t>
            </a:r>
            <a:r>
              <a:rPr dirty="0" sz="1200" spc="-50"/>
              <a:t>l’insieme</a:t>
            </a:r>
            <a:r>
              <a:rPr dirty="0" sz="1200" spc="15"/>
              <a:t> </a:t>
            </a:r>
            <a:r>
              <a:rPr dirty="0" sz="1200" spc="-65"/>
              <a:t>dei</a:t>
            </a:r>
            <a:r>
              <a:rPr dirty="0" sz="1200" spc="-45"/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reali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40"/>
              <a:t>.</a:t>
            </a:r>
            <a:r>
              <a:rPr dirty="0" sz="1200" spc="145"/>
              <a:t> </a:t>
            </a:r>
            <a:r>
              <a:rPr dirty="0" sz="1200" spc="-50"/>
              <a:t>Una</a:t>
            </a:r>
            <a:r>
              <a:rPr dirty="0" sz="1200" spc="15"/>
              <a:t> </a:t>
            </a:r>
            <a:r>
              <a:rPr dirty="0" sz="1200" spc="-105"/>
              <a:t>p</a:t>
            </a:r>
            <a:r>
              <a:rPr dirty="0" sz="1200" spc="-70"/>
              <a:t>resentazione</a:t>
            </a:r>
            <a:r>
              <a:rPr dirty="0" sz="1200" spc="10"/>
              <a:t> </a:t>
            </a:r>
            <a:r>
              <a:rPr dirty="0" sz="1200" spc="-45"/>
              <a:t>rig</a:t>
            </a:r>
            <a:r>
              <a:rPr dirty="0" sz="1200" spc="-95"/>
              <a:t>o</a:t>
            </a:r>
            <a:r>
              <a:rPr dirty="0" sz="1200" spc="-70"/>
              <a:t>rosa</a:t>
            </a:r>
            <a:r>
              <a:rPr dirty="0" sz="1200" spc="15"/>
              <a:t> </a:t>
            </a:r>
            <a:r>
              <a:rPr dirty="0" sz="1200" spc="-35"/>
              <a:t>di</a:t>
            </a:r>
            <a:r>
              <a:rPr dirty="0" sz="1200" spc="10"/>
              <a:t> </a:t>
            </a:r>
            <a:r>
              <a:rPr dirty="0" sz="1200" spc="-70"/>
              <a:t>questo</a:t>
            </a:r>
            <a:r>
              <a:rPr dirty="0" sz="1200" spc="15"/>
              <a:t> </a:t>
            </a:r>
            <a:r>
              <a:rPr dirty="0" sz="1200" spc="-70"/>
              <a:t>insieme</a:t>
            </a:r>
            <a:r>
              <a:rPr dirty="0" sz="1200" spc="10"/>
              <a:t> </a:t>
            </a:r>
            <a:r>
              <a:rPr dirty="0" sz="1200" spc="-70"/>
              <a:t>ver</a:t>
            </a:r>
            <a:r>
              <a:rPr dirty="0" sz="1200" spc="-70"/>
              <a:t>r</a:t>
            </a:r>
            <a:r>
              <a:rPr dirty="0" sz="1200" spc="-650"/>
              <a:t>`</a:t>
            </a:r>
            <a:r>
              <a:rPr dirty="0" sz="1200" spc="-80"/>
              <a:t>a</a:t>
            </a:r>
            <a:r>
              <a:rPr dirty="0" sz="1200" spc="-45"/>
              <a:t> </a:t>
            </a:r>
            <a:r>
              <a:rPr dirty="0" sz="1200" spc="-30"/>
              <a:t>fatta</a:t>
            </a:r>
            <a:r>
              <a:rPr dirty="0" sz="1200" spc="15"/>
              <a:t> </a:t>
            </a:r>
            <a:r>
              <a:rPr dirty="0" sz="1200" spc="-65"/>
              <a:t>nei</a:t>
            </a:r>
            <a:r>
              <a:rPr dirty="0" sz="1200" spc="15"/>
              <a:t> </a:t>
            </a:r>
            <a:r>
              <a:rPr dirty="0" sz="1200" spc="-105"/>
              <a:t>p</a:t>
            </a:r>
            <a:r>
              <a:rPr dirty="0" sz="1200" spc="-30"/>
              <a:t>rimi</a:t>
            </a:r>
            <a:r>
              <a:rPr dirty="0" sz="1200" spc="10"/>
              <a:t> </a:t>
            </a:r>
            <a:r>
              <a:rPr dirty="0" sz="1200" spc="-50"/>
              <a:t>c</a:t>
            </a:r>
            <a:r>
              <a:rPr dirty="0" sz="1200" spc="-95"/>
              <a:t>o</a:t>
            </a:r>
            <a:r>
              <a:rPr dirty="0" sz="1200" spc="-45"/>
              <a:t>rsi</a:t>
            </a:r>
            <a:r>
              <a:rPr dirty="0" sz="1200" spc="10"/>
              <a:t> </a:t>
            </a:r>
            <a:r>
              <a:rPr dirty="0" sz="1200" spc="-50"/>
              <a:t>universit</a:t>
            </a:r>
            <a:r>
              <a:rPr dirty="0" sz="1200" spc="-95"/>
              <a:t>a</a:t>
            </a:r>
            <a:r>
              <a:rPr dirty="0" sz="1200" spc="-20"/>
              <a:t>ri</a:t>
            </a:r>
            <a:r>
              <a:rPr dirty="0" sz="1200" spc="10"/>
              <a:t> </a:t>
            </a:r>
            <a:r>
              <a:rPr dirty="0" sz="1200" spc="-35"/>
              <a:t>di</a:t>
            </a:r>
            <a:r>
              <a:rPr dirty="0" sz="1200" spc="15"/>
              <a:t> </a:t>
            </a:r>
            <a:r>
              <a:rPr dirty="0" sz="1200" spc="-30"/>
              <a:t>Analisi</a:t>
            </a:r>
            <a:r>
              <a:rPr dirty="0" sz="1200" spc="15"/>
              <a:t> </a:t>
            </a:r>
            <a:r>
              <a:rPr dirty="0" sz="1200" spc="-40"/>
              <a:t>Matematica.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Numeri</a:t>
            </a:r>
            <a:r>
              <a:rPr dirty="0" spc="155"/>
              <a:t> </a:t>
            </a:r>
            <a:r>
              <a:rPr dirty="0" spc="-45"/>
              <a:t>Reali</a:t>
            </a:r>
          </a:p>
        </p:txBody>
      </p:sp>
      <p:sp>
        <p:nvSpPr>
          <p:cNvPr id="6" name="object 6"/>
          <p:cNvSpPr/>
          <p:nvPr/>
        </p:nvSpPr>
        <p:spPr>
          <a:xfrm>
            <a:off x="1178140" y="104824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5966" y="980864"/>
            <a:ext cx="4246245" cy="1771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contenere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solidFill>
                  <a:srgbClr val="CC0000"/>
                </a:solidFill>
                <a:latin typeface="Arial"/>
                <a:cs typeface="Arial"/>
              </a:rPr>
              <a:t>irrazional</a:t>
            </a:r>
            <a:r>
              <a:rPr dirty="0" sz="1200" spc="-60" b="1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moltissime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altre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 b="1">
                <a:solidFill>
                  <a:srgbClr val="CC0000"/>
                </a:solidFill>
                <a:latin typeface="Arial"/>
                <a:cs typeface="Arial"/>
              </a:rPr>
              <a:t>trascendenti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come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 i="1">
                <a:latin typeface="Arial"/>
                <a:cs typeface="Arial"/>
              </a:rPr>
              <a:t>π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costruisce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numeri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reali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resentazione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rig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rosa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ver</a:t>
            </a:r>
            <a:r>
              <a:rPr dirty="0" sz="1200" spc="-70">
                <a:latin typeface="Tahoma"/>
                <a:cs typeface="Tahoma"/>
              </a:rPr>
              <a:t>r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fatta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rimi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universit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Analisi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Matematica.</a:t>
            </a:r>
            <a:endParaRPr sz="1200">
              <a:latin typeface="Tahoma"/>
              <a:cs typeface="Tahoma"/>
            </a:endParaRPr>
          </a:p>
          <a:p>
            <a:pPr marL="12700" marR="211454">
              <a:lnSpc>
                <a:spcPct val="100000"/>
              </a:lnSpc>
              <a:spcBef>
                <a:spcPts val="5"/>
              </a:spcBef>
            </a:pPr>
            <a:r>
              <a:rPr dirty="0" sz="1200" spc="5">
                <a:latin typeface="Tahoma"/>
                <a:cs typeface="Tahoma"/>
              </a:rPr>
              <a:t>C</a:t>
            </a:r>
            <a:r>
              <a:rPr dirty="0" sz="1200" spc="5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basti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sa</a:t>
            </a:r>
            <a:r>
              <a:rPr dirty="0" sz="1200" spc="-60">
                <a:latin typeface="Tahoma"/>
                <a:cs typeface="Tahoma"/>
              </a:rPr>
              <a:t>p</a:t>
            </a:r>
            <a:r>
              <a:rPr dirty="0" sz="1200" spc="-95">
                <a:latin typeface="Tahoma"/>
                <a:cs typeface="Tahoma"/>
              </a:rPr>
              <a:t>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buon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insieme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ermette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misur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quanti</a:t>
            </a:r>
            <a:r>
              <a:rPr dirty="0" sz="1200" spc="-4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geometriche.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Inoltre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ossono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costruite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funzioni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element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(trigonometriche,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</a:t>
            </a:r>
            <a:r>
              <a:rPr dirty="0" sz="1200" spc="-65">
                <a:latin typeface="Tahoma"/>
                <a:cs typeface="Tahoma"/>
              </a:rPr>
              <a:t>z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-25">
                <a:latin typeface="Tahoma"/>
                <a:cs typeface="Tahoma"/>
              </a:rPr>
              <a:t>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log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45">
                <a:latin typeface="Tahoma"/>
                <a:cs typeface="Tahoma"/>
              </a:rPr>
              <a:t>ritmiche).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ottiene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</a:t>
            </a:r>
            <a:r>
              <a:rPr dirty="0" sz="1200" spc="-254">
                <a:latin typeface="Tahoma"/>
                <a:cs typeface="Tahoma"/>
              </a:rPr>
              <a:t>s</a:t>
            </a:r>
            <a:r>
              <a:rPr dirty="0" sz="1200" spc="-505">
                <a:latin typeface="Tahoma"/>
                <a:cs typeface="Tahoma"/>
              </a:rPr>
              <a:t>`</a:t>
            </a:r>
            <a:r>
              <a:rPr dirty="0" sz="1200">
                <a:latin typeface="Tahoma"/>
                <a:cs typeface="Tahoma"/>
              </a:rPr>
              <a:t>ı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65">
                <a:latin typeface="Tahoma"/>
                <a:cs typeface="Tahoma"/>
              </a:rPr>
              <a:t>’</a:t>
            </a:r>
            <a:r>
              <a:rPr dirty="0" sz="1200" spc="-40">
                <a:latin typeface="Tahoma"/>
                <a:cs typeface="Tahoma"/>
              </a:rPr>
              <a:t>ul</a:t>
            </a:r>
            <a:r>
              <a:rPr dirty="0" sz="1200" spc="-40">
                <a:latin typeface="Tahoma"/>
                <a:cs typeface="Tahoma"/>
              </a:rPr>
              <a:t>t</a:t>
            </a:r>
            <a:r>
              <a:rPr dirty="0" sz="1200" spc="-65">
                <a:latin typeface="Tahoma"/>
                <a:cs typeface="Tahoma"/>
              </a:rPr>
              <a:t>e</a:t>
            </a:r>
            <a:r>
              <a:rPr dirty="0" sz="1200" spc="-30">
                <a:latin typeface="Tahoma"/>
                <a:cs typeface="Tahoma"/>
              </a:rPr>
              <a:t>ri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estensione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numerica: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35">
                <a:latin typeface="Verdana"/>
                <a:cs typeface="Verdana"/>
              </a:rPr>
              <a:t>Z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>
                <a:latin typeface="Verdana"/>
                <a:cs typeface="Verdana"/>
              </a:rPr>
              <a:t>Q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80">
                <a:latin typeface="Arial Unicode MS"/>
                <a:cs typeface="Arial Unicode MS"/>
              </a:rPr>
              <a:t>⊂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27/37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Radice</a:t>
            </a:r>
            <a:r>
              <a:rPr dirty="0" spc="155"/>
              <a:t> </a:t>
            </a:r>
            <a:r>
              <a:rPr dirty="0" spc="-80"/>
              <a:t>ennesima</a:t>
            </a:r>
          </a:p>
        </p:txBody>
      </p:sp>
      <p:sp>
        <p:nvSpPr>
          <p:cNvPr id="6" name="object 6"/>
          <p:cNvSpPr/>
          <p:nvPr/>
        </p:nvSpPr>
        <p:spPr>
          <a:xfrm>
            <a:off x="2313838" y="1254391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Dato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70"/>
              <a:t>reale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0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5"/>
              <a:t> 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60"/>
              <a:t>definisce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radice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5" i="1">
                <a:solidFill>
                  <a:srgbClr val="CC0000"/>
                </a:solidFill>
                <a:latin typeface="Calibri"/>
                <a:cs typeface="Calibri"/>
              </a:rPr>
              <a:t>n</a:t>
            </a: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-sima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55"/>
              <a:t>quella</a:t>
            </a:r>
            <a:r>
              <a:rPr dirty="0" spc="10"/>
              <a:t> </a:t>
            </a:r>
            <a:r>
              <a:rPr dirty="0" spc="-75"/>
              <a:t>qua</a:t>
            </a:r>
            <a:r>
              <a:rPr dirty="0" spc="-10"/>
              <a:t>nti</a:t>
            </a:r>
            <a:r>
              <a:rPr dirty="0" spc="-2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0"/>
              <a:t>elevata</a:t>
            </a:r>
            <a:r>
              <a:rPr dirty="0" spc="15"/>
              <a:t> </a:t>
            </a:r>
            <a:r>
              <a:rPr dirty="0"/>
              <a:t>all’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60"/>
              <a:t>-sima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60"/>
              <a:t>otenza</a:t>
            </a:r>
            <a:r>
              <a:rPr dirty="0" spc="10"/>
              <a:t> </a:t>
            </a:r>
            <a:r>
              <a:rPr dirty="0" spc="-85"/>
              <a:t>d</a:t>
            </a:r>
            <a:r>
              <a:rPr dirty="0" spc="-650"/>
              <a:t>`</a:t>
            </a:r>
            <a:r>
              <a:rPr dirty="0" spc="-80"/>
              <a:t>a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60"/>
              <a:t>Essa</a:t>
            </a:r>
            <a:r>
              <a:rPr dirty="0" spc="15"/>
              <a:t> </a:t>
            </a:r>
            <a:r>
              <a:rPr dirty="0" spc="-75"/>
              <a:t>viene</a:t>
            </a:r>
            <a:r>
              <a:rPr dirty="0" spc="10"/>
              <a:t> </a:t>
            </a:r>
            <a:r>
              <a:rPr dirty="0" spc="-40"/>
              <a:t>indicata</a:t>
            </a:r>
            <a:r>
              <a:rPr dirty="0" spc="15"/>
              <a:t> </a:t>
            </a:r>
            <a:r>
              <a:rPr dirty="0" spc="-35"/>
              <a:t>col</a:t>
            </a:r>
            <a:r>
              <a:rPr dirty="0" spc="15"/>
              <a:t> </a:t>
            </a:r>
            <a:r>
              <a:rPr dirty="0" spc="-65"/>
              <a:t>sim</a:t>
            </a:r>
            <a:r>
              <a:rPr dirty="0" spc="-40"/>
              <a:t>b</a:t>
            </a:r>
            <a:r>
              <a:rPr dirty="0" spc="-50"/>
              <a:t>olo</a:t>
            </a:r>
          </a:p>
          <a:p>
            <a:pPr algn="ctr" marL="3810">
              <a:lnSpc>
                <a:spcPct val="100000"/>
              </a:lnSpc>
              <a:spcBef>
                <a:spcPts val="500"/>
              </a:spcBef>
            </a:pPr>
            <a:r>
              <a:rPr dirty="0" baseline="43981" sz="1800" spc="-644">
                <a:latin typeface="Arial"/>
                <a:cs typeface="Arial"/>
              </a:rPr>
              <a:t>√</a:t>
            </a:r>
            <a:r>
              <a:rPr dirty="0" baseline="46296" sz="900" spc="-7" i="1">
                <a:latin typeface="Trebuchet MS"/>
                <a:cs typeface="Trebuchet MS"/>
              </a:rPr>
              <a:t>n</a:t>
            </a:r>
            <a:r>
              <a:rPr dirty="0" baseline="46296" sz="900" i="1">
                <a:latin typeface="Trebuchet MS"/>
                <a:cs typeface="Trebuchet MS"/>
              </a:rPr>
              <a:t> </a:t>
            </a:r>
            <a:r>
              <a:rPr dirty="0" baseline="46296" sz="900" spc="112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pc="-55"/>
              <a:t>Diremo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10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radicando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20" i="1">
                <a:latin typeface="Calibri"/>
                <a:cs typeface="Calibri"/>
              </a:rPr>
              <a:t>n</a:t>
            </a:r>
            <a:r>
              <a:rPr dirty="0" spc="11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30"/>
              <a:t>l’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indice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50"/>
              <a:t>della</a:t>
            </a:r>
            <a:r>
              <a:rPr dirty="0" spc="10"/>
              <a:t> </a:t>
            </a:r>
            <a:r>
              <a:rPr dirty="0" spc="-55"/>
              <a:t>radice.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Radice</a:t>
            </a:r>
            <a:r>
              <a:rPr dirty="0" spc="155"/>
              <a:t> </a:t>
            </a:r>
            <a:r>
              <a:rPr dirty="0" spc="-80"/>
              <a:t>ennesima</a:t>
            </a:r>
          </a:p>
        </p:txBody>
      </p:sp>
      <p:sp>
        <p:nvSpPr>
          <p:cNvPr id="6" name="object 6"/>
          <p:cNvSpPr/>
          <p:nvPr/>
        </p:nvSpPr>
        <p:spPr>
          <a:xfrm>
            <a:off x="2313838" y="1254391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865" y="205882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46690" y="322609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9466" y="327689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942927"/>
            <a:ext cx="50800" cy="12958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2006427"/>
            <a:ext cx="50800" cy="12323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7865" y="2141390"/>
            <a:ext cx="4412615" cy="1148715"/>
          </a:xfrm>
          <a:custGeom>
            <a:avLst/>
            <a:gdLst/>
            <a:ahLst/>
            <a:cxnLst/>
            <a:rect l="l" t="t" r="r" b="b"/>
            <a:pathLst>
              <a:path w="4412615" h="1148714">
                <a:moveTo>
                  <a:pt x="4412325" y="0"/>
                </a:moveTo>
                <a:lnTo>
                  <a:pt x="0" y="0"/>
                </a:lnTo>
                <a:lnTo>
                  <a:pt x="0" y="1097402"/>
                </a:lnTo>
                <a:lnTo>
                  <a:pt x="16636" y="1134916"/>
                </a:lnTo>
                <a:lnTo>
                  <a:pt x="4361525" y="1148202"/>
                </a:lnTo>
                <a:lnTo>
                  <a:pt x="4375768" y="1146157"/>
                </a:lnTo>
                <a:lnTo>
                  <a:pt x="4406889" y="112019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993727"/>
            <a:ext cx="0" cy="1264285"/>
          </a:xfrm>
          <a:custGeom>
            <a:avLst/>
            <a:gdLst/>
            <a:ahLst/>
            <a:cxnLst/>
            <a:rect l="l" t="t" r="r" b="b"/>
            <a:pathLst>
              <a:path w="0" h="1264285">
                <a:moveTo>
                  <a:pt x="0" y="1264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9810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9683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955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10191" y="19365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Dato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70"/>
              <a:t>reale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0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5"/>
              <a:t> 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60"/>
              <a:t>definisce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radice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5" i="1">
                <a:solidFill>
                  <a:srgbClr val="CC0000"/>
                </a:solidFill>
                <a:latin typeface="Calibri"/>
                <a:cs typeface="Calibri"/>
              </a:rPr>
              <a:t>n</a:t>
            </a: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-sima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55"/>
              <a:t>quella</a:t>
            </a:r>
            <a:r>
              <a:rPr dirty="0" spc="10"/>
              <a:t> </a:t>
            </a:r>
            <a:r>
              <a:rPr dirty="0" spc="-75"/>
              <a:t>qua</a:t>
            </a:r>
            <a:r>
              <a:rPr dirty="0" spc="-10"/>
              <a:t>nti</a:t>
            </a:r>
            <a:r>
              <a:rPr dirty="0" spc="-2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0"/>
              <a:t>elevata</a:t>
            </a:r>
            <a:r>
              <a:rPr dirty="0" spc="15"/>
              <a:t> </a:t>
            </a:r>
            <a:r>
              <a:rPr dirty="0"/>
              <a:t>all’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60"/>
              <a:t>-sima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60"/>
              <a:t>otenza</a:t>
            </a:r>
            <a:r>
              <a:rPr dirty="0" spc="10"/>
              <a:t> </a:t>
            </a:r>
            <a:r>
              <a:rPr dirty="0" spc="-85"/>
              <a:t>d</a:t>
            </a:r>
            <a:r>
              <a:rPr dirty="0" spc="-650"/>
              <a:t>`</a:t>
            </a:r>
            <a:r>
              <a:rPr dirty="0" spc="-80"/>
              <a:t>a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60"/>
              <a:t>Essa</a:t>
            </a:r>
            <a:r>
              <a:rPr dirty="0" spc="15"/>
              <a:t> </a:t>
            </a:r>
            <a:r>
              <a:rPr dirty="0" spc="-75"/>
              <a:t>viene</a:t>
            </a:r>
            <a:r>
              <a:rPr dirty="0" spc="10"/>
              <a:t> </a:t>
            </a:r>
            <a:r>
              <a:rPr dirty="0" spc="-40"/>
              <a:t>indicata</a:t>
            </a:r>
            <a:r>
              <a:rPr dirty="0" spc="15"/>
              <a:t> </a:t>
            </a:r>
            <a:r>
              <a:rPr dirty="0" spc="-35"/>
              <a:t>col</a:t>
            </a:r>
            <a:r>
              <a:rPr dirty="0" spc="15"/>
              <a:t> </a:t>
            </a:r>
            <a:r>
              <a:rPr dirty="0" spc="-65"/>
              <a:t>sim</a:t>
            </a:r>
            <a:r>
              <a:rPr dirty="0" spc="-40"/>
              <a:t>b</a:t>
            </a:r>
            <a:r>
              <a:rPr dirty="0" spc="-50"/>
              <a:t>olo</a:t>
            </a:r>
          </a:p>
          <a:p>
            <a:pPr algn="ctr" marL="3810">
              <a:lnSpc>
                <a:spcPct val="100000"/>
              </a:lnSpc>
              <a:spcBef>
                <a:spcPts val="500"/>
              </a:spcBef>
            </a:pPr>
            <a:r>
              <a:rPr dirty="0" baseline="43981" sz="1800" spc="-644">
                <a:latin typeface="Arial"/>
                <a:cs typeface="Arial"/>
              </a:rPr>
              <a:t>√</a:t>
            </a:r>
            <a:r>
              <a:rPr dirty="0" baseline="46296" sz="900" spc="-7" i="1">
                <a:latin typeface="Trebuchet MS"/>
                <a:cs typeface="Trebuchet MS"/>
              </a:rPr>
              <a:t>n</a:t>
            </a:r>
            <a:r>
              <a:rPr dirty="0" baseline="46296" sz="900" i="1">
                <a:latin typeface="Trebuchet MS"/>
                <a:cs typeface="Trebuchet MS"/>
              </a:rPr>
              <a:t> </a:t>
            </a:r>
            <a:r>
              <a:rPr dirty="0" baseline="46296" sz="900" spc="112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74040">
              <a:lnSpc>
                <a:spcPct val="100000"/>
              </a:lnSpc>
              <a:spcBef>
                <a:spcPts val="500"/>
              </a:spcBef>
            </a:pPr>
            <a:r>
              <a:rPr dirty="0" spc="-55"/>
              <a:t>Diremo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10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radicando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20" i="1">
                <a:latin typeface="Calibri"/>
                <a:cs typeface="Calibri"/>
              </a:rPr>
              <a:t>n</a:t>
            </a:r>
            <a:r>
              <a:rPr dirty="0" spc="11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30"/>
              <a:t>l’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indice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50"/>
              <a:t>della</a:t>
            </a:r>
            <a:r>
              <a:rPr dirty="0" spc="10"/>
              <a:t> </a:t>
            </a:r>
            <a:r>
              <a:rPr dirty="0" spc="-55"/>
              <a:t>radice.</a:t>
            </a:r>
            <a:r>
              <a:rPr dirty="0" spc="-40"/>
              <a:t> </a:t>
            </a:r>
            <a:r>
              <a:rPr dirty="0" spc="15"/>
              <a:t>V</a:t>
            </a:r>
            <a:r>
              <a:rPr dirty="0" spc="-60"/>
              <a:t>algono</a:t>
            </a:r>
            <a:r>
              <a:rPr dirty="0" spc="10"/>
              <a:t> </a:t>
            </a:r>
            <a:r>
              <a:rPr dirty="0" spc="-60"/>
              <a:t>le</a:t>
            </a:r>
            <a:r>
              <a:rPr dirty="0" spc="15"/>
              <a:t> </a:t>
            </a:r>
            <a:r>
              <a:rPr dirty="0" spc="-70"/>
              <a:t>seguenti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90"/>
              <a:t>a: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-30"/>
              <a:t>dati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20" i="1">
                <a:latin typeface="Calibri"/>
                <a:cs typeface="Calibri"/>
              </a:rPr>
              <a:t>b</a:t>
            </a:r>
            <a:r>
              <a:rPr dirty="0" spc="55" i="1">
                <a:latin typeface="Calibri"/>
                <a:cs typeface="Calibri"/>
              </a:rPr>
              <a:t> </a:t>
            </a:r>
            <a:r>
              <a:rPr dirty="0" spc="-565">
                <a:latin typeface="Arial Unicode MS"/>
                <a:cs typeface="Arial Unicode MS"/>
              </a:rPr>
              <a:t>�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75"/>
              <a:t>0</a:t>
            </a:r>
            <a:r>
              <a:rPr dirty="0" spc="10"/>
              <a:t> </a:t>
            </a:r>
            <a:r>
              <a:rPr dirty="0" spc="-95"/>
              <a:t>ed</a:t>
            </a:r>
            <a:r>
              <a:rPr dirty="0" spc="15"/>
              <a:t> 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30" i="1">
                <a:latin typeface="Calibri"/>
                <a:cs typeface="Calibri"/>
              </a:rPr>
              <a:t>m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30" i="1">
                <a:latin typeface="Calibri"/>
                <a:cs typeface="Calibri"/>
              </a:rPr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0"/>
              <a:t>naturali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35"/>
              <a:t>nulli.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35966" y="2328847"/>
            <a:ext cx="3860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Radice</a:t>
            </a:r>
            <a:r>
              <a:rPr dirty="0" spc="155"/>
              <a:t> </a:t>
            </a:r>
            <a:r>
              <a:rPr dirty="0" spc="-80"/>
              <a:t>ennesima</a:t>
            </a:r>
          </a:p>
        </p:txBody>
      </p:sp>
      <p:sp>
        <p:nvSpPr>
          <p:cNvPr id="6" name="object 6"/>
          <p:cNvSpPr/>
          <p:nvPr/>
        </p:nvSpPr>
        <p:spPr>
          <a:xfrm>
            <a:off x="2313838" y="1254391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865" y="205882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46690" y="322609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9466" y="327689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942927"/>
            <a:ext cx="50800" cy="12958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2006427"/>
            <a:ext cx="50800" cy="12323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7865" y="2141390"/>
            <a:ext cx="4412615" cy="1148715"/>
          </a:xfrm>
          <a:custGeom>
            <a:avLst/>
            <a:gdLst/>
            <a:ahLst/>
            <a:cxnLst/>
            <a:rect l="l" t="t" r="r" b="b"/>
            <a:pathLst>
              <a:path w="4412615" h="1148714">
                <a:moveTo>
                  <a:pt x="4412325" y="0"/>
                </a:moveTo>
                <a:lnTo>
                  <a:pt x="0" y="0"/>
                </a:lnTo>
                <a:lnTo>
                  <a:pt x="0" y="1097402"/>
                </a:lnTo>
                <a:lnTo>
                  <a:pt x="16636" y="1134916"/>
                </a:lnTo>
                <a:lnTo>
                  <a:pt x="4361525" y="1148202"/>
                </a:lnTo>
                <a:lnTo>
                  <a:pt x="4375768" y="1146157"/>
                </a:lnTo>
                <a:lnTo>
                  <a:pt x="4406889" y="112019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993727"/>
            <a:ext cx="0" cy="1264285"/>
          </a:xfrm>
          <a:custGeom>
            <a:avLst/>
            <a:gdLst/>
            <a:ahLst/>
            <a:cxnLst/>
            <a:rect l="l" t="t" r="r" b="b"/>
            <a:pathLst>
              <a:path w="0" h="1264285">
                <a:moveTo>
                  <a:pt x="0" y="1264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9810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9683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955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10191" y="19365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Dato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70"/>
              <a:t>reale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0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5"/>
              <a:t> 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60"/>
              <a:t>definisce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radice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5" i="1">
                <a:solidFill>
                  <a:srgbClr val="CC0000"/>
                </a:solidFill>
                <a:latin typeface="Calibri"/>
                <a:cs typeface="Calibri"/>
              </a:rPr>
              <a:t>n</a:t>
            </a: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-sima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55"/>
              <a:t>quella</a:t>
            </a:r>
            <a:r>
              <a:rPr dirty="0" spc="10"/>
              <a:t> </a:t>
            </a:r>
            <a:r>
              <a:rPr dirty="0" spc="-75"/>
              <a:t>qua</a:t>
            </a:r>
            <a:r>
              <a:rPr dirty="0" spc="-10"/>
              <a:t>nti</a:t>
            </a:r>
            <a:r>
              <a:rPr dirty="0" spc="-2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0"/>
              <a:t>elevata</a:t>
            </a:r>
            <a:r>
              <a:rPr dirty="0" spc="15"/>
              <a:t> </a:t>
            </a:r>
            <a:r>
              <a:rPr dirty="0"/>
              <a:t>all’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60"/>
              <a:t>-sima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60"/>
              <a:t>otenza</a:t>
            </a:r>
            <a:r>
              <a:rPr dirty="0" spc="10"/>
              <a:t> </a:t>
            </a:r>
            <a:r>
              <a:rPr dirty="0" spc="-85"/>
              <a:t>d</a:t>
            </a:r>
            <a:r>
              <a:rPr dirty="0" spc="-650"/>
              <a:t>`</a:t>
            </a:r>
            <a:r>
              <a:rPr dirty="0" spc="-80"/>
              <a:t>a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60"/>
              <a:t>Essa</a:t>
            </a:r>
            <a:r>
              <a:rPr dirty="0" spc="15"/>
              <a:t> </a:t>
            </a:r>
            <a:r>
              <a:rPr dirty="0" spc="-75"/>
              <a:t>viene</a:t>
            </a:r>
            <a:r>
              <a:rPr dirty="0" spc="10"/>
              <a:t> </a:t>
            </a:r>
            <a:r>
              <a:rPr dirty="0" spc="-40"/>
              <a:t>indicata</a:t>
            </a:r>
            <a:r>
              <a:rPr dirty="0" spc="15"/>
              <a:t> </a:t>
            </a:r>
            <a:r>
              <a:rPr dirty="0" spc="-35"/>
              <a:t>col</a:t>
            </a:r>
            <a:r>
              <a:rPr dirty="0" spc="15"/>
              <a:t> </a:t>
            </a:r>
            <a:r>
              <a:rPr dirty="0" spc="-65"/>
              <a:t>sim</a:t>
            </a:r>
            <a:r>
              <a:rPr dirty="0" spc="-40"/>
              <a:t>b</a:t>
            </a:r>
            <a:r>
              <a:rPr dirty="0" spc="-50"/>
              <a:t>olo</a:t>
            </a:r>
          </a:p>
          <a:p>
            <a:pPr algn="ctr" marL="3810">
              <a:lnSpc>
                <a:spcPct val="100000"/>
              </a:lnSpc>
              <a:spcBef>
                <a:spcPts val="500"/>
              </a:spcBef>
            </a:pPr>
            <a:r>
              <a:rPr dirty="0" baseline="43981" sz="1800" spc="-644">
                <a:latin typeface="Arial"/>
                <a:cs typeface="Arial"/>
              </a:rPr>
              <a:t>√</a:t>
            </a:r>
            <a:r>
              <a:rPr dirty="0" baseline="46296" sz="900" spc="-7" i="1">
                <a:latin typeface="Trebuchet MS"/>
                <a:cs typeface="Trebuchet MS"/>
              </a:rPr>
              <a:t>n</a:t>
            </a:r>
            <a:r>
              <a:rPr dirty="0" baseline="46296" sz="900" i="1">
                <a:latin typeface="Trebuchet MS"/>
                <a:cs typeface="Trebuchet MS"/>
              </a:rPr>
              <a:t> </a:t>
            </a:r>
            <a:r>
              <a:rPr dirty="0" baseline="46296" sz="900" spc="112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74040">
              <a:lnSpc>
                <a:spcPct val="100000"/>
              </a:lnSpc>
              <a:spcBef>
                <a:spcPts val="500"/>
              </a:spcBef>
            </a:pPr>
            <a:r>
              <a:rPr dirty="0" spc="-55"/>
              <a:t>Diremo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10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radicando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20" i="1">
                <a:latin typeface="Calibri"/>
                <a:cs typeface="Calibri"/>
              </a:rPr>
              <a:t>n</a:t>
            </a:r>
            <a:r>
              <a:rPr dirty="0" spc="11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30"/>
              <a:t>l’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indice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50"/>
              <a:t>della</a:t>
            </a:r>
            <a:r>
              <a:rPr dirty="0" spc="10"/>
              <a:t> </a:t>
            </a:r>
            <a:r>
              <a:rPr dirty="0" spc="-55"/>
              <a:t>radice.</a:t>
            </a:r>
            <a:r>
              <a:rPr dirty="0" spc="-40"/>
              <a:t> </a:t>
            </a:r>
            <a:r>
              <a:rPr dirty="0" spc="15"/>
              <a:t>V</a:t>
            </a:r>
            <a:r>
              <a:rPr dirty="0" spc="-60"/>
              <a:t>algono</a:t>
            </a:r>
            <a:r>
              <a:rPr dirty="0" spc="10"/>
              <a:t> </a:t>
            </a:r>
            <a:r>
              <a:rPr dirty="0" spc="-60"/>
              <a:t>le</a:t>
            </a:r>
            <a:r>
              <a:rPr dirty="0" spc="15"/>
              <a:t> </a:t>
            </a:r>
            <a:r>
              <a:rPr dirty="0" spc="-70"/>
              <a:t>seguenti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90"/>
              <a:t>a: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-30"/>
              <a:t>dati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20" i="1">
                <a:latin typeface="Calibri"/>
                <a:cs typeface="Calibri"/>
              </a:rPr>
              <a:t>b</a:t>
            </a:r>
            <a:r>
              <a:rPr dirty="0" spc="55" i="1">
                <a:latin typeface="Calibri"/>
                <a:cs typeface="Calibri"/>
              </a:rPr>
              <a:t> </a:t>
            </a:r>
            <a:r>
              <a:rPr dirty="0" spc="-565">
                <a:latin typeface="Arial Unicode MS"/>
                <a:cs typeface="Arial Unicode MS"/>
              </a:rPr>
              <a:t>�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75"/>
              <a:t>0</a:t>
            </a:r>
            <a:r>
              <a:rPr dirty="0" spc="10"/>
              <a:t> </a:t>
            </a:r>
            <a:r>
              <a:rPr dirty="0" spc="-95"/>
              <a:t>ed</a:t>
            </a:r>
            <a:r>
              <a:rPr dirty="0" spc="15"/>
              <a:t> 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30" i="1">
                <a:latin typeface="Calibri"/>
                <a:cs typeface="Calibri"/>
              </a:rPr>
              <a:t>m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30" i="1">
                <a:latin typeface="Calibri"/>
                <a:cs typeface="Calibri"/>
              </a:rPr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0"/>
              <a:t>naturali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35"/>
              <a:t>nulli.</a:t>
            </a:r>
          </a:p>
        </p:txBody>
      </p:sp>
      <p:sp>
        <p:nvSpPr>
          <p:cNvPr id="20" name="object 20"/>
          <p:cNvSpPr/>
          <p:nvPr/>
        </p:nvSpPr>
        <p:spPr>
          <a:xfrm>
            <a:off x="580199" y="2562923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79144" y="2543937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48867" y="2543937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146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5966" y="2328847"/>
            <a:ext cx="1273175" cy="4546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  <a:p>
            <a:pPr marL="316230" indent="-149860">
              <a:lnSpc>
                <a:spcPct val="100000"/>
              </a:lnSpc>
              <a:spcBef>
                <a:spcPts val="300"/>
              </a:spcBef>
              <a:buClr>
                <a:srgbClr val="3333B2"/>
              </a:buClr>
              <a:buSzPct val="91666"/>
              <a:buFont typeface="Calibri"/>
              <a:buChar char="•"/>
              <a:tabLst>
                <a:tab pos="316865" algn="l"/>
              </a:tabLst>
            </a:pPr>
            <a:r>
              <a:rPr dirty="0" baseline="39351" sz="1800" spc="-644">
                <a:latin typeface="Arial"/>
                <a:cs typeface="Arial"/>
              </a:rPr>
              <a:t>√</a:t>
            </a:r>
            <a:r>
              <a:rPr dirty="0" baseline="41666" sz="900" spc="-7" i="1">
                <a:latin typeface="Trebuchet MS"/>
                <a:cs typeface="Trebuchet MS"/>
              </a:rPr>
              <a:t>n</a:t>
            </a:r>
            <a:r>
              <a:rPr dirty="0" baseline="41666" sz="900" i="1">
                <a:latin typeface="Trebuchet MS"/>
                <a:cs typeface="Trebuchet MS"/>
              </a:rPr>
              <a:t> </a:t>
            </a:r>
            <a:r>
              <a:rPr dirty="0" baseline="41666" sz="900" spc="112" i="1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05">
                <a:latin typeface="Lucida Sans Unicode"/>
                <a:cs typeface="Lucida Sans Unicode"/>
              </a:rPr>
              <a:t> </a:t>
            </a:r>
            <a:r>
              <a:rPr dirty="0" baseline="46296" sz="1800" spc="-644">
                <a:latin typeface="Arial"/>
                <a:cs typeface="Arial"/>
              </a:rPr>
              <a:t>√</a:t>
            </a:r>
            <a:r>
              <a:rPr dirty="0" baseline="55555" sz="900" spc="-7" i="1">
                <a:latin typeface="Trebuchet MS"/>
                <a:cs typeface="Trebuchet MS"/>
              </a:rPr>
              <a:t>n</a:t>
            </a:r>
            <a:r>
              <a:rPr dirty="0" baseline="55555" sz="900" i="1">
                <a:latin typeface="Trebuchet MS"/>
                <a:cs typeface="Trebuchet MS"/>
              </a:rPr>
              <a:t> </a:t>
            </a:r>
            <a:r>
              <a:rPr dirty="0" baseline="55555" sz="900" spc="112" i="1">
                <a:latin typeface="Trebuchet MS"/>
                <a:cs typeface="Trebuchet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baseline="46296" sz="1800" spc="-644">
                <a:latin typeface="Arial"/>
                <a:cs typeface="Arial"/>
              </a:rPr>
              <a:t>√</a:t>
            </a:r>
            <a:r>
              <a:rPr dirty="0" baseline="55555" sz="900" spc="-7" i="1">
                <a:latin typeface="Trebuchet MS"/>
                <a:cs typeface="Trebuchet MS"/>
              </a:rPr>
              <a:t>n</a:t>
            </a:r>
            <a:r>
              <a:rPr dirty="0" baseline="55555" sz="900" i="1">
                <a:latin typeface="Trebuchet MS"/>
                <a:cs typeface="Trebuchet MS"/>
              </a:rPr>
              <a:t> </a:t>
            </a:r>
            <a:r>
              <a:rPr dirty="0" baseline="55555" sz="900" spc="112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ab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35"/>
              <a:t>naturale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281805" cy="16376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moltiplica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50">
                <a:latin typeface="Tahoma"/>
                <a:cs typeface="Tahoma"/>
              </a:rPr>
              <a:t>volte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40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>
                <a:latin typeface="Tahoma"/>
                <a:cs typeface="Tahoma"/>
              </a:rPr>
              <a:t>s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stesso,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revi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usa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notazione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solidFill>
                  <a:srgbClr val="CC0000"/>
                </a:solidFill>
                <a:latin typeface="Tahoma"/>
                <a:cs typeface="Tahoma"/>
              </a:rPr>
              <a:t>p</a:t>
            </a:r>
            <a:r>
              <a:rPr dirty="0" sz="1200" spc="-60">
                <a:solidFill>
                  <a:srgbClr val="CC0000"/>
                </a:solidFill>
                <a:latin typeface="Tahoma"/>
                <a:cs typeface="Tahoma"/>
              </a:rPr>
              <a:t>otenza</a:t>
            </a:r>
            <a:r>
              <a:rPr dirty="0" sz="1200" spc="-105">
                <a:latin typeface="Tahoma"/>
                <a:cs typeface="Tahoma"/>
              </a:rPr>
              <a:t>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1250">
              <a:latin typeface="Times New Roman"/>
              <a:cs typeface="Times New Roman"/>
            </a:endParaRPr>
          </a:p>
          <a:p>
            <a:pPr algn="ctr" marL="53975">
              <a:lnSpc>
                <a:spcPts val="1145"/>
              </a:lnSpc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31250" sz="1200" spc="-7" i="1">
                <a:latin typeface="Trebuchet MS"/>
                <a:cs typeface="Trebuchet MS"/>
              </a:rPr>
              <a:t>n</a:t>
            </a:r>
            <a:r>
              <a:rPr dirty="0" baseline="31250" sz="1200" spc="16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80">
                <a:latin typeface="Lucida Sans Unicode"/>
                <a:cs typeface="Lucida Sans Unicode"/>
              </a:rPr>
              <a:t>·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85" i="1">
                <a:latin typeface="Calibri"/>
                <a:cs typeface="Calibri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algn="ctr" marL="282575">
              <a:lnSpc>
                <a:spcPts val="1145"/>
              </a:lnSpc>
            </a:pPr>
            <a:r>
              <a:rPr dirty="0" sz="1200" spc="415">
                <a:latin typeface="Arial"/>
                <a:cs typeface="Arial"/>
              </a:rPr>
              <a:t>'</a:t>
            </a:r>
            <a:r>
              <a:rPr dirty="0" sz="1200" spc="-345">
                <a:latin typeface="Arial"/>
                <a:cs typeface="Arial"/>
              </a:rPr>
              <a:t>······</a:t>
            </a:r>
            <a:r>
              <a:rPr dirty="0" sz="1200" spc="-350">
                <a:latin typeface="Arial"/>
                <a:cs typeface="Arial"/>
              </a:rPr>
              <a:t>·</a:t>
            </a:r>
            <a:r>
              <a:rPr dirty="0" sz="1200" spc="-365">
                <a:latin typeface="Arial"/>
                <a:cs typeface="Arial"/>
              </a:rPr>
              <a:t>·</a:t>
            </a:r>
            <a:r>
              <a:rPr dirty="0" baseline="-55555" sz="1200" spc="-637" i="1">
                <a:latin typeface="Trebuchet MS"/>
                <a:cs typeface="Trebuchet MS"/>
              </a:rPr>
              <a:t>n</a:t>
            </a:r>
            <a:r>
              <a:rPr dirty="0" sz="1200" spc="-345">
                <a:latin typeface="Arial"/>
                <a:cs typeface="Arial"/>
              </a:rPr>
              <a:t>········</a:t>
            </a:r>
            <a:r>
              <a:rPr dirty="0" sz="1200" spc="-275">
                <a:latin typeface="Arial"/>
                <a:cs typeface="Arial"/>
              </a:rPr>
              <a:t>·</a:t>
            </a:r>
            <a:r>
              <a:rPr dirty="0" sz="1200" spc="-1105">
                <a:latin typeface="Arial"/>
                <a:cs typeface="Arial"/>
              </a:rPr>
              <a:t>-v</a:t>
            </a:r>
            <a:r>
              <a:rPr dirty="0" sz="1200" spc="-1095">
                <a:latin typeface="Arial"/>
                <a:cs typeface="Arial"/>
              </a:rPr>
              <a:t>-</a:t>
            </a:r>
            <a:r>
              <a:rPr dirty="0" baseline="-55555" sz="1200" spc="-67">
                <a:latin typeface="Lucida Sans Unicode"/>
                <a:cs typeface="Lucida Sans Unicode"/>
              </a:rPr>
              <a:t>vol</a:t>
            </a:r>
            <a:r>
              <a:rPr dirty="0" baseline="-55555" sz="1200" spc="-375">
                <a:latin typeface="Lucida Sans Unicode"/>
                <a:cs typeface="Lucida Sans Unicode"/>
              </a:rPr>
              <a:t>t</a:t>
            </a:r>
            <a:r>
              <a:rPr dirty="0" sz="1200" spc="-345">
                <a:latin typeface="Arial"/>
                <a:cs typeface="Arial"/>
              </a:rPr>
              <a:t>···</a:t>
            </a:r>
            <a:r>
              <a:rPr dirty="0" sz="1200" spc="-350">
                <a:latin typeface="Arial"/>
                <a:cs typeface="Arial"/>
              </a:rPr>
              <a:t>·</a:t>
            </a:r>
            <a:r>
              <a:rPr dirty="0" baseline="-55555" sz="1200" spc="-675">
                <a:latin typeface="Lucida Sans Unicode"/>
                <a:cs typeface="Lucida Sans Unicode"/>
              </a:rPr>
              <a:t>e</a:t>
            </a:r>
            <a:r>
              <a:rPr dirty="0" sz="1200" spc="-340">
                <a:latin typeface="Arial"/>
                <a:cs typeface="Arial"/>
              </a:rPr>
              <a:t>·</a:t>
            </a:r>
            <a:r>
              <a:rPr dirty="0" sz="1200" spc="-345">
                <a:latin typeface="Arial"/>
                <a:cs typeface="Arial"/>
              </a:rPr>
              <a:t>············</a:t>
            </a:r>
            <a:r>
              <a:rPr dirty="0" sz="1200" spc="-340">
                <a:latin typeface="Arial"/>
                <a:cs typeface="Arial"/>
              </a:rPr>
              <a:t>·</a:t>
            </a:r>
            <a:r>
              <a:rPr dirty="0" sz="1200" spc="-20">
                <a:latin typeface="Arial"/>
                <a:cs typeface="Arial"/>
              </a:rPr>
              <a:t>-'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Diremo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0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 b="1">
                <a:solidFill>
                  <a:srgbClr val="CC0000"/>
                </a:solidFill>
                <a:latin typeface="Arial"/>
                <a:cs typeface="Arial"/>
              </a:rPr>
              <a:t>base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spc="11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l’</a:t>
            </a:r>
            <a:r>
              <a:rPr dirty="0" sz="1200" spc="-95" b="1">
                <a:solidFill>
                  <a:srgbClr val="CC0000"/>
                </a:solidFill>
                <a:latin typeface="Arial"/>
                <a:cs typeface="Arial"/>
              </a:rPr>
              <a:t>es</a:t>
            </a:r>
            <a:r>
              <a:rPr dirty="0" sz="1200" spc="-7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onente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otenza.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5">
                <a:latin typeface="Tahoma"/>
                <a:cs typeface="Tahoma"/>
              </a:rPr>
              <a:t>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di</a:t>
            </a:r>
            <a:r>
              <a:rPr dirty="0" sz="1200" spc="-3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endParaRPr sz="1200">
              <a:latin typeface="Tahoma"/>
              <a:cs typeface="Tahoma"/>
            </a:endParaRPr>
          </a:p>
          <a:p>
            <a:pPr algn="ctr" marL="53975">
              <a:lnSpc>
                <a:spcPct val="100000"/>
              </a:lnSpc>
              <a:spcBef>
                <a:spcPts val="5"/>
              </a:spcBef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31250" sz="1200" spc="-135">
                <a:latin typeface="Lucida Sans Unicode"/>
                <a:cs typeface="Lucida Sans Unicode"/>
              </a:rPr>
              <a:t>0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5/37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Radice</a:t>
            </a:r>
            <a:r>
              <a:rPr dirty="0" spc="155"/>
              <a:t> </a:t>
            </a:r>
            <a:r>
              <a:rPr dirty="0" spc="-80"/>
              <a:t>ennesima</a:t>
            </a:r>
          </a:p>
        </p:txBody>
      </p:sp>
      <p:sp>
        <p:nvSpPr>
          <p:cNvPr id="6" name="object 6"/>
          <p:cNvSpPr/>
          <p:nvPr/>
        </p:nvSpPr>
        <p:spPr>
          <a:xfrm>
            <a:off x="2313838" y="1254391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865" y="205882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46690" y="322609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9466" y="327689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942927"/>
            <a:ext cx="50800" cy="12958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2006427"/>
            <a:ext cx="50800" cy="12323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7865" y="2141390"/>
            <a:ext cx="4412615" cy="1148715"/>
          </a:xfrm>
          <a:custGeom>
            <a:avLst/>
            <a:gdLst/>
            <a:ahLst/>
            <a:cxnLst/>
            <a:rect l="l" t="t" r="r" b="b"/>
            <a:pathLst>
              <a:path w="4412615" h="1148714">
                <a:moveTo>
                  <a:pt x="4412325" y="0"/>
                </a:moveTo>
                <a:lnTo>
                  <a:pt x="0" y="0"/>
                </a:lnTo>
                <a:lnTo>
                  <a:pt x="0" y="1097402"/>
                </a:lnTo>
                <a:lnTo>
                  <a:pt x="16636" y="1134916"/>
                </a:lnTo>
                <a:lnTo>
                  <a:pt x="4361525" y="1148202"/>
                </a:lnTo>
                <a:lnTo>
                  <a:pt x="4375768" y="1146157"/>
                </a:lnTo>
                <a:lnTo>
                  <a:pt x="4406889" y="112019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993727"/>
            <a:ext cx="0" cy="1264285"/>
          </a:xfrm>
          <a:custGeom>
            <a:avLst/>
            <a:gdLst/>
            <a:ahLst/>
            <a:cxnLst/>
            <a:rect l="l" t="t" r="r" b="b"/>
            <a:pathLst>
              <a:path w="0" h="1264285">
                <a:moveTo>
                  <a:pt x="0" y="1264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9810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9683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955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10191" y="19365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Dato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70"/>
              <a:t>reale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0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5"/>
              <a:t> 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60"/>
              <a:t>definisce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radice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5" i="1">
                <a:solidFill>
                  <a:srgbClr val="CC0000"/>
                </a:solidFill>
                <a:latin typeface="Calibri"/>
                <a:cs typeface="Calibri"/>
              </a:rPr>
              <a:t>n</a:t>
            </a: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-sima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55"/>
              <a:t>quella</a:t>
            </a:r>
            <a:r>
              <a:rPr dirty="0" spc="10"/>
              <a:t> </a:t>
            </a:r>
            <a:r>
              <a:rPr dirty="0" spc="-75"/>
              <a:t>qua</a:t>
            </a:r>
            <a:r>
              <a:rPr dirty="0" spc="-10"/>
              <a:t>nti</a:t>
            </a:r>
            <a:r>
              <a:rPr dirty="0" spc="-2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0"/>
              <a:t>elevata</a:t>
            </a:r>
            <a:r>
              <a:rPr dirty="0" spc="15"/>
              <a:t> </a:t>
            </a:r>
            <a:r>
              <a:rPr dirty="0"/>
              <a:t>all’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60"/>
              <a:t>-sima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60"/>
              <a:t>otenza</a:t>
            </a:r>
            <a:r>
              <a:rPr dirty="0" spc="10"/>
              <a:t> </a:t>
            </a:r>
            <a:r>
              <a:rPr dirty="0" spc="-85"/>
              <a:t>d</a:t>
            </a:r>
            <a:r>
              <a:rPr dirty="0" spc="-650"/>
              <a:t>`</a:t>
            </a:r>
            <a:r>
              <a:rPr dirty="0" spc="-80"/>
              <a:t>a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60"/>
              <a:t>Essa</a:t>
            </a:r>
            <a:r>
              <a:rPr dirty="0" spc="15"/>
              <a:t> </a:t>
            </a:r>
            <a:r>
              <a:rPr dirty="0" spc="-75"/>
              <a:t>viene</a:t>
            </a:r>
            <a:r>
              <a:rPr dirty="0" spc="10"/>
              <a:t> </a:t>
            </a:r>
            <a:r>
              <a:rPr dirty="0" spc="-40"/>
              <a:t>indicata</a:t>
            </a:r>
            <a:r>
              <a:rPr dirty="0" spc="15"/>
              <a:t> </a:t>
            </a:r>
            <a:r>
              <a:rPr dirty="0" spc="-35"/>
              <a:t>col</a:t>
            </a:r>
            <a:r>
              <a:rPr dirty="0" spc="15"/>
              <a:t> </a:t>
            </a:r>
            <a:r>
              <a:rPr dirty="0" spc="-65"/>
              <a:t>sim</a:t>
            </a:r>
            <a:r>
              <a:rPr dirty="0" spc="-40"/>
              <a:t>b</a:t>
            </a:r>
            <a:r>
              <a:rPr dirty="0" spc="-50"/>
              <a:t>olo</a:t>
            </a:r>
          </a:p>
          <a:p>
            <a:pPr algn="ctr" marL="3810">
              <a:lnSpc>
                <a:spcPct val="100000"/>
              </a:lnSpc>
              <a:spcBef>
                <a:spcPts val="500"/>
              </a:spcBef>
            </a:pPr>
            <a:r>
              <a:rPr dirty="0" baseline="43981" sz="1800" spc="-644">
                <a:latin typeface="Arial"/>
                <a:cs typeface="Arial"/>
              </a:rPr>
              <a:t>√</a:t>
            </a:r>
            <a:r>
              <a:rPr dirty="0" baseline="46296" sz="900" spc="-7" i="1">
                <a:latin typeface="Trebuchet MS"/>
                <a:cs typeface="Trebuchet MS"/>
              </a:rPr>
              <a:t>n</a:t>
            </a:r>
            <a:r>
              <a:rPr dirty="0" baseline="46296" sz="900" i="1">
                <a:latin typeface="Trebuchet MS"/>
                <a:cs typeface="Trebuchet MS"/>
              </a:rPr>
              <a:t> </a:t>
            </a:r>
            <a:r>
              <a:rPr dirty="0" baseline="46296" sz="900" spc="112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74040">
              <a:lnSpc>
                <a:spcPct val="100000"/>
              </a:lnSpc>
              <a:spcBef>
                <a:spcPts val="500"/>
              </a:spcBef>
            </a:pPr>
            <a:r>
              <a:rPr dirty="0" spc="-55"/>
              <a:t>Diremo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10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radicando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20" i="1">
                <a:latin typeface="Calibri"/>
                <a:cs typeface="Calibri"/>
              </a:rPr>
              <a:t>n</a:t>
            </a:r>
            <a:r>
              <a:rPr dirty="0" spc="11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30"/>
              <a:t>l’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indice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50"/>
              <a:t>della</a:t>
            </a:r>
            <a:r>
              <a:rPr dirty="0" spc="10"/>
              <a:t> </a:t>
            </a:r>
            <a:r>
              <a:rPr dirty="0" spc="-55"/>
              <a:t>radice.</a:t>
            </a:r>
            <a:r>
              <a:rPr dirty="0" spc="-40"/>
              <a:t> </a:t>
            </a:r>
            <a:r>
              <a:rPr dirty="0" spc="15"/>
              <a:t>V</a:t>
            </a:r>
            <a:r>
              <a:rPr dirty="0" spc="-60"/>
              <a:t>algono</a:t>
            </a:r>
            <a:r>
              <a:rPr dirty="0" spc="10"/>
              <a:t> </a:t>
            </a:r>
            <a:r>
              <a:rPr dirty="0" spc="-60"/>
              <a:t>le</a:t>
            </a:r>
            <a:r>
              <a:rPr dirty="0" spc="15"/>
              <a:t> </a:t>
            </a:r>
            <a:r>
              <a:rPr dirty="0" spc="-70"/>
              <a:t>seguenti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90"/>
              <a:t>a: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-30"/>
              <a:t>dati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20" i="1">
                <a:latin typeface="Calibri"/>
                <a:cs typeface="Calibri"/>
              </a:rPr>
              <a:t>b</a:t>
            </a:r>
            <a:r>
              <a:rPr dirty="0" spc="55" i="1">
                <a:latin typeface="Calibri"/>
                <a:cs typeface="Calibri"/>
              </a:rPr>
              <a:t> </a:t>
            </a:r>
            <a:r>
              <a:rPr dirty="0" spc="-565">
                <a:latin typeface="Arial Unicode MS"/>
                <a:cs typeface="Arial Unicode MS"/>
              </a:rPr>
              <a:t>�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75"/>
              <a:t>0</a:t>
            </a:r>
            <a:r>
              <a:rPr dirty="0" spc="10"/>
              <a:t> </a:t>
            </a:r>
            <a:r>
              <a:rPr dirty="0" spc="-95"/>
              <a:t>ed</a:t>
            </a:r>
            <a:r>
              <a:rPr dirty="0" spc="15"/>
              <a:t> 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30" i="1">
                <a:latin typeface="Calibri"/>
                <a:cs typeface="Calibri"/>
              </a:rPr>
              <a:t>m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30" i="1">
                <a:latin typeface="Calibri"/>
                <a:cs typeface="Calibri"/>
              </a:rPr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0"/>
              <a:t>naturali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35"/>
              <a:t>nulli.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35966" y="2328847"/>
            <a:ext cx="3860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80199" y="2562923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79144" y="2543937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48867" y="2543937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146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90131" y="2476555"/>
            <a:ext cx="1119505" cy="306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indent="-14922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62560" algn="l"/>
              </a:tabLst>
            </a:pPr>
            <a:r>
              <a:rPr dirty="0" baseline="39351" sz="1800" spc="-644">
                <a:latin typeface="Arial"/>
                <a:cs typeface="Arial"/>
              </a:rPr>
              <a:t>√</a:t>
            </a:r>
            <a:r>
              <a:rPr dirty="0" baseline="41666" sz="900" spc="-7" i="1">
                <a:latin typeface="Trebuchet MS"/>
                <a:cs typeface="Trebuchet MS"/>
              </a:rPr>
              <a:t>n</a:t>
            </a:r>
            <a:r>
              <a:rPr dirty="0" baseline="41666" sz="900" i="1">
                <a:latin typeface="Trebuchet MS"/>
                <a:cs typeface="Trebuchet MS"/>
              </a:rPr>
              <a:t> </a:t>
            </a:r>
            <a:r>
              <a:rPr dirty="0" baseline="41666" sz="900" spc="112" i="1">
                <a:latin typeface="Trebuchet MS"/>
                <a:cs typeface="Trebuchet MS"/>
              </a:rPr>
              <a:t> </a:t>
            </a:r>
            <a:r>
              <a:rPr dirty="0" sz="1200" spc="-65" i="1" u="sng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05">
                <a:latin typeface="Lucida Sans Unicode"/>
                <a:cs typeface="Lucida Sans Unicode"/>
              </a:rPr>
              <a:t> </a:t>
            </a:r>
            <a:r>
              <a:rPr dirty="0" baseline="46296" sz="1800" spc="-644">
                <a:latin typeface="Arial"/>
                <a:cs typeface="Arial"/>
              </a:rPr>
              <a:t>√</a:t>
            </a:r>
            <a:r>
              <a:rPr dirty="0" baseline="55555" sz="900" spc="-7" i="1">
                <a:latin typeface="Trebuchet MS"/>
                <a:cs typeface="Trebuchet MS"/>
              </a:rPr>
              <a:t>n</a:t>
            </a:r>
            <a:r>
              <a:rPr dirty="0" baseline="55555" sz="900" i="1">
                <a:latin typeface="Trebuchet MS"/>
                <a:cs typeface="Trebuchet MS"/>
              </a:rPr>
              <a:t> </a:t>
            </a:r>
            <a:r>
              <a:rPr dirty="0" baseline="55555" sz="900" spc="112" i="1">
                <a:latin typeface="Trebuchet MS"/>
                <a:cs typeface="Trebuchet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 u="sng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baseline="46296" sz="1800" spc="-644">
                <a:latin typeface="Arial"/>
                <a:cs typeface="Arial"/>
              </a:rPr>
              <a:t>√</a:t>
            </a:r>
            <a:r>
              <a:rPr dirty="0" baseline="55555" sz="900" spc="-7" i="1">
                <a:latin typeface="Trebuchet MS"/>
                <a:cs typeface="Trebuchet MS"/>
              </a:rPr>
              <a:t>n</a:t>
            </a:r>
            <a:r>
              <a:rPr dirty="0" baseline="55555" sz="900" i="1">
                <a:latin typeface="Trebuchet MS"/>
                <a:cs typeface="Trebuchet MS"/>
              </a:rPr>
              <a:t> </a:t>
            </a:r>
            <a:r>
              <a:rPr dirty="0" baseline="55555" sz="900" spc="112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ab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0131" y="2797601"/>
            <a:ext cx="9461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3333B2"/>
                </a:solidFill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61175" y="2880042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 h="0">
                <a:moveTo>
                  <a:pt x="0" y="0"/>
                </a:moveTo>
                <a:lnTo>
                  <a:pt x="16767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64845" y="2722017"/>
            <a:ext cx="31051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240">
              <a:lnSpc>
                <a:spcPts val="785"/>
              </a:lnSpc>
            </a:pPr>
            <a:r>
              <a:rPr dirty="0" sz="800" spc="-370">
                <a:latin typeface="Arial"/>
                <a:cs typeface="Arial"/>
              </a:rPr>
              <a:t>√</a:t>
            </a:r>
            <a:r>
              <a:rPr dirty="0" baseline="-27777" sz="900" spc="-7" i="1">
                <a:latin typeface="Trebuchet MS"/>
                <a:cs typeface="Trebuchet MS"/>
              </a:rPr>
              <a:t>n</a:t>
            </a:r>
            <a:r>
              <a:rPr dirty="0" baseline="-27777" sz="900" i="1">
                <a:latin typeface="Trebuchet MS"/>
                <a:cs typeface="Trebuchet MS"/>
              </a:rPr>
              <a:t> </a:t>
            </a:r>
            <a:r>
              <a:rPr dirty="0" baseline="-27777" sz="900" spc="-60" i="1">
                <a:latin typeface="Trebuchet MS"/>
                <a:cs typeface="Trebuchet MS"/>
              </a:rPr>
              <a:t> </a:t>
            </a:r>
            <a:r>
              <a:rPr dirty="0" baseline="-41666" sz="1200" spc="-30" i="1" u="sng">
                <a:latin typeface="Trebuchet MS"/>
                <a:cs typeface="Trebuchet MS"/>
              </a:rPr>
              <a:t>a</a:t>
            </a:r>
            <a:endParaRPr baseline="-41666" sz="1200">
              <a:latin typeface="Trebuchet MS"/>
              <a:cs typeface="Trebuchet MS"/>
            </a:endParaRPr>
          </a:p>
          <a:p>
            <a:pPr marL="12700">
              <a:lnSpc>
                <a:spcPts val="1265"/>
              </a:lnSpc>
            </a:pPr>
            <a:r>
              <a:rPr dirty="0" sz="800" spc="-370">
                <a:latin typeface="Arial"/>
                <a:cs typeface="Arial"/>
              </a:rPr>
              <a:t>√</a:t>
            </a:r>
            <a:r>
              <a:rPr dirty="0" baseline="-23148" sz="900" spc="-7" i="1">
                <a:latin typeface="Trebuchet MS"/>
                <a:cs typeface="Trebuchet MS"/>
              </a:rPr>
              <a:t>n</a:t>
            </a:r>
            <a:r>
              <a:rPr dirty="0" baseline="-23148" sz="900" i="1">
                <a:latin typeface="Trebuchet MS"/>
                <a:cs typeface="Trebuchet MS"/>
              </a:rPr>
              <a:t> </a:t>
            </a:r>
            <a:r>
              <a:rPr dirty="0" baseline="-23148" sz="900" spc="-60" i="1">
                <a:latin typeface="Trebuchet MS"/>
                <a:cs typeface="Trebuchet MS"/>
              </a:rPr>
              <a:t> </a:t>
            </a:r>
            <a:r>
              <a:rPr dirty="0" baseline="-48611" sz="1200" spc="-15" i="1">
                <a:latin typeface="Trebuchet MS"/>
                <a:cs typeface="Trebuchet MS"/>
              </a:rPr>
              <a:t>b</a:t>
            </a:r>
            <a:r>
              <a:rPr dirty="0" baseline="-48611" sz="1200" i="1">
                <a:latin typeface="Trebuchet MS"/>
                <a:cs typeface="Trebuchet MS"/>
              </a:rPr>
              <a:t> </a:t>
            </a:r>
            <a:r>
              <a:rPr dirty="0" baseline="-48611" sz="1200" spc="-75" i="1">
                <a:latin typeface="Trebuchet MS"/>
                <a:cs typeface="Trebuchet MS"/>
              </a:rPr>
              <a:t> </a:t>
            </a:r>
            <a:r>
              <a:rPr dirty="0" baseline="-6944" sz="1800" spc="-97">
                <a:latin typeface="Arial Unicode MS"/>
                <a:cs typeface="Arial Unicode MS"/>
              </a:rPr>
              <a:t>=</a:t>
            </a:r>
            <a:endParaRPr baseline="-6944" sz="18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92098" y="2724955"/>
            <a:ext cx="231775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0">
                <a:latin typeface="Arial"/>
                <a:cs typeface="Arial"/>
              </a:rPr>
              <a:t> </a:t>
            </a:r>
            <a:r>
              <a:rPr dirty="0" baseline="-55555" sz="900" spc="-7" i="1">
                <a:latin typeface="Trebuchet MS"/>
                <a:cs typeface="Trebuchet MS"/>
              </a:rPr>
              <a:t>n</a:t>
            </a:r>
            <a:r>
              <a:rPr dirty="0" baseline="-55555" sz="900" i="1">
                <a:latin typeface="Trebuchet MS"/>
                <a:cs typeface="Trebuchet MS"/>
              </a:rPr>
              <a:t>   </a:t>
            </a:r>
            <a:r>
              <a:rPr dirty="0" baseline="-55555" sz="900" spc="-112" i="1">
                <a:latin typeface="Trebuchet MS"/>
                <a:cs typeface="Trebuchet MS"/>
              </a:rPr>
              <a:t> </a:t>
            </a:r>
            <a:r>
              <a:rPr dirty="0" baseline="-34722" sz="1200" spc="-30" i="1" u="sng">
                <a:latin typeface="Trebuchet MS"/>
                <a:cs typeface="Trebuchet MS"/>
              </a:rPr>
              <a:t>a</a:t>
            </a:r>
            <a:endParaRPr baseline="-34722" sz="120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43533" y="2791940"/>
            <a:ext cx="64897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5755" algn="l"/>
              </a:tabLst>
            </a:pPr>
            <a:r>
              <a:rPr dirty="0" baseline="-27777" sz="1200" spc="-15" i="1">
                <a:latin typeface="Trebuchet MS"/>
                <a:cs typeface="Trebuchet MS"/>
              </a:rPr>
              <a:t>b</a:t>
            </a:r>
            <a:r>
              <a:rPr dirty="0" baseline="-27777" sz="1200" spc="-15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Radice</a:t>
            </a:r>
            <a:r>
              <a:rPr dirty="0" spc="155"/>
              <a:t> </a:t>
            </a:r>
            <a:r>
              <a:rPr dirty="0" spc="-80"/>
              <a:t>ennesima</a:t>
            </a:r>
          </a:p>
        </p:txBody>
      </p:sp>
      <p:sp>
        <p:nvSpPr>
          <p:cNvPr id="6" name="object 6"/>
          <p:cNvSpPr/>
          <p:nvPr/>
        </p:nvSpPr>
        <p:spPr>
          <a:xfrm>
            <a:off x="2313838" y="1254391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865" y="2058821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46690" y="322609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9466" y="327689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942927"/>
            <a:ext cx="50800" cy="129586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2006427"/>
            <a:ext cx="50800" cy="12323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7865" y="2141390"/>
            <a:ext cx="4412615" cy="1148715"/>
          </a:xfrm>
          <a:custGeom>
            <a:avLst/>
            <a:gdLst/>
            <a:ahLst/>
            <a:cxnLst/>
            <a:rect l="l" t="t" r="r" b="b"/>
            <a:pathLst>
              <a:path w="4412615" h="1148714">
                <a:moveTo>
                  <a:pt x="4412325" y="0"/>
                </a:moveTo>
                <a:lnTo>
                  <a:pt x="0" y="0"/>
                </a:lnTo>
                <a:lnTo>
                  <a:pt x="0" y="1097402"/>
                </a:lnTo>
                <a:lnTo>
                  <a:pt x="16636" y="1134916"/>
                </a:lnTo>
                <a:lnTo>
                  <a:pt x="4361525" y="1148202"/>
                </a:lnTo>
                <a:lnTo>
                  <a:pt x="4375768" y="1146157"/>
                </a:lnTo>
                <a:lnTo>
                  <a:pt x="4406889" y="112019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993727"/>
            <a:ext cx="0" cy="1264285"/>
          </a:xfrm>
          <a:custGeom>
            <a:avLst/>
            <a:gdLst/>
            <a:ahLst/>
            <a:cxnLst/>
            <a:rect l="l" t="t" r="r" b="b"/>
            <a:pathLst>
              <a:path w="0" h="1264285">
                <a:moveTo>
                  <a:pt x="0" y="1264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9810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9683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955627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10191" y="193657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Dato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75"/>
              <a:t>numero</a:t>
            </a:r>
            <a:r>
              <a:rPr dirty="0" spc="15"/>
              <a:t> </a:t>
            </a:r>
            <a:r>
              <a:rPr dirty="0" spc="-70"/>
              <a:t>reale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0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50"/>
              <a:t>intero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40"/>
              <a:t>ositivo</a:t>
            </a:r>
            <a:r>
              <a:rPr dirty="0" spc="15"/>
              <a:t> 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45"/>
              <a:t>si</a:t>
            </a:r>
            <a:r>
              <a:rPr dirty="0" spc="15"/>
              <a:t> </a:t>
            </a:r>
            <a:r>
              <a:rPr dirty="0" spc="-60"/>
              <a:t>definisce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radice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5" i="1">
                <a:solidFill>
                  <a:srgbClr val="CC0000"/>
                </a:solidFill>
                <a:latin typeface="Calibri"/>
                <a:cs typeface="Calibri"/>
              </a:rPr>
              <a:t>n</a:t>
            </a:r>
            <a:r>
              <a:rPr dirty="0" spc="-55" b="1">
                <a:solidFill>
                  <a:srgbClr val="CC0000"/>
                </a:solidFill>
                <a:latin typeface="Arial"/>
                <a:cs typeface="Arial"/>
              </a:rPr>
              <a:t>-sima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55"/>
              <a:t>quella</a:t>
            </a:r>
            <a:r>
              <a:rPr dirty="0" spc="10"/>
              <a:t> </a:t>
            </a:r>
            <a:r>
              <a:rPr dirty="0" spc="-75"/>
              <a:t>qua</a:t>
            </a:r>
            <a:r>
              <a:rPr dirty="0" spc="-10"/>
              <a:t>nti</a:t>
            </a:r>
            <a:r>
              <a:rPr dirty="0" spc="-25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0"/>
              <a:t>elevata</a:t>
            </a:r>
            <a:r>
              <a:rPr dirty="0" spc="15"/>
              <a:t> </a:t>
            </a:r>
            <a:r>
              <a:rPr dirty="0"/>
              <a:t>all’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60"/>
              <a:t>-sima</a:t>
            </a:r>
            <a:r>
              <a:rPr dirty="0" spc="10"/>
              <a:t> </a:t>
            </a:r>
            <a:r>
              <a:rPr dirty="0" spc="-40"/>
              <a:t>p</a:t>
            </a:r>
            <a:r>
              <a:rPr dirty="0" spc="-60"/>
              <a:t>otenza</a:t>
            </a:r>
            <a:r>
              <a:rPr dirty="0" spc="10"/>
              <a:t> </a:t>
            </a:r>
            <a:r>
              <a:rPr dirty="0" spc="-85"/>
              <a:t>d</a:t>
            </a:r>
            <a:r>
              <a:rPr dirty="0" spc="-650"/>
              <a:t>`</a:t>
            </a:r>
            <a:r>
              <a:rPr dirty="0" spc="-80"/>
              <a:t>a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60"/>
              <a:t>Essa</a:t>
            </a:r>
            <a:r>
              <a:rPr dirty="0" spc="15"/>
              <a:t> </a:t>
            </a:r>
            <a:r>
              <a:rPr dirty="0" spc="-75"/>
              <a:t>viene</a:t>
            </a:r>
            <a:r>
              <a:rPr dirty="0" spc="10"/>
              <a:t> </a:t>
            </a:r>
            <a:r>
              <a:rPr dirty="0" spc="-40"/>
              <a:t>indicata</a:t>
            </a:r>
            <a:r>
              <a:rPr dirty="0" spc="15"/>
              <a:t> </a:t>
            </a:r>
            <a:r>
              <a:rPr dirty="0" spc="-35"/>
              <a:t>col</a:t>
            </a:r>
            <a:r>
              <a:rPr dirty="0" spc="15"/>
              <a:t> </a:t>
            </a:r>
            <a:r>
              <a:rPr dirty="0" spc="-65"/>
              <a:t>sim</a:t>
            </a:r>
            <a:r>
              <a:rPr dirty="0" spc="-40"/>
              <a:t>b</a:t>
            </a:r>
            <a:r>
              <a:rPr dirty="0" spc="-50"/>
              <a:t>olo</a:t>
            </a:r>
          </a:p>
          <a:p>
            <a:pPr algn="ctr" marL="3810">
              <a:lnSpc>
                <a:spcPct val="100000"/>
              </a:lnSpc>
              <a:spcBef>
                <a:spcPts val="500"/>
              </a:spcBef>
            </a:pPr>
            <a:r>
              <a:rPr dirty="0" baseline="43981" sz="1800" spc="-644">
                <a:latin typeface="Arial"/>
                <a:cs typeface="Arial"/>
              </a:rPr>
              <a:t>√</a:t>
            </a:r>
            <a:r>
              <a:rPr dirty="0" baseline="46296" sz="900" spc="-7" i="1">
                <a:latin typeface="Trebuchet MS"/>
                <a:cs typeface="Trebuchet MS"/>
              </a:rPr>
              <a:t>n</a:t>
            </a:r>
            <a:r>
              <a:rPr dirty="0" baseline="46296" sz="900" i="1">
                <a:latin typeface="Trebuchet MS"/>
                <a:cs typeface="Trebuchet MS"/>
              </a:rPr>
              <a:t> </a:t>
            </a:r>
            <a:r>
              <a:rPr dirty="0" baseline="46296" sz="900" spc="112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74040">
              <a:lnSpc>
                <a:spcPct val="100000"/>
              </a:lnSpc>
              <a:spcBef>
                <a:spcPts val="500"/>
              </a:spcBef>
            </a:pPr>
            <a:r>
              <a:rPr dirty="0" spc="-55"/>
              <a:t>Diremo</a:t>
            </a:r>
            <a:r>
              <a:rPr dirty="0" spc="15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spc="10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radicando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15"/>
              <a:t> </a:t>
            </a:r>
            <a:r>
              <a:rPr dirty="0" spc="-20" i="1">
                <a:latin typeface="Calibri"/>
                <a:cs typeface="Calibri"/>
              </a:rPr>
              <a:t>n</a:t>
            </a:r>
            <a:r>
              <a:rPr dirty="0" spc="110" i="1">
                <a:latin typeface="Calibri"/>
                <a:cs typeface="Calibri"/>
              </a:rPr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30"/>
              <a:t>l’</a:t>
            </a:r>
            <a:r>
              <a:rPr dirty="0" spc="-60" b="1">
                <a:solidFill>
                  <a:srgbClr val="CC0000"/>
                </a:solidFill>
                <a:latin typeface="Arial"/>
                <a:cs typeface="Arial"/>
              </a:rPr>
              <a:t>indice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50"/>
              <a:t>della</a:t>
            </a:r>
            <a:r>
              <a:rPr dirty="0" spc="10"/>
              <a:t> </a:t>
            </a:r>
            <a:r>
              <a:rPr dirty="0" spc="-55"/>
              <a:t>radice.</a:t>
            </a:r>
            <a:r>
              <a:rPr dirty="0" spc="-40"/>
              <a:t> </a:t>
            </a:r>
            <a:r>
              <a:rPr dirty="0" spc="15"/>
              <a:t>V</a:t>
            </a:r>
            <a:r>
              <a:rPr dirty="0" spc="-60"/>
              <a:t>algono</a:t>
            </a:r>
            <a:r>
              <a:rPr dirty="0" spc="10"/>
              <a:t> </a:t>
            </a:r>
            <a:r>
              <a:rPr dirty="0" spc="-60"/>
              <a:t>le</a:t>
            </a:r>
            <a:r>
              <a:rPr dirty="0" spc="15"/>
              <a:t> </a:t>
            </a:r>
            <a:r>
              <a:rPr dirty="0" spc="-70"/>
              <a:t>seguenti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90"/>
              <a:t>a: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-30"/>
              <a:t>dati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50" i="1">
                <a:latin typeface="Calibri"/>
                <a:cs typeface="Calibri"/>
              </a:rPr>
              <a:t>a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20" i="1">
                <a:latin typeface="Calibri"/>
                <a:cs typeface="Calibri"/>
              </a:rPr>
              <a:t>b</a:t>
            </a:r>
            <a:r>
              <a:rPr dirty="0" spc="55" i="1">
                <a:latin typeface="Calibri"/>
                <a:cs typeface="Calibri"/>
              </a:rPr>
              <a:t> </a:t>
            </a:r>
            <a:r>
              <a:rPr dirty="0" spc="-565">
                <a:latin typeface="Arial Unicode MS"/>
                <a:cs typeface="Arial Unicode MS"/>
              </a:rPr>
              <a:t>�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75"/>
              <a:t>0</a:t>
            </a:r>
            <a:r>
              <a:rPr dirty="0" spc="10"/>
              <a:t> </a:t>
            </a:r>
            <a:r>
              <a:rPr dirty="0" spc="-95"/>
              <a:t>ed</a:t>
            </a:r>
            <a:r>
              <a:rPr dirty="0" spc="15"/>
              <a:t> </a:t>
            </a:r>
            <a:r>
              <a:rPr dirty="0" spc="5" i="1">
                <a:latin typeface="Calibri"/>
                <a:cs typeface="Calibri"/>
              </a:rPr>
              <a:t>n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60" i="1">
                <a:latin typeface="Arial"/>
                <a:cs typeface="Arial"/>
              </a:rPr>
              <a:t> </a:t>
            </a:r>
            <a:r>
              <a:rPr dirty="0" spc="-30" i="1">
                <a:latin typeface="Calibri"/>
                <a:cs typeface="Calibri"/>
              </a:rPr>
              <a:t>m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30" i="1">
                <a:latin typeface="Calibri"/>
                <a:cs typeface="Calibri"/>
              </a:rPr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0"/>
              <a:t>naturali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0"/>
              <a:t> </a:t>
            </a:r>
            <a:r>
              <a:rPr dirty="0" spc="-35"/>
              <a:t>nulli.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35966" y="2328847"/>
            <a:ext cx="3860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80199" y="2562923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79144" y="2543937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48867" y="2543937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146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90131" y="2476555"/>
            <a:ext cx="1119505" cy="306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indent="-149225">
              <a:lnSpc>
                <a:spcPct val="100000"/>
              </a:lnSpc>
              <a:buClr>
                <a:srgbClr val="3333B2"/>
              </a:buClr>
              <a:buSzPct val="91666"/>
              <a:buFont typeface="Calibri"/>
              <a:buChar char="•"/>
              <a:tabLst>
                <a:tab pos="162560" algn="l"/>
              </a:tabLst>
            </a:pPr>
            <a:r>
              <a:rPr dirty="0" baseline="39351" sz="1800" spc="-644">
                <a:latin typeface="Arial"/>
                <a:cs typeface="Arial"/>
              </a:rPr>
              <a:t>√</a:t>
            </a:r>
            <a:r>
              <a:rPr dirty="0" baseline="41666" sz="900" spc="-7" i="1">
                <a:latin typeface="Trebuchet MS"/>
                <a:cs typeface="Trebuchet MS"/>
              </a:rPr>
              <a:t>n</a:t>
            </a:r>
            <a:r>
              <a:rPr dirty="0" baseline="41666" sz="900" i="1">
                <a:latin typeface="Trebuchet MS"/>
                <a:cs typeface="Trebuchet MS"/>
              </a:rPr>
              <a:t> </a:t>
            </a:r>
            <a:r>
              <a:rPr dirty="0" baseline="41666" sz="900" spc="112" i="1">
                <a:latin typeface="Trebuchet MS"/>
                <a:cs typeface="Trebuchet MS"/>
              </a:rPr>
              <a:t> </a:t>
            </a:r>
            <a:r>
              <a:rPr dirty="0" sz="1200" spc="-65" i="1" u="sng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05">
                <a:latin typeface="Lucida Sans Unicode"/>
                <a:cs typeface="Lucida Sans Unicode"/>
              </a:rPr>
              <a:t> </a:t>
            </a:r>
            <a:r>
              <a:rPr dirty="0" baseline="46296" sz="1800" spc="-644">
                <a:latin typeface="Arial"/>
                <a:cs typeface="Arial"/>
              </a:rPr>
              <a:t>√</a:t>
            </a:r>
            <a:r>
              <a:rPr dirty="0" baseline="55555" sz="900" spc="-7" i="1">
                <a:latin typeface="Trebuchet MS"/>
                <a:cs typeface="Trebuchet MS"/>
              </a:rPr>
              <a:t>n</a:t>
            </a:r>
            <a:r>
              <a:rPr dirty="0" baseline="55555" sz="900" i="1">
                <a:latin typeface="Trebuchet MS"/>
                <a:cs typeface="Trebuchet MS"/>
              </a:rPr>
              <a:t> </a:t>
            </a:r>
            <a:r>
              <a:rPr dirty="0" baseline="55555" sz="900" spc="112" i="1">
                <a:latin typeface="Trebuchet MS"/>
                <a:cs typeface="Trebuchet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 u="sng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baseline="46296" sz="1800" spc="-644">
                <a:latin typeface="Arial"/>
                <a:cs typeface="Arial"/>
              </a:rPr>
              <a:t>√</a:t>
            </a:r>
            <a:r>
              <a:rPr dirty="0" baseline="55555" sz="900" spc="-7" i="1">
                <a:latin typeface="Trebuchet MS"/>
                <a:cs typeface="Trebuchet MS"/>
              </a:rPr>
              <a:t>n</a:t>
            </a:r>
            <a:r>
              <a:rPr dirty="0" baseline="55555" sz="900" i="1">
                <a:latin typeface="Trebuchet MS"/>
                <a:cs typeface="Trebuchet MS"/>
              </a:rPr>
              <a:t> </a:t>
            </a:r>
            <a:r>
              <a:rPr dirty="0" baseline="55555" sz="900" spc="112" i="1">
                <a:latin typeface="Trebuchet MS"/>
                <a:cs typeface="Trebuchet MS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ab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0131" y="2797601"/>
            <a:ext cx="9461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3333B2"/>
                </a:solidFill>
                <a:latin typeface="Calibri"/>
                <a:cs typeface="Calibri"/>
              </a:rPr>
              <a:t>•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7944" y="2722017"/>
            <a:ext cx="170180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370">
                <a:latin typeface="Arial"/>
                <a:cs typeface="Arial"/>
              </a:rPr>
              <a:t>√</a:t>
            </a:r>
            <a:r>
              <a:rPr dirty="0" baseline="-27777" sz="900" spc="-7" i="1">
                <a:latin typeface="Trebuchet MS"/>
                <a:cs typeface="Trebuchet MS"/>
              </a:rPr>
              <a:t>n</a:t>
            </a:r>
            <a:r>
              <a:rPr dirty="0" baseline="-27777" sz="900" i="1">
                <a:latin typeface="Trebuchet MS"/>
                <a:cs typeface="Trebuchet MS"/>
              </a:rPr>
              <a:t> </a:t>
            </a:r>
            <a:r>
              <a:rPr dirty="0" baseline="-27777" sz="900" spc="-60" i="1">
                <a:latin typeface="Trebuchet MS"/>
                <a:cs typeface="Trebuchet MS"/>
              </a:rPr>
              <a:t> </a:t>
            </a:r>
            <a:r>
              <a:rPr dirty="0" baseline="-41666" sz="1200" spc="-30" i="1" u="sng">
                <a:latin typeface="Trebuchet MS"/>
                <a:cs typeface="Trebuchet MS"/>
              </a:rPr>
              <a:t>a</a:t>
            </a:r>
            <a:endParaRPr baseline="-41666" sz="1200">
              <a:latin typeface="Trebuchet MS"/>
              <a:cs typeface="Trebuchet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61175" y="2880042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 h="0">
                <a:moveTo>
                  <a:pt x="0" y="0"/>
                </a:moveTo>
                <a:lnTo>
                  <a:pt x="167678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64845" y="2847700"/>
            <a:ext cx="31051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370">
                <a:latin typeface="Arial"/>
                <a:cs typeface="Arial"/>
              </a:rPr>
              <a:t>√</a:t>
            </a:r>
            <a:r>
              <a:rPr dirty="0" baseline="-23148" sz="900" spc="-7" i="1">
                <a:latin typeface="Trebuchet MS"/>
                <a:cs typeface="Trebuchet MS"/>
              </a:rPr>
              <a:t>n</a:t>
            </a:r>
            <a:r>
              <a:rPr dirty="0" baseline="-23148" sz="900" i="1">
                <a:latin typeface="Trebuchet MS"/>
                <a:cs typeface="Trebuchet MS"/>
              </a:rPr>
              <a:t> </a:t>
            </a:r>
            <a:r>
              <a:rPr dirty="0" baseline="-23148" sz="900" spc="-60" i="1">
                <a:latin typeface="Trebuchet MS"/>
                <a:cs typeface="Trebuchet MS"/>
              </a:rPr>
              <a:t> </a:t>
            </a:r>
            <a:r>
              <a:rPr dirty="0" baseline="-48611" sz="1200" spc="-15" i="1">
                <a:latin typeface="Trebuchet MS"/>
                <a:cs typeface="Trebuchet MS"/>
              </a:rPr>
              <a:t>b</a:t>
            </a:r>
            <a:r>
              <a:rPr dirty="0" baseline="-48611" sz="1200" i="1">
                <a:latin typeface="Trebuchet MS"/>
                <a:cs typeface="Trebuchet MS"/>
              </a:rPr>
              <a:t> </a:t>
            </a:r>
            <a:r>
              <a:rPr dirty="0" baseline="-48611" sz="1200" spc="-75" i="1">
                <a:latin typeface="Trebuchet MS"/>
                <a:cs typeface="Trebuchet MS"/>
              </a:rPr>
              <a:t> </a:t>
            </a:r>
            <a:r>
              <a:rPr dirty="0" baseline="-6944" sz="1800" spc="-97">
                <a:latin typeface="Arial Unicode MS"/>
                <a:cs typeface="Arial Unicode MS"/>
              </a:rPr>
              <a:t>=</a:t>
            </a:r>
            <a:endParaRPr baseline="-6944" sz="18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2098" y="2724955"/>
            <a:ext cx="231775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0">
                <a:latin typeface="Arial"/>
                <a:cs typeface="Arial"/>
              </a:rPr>
              <a:t> </a:t>
            </a:r>
            <a:r>
              <a:rPr dirty="0" baseline="-55555" sz="900" spc="-7" i="1">
                <a:latin typeface="Trebuchet MS"/>
                <a:cs typeface="Trebuchet MS"/>
              </a:rPr>
              <a:t>n</a:t>
            </a:r>
            <a:r>
              <a:rPr dirty="0" baseline="-55555" sz="900" i="1">
                <a:latin typeface="Trebuchet MS"/>
                <a:cs typeface="Trebuchet MS"/>
              </a:rPr>
              <a:t>   </a:t>
            </a:r>
            <a:r>
              <a:rPr dirty="0" baseline="-55555" sz="900" spc="-112" i="1">
                <a:latin typeface="Trebuchet MS"/>
                <a:cs typeface="Trebuchet MS"/>
              </a:rPr>
              <a:t> </a:t>
            </a:r>
            <a:r>
              <a:rPr dirty="0" baseline="-34722" sz="1200" spc="-30" i="1" u="sng">
                <a:latin typeface="Trebuchet MS"/>
                <a:cs typeface="Trebuchet MS"/>
              </a:rPr>
              <a:t>a</a:t>
            </a:r>
            <a:endParaRPr baseline="-34722" sz="120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43533" y="2791940"/>
            <a:ext cx="64897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5755" algn="l"/>
              </a:tabLst>
            </a:pPr>
            <a:r>
              <a:rPr dirty="0" baseline="-27777" sz="1200" spc="-15" i="1">
                <a:latin typeface="Trebuchet MS"/>
                <a:cs typeface="Trebuchet MS"/>
              </a:rPr>
              <a:t>b</a:t>
            </a:r>
            <a:r>
              <a:rPr dirty="0" baseline="-27777" sz="1200" spc="-150" i="1">
                <a:latin typeface="Trebuchet MS"/>
                <a:cs typeface="Trebuchet MS"/>
              </a:rPr>
              <a:t> 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≠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0131" y="2992048"/>
            <a:ext cx="24701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925" indent="-149225">
              <a:lnSpc>
                <a:spcPct val="100000"/>
              </a:lnSpc>
              <a:buClr>
                <a:srgbClr val="3333B2"/>
              </a:buClr>
              <a:buSzPct val="183333"/>
              <a:buFont typeface="Calibri"/>
              <a:buChar char="•"/>
              <a:tabLst>
                <a:tab pos="162560" algn="l"/>
              </a:tabLst>
            </a:pPr>
            <a:r>
              <a:rPr dirty="0" baseline="-50925" sz="900" spc="-7" i="1">
                <a:latin typeface="Trebuchet MS"/>
                <a:cs typeface="Trebuchet MS"/>
              </a:rPr>
              <a:t>n</a:t>
            </a:r>
            <a:endParaRPr baseline="-50925" sz="900">
              <a:latin typeface="Trebuchet MS"/>
              <a:cs typeface="Trebuchet MS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88454" y="3059442"/>
            <a:ext cx="229870" cy="0"/>
          </a:xfrm>
          <a:custGeom>
            <a:avLst/>
            <a:gdLst/>
            <a:ahLst/>
            <a:cxnLst/>
            <a:rect l="l" t="t" r="r" b="b"/>
            <a:pathLst>
              <a:path w="229869" h="0">
                <a:moveTo>
                  <a:pt x="0" y="0"/>
                </a:moveTo>
                <a:lnTo>
                  <a:pt x="229831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45070" y="3089503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171092" y="3089503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04380" y="3022122"/>
            <a:ext cx="694055" cy="288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9351" sz="1800" spc="-907">
                <a:latin typeface="Arial"/>
                <a:cs typeface="Arial"/>
              </a:rPr>
              <a:t>√</a:t>
            </a:r>
            <a:r>
              <a:rPr dirty="0" baseline="41666" sz="900" spc="7" i="1">
                <a:latin typeface="Trebuchet MS"/>
                <a:cs typeface="Trebuchet MS"/>
              </a:rPr>
              <a:t>m</a:t>
            </a:r>
            <a:r>
              <a:rPr dirty="0" baseline="41666" sz="900" i="1">
                <a:latin typeface="Trebuchet MS"/>
                <a:cs typeface="Trebuchet MS"/>
              </a:rPr>
              <a:t> </a:t>
            </a:r>
            <a:r>
              <a:rPr dirty="0" baseline="41666" sz="900" spc="112" i="1">
                <a:latin typeface="Trebuchet MS"/>
                <a:cs typeface="Trebuchet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 </a:t>
            </a:r>
            <a:r>
              <a:rPr dirty="0" sz="1200" spc="-95">
                <a:latin typeface="Arial Unicode MS"/>
                <a:cs typeface="Arial Unicode MS"/>
              </a:rPr>
              <a:t> </a:t>
            </a:r>
            <a:r>
              <a:rPr dirty="0" baseline="41666" sz="900" spc="-104" i="1">
                <a:latin typeface="Trebuchet MS"/>
                <a:cs typeface="Trebuchet MS"/>
              </a:rPr>
              <a:t>n</a:t>
            </a:r>
            <a:r>
              <a:rPr dirty="0" baseline="39351" sz="1800" spc="-907">
                <a:latin typeface="Arial"/>
                <a:cs typeface="Arial"/>
              </a:rPr>
              <a:t>√</a:t>
            </a:r>
            <a:r>
              <a:rPr dirty="0" baseline="41666" sz="900" spc="7" i="1">
                <a:latin typeface="Trebuchet MS"/>
                <a:cs typeface="Trebuchet MS"/>
              </a:rPr>
              <a:t>m</a:t>
            </a:r>
            <a:r>
              <a:rPr dirty="0" baseline="41666" sz="900" i="1">
                <a:latin typeface="Trebuchet MS"/>
                <a:cs typeface="Trebuchet MS"/>
              </a:rPr>
              <a:t> </a:t>
            </a:r>
            <a:r>
              <a:rPr dirty="0" baseline="41666" sz="900" spc="112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28/37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Radice</a:t>
            </a:r>
            <a:r>
              <a:rPr dirty="0" spc="155"/>
              <a:t> </a:t>
            </a:r>
            <a:r>
              <a:rPr dirty="0" spc="-80"/>
              <a:t>ennesima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592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1598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666786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43308"/>
            <a:ext cx="50800" cy="6853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06809"/>
            <a:ext cx="50800" cy="6218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41771"/>
            <a:ext cx="4412615" cy="537845"/>
          </a:xfrm>
          <a:custGeom>
            <a:avLst/>
            <a:gdLst/>
            <a:ahLst/>
            <a:cxnLst/>
            <a:rect l="l" t="t" r="r" b="b"/>
            <a:pathLst>
              <a:path w="4412615" h="537844">
                <a:moveTo>
                  <a:pt x="4412325" y="0"/>
                </a:moveTo>
                <a:lnTo>
                  <a:pt x="0" y="0"/>
                </a:lnTo>
                <a:lnTo>
                  <a:pt x="0" y="486914"/>
                </a:lnTo>
                <a:lnTo>
                  <a:pt x="16636" y="524428"/>
                </a:lnTo>
                <a:lnTo>
                  <a:pt x="4361525" y="537715"/>
                </a:lnTo>
                <a:lnTo>
                  <a:pt x="4375768" y="535670"/>
                </a:lnTo>
                <a:lnTo>
                  <a:pt x="4406889" y="509711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94109"/>
            <a:ext cx="0" cy="654050"/>
          </a:xfrm>
          <a:custGeom>
            <a:avLst/>
            <a:gdLst/>
            <a:ahLst/>
            <a:cxnLst/>
            <a:rect l="l" t="t" r="r" b="b"/>
            <a:pathLst>
              <a:path w="0" h="654050">
                <a:moveTo>
                  <a:pt x="0" y="6536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8140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6870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5600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3695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Ri</a:t>
            </a:r>
            <a:r>
              <a:rPr dirty="0"/>
              <a:t>p</a:t>
            </a:r>
            <a:r>
              <a:rPr dirty="0" spc="-110"/>
              <a:t>o</a:t>
            </a:r>
            <a:r>
              <a:rPr dirty="0" spc="-40"/>
              <a:t>rtiamo</a:t>
            </a:r>
            <a:r>
              <a:rPr dirty="0" spc="10"/>
              <a:t> </a:t>
            </a:r>
            <a:r>
              <a:rPr dirty="0" spc="-45"/>
              <a:t>altre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70"/>
              <a:t>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15"/>
              <a:t>utili</a:t>
            </a:r>
            <a:r>
              <a:rPr dirty="0" spc="10"/>
              <a:t> </a:t>
            </a:r>
            <a:r>
              <a:rPr dirty="0" spc="-65"/>
              <a:t>nel</a:t>
            </a:r>
            <a:r>
              <a:rPr dirty="0" spc="15"/>
              <a:t> </a:t>
            </a:r>
            <a:r>
              <a:rPr dirty="0" spc="-55"/>
              <a:t>semplific</a:t>
            </a:r>
            <a:r>
              <a:rPr dirty="0" spc="-100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55"/>
              <a:t>ca</a:t>
            </a:r>
            <a:r>
              <a:rPr dirty="0" spc="-30"/>
              <a:t>lc</a:t>
            </a:r>
            <a:r>
              <a:rPr dirty="0" spc="-55"/>
              <a:t>o</a:t>
            </a:r>
            <a:r>
              <a:rPr dirty="0"/>
              <a:t>li</a:t>
            </a:r>
            <a:r>
              <a:rPr dirty="0" spc="15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40"/>
              <a:t>radicali.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-30"/>
              <a:t>dati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15" i="1">
                <a:latin typeface="Calibri"/>
                <a:cs typeface="Calibri"/>
              </a:rPr>
              <a:t>b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35"/>
              <a:t>Sia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40"/>
              <a:t>oi</a:t>
            </a:r>
            <a:r>
              <a:rPr dirty="0" spc="10"/>
              <a:t> </a:t>
            </a:r>
            <a:r>
              <a:rPr dirty="0" spc="-20" i="1">
                <a:latin typeface="Calibri"/>
                <a:cs typeface="Calibri"/>
              </a:rPr>
              <a:t>n</a:t>
            </a:r>
            <a:r>
              <a:rPr dirty="0" spc="40" i="1">
                <a:latin typeface="Calibri"/>
                <a:cs typeface="Calibri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40">
                <a:latin typeface="Verdana"/>
                <a:cs typeface="Verdana"/>
              </a:rPr>
              <a:t>N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5"/>
              <a:t> </a:t>
            </a:r>
            <a:r>
              <a:rPr dirty="0" spc="-45"/>
              <a:t>nullo.</a:t>
            </a:r>
            <a:r>
              <a:rPr dirty="0" spc="145"/>
              <a:t> </a:t>
            </a:r>
            <a:r>
              <a:rPr dirty="0" spc="-5"/>
              <a:t>All</a:t>
            </a:r>
            <a:r>
              <a:rPr dirty="0" spc="-45"/>
              <a:t>o</a:t>
            </a:r>
            <a:r>
              <a:rPr dirty="0" spc="-55"/>
              <a:t>ra</a:t>
            </a:r>
          </a:p>
        </p:txBody>
      </p:sp>
      <p:sp>
        <p:nvSpPr>
          <p:cNvPr id="19" name="object 19"/>
          <p:cNvSpPr/>
          <p:nvPr/>
        </p:nvSpPr>
        <p:spPr>
          <a:xfrm>
            <a:off x="3141306" y="1467497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331722" y="1481046"/>
            <a:ext cx="194500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5330" algn="l"/>
                <a:tab pos="1083945" algn="l"/>
                <a:tab pos="1447165" algn="l"/>
                <a:tab pos="1809114" algn="l"/>
              </a:tabLst>
            </a:pP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69133" y="1475010"/>
            <a:ext cx="673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 i="1">
                <a:latin typeface="Trebuchet MS"/>
                <a:cs typeface="Trebuchet MS"/>
              </a:rPr>
              <a:t>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38653" y="1419090"/>
            <a:ext cx="565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2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66631" y="1400116"/>
            <a:ext cx="3314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6379" algn="l"/>
              </a:tabLst>
            </a:pPr>
            <a:r>
              <a:rPr dirty="0" sz="1200" spc="-5" u="sng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	</a:t>
            </a:r>
            <a:r>
              <a:rPr dirty="0" sz="1200" spc="-430">
                <a:latin typeface="Arial"/>
                <a:cs typeface="Arial"/>
              </a:rPr>
              <a:t>√</a:t>
            </a:r>
            <a:r>
              <a:rPr dirty="0" baseline="-37037" sz="900" spc="-7" i="1">
                <a:latin typeface="Trebuchet MS"/>
                <a:cs typeface="Trebuchet MS"/>
              </a:rPr>
              <a:t>n</a:t>
            </a:r>
            <a:endParaRPr baseline="-37037" sz="900"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1382420" y="109651"/>
                </a:move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lnTo>
                  <a:pt x="138242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1935352" y="109651"/>
                </a:move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lnTo>
                  <a:pt x="1935352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829411" y="109651"/>
                </a:move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lnTo>
                  <a:pt x="829411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460832" y="0"/>
                </a:moveTo>
                <a:lnTo>
                  <a:pt x="0" y="0"/>
                </a:lnTo>
                <a:lnTo>
                  <a:pt x="0" y="109651"/>
                </a:lnTo>
                <a:lnTo>
                  <a:pt x="460832" y="109651"/>
                </a:lnTo>
                <a:lnTo>
                  <a:pt x="460832" y="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Radice</a:t>
            </a:r>
            <a:r>
              <a:rPr dirty="0" spc="155"/>
              <a:t> </a:t>
            </a:r>
            <a:r>
              <a:rPr dirty="0" spc="-80"/>
              <a:t>ennesima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592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1598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666786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43308"/>
            <a:ext cx="50800" cy="6853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06809"/>
            <a:ext cx="50800" cy="6218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41771"/>
            <a:ext cx="4412615" cy="537845"/>
          </a:xfrm>
          <a:custGeom>
            <a:avLst/>
            <a:gdLst/>
            <a:ahLst/>
            <a:cxnLst/>
            <a:rect l="l" t="t" r="r" b="b"/>
            <a:pathLst>
              <a:path w="4412615" h="537844">
                <a:moveTo>
                  <a:pt x="4412325" y="0"/>
                </a:moveTo>
                <a:lnTo>
                  <a:pt x="0" y="0"/>
                </a:lnTo>
                <a:lnTo>
                  <a:pt x="0" y="486914"/>
                </a:lnTo>
                <a:lnTo>
                  <a:pt x="16636" y="524428"/>
                </a:lnTo>
                <a:lnTo>
                  <a:pt x="4361525" y="537715"/>
                </a:lnTo>
                <a:lnTo>
                  <a:pt x="4375768" y="535670"/>
                </a:lnTo>
                <a:lnTo>
                  <a:pt x="4406889" y="509711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94109"/>
            <a:ext cx="0" cy="654050"/>
          </a:xfrm>
          <a:custGeom>
            <a:avLst/>
            <a:gdLst/>
            <a:ahLst/>
            <a:cxnLst/>
            <a:rect l="l" t="t" r="r" b="b"/>
            <a:pathLst>
              <a:path w="0" h="654050">
                <a:moveTo>
                  <a:pt x="0" y="6536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8140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6870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5600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3695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Ri</a:t>
            </a:r>
            <a:r>
              <a:rPr dirty="0"/>
              <a:t>p</a:t>
            </a:r>
            <a:r>
              <a:rPr dirty="0" spc="-110"/>
              <a:t>o</a:t>
            </a:r>
            <a:r>
              <a:rPr dirty="0" spc="-40"/>
              <a:t>rtiamo</a:t>
            </a:r>
            <a:r>
              <a:rPr dirty="0" spc="10"/>
              <a:t> </a:t>
            </a:r>
            <a:r>
              <a:rPr dirty="0" spc="-45"/>
              <a:t>altre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70"/>
              <a:t>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15"/>
              <a:t>utili</a:t>
            </a:r>
            <a:r>
              <a:rPr dirty="0" spc="10"/>
              <a:t> </a:t>
            </a:r>
            <a:r>
              <a:rPr dirty="0" spc="-65"/>
              <a:t>nel</a:t>
            </a:r>
            <a:r>
              <a:rPr dirty="0" spc="15"/>
              <a:t> </a:t>
            </a:r>
            <a:r>
              <a:rPr dirty="0" spc="-55"/>
              <a:t>semplific</a:t>
            </a:r>
            <a:r>
              <a:rPr dirty="0" spc="-100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55"/>
              <a:t>ca</a:t>
            </a:r>
            <a:r>
              <a:rPr dirty="0" spc="-30"/>
              <a:t>lc</a:t>
            </a:r>
            <a:r>
              <a:rPr dirty="0" spc="-55"/>
              <a:t>o</a:t>
            </a:r>
            <a:r>
              <a:rPr dirty="0"/>
              <a:t>li</a:t>
            </a:r>
            <a:r>
              <a:rPr dirty="0" spc="15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40"/>
              <a:t>radicali.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-30"/>
              <a:t>dati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15" i="1">
                <a:latin typeface="Calibri"/>
                <a:cs typeface="Calibri"/>
              </a:rPr>
              <a:t>b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35"/>
              <a:t>Sia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40"/>
              <a:t>oi</a:t>
            </a:r>
            <a:r>
              <a:rPr dirty="0" spc="10"/>
              <a:t> </a:t>
            </a:r>
            <a:r>
              <a:rPr dirty="0" spc="-20" i="1">
                <a:latin typeface="Calibri"/>
                <a:cs typeface="Calibri"/>
              </a:rPr>
              <a:t>n</a:t>
            </a:r>
            <a:r>
              <a:rPr dirty="0" spc="40" i="1">
                <a:latin typeface="Calibri"/>
                <a:cs typeface="Calibri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40">
                <a:latin typeface="Verdana"/>
                <a:cs typeface="Verdana"/>
              </a:rPr>
              <a:t>N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5"/>
              <a:t> </a:t>
            </a:r>
            <a:r>
              <a:rPr dirty="0" spc="-45"/>
              <a:t>nullo.</a:t>
            </a:r>
            <a:r>
              <a:rPr dirty="0" spc="145"/>
              <a:t> </a:t>
            </a:r>
            <a:r>
              <a:rPr dirty="0" spc="-5"/>
              <a:t>All</a:t>
            </a:r>
            <a:r>
              <a:rPr dirty="0" spc="-45"/>
              <a:t>o</a:t>
            </a:r>
            <a:r>
              <a:rPr dirty="0" spc="-55"/>
              <a:t>ra</a:t>
            </a:r>
          </a:p>
        </p:txBody>
      </p:sp>
      <p:sp>
        <p:nvSpPr>
          <p:cNvPr id="19" name="object 19"/>
          <p:cNvSpPr/>
          <p:nvPr/>
        </p:nvSpPr>
        <p:spPr>
          <a:xfrm>
            <a:off x="3141306" y="1467497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331722" y="1481046"/>
            <a:ext cx="194500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5330" algn="l"/>
                <a:tab pos="1083945" algn="l"/>
                <a:tab pos="1447165" algn="l"/>
                <a:tab pos="1809114" algn="l"/>
              </a:tabLst>
            </a:pP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69133" y="1475010"/>
            <a:ext cx="673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 i="1">
                <a:latin typeface="Trebuchet MS"/>
                <a:cs typeface="Trebuchet MS"/>
              </a:rPr>
              <a:t>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38653" y="1419090"/>
            <a:ext cx="565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2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66631" y="1400116"/>
            <a:ext cx="3314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6379" algn="l"/>
              </a:tabLst>
            </a:pPr>
            <a:r>
              <a:rPr dirty="0" sz="1200" spc="-5" u="sng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	</a:t>
            </a:r>
            <a:r>
              <a:rPr dirty="0" sz="1200" spc="-430">
                <a:latin typeface="Arial"/>
                <a:cs typeface="Arial"/>
              </a:rPr>
              <a:t>√</a:t>
            </a:r>
            <a:r>
              <a:rPr dirty="0" baseline="-37037" sz="900" spc="-7" i="1">
                <a:latin typeface="Trebuchet MS"/>
                <a:cs typeface="Trebuchet MS"/>
              </a:rPr>
              <a:t>n</a:t>
            </a:r>
            <a:endParaRPr baseline="-37037" sz="900"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1382420" y="109651"/>
                </a:move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lnTo>
                  <a:pt x="138242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1935352" y="109651"/>
                </a:move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lnTo>
                  <a:pt x="1935352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829411" y="109651"/>
                </a:move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lnTo>
                  <a:pt x="829411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460832" y="0"/>
                </a:moveTo>
                <a:lnTo>
                  <a:pt x="0" y="0"/>
                </a:lnTo>
                <a:lnTo>
                  <a:pt x="0" y="109651"/>
                </a:lnTo>
                <a:lnTo>
                  <a:pt x="460832" y="109651"/>
                </a:lnTo>
                <a:lnTo>
                  <a:pt x="460832" y="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Radice</a:t>
            </a:r>
            <a:r>
              <a:rPr dirty="0" spc="155"/>
              <a:t> </a:t>
            </a:r>
            <a:r>
              <a:rPr dirty="0" spc="-80"/>
              <a:t>ennesima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05920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1615986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1666786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943308"/>
            <a:ext cx="50800" cy="6853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006809"/>
            <a:ext cx="50800" cy="6218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141771"/>
            <a:ext cx="4412615" cy="537845"/>
          </a:xfrm>
          <a:custGeom>
            <a:avLst/>
            <a:gdLst/>
            <a:ahLst/>
            <a:cxnLst/>
            <a:rect l="l" t="t" r="r" b="b"/>
            <a:pathLst>
              <a:path w="4412615" h="537844">
                <a:moveTo>
                  <a:pt x="4412325" y="0"/>
                </a:moveTo>
                <a:lnTo>
                  <a:pt x="0" y="0"/>
                </a:lnTo>
                <a:lnTo>
                  <a:pt x="0" y="486914"/>
                </a:lnTo>
                <a:lnTo>
                  <a:pt x="16636" y="524428"/>
                </a:lnTo>
                <a:lnTo>
                  <a:pt x="4361525" y="537715"/>
                </a:lnTo>
                <a:lnTo>
                  <a:pt x="4375768" y="535670"/>
                </a:lnTo>
                <a:lnTo>
                  <a:pt x="4406889" y="509711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994109"/>
            <a:ext cx="0" cy="654050"/>
          </a:xfrm>
          <a:custGeom>
            <a:avLst/>
            <a:gdLst/>
            <a:ahLst/>
            <a:cxnLst/>
            <a:rect l="l" t="t" r="r" b="b"/>
            <a:pathLst>
              <a:path w="0" h="654050">
                <a:moveTo>
                  <a:pt x="0" y="6536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98140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96870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95600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93695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Ri</a:t>
            </a:r>
            <a:r>
              <a:rPr dirty="0"/>
              <a:t>p</a:t>
            </a:r>
            <a:r>
              <a:rPr dirty="0" spc="-110"/>
              <a:t>o</a:t>
            </a:r>
            <a:r>
              <a:rPr dirty="0" spc="-40"/>
              <a:t>rtiamo</a:t>
            </a:r>
            <a:r>
              <a:rPr dirty="0" spc="10"/>
              <a:t> </a:t>
            </a:r>
            <a:r>
              <a:rPr dirty="0" spc="-45"/>
              <a:t>altre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45"/>
              <a:t>r</a:t>
            </a:r>
            <a:r>
              <a:rPr dirty="0" spc="-70"/>
              <a:t>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15"/>
              <a:t>utili</a:t>
            </a:r>
            <a:r>
              <a:rPr dirty="0" spc="10"/>
              <a:t> </a:t>
            </a:r>
            <a:r>
              <a:rPr dirty="0" spc="-65"/>
              <a:t>nel</a:t>
            </a:r>
            <a:r>
              <a:rPr dirty="0" spc="15"/>
              <a:t> </a:t>
            </a:r>
            <a:r>
              <a:rPr dirty="0" spc="-55"/>
              <a:t>semplific</a:t>
            </a:r>
            <a:r>
              <a:rPr dirty="0" spc="-100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55"/>
              <a:t>ca</a:t>
            </a:r>
            <a:r>
              <a:rPr dirty="0" spc="-30"/>
              <a:t>lc</a:t>
            </a:r>
            <a:r>
              <a:rPr dirty="0" spc="-55"/>
              <a:t>o</a:t>
            </a:r>
            <a:r>
              <a:rPr dirty="0"/>
              <a:t>li</a:t>
            </a:r>
            <a:r>
              <a:rPr dirty="0" spc="15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5"/>
              <a:t> </a:t>
            </a:r>
            <a:r>
              <a:rPr dirty="0" spc="-40"/>
              <a:t>radicali.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pc="-50"/>
              <a:t>Siano</a:t>
            </a:r>
            <a:r>
              <a:rPr dirty="0" spc="10"/>
              <a:t> </a:t>
            </a:r>
            <a:r>
              <a:rPr dirty="0" spc="-30"/>
              <a:t>dati</a:t>
            </a:r>
            <a:r>
              <a:rPr dirty="0" spc="15"/>
              <a:t> 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65" i="1">
                <a:latin typeface="Calibri"/>
                <a:cs typeface="Calibri"/>
              </a:rPr>
              <a:t>a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140" i="1">
                <a:latin typeface="Calibri"/>
                <a:cs typeface="Calibri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15" i="1">
                <a:latin typeface="Calibri"/>
                <a:cs typeface="Calibri"/>
              </a:rPr>
              <a:t>b</a:t>
            </a:r>
            <a:r>
              <a:rPr dirty="0" spc="-40"/>
              <a:t>.</a:t>
            </a:r>
            <a:r>
              <a:rPr dirty="0" spc="145"/>
              <a:t> </a:t>
            </a:r>
            <a:r>
              <a:rPr dirty="0" spc="-35"/>
              <a:t>Sia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40"/>
              <a:t>oi</a:t>
            </a:r>
            <a:r>
              <a:rPr dirty="0" spc="10"/>
              <a:t> </a:t>
            </a:r>
            <a:r>
              <a:rPr dirty="0" spc="-20" i="1">
                <a:latin typeface="Calibri"/>
                <a:cs typeface="Calibri"/>
              </a:rPr>
              <a:t>n</a:t>
            </a:r>
            <a:r>
              <a:rPr dirty="0" spc="40" i="1">
                <a:latin typeface="Calibri"/>
                <a:cs typeface="Calibri"/>
              </a:rPr>
              <a:t> </a:t>
            </a:r>
            <a:r>
              <a:rPr dirty="0" spc="-155">
                <a:latin typeface="Arial Unicode MS"/>
                <a:cs typeface="Arial Unicode MS"/>
              </a:rPr>
              <a:t>∈</a:t>
            </a:r>
            <a:r>
              <a:rPr dirty="0" spc="-50">
                <a:latin typeface="Arial Unicode MS"/>
                <a:cs typeface="Arial Unicode MS"/>
              </a:rPr>
              <a:t> </a:t>
            </a:r>
            <a:r>
              <a:rPr dirty="0" spc="-40">
                <a:latin typeface="Verdana"/>
                <a:cs typeface="Verdana"/>
              </a:rPr>
              <a:t>N</a:t>
            </a:r>
            <a:r>
              <a:rPr dirty="0" spc="-40"/>
              <a:t>,</a:t>
            </a:r>
            <a:r>
              <a:rPr dirty="0" spc="15"/>
              <a:t> </a:t>
            </a:r>
            <a:r>
              <a:rPr dirty="0" spc="-75"/>
              <a:t>non</a:t>
            </a:r>
            <a:r>
              <a:rPr dirty="0" spc="15"/>
              <a:t> </a:t>
            </a:r>
            <a:r>
              <a:rPr dirty="0" spc="-45"/>
              <a:t>nullo.</a:t>
            </a:r>
            <a:r>
              <a:rPr dirty="0" spc="145"/>
              <a:t> </a:t>
            </a:r>
            <a:r>
              <a:rPr dirty="0" spc="-5"/>
              <a:t>All</a:t>
            </a:r>
            <a:r>
              <a:rPr dirty="0" spc="-45"/>
              <a:t>o</a:t>
            </a:r>
            <a:r>
              <a:rPr dirty="0" spc="-55"/>
              <a:t>ra</a:t>
            </a:r>
          </a:p>
        </p:txBody>
      </p:sp>
      <p:sp>
        <p:nvSpPr>
          <p:cNvPr id="19" name="object 19"/>
          <p:cNvSpPr/>
          <p:nvPr/>
        </p:nvSpPr>
        <p:spPr>
          <a:xfrm>
            <a:off x="3141306" y="1467497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 h="0">
                <a:moveTo>
                  <a:pt x="0" y="0"/>
                </a:moveTo>
                <a:lnTo>
                  <a:pt x="8097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331722" y="1481046"/>
            <a:ext cx="194500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5330" algn="l"/>
                <a:tab pos="1083945" algn="l"/>
                <a:tab pos="1447165" algn="l"/>
                <a:tab pos="1809114" algn="l"/>
              </a:tabLst>
            </a:pP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	</a:t>
            </a:r>
            <a:r>
              <a:rPr dirty="0" sz="1200" spc="-160">
                <a:latin typeface="Lucida Sans Unicode"/>
                <a:cs typeface="Lucida Sans Unicode"/>
              </a:rPr>
              <a:t>⇔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69133" y="1475010"/>
            <a:ext cx="673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 i="1">
                <a:latin typeface="Trebuchet MS"/>
                <a:cs typeface="Trebuchet MS"/>
              </a:rPr>
              <a:t>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38653" y="1419090"/>
            <a:ext cx="565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2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66631" y="1400116"/>
            <a:ext cx="3314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6379" algn="l"/>
              </a:tabLst>
            </a:pPr>
            <a:r>
              <a:rPr dirty="0" sz="1200" spc="-5" u="sng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	</a:t>
            </a:r>
            <a:r>
              <a:rPr dirty="0" sz="1200" spc="-430">
                <a:latin typeface="Arial"/>
                <a:cs typeface="Arial"/>
              </a:rPr>
              <a:t>√</a:t>
            </a:r>
            <a:r>
              <a:rPr dirty="0" baseline="-37037" sz="900" spc="-7" i="1">
                <a:latin typeface="Trebuchet MS"/>
                <a:cs typeface="Trebuchet MS"/>
              </a:rPr>
              <a:t>n</a:t>
            </a:r>
            <a:endParaRPr baseline="-37037" sz="900"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7865" y="2044394"/>
            <a:ext cx="4412615" cy="198755"/>
          </a:xfrm>
          <a:custGeom>
            <a:avLst/>
            <a:gdLst/>
            <a:ahLst/>
            <a:cxnLst/>
            <a:rect l="l" t="t" r="r" b="b"/>
            <a:pathLst>
              <a:path w="4412615" h="198755">
                <a:moveTo>
                  <a:pt x="436152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198367"/>
                </a:lnTo>
                <a:lnTo>
                  <a:pt x="4412325" y="198367"/>
                </a:lnTo>
                <a:lnTo>
                  <a:pt x="4411428" y="41300"/>
                </a:lnTo>
                <a:lnTo>
                  <a:pt x="4388469" y="7786"/>
                </a:lnTo>
                <a:lnTo>
                  <a:pt x="43615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35966" y="1785919"/>
            <a:ext cx="3736975" cy="452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seguente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rmula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f</a:t>
            </a:r>
            <a:r>
              <a:rPr dirty="0" sz="1200" spc="-9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rmula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55" b="1">
                <a:solidFill>
                  <a:srgbClr val="CC0000"/>
                </a:solidFill>
                <a:latin typeface="Arial"/>
                <a:cs typeface="Arial"/>
              </a:rPr>
              <a:t>del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radicale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70" b="1">
                <a:solidFill>
                  <a:srgbClr val="CC0000"/>
                </a:solidFill>
                <a:latin typeface="Arial"/>
                <a:cs typeface="Arial"/>
              </a:rPr>
              <a:t>doppio</a:t>
            </a:r>
            <a:r>
              <a:rPr dirty="0" sz="1200" spc="-45">
                <a:latin typeface="Tahoma"/>
                <a:cs typeface="Tahoma"/>
              </a:rPr>
              <a:t>. </a:t>
            </a: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7865" y="2191815"/>
            <a:ext cx="4412325" cy="1016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446690" y="3153219"/>
            <a:ext cx="114301" cy="1143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9466" y="3204019"/>
            <a:ext cx="4259923" cy="635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510191" y="2075918"/>
            <a:ext cx="50800" cy="10900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10191" y="2139419"/>
            <a:ext cx="50800" cy="10265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7865" y="2274381"/>
            <a:ext cx="4412615" cy="942340"/>
          </a:xfrm>
          <a:custGeom>
            <a:avLst/>
            <a:gdLst/>
            <a:ahLst/>
            <a:cxnLst/>
            <a:rect l="l" t="t" r="r" b="b"/>
            <a:pathLst>
              <a:path w="4412615" h="942339">
                <a:moveTo>
                  <a:pt x="4412325" y="0"/>
                </a:moveTo>
                <a:lnTo>
                  <a:pt x="0" y="0"/>
                </a:lnTo>
                <a:lnTo>
                  <a:pt x="0" y="891538"/>
                </a:lnTo>
                <a:lnTo>
                  <a:pt x="16636" y="929052"/>
                </a:lnTo>
                <a:lnTo>
                  <a:pt x="4361525" y="942338"/>
                </a:lnTo>
                <a:lnTo>
                  <a:pt x="4375768" y="940293"/>
                </a:lnTo>
                <a:lnTo>
                  <a:pt x="4406889" y="914334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10191" y="2126719"/>
            <a:ext cx="0" cy="1058545"/>
          </a:xfrm>
          <a:custGeom>
            <a:avLst/>
            <a:gdLst/>
            <a:ahLst/>
            <a:cxnLst/>
            <a:rect l="l" t="t" r="r" b="b"/>
            <a:pathLst>
              <a:path w="0" h="1058545">
                <a:moveTo>
                  <a:pt x="0" y="105825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510191" y="21140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510191" y="21013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10191" y="208861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10191" y="206956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35966" y="2277233"/>
            <a:ext cx="401574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20" u="sng">
                <a:latin typeface="Tahoma"/>
                <a:cs typeface="Tahoma"/>
              </a:rPr>
              <a:t>S</a:t>
            </a:r>
            <a:r>
              <a:rPr dirty="0" sz="1200" spc="-70">
                <a:latin typeface="Tahoma"/>
                <a:cs typeface="Tahoma"/>
              </a:rPr>
              <a:t>up</a:t>
            </a:r>
            <a:r>
              <a:rPr dirty="0" sz="1200" spc="-45">
                <a:latin typeface="Tahoma"/>
                <a:cs typeface="Tahoma"/>
              </a:rPr>
              <a:t>p</a:t>
            </a:r>
            <a:r>
              <a:rPr dirty="0" sz="1200" spc="-75" u="sng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niamo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quadrato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10" i="1">
                <a:latin typeface="Calibri"/>
                <a:cs typeface="Calibri"/>
              </a:rPr>
              <a:t>p</a:t>
            </a:r>
            <a:r>
              <a:rPr dirty="0" sz="1200" spc="-25" i="1">
                <a:latin typeface="Calibri"/>
                <a:cs typeface="Calibri"/>
              </a:rPr>
              <a:t>erfet</a:t>
            </a:r>
            <a:r>
              <a:rPr dirty="0" sz="1200" spc="-15" i="1">
                <a:latin typeface="Calibri"/>
                <a:cs typeface="Calibri"/>
              </a:rPr>
              <a:t>to</a:t>
            </a:r>
            <a:r>
              <a:rPr dirty="0" sz="1200" spc="-40">
                <a:latin typeface="Tahoma"/>
                <a:cs typeface="Tahoma"/>
              </a:rPr>
              <a:t>,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5966" y="2392939"/>
            <a:ext cx="2202180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74445" algn="l"/>
              </a:tabLst>
            </a:pPr>
            <a:r>
              <a:rPr dirty="0" sz="1200" spc="-75">
                <a:latin typeface="Tahoma"/>
                <a:cs typeface="Tahoma"/>
              </a:rPr>
              <a:t>ovvero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abbia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baseline="48611" sz="1800" spc="517">
                <a:latin typeface="Arial"/>
                <a:cs typeface="Arial"/>
              </a:rPr>
              <a:t>√</a:t>
            </a:r>
            <a:r>
              <a:rPr dirty="0" baseline="48611" sz="1800">
                <a:latin typeface="Arial"/>
                <a:cs typeface="Arial"/>
              </a:rPr>
              <a:t>	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5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40">
                <a:latin typeface="Verdana"/>
                <a:cs typeface="Verdana"/>
              </a:rPr>
              <a:t>N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35697" y="2463060"/>
            <a:ext cx="152400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1800" spc="-75" i="1">
                <a:latin typeface="Calibri"/>
                <a:cs typeface="Calibri"/>
              </a:rPr>
              <a:t>a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064831" y="2889021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299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915885" y="2821640"/>
            <a:ext cx="5530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7840" algn="l"/>
              </a:tabLst>
            </a:pPr>
            <a:r>
              <a:rPr dirty="0" sz="1200" spc="740">
                <a:latin typeface="Arial"/>
                <a:cs typeface="Arial"/>
              </a:rPr>
              <a:t> </a:t>
            </a:r>
            <a:r>
              <a:rPr dirty="0" sz="1200" spc="740">
                <a:latin typeface="Arial"/>
                <a:cs typeface="Arial"/>
              </a:rPr>
              <a:t>	</a:t>
            </a:r>
            <a:r>
              <a:rPr dirty="0" sz="1200" spc="-5" u="sng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52131" y="2859092"/>
            <a:ext cx="573405" cy="314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61315" indent="-349250">
              <a:lnSpc>
                <a:spcPts val="720"/>
              </a:lnSpc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±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50925" sz="1800" spc="517">
                <a:latin typeface="Arial"/>
                <a:cs typeface="Arial"/>
              </a:rPr>
              <a:t>√</a:t>
            </a:r>
            <a:r>
              <a:rPr dirty="0" baseline="50925" sz="1800">
                <a:latin typeface="Arial"/>
                <a:cs typeface="Arial"/>
              </a:rPr>
              <a:t>  </a:t>
            </a:r>
            <a:r>
              <a:rPr dirty="0" baseline="50925" sz="1800" spc="-12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361315">
              <a:lnSpc>
                <a:spcPts val="720"/>
              </a:lnSpc>
            </a:pP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828482" y="2790444"/>
            <a:ext cx="741680" cy="0"/>
          </a:xfrm>
          <a:custGeom>
            <a:avLst/>
            <a:gdLst/>
            <a:ahLst/>
            <a:cxnLst/>
            <a:rect l="l" t="t" r="r" b="b"/>
            <a:pathLst>
              <a:path w="741680" h="0">
                <a:moveTo>
                  <a:pt x="0" y="0"/>
                </a:moveTo>
                <a:lnTo>
                  <a:pt x="741349" y="0"/>
                </a:lnTo>
              </a:path>
            </a:pathLst>
          </a:custGeom>
          <a:ln w="113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192616" y="2830334"/>
            <a:ext cx="362585" cy="0"/>
          </a:xfrm>
          <a:custGeom>
            <a:avLst/>
            <a:gdLst/>
            <a:ahLst/>
            <a:cxnLst/>
            <a:rect l="l" t="t" r="r" b="b"/>
            <a:pathLst>
              <a:path w="362585" h="0">
                <a:moveTo>
                  <a:pt x="0" y="0"/>
                </a:moveTo>
                <a:lnTo>
                  <a:pt x="36203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843671" y="3028137"/>
            <a:ext cx="711200" cy="0"/>
          </a:xfrm>
          <a:custGeom>
            <a:avLst/>
            <a:gdLst/>
            <a:ahLst/>
            <a:cxnLst/>
            <a:rect l="l" t="t" r="r" b="b"/>
            <a:pathLst>
              <a:path w="711200" h="0">
                <a:moveTo>
                  <a:pt x="0" y="0"/>
                </a:moveTo>
                <a:lnTo>
                  <a:pt x="71098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636598" y="2725120"/>
            <a:ext cx="1273810" cy="347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0770" algn="l"/>
              </a:tabLst>
            </a:pPr>
            <a:r>
              <a:rPr dirty="0" sz="1200" spc="1080">
                <a:latin typeface="Arial"/>
                <a:cs typeface="Arial"/>
              </a:rPr>
              <a:t> </a:t>
            </a:r>
            <a:r>
              <a:rPr dirty="0" sz="1200" spc="1080">
                <a:latin typeface="Arial"/>
                <a:cs typeface="Arial"/>
              </a:rPr>
              <a:t>	</a:t>
            </a:r>
            <a:r>
              <a:rPr dirty="0" sz="1200" spc="1080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  <a:p>
            <a:pPr marL="207010">
              <a:lnSpc>
                <a:spcPct val="100000"/>
              </a:lnSpc>
              <a:spcBef>
                <a:spcPts val="135"/>
              </a:spcBef>
              <a:tabLst>
                <a:tab pos="555625" algn="l"/>
              </a:tabLst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 </a:t>
            </a:r>
            <a:r>
              <a:rPr dirty="0" sz="1200" spc="-9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896755" y="2790444"/>
            <a:ext cx="741680" cy="0"/>
          </a:xfrm>
          <a:custGeom>
            <a:avLst/>
            <a:gdLst/>
            <a:ahLst/>
            <a:cxnLst/>
            <a:rect l="l" t="t" r="r" b="b"/>
            <a:pathLst>
              <a:path w="741679" h="0">
                <a:moveTo>
                  <a:pt x="0" y="0"/>
                </a:moveTo>
                <a:lnTo>
                  <a:pt x="741349" y="0"/>
                </a:lnTo>
              </a:path>
            </a:pathLst>
          </a:custGeom>
          <a:ln w="113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260890" y="2830334"/>
            <a:ext cx="362585" cy="0"/>
          </a:xfrm>
          <a:custGeom>
            <a:avLst/>
            <a:gdLst/>
            <a:ahLst/>
            <a:cxnLst/>
            <a:rect l="l" t="t" r="r" b="b"/>
            <a:pathLst>
              <a:path w="362585" h="0">
                <a:moveTo>
                  <a:pt x="0" y="0"/>
                </a:moveTo>
                <a:lnTo>
                  <a:pt x="36203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051926" y="2762940"/>
            <a:ext cx="1348740" cy="196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80770" algn="l"/>
              </a:tabLst>
            </a:pPr>
            <a:r>
              <a:rPr dirty="0" sz="1200" spc="345">
                <a:latin typeface="Arial"/>
                <a:cs typeface="Arial"/>
              </a:rPr>
              <a:t>√</a:t>
            </a:r>
            <a:r>
              <a:rPr dirty="0" sz="1200" spc="345">
                <a:latin typeface="Arial"/>
                <a:cs typeface="Arial"/>
              </a:rPr>
              <a:t> 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baseline="-48611" sz="1200" spc="-135">
                <a:latin typeface="Lucida Sans Unicode"/>
                <a:cs typeface="Lucida Sans Unicode"/>
              </a:rPr>
              <a:t>2</a:t>
            </a:r>
            <a:r>
              <a:rPr dirty="0" baseline="-48611" sz="1200">
                <a:latin typeface="Lucida Sans Unicode"/>
                <a:cs typeface="Lucida Sans Unicode"/>
              </a:rPr>
              <a:t>	</a:t>
            </a:r>
            <a:r>
              <a:rPr dirty="0" sz="1200" spc="345">
                <a:latin typeface="Arial"/>
                <a:cs typeface="Arial"/>
              </a:rPr>
              <a:t>√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baseline="-48611" sz="1200" spc="-135">
                <a:latin typeface="Lucida Sans Unicode"/>
                <a:cs typeface="Lucida Sans Unicode"/>
              </a:rPr>
              <a:t>2</a:t>
            </a:r>
            <a:endParaRPr baseline="-48611" sz="1200">
              <a:latin typeface="Lucida Sans Unicode"/>
              <a:cs typeface="Lucida Sans Unicode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149297" y="3045165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586494" y="2995782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60">
                <a:latin typeface="Lucida Sans Unicode"/>
                <a:cs typeface="Lucida Sans Unicode"/>
              </a:rPr>
              <a:t>±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99244" y="2839107"/>
            <a:ext cx="73215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1315" algn="l"/>
              </a:tabLst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>
                <a:latin typeface="Lucida Sans Unicode"/>
                <a:cs typeface="Lucida Sans Unicode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 </a:t>
            </a:r>
            <a:r>
              <a:rPr dirty="0" sz="1200" spc="-9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911944" y="3028137"/>
            <a:ext cx="711200" cy="0"/>
          </a:xfrm>
          <a:custGeom>
            <a:avLst/>
            <a:gdLst/>
            <a:ahLst/>
            <a:cxnLst/>
            <a:rect l="l" t="t" r="r" b="b"/>
            <a:pathLst>
              <a:path w="711200" h="0">
                <a:moveTo>
                  <a:pt x="0" y="0"/>
                </a:moveTo>
                <a:lnTo>
                  <a:pt x="71098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217570" y="3045165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625418" y="2940210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2" name="object 6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63" name="object 6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29/37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08260"/>
            <a:ext cx="5207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 b="1">
                <a:solidFill>
                  <a:srgbClr val="3333B2"/>
                </a:solidFill>
                <a:latin typeface="Arial"/>
                <a:cs typeface="Arial"/>
              </a:rPr>
              <a:t>Esempi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7865" y="93982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46690" y="301280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9466" y="3063608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3913"/>
            <a:ext cx="50800" cy="22015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887414"/>
            <a:ext cx="50800" cy="21380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7865" y="1022376"/>
            <a:ext cx="4412615" cy="2054225"/>
          </a:xfrm>
          <a:custGeom>
            <a:avLst/>
            <a:gdLst/>
            <a:ahLst/>
            <a:cxnLst/>
            <a:rect l="l" t="t" r="r" b="b"/>
            <a:pathLst>
              <a:path w="4412615" h="2054225">
                <a:moveTo>
                  <a:pt x="4412325" y="0"/>
                </a:moveTo>
                <a:lnTo>
                  <a:pt x="0" y="0"/>
                </a:lnTo>
                <a:lnTo>
                  <a:pt x="0" y="2003131"/>
                </a:lnTo>
                <a:lnTo>
                  <a:pt x="16636" y="2040645"/>
                </a:lnTo>
                <a:lnTo>
                  <a:pt x="4361525" y="2053932"/>
                </a:lnTo>
                <a:lnTo>
                  <a:pt x="4375768" y="2051887"/>
                </a:lnTo>
                <a:lnTo>
                  <a:pt x="4406889" y="202592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874714"/>
            <a:ext cx="0" cy="2170430"/>
          </a:xfrm>
          <a:custGeom>
            <a:avLst/>
            <a:gdLst/>
            <a:ahLst/>
            <a:cxnLst/>
            <a:rect l="l" t="t" r="r" b="b"/>
            <a:pathLst>
              <a:path w="0" h="2170430">
                <a:moveTo>
                  <a:pt x="0" y="216984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6201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4931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3661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10191" y="81756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75764" y="1058557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35966" y="991163"/>
            <a:ext cx="1903095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2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55">
                <a:latin typeface="Tahoma"/>
                <a:cs typeface="Tahoma"/>
              </a:rPr>
              <a:t>ogliamo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semplific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baseline="57870" sz="1800" spc="1110">
                <a:latin typeface="Arial"/>
                <a:cs typeface="Arial"/>
              </a:rPr>
              <a:t> </a:t>
            </a:r>
            <a:endParaRPr baseline="57870" sz="1800">
              <a:latin typeface="Arial"/>
              <a:cs typeface="Arial"/>
            </a:endParaRPr>
          </a:p>
          <a:p>
            <a:pPr algn="r" marR="5080">
              <a:lnSpc>
                <a:spcPts val="72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17">
                <a:latin typeface="Arial"/>
                <a:cs typeface="Arial"/>
              </a:rPr>
              <a:t>√</a:t>
            </a:r>
            <a:endParaRPr baseline="46296"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025815" y="1088618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013115" y="1083548"/>
            <a:ext cx="226695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3.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Siccome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quadrato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966" y="1275420"/>
            <a:ext cx="36887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erfetto,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applic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mul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06831" y="1466100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5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56894" y="1496174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35966" y="1398719"/>
            <a:ext cx="1126490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20"/>
              </a:lnSpc>
              <a:tabLst>
                <a:tab pos="920750" algn="l"/>
              </a:tabLst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ha: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baseline="57870" sz="1800" spc="1110">
                <a:latin typeface="Arial"/>
                <a:cs typeface="Arial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  <a:p>
            <a:pPr marL="570230">
              <a:lnSpc>
                <a:spcPts val="72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17">
                <a:latin typeface="Arial"/>
                <a:cs typeface="Arial"/>
              </a:rPr>
              <a:t>√</a:t>
            </a:r>
            <a:r>
              <a:rPr dirty="0" baseline="46296" sz="1800">
                <a:latin typeface="Arial"/>
                <a:cs typeface="Arial"/>
              </a:rPr>
              <a:t>  </a:t>
            </a:r>
            <a:r>
              <a:rPr dirty="0" baseline="46296" sz="1800" spc="-202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35227" y="145835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044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496656" y="158703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3933" y="1555272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60">
                <a:latin typeface="Lucida Sans Unicode"/>
                <a:cs typeface="Lucida Sans Unicode"/>
              </a:rPr>
              <a:t>−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934464" y="145835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044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273060" y="1392026"/>
            <a:ext cx="861060" cy="250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1809" algn="l"/>
              </a:tabLst>
            </a:pPr>
            <a:r>
              <a:rPr dirty="0" baseline="37037" sz="1800" spc="1267">
                <a:latin typeface="Arial"/>
                <a:cs typeface="Arial"/>
              </a:rPr>
              <a:t>/</a:t>
            </a:r>
            <a:r>
              <a:rPr dirty="0" baseline="37037" sz="1800" spc="-330">
                <a:latin typeface="Arial"/>
                <a:cs typeface="Arial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30" u="sng">
                <a:latin typeface="Arial Unicode MS"/>
                <a:cs typeface="Arial Unicode MS"/>
              </a:rPr>
              <a:t>+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37037" sz="1800" spc="1267">
                <a:latin typeface="Arial"/>
                <a:cs typeface="Arial"/>
              </a:rPr>
              <a:t>/</a:t>
            </a:r>
            <a:r>
              <a:rPr dirty="0" baseline="37037" sz="1800" spc="-330">
                <a:latin typeface="Arial"/>
                <a:cs typeface="Arial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30" u="sng">
                <a:latin typeface="Arial Unicode MS"/>
                <a:cs typeface="Arial Unicode MS"/>
              </a:rPr>
              <a:t>−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95906" y="158703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440508" y="1458353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 h="0">
                <a:moveTo>
                  <a:pt x="0" y="0"/>
                </a:moveTo>
                <a:lnTo>
                  <a:pt x="84137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821851" y="1458353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 h="0">
                <a:moveTo>
                  <a:pt x="0" y="0"/>
                </a:moveTo>
                <a:lnTo>
                  <a:pt x="84137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209988" y="1458353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 h="0">
                <a:moveTo>
                  <a:pt x="0" y="0"/>
                </a:moveTo>
                <a:lnTo>
                  <a:pt x="84137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488169" y="149617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160511" y="1499511"/>
            <a:ext cx="174434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  <a:tab pos="781685" algn="l"/>
                <a:tab pos="1133475" algn="l"/>
                <a:tab pos="1327150" algn="l"/>
              </a:tabLst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65">
                <a:latin typeface="Arial Unicode MS"/>
                <a:cs typeface="Arial Unicode MS"/>
              </a:rPr>
              <a:t>	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260">
                <a:latin typeface="Lucida Sans Unicode"/>
                <a:cs typeface="Lucida Sans Unicode"/>
              </a:rPr>
              <a:t>	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65">
                <a:latin typeface="Arial Unicode MS"/>
                <a:cs typeface="Arial Unicode MS"/>
              </a:rPr>
              <a:t>	</a:t>
            </a:r>
            <a:r>
              <a:rPr dirty="0" sz="1200" spc="114">
                <a:latin typeface="Arial"/>
                <a:cs typeface="Arial"/>
              </a:rPr>
              <a:t>(</a:t>
            </a:r>
            <a:r>
              <a:rPr dirty="0" sz="1200" spc="114">
                <a:latin typeface="Arial"/>
                <a:cs typeface="Arial"/>
              </a:rPr>
              <a:t>	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0">
                <a:latin typeface="Arial"/>
                <a:cs typeface="Arial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78354" y="1392026"/>
            <a:ext cx="1223010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700" algn="l"/>
                <a:tab pos="781685" algn="l"/>
              </a:tabLst>
            </a:pPr>
            <a:r>
              <a:rPr dirty="0" sz="1200" spc="844">
                <a:latin typeface="Arial"/>
                <a:cs typeface="Arial"/>
              </a:rPr>
              <a:t>/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55555" sz="1200" spc="-135" u="sng">
                <a:latin typeface="Lucida Sans Unicode"/>
                <a:cs typeface="Lucida Sans Unicode"/>
              </a:rPr>
              <a:t>3</a:t>
            </a:r>
            <a:r>
              <a:rPr dirty="0" baseline="-55555" sz="1200">
                <a:latin typeface="Lucida Sans Unicode"/>
                <a:cs typeface="Lucida Sans Unicode"/>
              </a:rPr>
              <a:t>	</a:t>
            </a:r>
            <a:r>
              <a:rPr dirty="0" sz="1200" spc="844">
                <a:latin typeface="Arial"/>
                <a:cs typeface="Arial"/>
              </a:rPr>
              <a:t>/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55555" sz="1200" spc="-135" u="sng">
                <a:latin typeface="Lucida Sans Unicode"/>
                <a:cs typeface="Lucida Sans Unicode"/>
              </a:rPr>
              <a:t>1</a:t>
            </a:r>
            <a:r>
              <a:rPr dirty="0" baseline="-55555" sz="1200">
                <a:latin typeface="Lucida Sans Unicode"/>
                <a:cs typeface="Lucida Sans Unicode"/>
              </a:rPr>
              <a:t>	</a:t>
            </a:r>
            <a:r>
              <a:rPr dirty="0" sz="1200" spc="844">
                <a:latin typeface="Arial"/>
                <a:cs typeface="Arial"/>
              </a:rPr>
              <a:t>/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55555" sz="1200" spc="-135" u="sng">
                <a:latin typeface="Lucida Sans Unicode"/>
                <a:cs typeface="Lucida Sans Unicode"/>
              </a:rPr>
              <a:t>1</a:t>
            </a:r>
            <a:r>
              <a:rPr dirty="0" baseline="-55555" sz="1200">
                <a:latin typeface="Lucida Sans Unicode"/>
                <a:cs typeface="Lucida Sans Unicode"/>
              </a:rPr>
              <a:t>  </a:t>
            </a:r>
            <a:r>
              <a:rPr dirty="0" baseline="-55555" sz="1200" spc="-179">
                <a:latin typeface="Lucida Sans Unicode"/>
                <a:cs typeface="Lucida Sans Unicode"/>
              </a:rPr>
              <a:t> </a:t>
            </a:r>
            <a:r>
              <a:rPr dirty="0" baseline="-13888" sz="1800" spc="517">
                <a:latin typeface="Arial"/>
                <a:cs typeface="Arial"/>
              </a:rPr>
              <a:t>√</a:t>
            </a:r>
            <a:endParaRPr baseline="-13888"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42997" y="1587039"/>
            <a:ext cx="84899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700" algn="l"/>
                <a:tab pos="78168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5" name="object 4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30/37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08260"/>
            <a:ext cx="5207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 b="1">
                <a:solidFill>
                  <a:srgbClr val="3333B2"/>
                </a:solidFill>
                <a:latin typeface="Arial"/>
                <a:cs typeface="Arial"/>
              </a:rPr>
              <a:t>Esempi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7865" y="93982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46690" y="301280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9466" y="3063608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3913"/>
            <a:ext cx="50800" cy="22015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887414"/>
            <a:ext cx="50800" cy="21380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7865" y="1022376"/>
            <a:ext cx="4412615" cy="2054225"/>
          </a:xfrm>
          <a:custGeom>
            <a:avLst/>
            <a:gdLst/>
            <a:ahLst/>
            <a:cxnLst/>
            <a:rect l="l" t="t" r="r" b="b"/>
            <a:pathLst>
              <a:path w="4412615" h="2054225">
                <a:moveTo>
                  <a:pt x="4412325" y="0"/>
                </a:moveTo>
                <a:lnTo>
                  <a:pt x="0" y="0"/>
                </a:lnTo>
                <a:lnTo>
                  <a:pt x="0" y="2003131"/>
                </a:lnTo>
                <a:lnTo>
                  <a:pt x="16636" y="2040645"/>
                </a:lnTo>
                <a:lnTo>
                  <a:pt x="4361525" y="2053932"/>
                </a:lnTo>
                <a:lnTo>
                  <a:pt x="4375768" y="2051887"/>
                </a:lnTo>
                <a:lnTo>
                  <a:pt x="4406889" y="202592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874714"/>
            <a:ext cx="0" cy="2170430"/>
          </a:xfrm>
          <a:custGeom>
            <a:avLst/>
            <a:gdLst/>
            <a:ahLst/>
            <a:cxnLst/>
            <a:rect l="l" t="t" r="r" b="b"/>
            <a:pathLst>
              <a:path w="0" h="2170430">
                <a:moveTo>
                  <a:pt x="0" y="216984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6201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4931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3661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10191" y="81756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75764" y="1058557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35966" y="991163"/>
            <a:ext cx="1903095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2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55">
                <a:latin typeface="Tahoma"/>
                <a:cs typeface="Tahoma"/>
              </a:rPr>
              <a:t>ogliamo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semplific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baseline="57870" sz="1800" spc="1110">
                <a:latin typeface="Arial"/>
                <a:cs typeface="Arial"/>
              </a:rPr>
              <a:t> </a:t>
            </a:r>
            <a:endParaRPr baseline="57870" sz="1800">
              <a:latin typeface="Arial"/>
              <a:cs typeface="Arial"/>
            </a:endParaRPr>
          </a:p>
          <a:p>
            <a:pPr algn="r" marR="5080">
              <a:lnSpc>
                <a:spcPts val="72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17">
                <a:latin typeface="Arial"/>
                <a:cs typeface="Arial"/>
              </a:rPr>
              <a:t>√</a:t>
            </a:r>
            <a:endParaRPr baseline="46296"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025815" y="1088618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013115" y="1083548"/>
            <a:ext cx="226695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3.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Siccome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quadrato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966" y="1275420"/>
            <a:ext cx="36887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erfetto,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applic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mul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06831" y="1466100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5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56894" y="1496174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35966" y="1398719"/>
            <a:ext cx="1126490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20"/>
              </a:lnSpc>
              <a:tabLst>
                <a:tab pos="920750" algn="l"/>
              </a:tabLst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ha: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baseline="57870" sz="1800" spc="1110">
                <a:latin typeface="Arial"/>
                <a:cs typeface="Arial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  <a:p>
            <a:pPr marL="570230">
              <a:lnSpc>
                <a:spcPts val="72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17">
                <a:latin typeface="Arial"/>
                <a:cs typeface="Arial"/>
              </a:rPr>
              <a:t>√</a:t>
            </a:r>
            <a:r>
              <a:rPr dirty="0" baseline="46296" sz="1800">
                <a:latin typeface="Arial"/>
                <a:cs typeface="Arial"/>
              </a:rPr>
              <a:t>  </a:t>
            </a:r>
            <a:r>
              <a:rPr dirty="0" baseline="46296" sz="1800" spc="-202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35227" y="145835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044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496656" y="158703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53933" y="1555272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60">
                <a:latin typeface="Lucida Sans Unicode"/>
                <a:cs typeface="Lucida Sans Unicode"/>
              </a:rPr>
              <a:t>−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934464" y="145835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044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273060" y="1392026"/>
            <a:ext cx="861060" cy="250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1809" algn="l"/>
              </a:tabLst>
            </a:pPr>
            <a:r>
              <a:rPr dirty="0" baseline="37037" sz="1800" spc="1267">
                <a:latin typeface="Arial"/>
                <a:cs typeface="Arial"/>
              </a:rPr>
              <a:t>/</a:t>
            </a:r>
            <a:r>
              <a:rPr dirty="0" baseline="37037" sz="1800" spc="-330">
                <a:latin typeface="Arial"/>
                <a:cs typeface="Arial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30" u="sng">
                <a:latin typeface="Arial Unicode MS"/>
                <a:cs typeface="Arial Unicode MS"/>
              </a:rPr>
              <a:t>+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37037" sz="1800" spc="1267">
                <a:latin typeface="Arial"/>
                <a:cs typeface="Arial"/>
              </a:rPr>
              <a:t>/</a:t>
            </a:r>
            <a:r>
              <a:rPr dirty="0" baseline="37037" sz="1800" spc="-330">
                <a:latin typeface="Arial"/>
                <a:cs typeface="Arial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30" u="sng">
                <a:latin typeface="Arial Unicode MS"/>
                <a:cs typeface="Arial Unicode MS"/>
              </a:rPr>
              <a:t>−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95906" y="158703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440508" y="1458353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 h="0">
                <a:moveTo>
                  <a:pt x="0" y="0"/>
                </a:moveTo>
                <a:lnTo>
                  <a:pt x="84137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821851" y="1458353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 h="0">
                <a:moveTo>
                  <a:pt x="0" y="0"/>
                </a:moveTo>
                <a:lnTo>
                  <a:pt x="84137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209988" y="1458353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 h="0">
                <a:moveTo>
                  <a:pt x="0" y="0"/>
                </a:moveTo>
                <a:lnTo>
                  <a:pt x="84137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488169" y="149617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160511" y="1499511"/>
            <a:ext cx="174434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  <a:tab pos="781685" algn="l"/>
                <a:tab pos="1133475" algn="l"/>
                <a:tab pos="1327150" algn="l"/>
              </a:tabLst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65">
                <a:latin typeface="Arial Unicode MS"/>
                <a:cs typeface="Arial Unicode MS"/>
              </a:rPr>
              <a:t>	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260">
                <a:latin typeface="Lucida Sans Unicode"/>
                <a:cs typeface="Lucida Sans Unicode"/>
              </a:rPr>
              <a:t>	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65">
                <a:latin typeface="Arial Unicode MS"/>
                <a:cs typeface="Arial Unicode MS"/>
              </a:rPr>
              <a:t>	</a:t>
            </a:r>
            <a:r>
              <a:rPr dirty="0" sz="1200" spc="114">
                <a:latin typeface="Arial"/>
                <a:cs typeface="Arial"/>
              </a:rPr>
              <a:t>(</a:t>
            </a:r>
            <a:r>
              <a:rPr dirty="0" sz="1200" spc="114">
                <a:latin typeface="Arial"/>
                <a:cs typeface="Arial"/>
              </a:rPr>
              <a:t>	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0">
                <a:latin typeface="Arial"/>
                <a:cs typeface="Arial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78354" y="1392026"/>
            <a:ext cx="1223010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700" algn="l"/>
                <a:tab pos="781685" algn="l"/>
              </a:tabLst>
            </a:pPr>
            <a:r>
              <a:rPr dirty="0" sz="1200" spc="844">
                <a:latin typeface="Arial"/>
                <a:cs typeface="Arial"/>
              </a:rPr>
              <a:t>/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55555" sz="1200" spc="-135" u="sng">
                <a:latin typeface="Lucida Sans Unicode"/>
                <a:cs typeface="Lucida Sans Unicode"/>
              </a:rPr>
              <a:t>3</a:t>
            </a:r>
            <a:r>
              <a:rPr dirty="0" baseline="-55555" sz="1200">
                <a:latin typeface="Lucida Sans Unicode"/>
                <a:cs typeface="Lucida Sans Unicode"/>
              </a:rPr>
              <a:t>	</a:t>
            </a:r>
            <a:r>
              <a:rPr dirty="0" sz="1200" spc="844">
                <a:latin typeface="Arial"/>
                <a:cs typeface="Arial"/>
              </a:rPr>
              <a:t>/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55555" sz="1200" spc="-135" u="sng">
                <a:latin typeface="Lucida Sans Unicode"/>
                <a:cs typeface="Lucida Sans Unicode"/>
              </a:rPr>
              <a:t>1</a:t>
            </a:r>
            <a:r>
              <a:rPr dirty="0" baseline="-55555" sz="1200">
                <a:latin typeface="Lucida Sans Unicode"/>
                <a:cs typeface="Lucida Sans Unicode"/>
              </a:rPr>
              <a:t>	</a:t>
            </a:r>
            <a:r>
              <a:rPr dirty="0" sz="1200" spc="844">
                <a:latin typeface="Arial"/>
                <a:cs typeface="Arial"/>
              </a:rPr>
              <a:t>/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55555" sz="1200" spc="-135" u="sng">
                <a:latin typeface="Lucida Sans Unicode"/>
                <a:cs typeface="Lucida Sans Unicode"/>
              </a:rPr>
              <a:t>1</a:t>
            </a:r>
            <a:r>
              <a:rPr dirty="0" baseline="-55555" sz="1200">
                <a:latin typeface="Lucida Sans Unicode"/>
                <a:cs typeface="Lucida Sans Unicode"/>
              </a:rPr>
              <a:t>  </a:t>
            </a:r>
            <a:r>
              <a:rPr dirty="0" baseline="-55555" sz="1200" spc="-179">
                <a:latin typeface="Lucida Sans Unicode"/>
                <a:cs typeface="Lucida Sans Unicode"/>
              </a:rPr>
              <a:t> </a:t>
            </a:r>
            <a:r>
              <a:rPr dirty="0" baseline="-13888" sz="1800" spc="517">
                <a:latin typeface="Arial"/>
                <a:cs typeface="Arial"/>
              </a:rPr>
              <a:t>√</a:t>
            </a:r>
            <a:endParaRPr baseline="-13888"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42997" y="1587039"/>
            <a:ext cx="84899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700" algn="l"/>
                <a:tab pos="78168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5" name="object 4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30/37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08260"/>
            <a:ext cx="5207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 b="1">
                <a:solidFill>
                  <a:srgbClr val="3333B2"/>
                </a:solidFill>
                <a:latin typeface="Arial"/>
                <a:cs typeface="Arial"/>
              </a:rPr>
              <a:t>Esempi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7865" y="939824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46690" y="301280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9466" y="3063608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823913"/>
            <a:ext cx="50800" cy="22015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10191" y="887414"/>
            <a:ext cx="50800" cy="21380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7865" y="1022376"/>
            <a:ext cx="4412615" cy="2054225"/>
          </a:xfrm>
          <a:custGeom>
            <a:avLst/>
            <a:gdLst/>
            <a:ahLst/>
            <a:cxnLst/>
            <a:rect l="l" t="t" r="r" b="b"/>
            <a:pathLst>
              <a:path w="4412615" h="2054225">
                <a:moveTo>
                  <a:pt x="4412325" y="0"/>
                </a:moveTo>
                <a:lnTo>
                  <a:pt x="0" y="0"/>
                </a:lnTo>
                <a:lnTo>
                  <a:pt x="0" y="2003131"/>
                </a:lnTo>
                <a:lnTo>
                  <a:pt x="16636" y="2040645"/>
                </a:lnTo>
                <a:lnTo>
                  <a:pt x="4361525" y="2053932"/>
                </a:lnTo>
                <a:lnTo>
                  <a:pt x="4375768" y="2051887"/>
                </a:lnTo>
                <a:lnTo>
                  <a:pt x="4406889" y="2025928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874714"/>
            <a:ext cx="0" cy="2170430"/>
          </a:xfrm>
          <a:custGeom>
            <a:avLst/>
            <a:gdLst/>
            <a:ahLst/>
            <a:cxnLst/>
            <a:rect l="l" t="t" r="r" b="b"/>
            <a:pathLst>
              <a:path w="0" h="2170430">
                <a:moveTo>
                  <a:pt x="0" y="216984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86201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84931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83661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10191" y="81756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75764" y="1058557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35966" y="991163"/>
            <a:ext cx="1903095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20"/>
              </a:lnSpc>
            </a:pPr>
            <a:r>
              <a:rPr dirty="0" sz="1200" spc="15">
                <a:latin typeface="Tahoma"/>
                <a:cs typeface="Tahoma"/>
              </a:rPr>
              <a:t>V</a:t>
            </a:r>
            <a:r>
              <a:rPr dirty="0" sz="1200" spc="-55">
                <a:latin typeface="Tahoma"/>
                <a:cs typeface="Tahoma"/>
              </a:rPr>
              <a:t>ogliamo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semplific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baseline="57870" sz="1800" spc="1110">
                <a:latin typeface="Arial"/>
                <a:cs typeface="Arial"/>
              </a:rPr>
              <a:t> </a:t>
            </a:r>
            <a:endParaRPr baseline="57870" sz="1800">
              <a:latin typeface="Arial"/>
              <a:cs typeface="Arial"/>
            </a:endParaRPr>
          </a:p>
          <a:p>
            <a:pPr algn="r" marR="5080">
              <a:lnSpc>
                <a:spcPts val="72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17">
                <a:latin typeface="Arial"/>
                <a:cs typeface="Arial"/>
              </a:rPr>
              <a:t>√</a:t>
            </a:r>
            <a:endParaRPr baseline="46296"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025815" y="1088618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013115" y="1083548"/>
            <a:ext cx="226695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3.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Siccome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quadrato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966" y="1275420"/>
            <a:ext cx="36887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erfetto,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applic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mul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doppio.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06831" y="1466100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5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56894" y="1496174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35966" y="1398719"/>
            <a:ext cx="1126490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20"/>
              </a:lnSpc>
              <a:tabLst>
                <a:tab pos="920750" algn="l"/>
              </a:tabLst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ha: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baseline="57870" sz="1800" spc="1110">
                <a:latin typeface="Arial"/>
                <a:cs typeface="Arial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  <a:p>
            <a:pPr marL="570230">
              <a:lnSpc>
                <a:spcPts val="72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17">
                <a:latin typeface="Arial"/>
                <a:cs typeface="Arial"/>
              </a:rPr>
              <a:t>√</a:t>
            </a:r>
            <a:r>
              <a:rPr dirty="0" baseline="46296" sz="1800">
                <a:latin typeface="Arial"/>
                <a:cs typeface="Arial"/>
              </a:rPr>
              <a:t>  </a:t>
            </a:r>
            <a:r>
              <a:rPr dirty="0" baseline="46296" sz="1800" spc="-202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35227" y="145835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044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934464" y="145835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044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273060" y="1392026"/>
            <a:ext cx="861060" cy="250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11809" algn="l"/>
              </a:tabLst>
            </a:pPr>
            <a:r>
              <a:rPr dirty="0" baseline="37037" sz="1800" spc="1267">
                <a:latin typeface="Arial"/>
                <a:cs typeface="Arial"/>
              </a:rPr>
              <a:t>/</a:t>
            </a:r>
            <a:r>
              <a:rPr dirty="0" baseline="37037" sz="1800" spc="-330">
                <a:latin typeface="Arial"/>
                <a:cs typeface="Arial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30" u="sng">
                <a:latin typeface="Arial Unicode MS"/>
                <a:cs typeface="Arial Unicode MS"/>
              </a:rPr>
              <a:t>+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baseline="37037" sz="1800" spc="1267">
                <a:latin typeface="Arial"/>
                <a:cs typeface="Arial"/>
              </a:rPr>
              <a:t>/</a:t>
            </a:r>
            <a:r>
              <a:rPr dirty="0" baseline="37037" sz="1800" spc="-330">
                <a:latin typeface="Arial"/>
                <a:cs typeface="Arial"/>
              </a:rPr>
              <a:t> </a:t>
            </a:r>
            <a:r>
              <a:rPr dirty="0" sz="800" spc="-90" u="sng">
                <a:latin typeface="Lucida Sans Unicode"/>
                <a:cs typeface="Lucida Sans Unicode"/>
              </a:rPr>
              <a:t>2</a:t>
            </a:r>
            <a:r>
              <a:rPr dirty="0" sz="800" spc="30" u="sng">
                <a:latin typeface="Arial Unicode MS"/>
                <a:cs typeface="Arial Unicode MS"/>
              </a:rPr>
              <a:t>−</a:t>
            </a:r>
            <a:r>
              <a:rPr dirty="0" sz="800" spc="-90" u="sng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96656" y="158703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53933" y="1555272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60">
                <a:latin typeface="Lucida Sans Unicode"/>
                <a:cs typeface="Lucida Sans Unicode"/>
              </a:rPr>
              <a:t>−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95906" y="158703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440508" y="1458353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 h="0">
                <a:moveTo>
                  <a:pt x="0" y="0"/>
                </a:moveTo>
                <a:lnTo>
                  <a:pt x="84137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821851" y="1458353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 h="0">
                <a:moveTo>
                  <a:pt x="0" y="0"/>
                </a:moveTo>
                <a:lnTo>
                  <a:pt x="84137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209988" y="1458353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 h="0">
                <a:moveTo>
                  <a:pt x="0" y="0"/>
                </a:moveTo>
                <a:lnTo>
                  <a:pt x="84137" y="0"/>
                </a:lnTo>
              </a:path>
            </a:pathLst>
          </a:custGeom>
          <a:ln w="9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488169" y="149617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160511" y="1491398"/>
            <a:ext cx="174434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065" algn="l"/>
                <a:tab pos="669925" algn="l"/>
                <a:tab pos="1133475" algn="l"/>
                <a:tab pos="1327150" algn="l"/>
              </a:tabLst>
            </a:pPr>
            <a:r>
              <a:rPr dirty="0" sz="1200" spc="-65" u="sng">
                <a:latin typeface="Arial Unicode MS"/>
                <a:cs typeface="Arial Unicode MS"/>
              </a:rPr>
              <a:t>=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260" u="sng">
                <a:latin typeface="Lucida Sans Unicode"/>
                <a:cs typeface="Lucida Sans Unicode"/>
              </a:rPr>
              <a:t>−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 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65">
                <a:latin typeface="Arial Unicode MS"/>
                <a:cs typeface="Arial Unicode MS"/>
              </a:rPr>
              <a:t>	</a:t>
            </a:r>
            <a:r>
              <a:rPr dirty="0" sz="1200" spc="114">
                <a:latin typeface="Arial"/>
                <a:cs typeface="Arial"/>
              </a:rPr>
              <a:t>(</a:t>
            </a:r>
            <a:r>
              <a:rPr dirty="0" sz="1200" spc="114">
                <a:latin typeface="Arial"/>
                <a:cs typeface="Arial"/>
              </a:rPr>
              <a:t>	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0">
                <a:latin typeface="Arial"/>
                <a:cs typeface="Arial"/>
              </a:rPr>
              <a:t>)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78354" y="1392026"/>
            <a:ext cx="1223010" cy="21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700" algn="l"/>
                <a:tab pos="781685" algn="l"/>
              </a:tabLst>
            </a:pPr>
            <a:r>
              <a:rPr dirty="0" sz="1200" spc="844">
                <a:latin typeface="Arial"/>
                <a:cs typeface="Arial"/>
              </a:rPr>
              <a:t>/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55555" sz="1200" spc="-135" u="sng">
                <a:latin typeface="Lucida Sans Unicode"/>
                <a:cs typeface="Lucida Sans Unicode"/>
              </a:rPr>
              <a:t>3</a:t>
            </a:r>
            <a:r>
              <a:rPr dirty="0" baseline="-55555" sz="1200">
                <a:latin typeface="Lucida Sans Unicode"/>
                <a:cs typeface="Lucida Sans Unicode"/>
              </a:rPr>
              <a:t>	</a:t>
            </a:r>
            <a:r>
              <a:rPr dirty="0" sz="1200" spc="844">
                <a:latin typeface="Arial"/>
                <a:cs typeface="Arial"/>
              </a:rPr>
              <a:t>/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55555" sz="1200" spc="-135" u="sng">
                <a:latin typeface="Lucida Sans Unicode"/>
                <a:cs typeface="Lucida Sans Unicode"/>
              </a:rPr>
              <a:t>1</a:t>
            </a:r>
            <a:r>
              <a:rPr dirty="0" baseline="-55555" sz="1200">
                <a:latin typeface="Lucida Sans Unicode"/>
                <a:cs typeface="Lucida Sans Unicode"/>
              </a:rPr>
              <a:t>	</a:t>
            </a:r>
            <a:r>
              <a:rPr dirty="0" sz="1200" spc="844">
                <a:latin typeface="Arial"/>
                <a:cs typeface="Arial"/>
              </a:rPr>
              <a:t>/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-55555" sz="1200" spc="-135" u="sng">
                <a:latin typeface="Lucida Sans Unicode"/>
                <a:cs typeface="Lucida Sans Unicode"/>
              </a:rPr>
              <a:t>1</a:t>
            </a:r>
            <a:r>
              <a:rPr dirty="0" baseline="-55555" sz="1200">
                <a:latin typeface="Lucida Sans Unicode"/>
                <a:cs typeface="Lucida Sans Unicode"/>
              </a:rPr>
              <a:t>  </a:t>
            </a:r>
            <a:r>
              <a:rPr dirty="0" baseline="-55555" sz="1200" spc="-179">
                <a:latin typeface="Lucida Sans Unicode"/>
                <a:cs typeface="Lucida Sans Unicode"/>
              </a:rPr>
              <a:t> </a:t>
            </a:r>
            <a:r>
              <a:rPr dirty="0" baseline="-13888" sz="1800" spc="517">
                <a:latin typeface="Arial"/>
                <a:cs typeface="Arial"/>
              </a:rPr>
              <a:t>√</a:t>
            </a:r>
            <a:endParaRPr baseline="-13888"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42997" y="1587039"/>
            <a:ext cx="84899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700" algn="l"/>
                <a:tab pos="781685" algn="l"/>
              </a:tabLst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-9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5966" y="1660822"/>
            <a:ext cx="2026285" cy="278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Semplifichiamo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baseline="57870" sz="1800" spc="1110">
                <a:latin typeface="Arial"/>
                <a:cs typeface="Arial"/>
              </a:rPr>
              <a:t> </a:t>
            </a:r>
            <a:endParaRPr baseline="57870" sz="18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647137" y="1758276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 h="0">
                <a:moveTo>
                  <a:pt x="0" y="0"/>
                </a:moveTo>
                <a:lnTo>
                  <a:pt x="148666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135720" y="1690895"/>
            <a:ext cx="205867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65">
                <a:latin typeface="Tahoma"/>
                <a:cs typeface="Tahoma"/>
              </a:rPr>
              <a:t>15.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Prima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applic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5966" y="1945078"/>
            <a:ext cx="40970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rmula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data,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dobbiamo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riscrivere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canonica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rtando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5966" y="2057481"/>
            <a:ext cx="1790064" cy="278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dentro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interi</a:t>
            </a:r>
            <a:r>
              <a:rPr dirty="0" sz="1200" spc="-90">
                <a:latin typeface="Tahoma"/>
                <a:cs typeface="Tahoma"/>
              </a:rPr>
              <a:t>o</a:t>
            </a:r>
            <a:r>
              <a:rPr dirty="0" sz="1200" spc="-85">
                <a:latin typeface="Tahoma"/>
                <a:cs typeface="Tahoma"/>
              </a:rPr>
              <a:t>re: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baseline="57870" sz="1800" spc="1110">
                <a:latin typeface="Arial"/>
                <a:cs typeface="Arial"/>
              </a:rPr>
              <a:t> </a:t>
            </a:r>
            <a:endParaRPr baseline="57870" sz="18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912594" y="2124862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382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411310" y="2154936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 h="0">
                <a:moveTo>
                  <a:pt x="0" y="0"/>
                </a:moveTo>
                <a:lnTo>
                  <a:pt x="148666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850769" y="2124862"/>
            <a:ext cx="573405" cy="0"/>
          </a:xfrm>
          <a:custGeom>
            <a:avLst/>
            <a:gdLst/>
            <a:ahLst/>
            <a:cxnLst/>
            <a:rect l="l" t="t" r="r" b="b"/>
            <a:pathLst>
              <a:path w="573404" h="0">
                <a:moveTo>
                  <a:pt x="0" y="0"/>
                </a:moveTo>
                <a:lnTo>
                  <a:pt x="573062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275152" y="2154936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 h="0">
                <a:moveTo>
                  <a:pt x="0" y="0"/>
                </a:moveTo>
                <a:lnTo>
                  <a:pt x="148666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899894" y="2087554"/>
            <a:ext cx="157797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50594" algn="l"/>
              </a:tabLst>
            </a:pP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15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65">
                <a:latin typeface="Tahoma"/>
                <a:cs typeface="Tahoma"/>
              </a:rPr>
              <a:t>60.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701823" y="2057481"/>
            <a:ext cx="1625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740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5966" y="2333317"/>
            <a:ext cx="220853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Siccome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16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60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196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14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>
                <a:latin typeface="Lucida Sans Unicode"/>
                <a:cs typeface="Lucida Sans Unicode"/>
              </a:rPr>
              <a:t> </a:t>
            </a:r>
            <a:r>
              <a:rPr dirty="0" baseline="24305" sz="1200" spc="-104">
                <a:latin typeface="Lucida Sans Unicode"/>
                <a:cs typeface="Lucida Sans Unicode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ha</a:t>
            </a:r>
            <a:r>
              <a:rPr dirty="0" sz="1200" spc="-105">
                <a:latin typeface="Tahoma"/>
                <a:cs typeface="Tahoma"/>
              </a:rPr>
              <a:t>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95388" y="2728137"/>
            <a:ext cx="647700" cy="0"/>
          </a:xfrm>
          <a:custGeom>
            <a:avLst/>
            <a:gdLst/>
            <a:ahLst/>
            <a:cxnLst/>
            <a:rect l="l" t="t" r="r" b="b"/>
            <a:pathLst>
              <a:path w="647700" h="0">
                <a:moveTo>
                  <a:pt x="0" y="0"/>
                </a:moveTo>
                <a:lnTo>
                  <a:pt x="647382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746442" y="2660743"/>
            <a:ext cx="7029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7065" algn="l"/>
              </a:tabLst>
            </a:pPr>
            <a:r>
              <a:rPr dirty="0" sz="1200" spc="740">
                <a:latin typeface="Arial"/>
                <a:cs typeface="Arial"/>
              </a:rPr>
              <a:t> </a:t>
            </a:r>
            <a:r>
              <a:rPr dirty="0" sz="1200" spc="740">
                <a:latin typeface="Arial"/>
                <a:cs typeface="Arial"/>
              </a:rPr>
              <a:t>	</a:t>
            </a:r>
            <a:r>
              <a:rPr dirty="0" sz="1200" spc="-5" u="sng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82688" y="2698208"/>
            <a:ext cx="791210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20"/>
              </a:lnSpc>
              <a:tabLst>
                <a:tab pos="696595" algn="l"/>
              </a:tabLst>
            </a:pPr>
            <a:r>
              <a:rPr dirty="0" sz="1200" spc="-75">
                <a:latin typeface="Tahoma"/>
                <a:cs typeface="Tahoma"/>
              </a:rPr>
              <a:t>16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48611" sz="1800" spc="517">
                <a:latin typeface="Arial"/>
                <a:cs typeface="Arial"/>
              </a:rPr>
              <a:t>√</a:t>
            </a:r>
            <a:r>
              <a:rPr dirty="0" baseline="48611" sz="1800">
                <a:latin typeface="Arial"/>
                <a:cs typeface="Arial"/>
              </a:rPr>
              <a:t>	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  <a:p>
            <a:pPr marL="511175">
              <a:lnSpc>
                <a:spcPts val="720"/>
              </a:lnSpc>
            </a:pPr>
            <a:r>
              <a:rPr dirty="0" sz="1200" spc="-75">
                <a:latin typeface="Tahoma"/>
                <a:cs typeface="Tahoma"/>
              </a:rPr>
              <a:t>15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876501" y="2650032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0" y="0"/>
                </a:moveTo>
                <a:lnTo>
                  <a:pt x="475437" y="0"/>
                </a:lnTo>
              </a:path>
            </a:pathLst>
          </a:custGeom>
          <a:ln w="113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1684616" y="2584709"/>
            <a:ext cx="664845" cy="323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3240" sz="1800" spc="1620">
                <a:latin typeface="Arial"/>
                <a:cs typeface="Arial"/>
              </a:rPr>
              <a:t> </a:t>
            </a:r>
            <a:r>
              <a:rPr dirty="0" baseline="53240" sz="1800" spc="-330">
                <a:latin typeface="Arial"/>
                <a:cs typeface="Arial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16</a:t>
            </a:r>
            <a:r>
              <a:rPr dirty="0" sz="1200" spc="-75" u="sng">
                <a:latin typeface="Times New Roman"/>
                <a:cs typeface="Times New Roman"/>
              </a:rPr>
              <a:t> </a:t>
            </a:r>
            <a:r>
              <a:rPr dirty="0" sz="1200" spc="-260" u="sng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14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064359" y="2881284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68600" y="2831914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60">
                <a:latin typeface="Lucida Sans Unicode"/>
                <a:cs typeface="Lucida Sans Unicode"/>
              </a:rPr>
              <a:t>+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678861" y="2650032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0" y="0"/>
                </a:moveTo>
                <a:lnTo>
                  <a:pt x="475437" y="0"/>
                </a:lnTo>
              </a:path>
            </a:pathLst>
          </a:custGeom>
          <a:ln w="113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2486977" y="2584709"/>
            <a:ext cx="664845" cy="323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3240" sz="1800" spc="1620">
                <a:latin typeface="Arial"/>
                <a:cs typeface="Arial"/>
              </a:rPr>
              <a:t> </a:t>
            </a:r>
            <a:r>
              <a:rPr dirty="0" baseline="53240" sz="1800" spc="-330">
                <a:latin typeface="Arial"/>
                <a:cs typeface="Arial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16</a:t>
            </a:r>
            <a:r>
              <a:rPr dirty="0" sz="1200" spc="-75" u="sng">
                <a:latin typeface="Times New Roman"/>
                <a:cs typeface="Times New Roman"/>
              </a:rPr>
              <a:t> </a:t>
            </a:r>
            <a:r>
              <a:rPr dirty="0" sz="1200" spc="-260" u="sng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14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866707" y="2881284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436823" y="2765590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 h="0">
                <a:moveTo>
                  <a:pt x="0" y="0"/>
                </a:moveTo>
                <a:lnTo>
                  <a:pt x="148666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178289" y="2698208"/>
            <a:ext cx="683260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0175">
              <a:lnSpc>
                <a:spcPts val="1245"/>
              </a:lnSpc>
            </a:pPr>
            <a:r>
              <a:rPr dirty="0" sz="1200" spc="34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45"/>
              </a:lnSpc>
              <a:tabLst>
                <a:tab pos="258445" algn="l"/>
              </a:tabLst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65">
                <a:latin typeface="Arial Unicode MS"/>
                <a:cs typeface="Arial Unicode MS"/>
              </a:rPr>
              <a:t>	</a:t>
            </a:r>
            <a:r>
              <a:rPr dirty="0" sz="1200" spc="-75">
                <a:latin typeface="Tahoma"/>
                <a:cs typeface="Tahoma"/>
              </a:rPr>
              <a:t>15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69" name="object 6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70" name="object 70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30/37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50668"/>
            <a:ext cx="4140200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soliti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razionalizz</a:t>
            </a:r>
            <a:r>
              <a:rPr dirty="0" sz="1200" spc="-9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25">
                <a:latin typeface="Tahoma"/>
                <a:cs typeface="Tahoma"/>
              </a:rPr>
              <a:t>rt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Presentiamo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pi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comuni.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31/37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50668"/>
            <a:ext cx="4140200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soliti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razionalizz</a:t>
            </a:r>
            <a:r>
              <a:rPr dirty="0" sz="1200" spc="-9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25">
                <a:latin typeface="Tahoma"/>
                <a:cs typeface="Tahoma"/>
              </a:rPr>
              <a:t>rt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Presentiamo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pi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comuni.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88782" y="1413713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1346332"/>
            <a:ext cx="38398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radicale</a:t>
            </a:r>
            <a:r>
              <a:rPr dirty="0" sz="1200" spc="60">
                <a:latin typeface="Tahoma"/>
                <a:cs typeface="Tahoma"/>
              </a:rPr>
              <a:t> </a:t>
            </a:r>
            <a:r>
              <a:rPr dirty="0" baseline="39351" sz="1800" spc="-644">
                <a:latin typeface="Arial"/>
                <a:cs typeface="Arial"/>
              </a:rPr>
              <a:t>√</a:t>
            </a:r>
            <a:r>
              <a:rPr dirty="0" baseline="41666" sz="900" spc="-7" i="1">
                <a:latin typeface="Trebuchet MS"/>
                <a:cs typeface="Trebuchet MS"/>
              </a:rPr>
              <a:t>n</a:t>
            </a:r>
            <a:r>
              <a:rPr dirty="0" baseline="41666" sz="900" i="1">
                <a:latin typeface="Trebuchet MS"/>
                <a:cs typeface="Trebuchet MS"/>
              </a:rPr>
              <a:t> </a:t>
            </a:r>
            <a:r>
              <a:rPr dirty="0" baseline="41666" sz="900" spc="112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moltiplicano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12354" y="1575739"/>
            <a:ext cx="255270" cy="0"/>
          </a:xfrm>
          <a:custGeom>
            <a:avLst/>
            <a:gdLst/>
            <a:ahLst/>
            <a:cxnLst/>
            <a:rect l="l" t="t" r="r" b="b"/>
            <a:pathLst>
              <a:path w="255269" h="0">
                <a:moveTo>
                  <a:pt x="0" y="0"/>
                </a:moveTo>
                <a:lnTo>
                  <a:pt x="25468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66" y="1508358"/>
            <a:ext cx="158496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30985" algn="l"/>
              </a:tabLst>
            </a:pP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60">
                <a:latin typeface="Tahoma"/>
                <a:cs typeface="Tahoma"/>
              </a:rPr>
              <a:t> </a:t>
            </a:r>
            <a:r>
              <a:rPr dirty="0" baseline="48611" sz="1800" spc="-644">
                <a:latin typeface="Arial"/>
                <a:cs typeface="Arial"/>
              </a:rPr>
              <a:t>√</a:t>
            </a:r>
            <a:r>
              <a:rPr dirty="0" baseline="60185" sz="900" spc="-7" i="1">
                <a:latin typeface="Trebuchet MS"/>
                <a:cs typeface="Trebuchet MS"/>
              </a:rPr>
              <a:t>n</a:t>
            </a:r>
            <a:r>
              <a:rPr dirty="0" baseline="60185" sz="900" i="1">
                <a:latin typeface="Trebuchet MS"/>
                <a:cs typeface="Trebuchet MS"/>
              </a:rPr>
              <a:t>	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99654" y="1578467"/>
            <a:ext cx="274320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1800" spc="-75" i="1">
                <a:latin typeface="Calibri"/>
                <a:cs typeface="Calibri"/>
              </a:rPr>
              <a:t>a</a:t>
            </a:r>
            <a:r>
              <a:rPr dirty="0" sz="800" spc="0" i="1">
                <a:latin typeface="Trebuchet MS"/>
                <a:cs typeface="Trebuchet MS"/>
              </a:rPr>
              <a:t>n</a:t>
            </a:r>
            <a:r>
              <a:rPr dirty="0" sz="800" spc="30">
                <a:latin typeface="Arial Unicode MS"/>
                <a:cs typeface="Arial Unicode MS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31/37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35"/>
              <a:t>naturale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2437560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3241243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3292043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2321670"/>
            <a:ext cx="50800" cy="9322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2385170"/>
            <a:ext cx="50800" cy="8687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2520133"/>
            <a:ext cx="4412615" cy="784860"/>
          </a:xfrm>
          <a:custGeom>
            <a:avLst/>
            <a:gdLst/>
            <a:ahLst/>
            <a:cxnLst/>
            <a:rect l="l" t="t" r="r" b="b"/>
            <a:pathLst>
              <a:path w="4412615" h="784860">
                <a:moveTo>
                  <a:pt x="4412325" y="0"/>
                </a:moveTo>
                <a:lnTo>
                  <a:pt x="0" y="0"/>
                </a:lnTo>
                <a:lnTo>
                  <a:pt x="0" y="733810"/>
                </a:lnTo>
                <a:lnTo>
                  <a:pt x="16636" y="771324"/>
                </a:lnTo>
                <a:lnTo>
                  <a:pt x="4361525" y="784610"/>
                </a:lnTo>
                <a:lnTo>
                  <a:pt x="4375768" y="782565"/>
                </a:lnTo>
                <a:lnTo>
                  <a:pt x="4406889" y="756606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2372470"/>
            <a:ext cx="0" cy="901065"/>
          </a:xfrm>
          <a:custGeom>
            <a:avLst/>
            <a:gdLst/>
            <a:ahLst/>
            <a:cxnLst/>
            <a:rect l="l" t="t" r="r" b="b"/>
            <a:pathLst>
              <a:path w="0" h="901064">
                <a:moveTo>
                  <a:pt x="0" y="90052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23597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23470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233437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231532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635314"/>
            <a:ext cx="4281805" cy="2731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moltiplica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50">
                <a:latin typeface="Tahoma"/>
                <a:cs typeface="Tahoma"/>
              </a:rPr>
              <a:t>volte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naturale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40" i="1">
                <a:latin typeface="Calibri"/>
                <a:cs typeface="Calibri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30">
                <a:latin typeface="Tahoma"/>
                <a:cs typeface="Tahoma"/>
              </a:rPr>
              <a:t>s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stesso,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b</a:t>
            </a:r>
            <a:r>
              <a:rPr dirty="0" sz="1200" spc="-45">
                <a:latin typeface="Tahoma"/>
                <a:cs typeface="Tahoma"/>
              </a:rPr>
              <a:t>revi</a:t>
            </a:r>
            <a:r>
              <a:rPr dirty="0" sz="1200" spc="-5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usa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l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notazione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solidFill>
                  <a:srgbClr val="CC0000"/>
                </a:solidFill>
                <a:latin typeface="Tahoma"/>
                <a:cs typeface="Tahoma"/>
              </a:rPr>
              <a:t>p</a:t>
            </a:r>
            <a:r>
              <a:rPr dirty="0" sz="1200" spc="-60">
                <a:solidFill>
                  <a:srgbClr val="CC0000"/>
                </a:solidFill>
                <a:latin typeface="Tahoma"/>
                <a:cs typeface="Tahoma"/>
              </a:rPr>
              <a:t>otenza</a:t>
            </a:r>
            <a:r>
              <a:rPr dirty="0" sz="1200" spc="-105">
                <a:latin typeface="Tahoma"/>
                <a:cs typeface="Tahoma"/>
              </a:rPr>
              <a:t>: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1250">
              <a:latin typeface="Times New Roman"/>
              <a:cs typeface="Times New Roman"/>
            </a:endParaRPr>
          </a:p>
          <a:p>
            <a:pPr algn="ctr" marL="53975">
              <a:lnSpc>
                <a:spcPts val="1145"/>
              </a:lnSpc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31250" sz="1200" spc="-7" i="1">
                <a:latin typeface="Trebuchet MS"/>
                <a:cs typeface="Trebuchet MS"/>
              </a:rPr>
              <a:t>n</a:t>
            </a:r>
            <a:r>
              <a:rPr dirty="0" baseline="31250" sz="1200" spc="165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180">
                <a:latin typeface="Lucida Sans Unicode"/>
                <a:cs typeface="Lucida Sans Unicode"/>
              </a:rPr>
              <a:t>·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85" i="1">
                <a:latin typeface="Calibri"/>
                <a:cs typeface="Calibri"/>
              </a:rPr>
              <a:t> 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algn="ctr" marL="282575">
              <a:lnSpc>
                <a:spcPts val="1145"/>
              </a:lnSpc>
            </a:pPr>
            <a:r>
              <a:rPr dirty="0" sz="1200" spc="415">
                <a:latin typeface="Arial"/>
                <a:cs typeface="Arial"/>
              </a:rPr>
              <a:t>'</a:t>
            </a:r>
            <a:r>
              <a:rPr dirty="0" sz="1200" spc="-345">
                <a:latin typeface="Arial"/>
                <a:cs typeface="Arial"/>
              </a:rPr>
              <a:t>······</a:t>
            </a:r>
            <a:r>
              <a:rPr dirty="0" sz="1200" spc="-350">
                <a:latin typeface="Arial"/>
                <a:cs typeface="Arial"/>
              </a:rPr>
              <a:t>·</a:t>
            </a:r>
            <a:r>
              <a:rPr dirty="0" sz="1200" spc="-365">
                <a:latin typeface="Arial"/>
                <a:cs typeface="Arial"/>
              </a:rPr>
              <a:t>·</a:t>
            </a:r>
            <a:r>
              <a:rPr dirty="0" baseline="-55555" sz="1200" spc="-637" i="1">
                <a:latin typeface="Trebuchet MS"/>
                <a:cs typeface="Trebuchet MS"/>
              </a:rPr>
              <a:t>n</a:t>
            </a:r>
            <a:r>
              <a:rPr dirty="0" sz="1200" spc="-345">
                <a:latin typeface="Arial"/>
                <a:cs typeface="Arial"/>
              </a:rPr>
              <a:t>········</a:t>
            </a:r>
            <a:r>
              <a:rPr dirty="0" sz="1200" spc="-275">
                <a:latin typeface="Arial"/>
                <a:cs typeface="Arial"/>
              </a:rPr>
              <a:t>·</a:t>
            </a:r>
            <a:r>
              <a:rPr dirty="0" sz="1200" spc="-1105">
                <a:latin typeface="Arial"/>
                <a:cs typeface="Arial"/>
              </a:rPr>
              <a:t>-v</a:t>
            </a:r>
            <a:r>
              <a:rPr dirty="0" sz="1200" spc="-1095">
                <a:latin typeface="Arial"/>
                <a:cs typeface="Arial"/>
              </a:rPr>
              <a:t>-</a:t>
            </a:r>
            <a:r>
              <a:rPr dirty="0" baseline="-55555" sz="1200" spc="-67">
                <a:latin typeface="Lucida Sans Unicode"/>
                <a:cs typeface="Lucida Sans Unicode"/>
              </a:rPr>
              <a:t>vol</a:t>
            </a:r>
            <a:r>
              <a:rPr dirty="0" baseline="-55555" sz="1200" spc="-375">
                <a:latin typeface="Lucida Sans Unicode"/>
                <a:cs typeface="Lucida Sans Unicode"/>
              </a:rPr>
              <a:t>t</a:t>
            </a:r>
            <a:r>
              <a:rPr dirty="0" sz="1200" spc="-345">
                <a:latin typeface="Arial"/>
                <a:cs typeface="Arial"/>
              </a:rPr>
              <a:t>···</a:t>
            </a:r>
            <a:r>
              <a:rPr dirty="0" sz="1200" spc="-350">
                <a:latin typeface="Arial"/>
                <a:cs typeface="Arial"/>
              </a:rPr>
              <a:t>·</a:t>
            </a:r>
            <a:r>
              <a:rPr dirty="0" baseline="-55555" sz="1200" spc="-675">
                <a:latin typeface="Lucida Sans Unicode"/>
                <a:cs typeface="Lucida Sans Unicode"/>
              </a:rPr>
              <a:t>e</a:t>
            </a:r>
            <a:r>
              <a:rPr dirty="0" sz="1200" spc="-340">
                <a:latin typeface="Arial"/>
                <a:cs typeface="Arial"/>
              </a:rPr>
              <a:t>·</a:t>
            </a:r>
            <a:r>
              <a:rPr dirty="0" sz="1200" spc="-345">
                <a:latin typeface="Arial"/>
                <a:cs typeface="Arial"/>
              </a:rPr>
              <a:t>············</a:t>
            </a:r>
            <a:r>
              <a:rPr dirty="0" sz="1200" spc="-340">
                <a:latin typeface="Arial"/>
                <a:cs typeface="Arial"/>
              </a:rPr>
              <a:t>·</a:t>
            </a:r>
            <a:r>
              <a:rPr dirty="0" sz="1200" spc="-20">
                <a:latin typeface="Arial"/>
                <a:cs typeface="Arial"/>
              </a:rPr>
              <a:t>-'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Diremo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0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 b="1">
                <a:solidFill>
                  <a:srgbClr val="CC0000"/>
                </a:solidFill>
                <a:latin typeface="Arial"/>
                <a:cs typeface="Arial"/>
              </a:rPr>
              <a:t>base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spc="110" i="1">
                <a:latin typeface="Calibri"/>
                <a:cs typeface="Calibri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l’</a:t>
            </a:r>
            <a:r>
              <a:rPr dirty="0" sz="1200" spc="-95" b="1">
                <a:solidFill>
                  <a:srgbClr val="CC0000"/>
                </a:solidFill>
                <a:latin typeface="Arial"/>
                <a:cs typeface="Arial"/>
              </a:rPr>
              <a:t>es</a:t>
            </a:r>
            <a:r>
              <a:rPr dirty="0" sz="1200" spc="-70" b="1">
                <a:solidFill>
                  <a:srgbClr val="CC0000"/>
                </a:solidFill>
                <a:latin typeface="Arial"/>
                <a:cs typeface="Arial"/>
              </a:rPr>
              <a:t>p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onente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otenza.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5">
                <a:latin typeface="Tahoma"/>
                <a:cs typeface="Tahoma"/>
              </a:rPr>
              <a:t>one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di</a:t>
            </a:r>
            <a:r>
              <a:rPr dirty="0" sz="1200" spc="-35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endParaRPr sz="1200">
              <a:latin typeface="Tahoma"/>
              <a:cs typeface="Tahoma"/>
            </a:endParaRPr>
          </a:p>
          <a:p>
            <a:pPr algn="ctr" marL="53975">
              <a:lnSpc>
                <a:spcPct val="100000"/>
              </a:lnSpc>
              <a:spcBef>
                <a:spcPts val="5"/>
              </a:spcBef>
            </a:pP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31250" sz="1200" spc="-135">
                <a:latin typeface="Lucida Sans Unicode"/>
                <a:cs typeface="Lucida Sans Unicode"/>
              </a:rPr>
              <a:t>0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200" spc="-65" b="1">
                <a:solidFill>
                  <a:srgbClr val="3333B2"/>
                </a:solidFill>
                <a:latin typeface="Arial"/>
                <a:cs typeface="Arial"/>
              </a:rPr>
              <a:t>Esempi</a:t>
            </a:r>
            <a:endParaRPr sz="1200">
              <a:latin typeface="Arial"/>
              <a:cs typeface="Arial"/>
            </a:endParaRPr>
          </a:p>
          <a:p>
            <a:pPr algn="ctr" marL="53975">
              <a:lnSpc>
                <a:spcPct val="100000"/>
              </a:lnSpc>
              <a:spcBef>
                <a:spcPts val="885"/>
              </a:spcBef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31250" sz="1200" spc="-135">
                <a:latin typeface="Lucida Sans Unicode"/>
                <a:cs typeface="Lucida Sans Unicode"/>
              </a:rPr>
              <a:t>3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150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8</a:t>
            </a:r>
            <a:endParaRPr sz="1200">
              <a:latin typeface="Tahoma"/>
              <a:cs typeface="Tahoma"/>
            </a:endParaRPr>
          </a:p>
          <a:p>
            <a:pPr algn="ctr" marL="53975">
              <a:lnSpc>
                <a:spcPct val="100000"/>
              </a:lnSpc>
              <a:spcBef>
                <a:spcPts val="650"/>
              </a:spcBef>
            </a:pPr>
            <a:r>
              <a:rPr dirty="0" sz="1200" spc="-75">
                <a:latin typeface="Tahoma"/>
                <a:cs typeface="Tahoma"/>
              </a:rPr>
              <a:t>10</a:t>
            </a:r>
            <a:r>
              <a:rPr dirty="0" baseline="31250" sz="1200" spc="-135">
                <a:latin typeface="Lucida Sans Unicode"/>
                <a:cs typeface="Lucida Sans Unicode"/>
              </a:rPr>
              <a:t>6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baseline="31250" sz="1200" spc="37">
                <a:latin typeface="Arial Unicode MS"/>
                <a:cs typeface="Arial Unicode MS"/>
              </a:rPr>
              <a:t>⋅</a:t>
            </a:r>
            <a:r>
              <a:rPr dirty="0" sz="1200" spc="-75">
                <a:latin typeface="Tahoma"/>
                <a:cs typeface="Tahoma"/>
              </a:rPr>
              <a:t>000</a:t>
            </a:r>
            <a:r>
              <a:rPr dirty="0" baseline="31250" sz="1200" spc="37">
                <a:latin typeface="Arial Unicode MS"/>
                <a:cs typeface="Arial Unicode MS"/>
              </a:rPr>
              <a:t>⋅</a:t>
            </a:r>
            <a:r>
              <a:rPr dirty="0" sz="1200" spc="-75">
                <a:latin typeface="Tahoma"/>
                <a:cs typeface="Tahoma"/>
              </a:rPr>
              <a:t>000</a:t>
            </a:r>
            <a:endParaRPr sz="1200">
              <a:latin typeface="Tahoma"/>
              <a:cs typeface="Tahoma"/>
            </a:endParaRPr>
          </a:p>
          <a:p>
            <a:pPr algn="ctr" marL="53975">
              <a:lnSpc>
                <a:spcPct val="100000"/>
              </a:lnSpc>
              <a:spcBef>
                <a:spcPts val="650"/>
              </a:spcBef>
            </a:pPr>
            <a:r>
              <a:rPr dirty="0" sz="1200" spc="-75">
                <a:latin typeface="Tahoma"/>
                <a:cs typeface="Tahoma"/>
              </a:rPr>
              <a:t>7</a:t>
            </a:r>
            <a:r>
              <a:rPr dirty="0" baseline="31250" sz="1200" spc="-135">
                <a:latin typeface="Lucida Sans Unicode"/>
                <a:cs typeface="Lucida Sans Unicode"/>
              </a:rPr>
              <a:t>0</a:t>
            </a:r>
            <a:r>
              <a:rPr dirty="0" baseline="31250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5/37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50668"/>
            <a:ext cx="4140200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soliti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razionalizz</a:t>
            </a:r>
            <a:r>
              <a:rPr dirty="0" sz="1200" spc="-9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25">
                <a:latin typeface="Tahoma"/>
                <a:cs typeface="Tahoma"/>
              </a:rPr>
              <a:t>rt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Presentiamo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pi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comuni.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88782" y="1413713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1346332"/>
            <a:ext cx="38398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radicale</a:t>
            </a:r>
            <a:r>
              <a:rPr dirty="0" sz="1200" spc="60">
                <a:latin typeface="Tahoma"/>
                <a:cs typeface="Tahoma"/>
              </a:rPr>
              <a:t> </a:t>
            </a:r>
            <a:r>
              <a:rPr dirty="0" baseline="39351" sz="1800" spc="-644">
                <a:latin typeface="Arial"/>
                <a:cs typeface="Arial"/>
              </a:rPr>
              <a:t>√</a:t>
            </a:r>
            <a:r>
              <a:rPr dirty="0" baseline="41666" sz="900" spc="-7" i="1">
                <a:latin typeface="Trebuchet MS"/>
                <a:cs typeface="Trebuchet MS"/>
              </a:rPr>
              <a:t>n</a:t>
            </a:r>
            <a:r>
              <a:rPr dirty="0" baseline="41666" sz="900" i="1">
                <a:latin typeface="Trebuchet MS"/>
                <a:cs typeface="Trebuchet MS"/>
              </a:rPr>
              <a:t> </a:t>
            </a:r>
            <a:r>
              <a:rPr dirty="0" baseline="41666" sz="900" spc="112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moltiplicano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12354" y="1575739"/>
            <a:ext cx="255270" cy="0"/>
          </a:xfrm>
          <a:custGeom>
            <a:avLst/>
            <a:gdLst/>
            <a:ahLst/>
            <a:cxnLst/>
            <a:rect l="l" t="t" r="r" b="b"/>
            <a:pathLst>
              <a:path w="255269" h="0">
                <a:moveTo>
                  <a:pt x="0" y="0"/>
                </a:moveTo>
                <a:lnTo>
                  <a:pt x="25468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66" y="1508358"/>
            <a:ext cx="158496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30985" algn="l"/>
              </a:tabLst>
            </a:pP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60">
                <a:latin typeface="Tahoma"/>
                <a:cs typeface="Tahoma"/>
              </a:rPr>
              <a:t> </a:t>
            </a:r>
            <a:r>
              <a:rPr dirty="0" baseline="48611" sz="1800" spc="-644">
                <a:latin typeface="Arial"/>
                <a:cs typeface="Arial"/>
              </a:rPr>
              <a:t>√</a:t>
            </a:r>
            <a:r>
              <a:rPr dirty="0" baseline="60185" sz="900" spc="-7" i="1">
                <a:latin typeface="Trebuchet MS"/>
                <a:cs typeface="Trebuchet MS"/>
              </a:rPr>
              <a:t>n</a:t>
            </a:r>
            <a:r>
              <a:rPr dirty="0" baseline="60185" sz="900" i="1">
                <a:latin typeface="Trebuchet MS"/>
                <a:cs typeface="Trebuchet MS"/>
              </a:rPr>
              <a:t>	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99654" y="1578467"/>
            <a:ext cx="274320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1800" spc="-75" i="1">
                <a:latin typeface="Calibri"/>
                <a:cs typeface="Calibri"/>
              </a:rPr>
              <a:t>a</a:t>
            </a:r>
            <a:r>
              <a:rPr dirty="0" sz="800" spc="0" i="1">
                <a:latin typeface="Trebuchet MS"/>
                <a:cs typeface="Trebuchet MS"/>
              </a:rPr>
              <a:t>n</a:t>
            </a:r>
            <a:r>
              <a:rPr dirty="0" sz="800" spc="30">
                <a:latin typeface="Arial Unicode MS"/>
                <a:cs typeface="Arial Unicode MS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1767977"/>
            <a:ext cx="7829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53514" y="2140127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32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81492" y="217487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704809" y="1951098"/>
            <a:ext cx="4870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9415" algn="l"/>
              </a:tabLst>
            </a:pP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75">
                <a:latin typeface="Tahoma"/>
                <a:cs typeface="Tahoma"/>
              </a:rPr>
              <a:t>	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040737" y="2140127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32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68728" y="217487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92933" y="194776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64943" y="2140127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32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92933" y="217487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640814" y="2107493"/>
            <a:ext cx="1072515" cy="248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112">
                <a:latin typeface="Tahoma"/>
                <a:cs typeface="Tahoma"/>
              </a:rPr>
              <a:t>2</a:t>
            </a:r>
            <a:r>
              <a:rPr dirty="0" baseline="-46296" sz="1800" spc="44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70">
                <a:latin typeface="Arial Unicode MS"/>
                <a:cs typeface="Arial Unicode MS"/>
              </a:rPr>
              <a:t> </a:t>
            </a: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112">
                <a:latin typeface="Tahoma"/>
                <a:cs typeface="Tahoma"/>
              </a:rPr>
              <a:t>2</a:t>
            </a:r>
            <a:r>
              <a:rPr dirty="0" baseline="-46296" sz="1800" spc="-37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30">
                <a:latin typeface="Lucida Sans Unicode"/>
                <a:cs typeface="Lucida Sans Unicode"/>
              </a:rPr>
              <a:t> </a:t>
            </a: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112">
                <a:latin typeface="Tahoma"/>
                <a:cs typeface="Tahoma"/>
              </a:rPr>
              <a:t>2</a:t>
            </a:r>
            <a:r>
              <a:rPr dirty="0" baseline="-46296" sz="1800" spc="44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80156" y="194776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752166" y="2140127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32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352243" y="1880379"/>
            <a:ext cx="61531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3550" marR="5080" indent="-451484">
              <a:lnSpc>
                <a:spcPts val="2620"/>
              </a:lnSpc>
              <a:tabLst>
                <a:tab pos="399415" algn="l"/>
              </a:tabLst>
            </a:pP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112">
                <a:latin typeface="Tahoma"/>
                <a:cs typeface="Tahoma"/>
              </a:rPr>
              <a:t>2</a:t>
            </a:r>
            <a:r>
              <a:rPr dirty="0" baseline="-46296" sz="1800">
                <a:latin typeface="Tahoma"/>
                <a:cs typeface="Tahoma"/>
              </a:rPr>
              <a:t>	</a:t>
            </a: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89">
                <a:latin typeface="Tahoma"/>
                <a:cs typeface="Tahoma"/>
              </a:rPr>
              <a:t>2 </a:t>
            </a: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31/37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50668"/>
            <a:ext cx="4140200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0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soliti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razionalizz</a:t>
            </a:r>
            <a:r>
              <a:rPr dirty="0" sz="1200" spc="-90" b="1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65">
                <a:latin typeface="Tahoma"/>
                <a:cs typeface="Tahoma"/>
              </a:rPr>
              <a:t>questa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25">
                <a:latin typeface="Tahoma"/>
                <a:cs typeface="Tahoma"/>
              </a:rPr>
              <a:t>rt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re.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Presentiamo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qui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casi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pi</a:t>
            </a:r>
            <a:r>
              <a:rPr dirty="0" sz="1200" spc="-670">
                <a:latin typeface="Tahoma"/>
                <a:cs typeface="Tahoma"/>
              </a:rPr>
              <a:t>u</a:t>
            </a:r>
            <a:r>
              <a:rPr dirty="0" sz="1200" spc="-75">
                <a:latin typeface="Tahoma"/>
                <a:cs typeface="Tahoma"/>
              </a:rPr>
              <a:t>`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comuni.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88782" y="1413713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35966" y="1346332"/>
            <a:ext cx="3839845" cy="232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radicale</a:t>
            </a:r>
            <a:r>
              <a:rPr dirty="0" sz="1200" spc="60">
                <a:latin typeface="Tahoma"/>
                <a:cs typeface="Tahoma"/>
              </a:rPr>
              <a:t> </a:t>
            </a:r>
            <a:r>
              <a:rPr dirty="0" baseline="39351" sz="1800" spc="-644">
                <a:latin typeface="Arial"/>
                <a:cs typeface="Arial"/>
              </a:rPr>
              <a:t>√</a:t>
            </a:r>
            <a:r>
              <a:rPr dirty="0" baseline="41666" sz="900" spc="-7" i="1">
                <a:latin typeface="Trebuchet MS"/>
                <a:cs typeface="Trebuchet MS"/>
              </a:rPr>
              <a:t>n</a:t>
            </a:r>
            <a:r>
              <a:rPr dirty="0" baseline="41666" sz="900" i="1">
                <a:latin typeface="Trebuchet MS"/>
                <a:cs typeface="Trebuchet MS"/>
              </a:rPr>
              <a:t> </a:t>
            </a:r>
            <a:r>
              <a:rPr dirty="0" baseline="41666" sz="900" spc="112" i="1">
                <a:latin typeface="Trebuchet MS"/>
                <a:cs typeface="Trebuchet MS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moltiplicano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12354" y="1575739"/>
            <a:ext cx="255270" cy="0"/>
          </a:xfrm>
          <a:custGeom>
            <a:avLst/>
            <a:gdLst/>
            <a:ahLst/>
            <a:cxnLst/>
            <a:rect l="l" t="t" r="r" b="b"/>
            <a:pathLst>
              <a:path w="255269" h="0">
                <a:moveTo>
                  <a:pt x="0" y="0"/>
                </a:moveTo>
                <a:lnTo>
                  <a:pt x="254685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66" y="1508358"/>
            <a:ext cx="158496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30985" algn="l"/>
              </a:tabLst>
            </a:pP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er</a:t>
            </a:r>
            <a:r>
              <a:rPr dirty="0" sz="1200" spc="60">
                <a:latin typeface="Tahoma"/>
                <a:cs typeface="Tahoma"/>
              </a:rPr>
              <a:t> </a:t>
            </a:r>
            <a:r>
              <a:rPr dirty="0" baseline="48611" sz="1800" spc="-644">
                <a:latin typeface="Arial"/>
                <a:cs typeface="Arial"/>
              </a:rPr>
              <a:t>√</a:t>
            </a:r>
            <a:r>
              <a:rPr dirty="0" baseline="60185" sz="900" spc="-7" i="1">
                <a:latin typeface="Trebuchet MS"/>
                <a:cs typeface="Trebuchet MS"/>
              </a:rPr>
              <a:t>n</a:t>
            </a:r>
            <a:r>
              <a:rPr dirty="0" baseline="60185" sz="900" i="1">
                <a:latin typeface="Trebuchet MS"/>
                <a:cs typeface="Trebuchet MS"/>
              </a:rPr>
              <a:t>	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99654" y="1578467"/>
            <a:ext cx="274320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1800" spc="-75" i="1">
                <a:latin typeface="Calibri"/>
                <a:cs typeface="Calibri"/>
              </a:rPr>
              <a:t>a</a:t>
            </a:r>
            <a:r>
              <a:rPr dirty="0" sz="800" spc="0" i="1">
                <a:latin typeface="Trebuchet MS"/>
                <a:cs typeface="Trebuchet MS"/>
              </a:rPr>
              <a:t>n</a:t>
            </a:r>
            <a:r>
              <a:rPr dirty="0" sz="800" spc="30">
                <a:latin typeface="Arial Unicode MS"/>
                <a:cs typeface="Arial Unicode MS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1767977"/>
            <a:ext cx="7829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53514" y="2140127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32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81492" y="217487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704809" y="1951098"/>
            <a:ext cx="4870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9415" algn="l"/>
              </a:tabLst>
            </a:pP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75">
                <a:latin typeface="Tahoma"/>
                <a:cs typeface="Tahoma"/>
              </a:rPr>
              <a:t>	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040737" y="2140127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32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68728" y="217487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92933" y="194776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64943" y="2140127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32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92933" y="217487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640814" y="2107493"/>
            <a:ext cx="1072515" cy="248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112">
                <a:latin typeface="Tahoma"/>
                <a:cs typeface="Tahoma"/>
              </a:rPr>
              <a:t>2</a:t>
            </a:r>
            <a:r>
              <a:rPr dirty="0" baseline="-46296" sz="1800" spc="44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70">
                <a:latin typeface="Arial Unicode MS"/>
                <a:cs typeface="Arial Unicode MS"/>
              </a:rPr>
              <a:t> </a:t>
            </a: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112">
                <a:latin typeface="Tahoma"/>
                <a:cs typeface="Tahoma"/>
              </a:rPr>
              <a:t>2</a:t>
            </a:r>
            <a:r>
              <a:rPr dirty="0" baseline="-46296" sz="1800" spc="-37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30">
                <a:latin typeface="Lucida Sans Unicode"/>
                <a:cs typeface="Lucida Sans Unicode"/>
              </a:rPr>
              <a:t> </a:t>
            </a: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112">
                <a:latin typeface="Tahoma"/>
                <a:cs typeface="Tahoma"/>
              </a:rPr>
              <a:t>2</a:t>
            </a:r>
            <a:r>
              <a:rPr dirty="0" baseline="-46296" sz="1800" spc="44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80156" y="194776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752166" y="2140127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 h="0">
                <a:moveTo>
                  <a:pt x="0" y="0"/>
                </a:moveTo>
                <a:lnTo>
                  <a:pt x="20232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352243" y="1880379"/>
            <a:ext cx="615315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3550" marR="5080" indent="-451484">
              <a:lnSpc>
                <a:spcPts val="2620"/>
              </a:lnSpc>
              <a:tabLst>
                <a:tab pos="399415" algn="l"/>
              </a:tabLst>
            </a:pP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112">
                <a:latin typeface="Tahoma"/>
                <a:cs typeface="Tahoma"/>
              </a:rPr>
              <a:t>2</a:t>
            </a:r>
            <a:r>
              <a:rPr dirty="0" baseline="-46296" sz="1800">
                <a:latin typeface="Tahoma"/>
                <a:cs typeface="Tahoma"/>
              </a:rPr>
              <a:t>	</a:t>
            </a:r>
            <a:r>
              <a:rPr dirty="0" sz="1200" spc="340">
                <a:latin typeface="Arial"/>
                <a:cs typeface="Arial"/>
              </a:rPr>
              <a:t>√</a:t>
            </a:r>
            <a:r>
              <a:rPr dirty="0" baseline="-46296" sz="1800" spc="-89">
                <a:latin typeface="Tahoma"/>
                <a:cs typeface="Tahoma"/>
              </a:rPr>
              <a:t>2 </a:t>
            </a: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5966" y="2359073"/>
            <a:ext cx="914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521218" y="2707144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 h="0">
                <a:moveTo>
                  <a:pt x="0" y="0"/>
                </a:moveTo>
                <a:lnTo>
                  <a:pt x="20595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52828" y="2741891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574330" y="2518115"/>
            <a:ext cx="4908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3225" algn="l"/>
              </a:tabLst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75">
                <a:latin typeface="Tahoma"/>
                <a:cs typeface="Tahoma"/>
              </a:rPr>
              <a:t>	</a:t>
            </a: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912073" y="2707144"/>
            <a:ext cx="206375" cy="0"/>
          </a:xfrm>
          <a:custGeom>
            <a:avLst/>
            <a:gdLst/>
            <a:ahLst/>
            <a:cxnLst/>
            <a:rect l="l" t="t" r="r" b="b"/>
            <a:pathLst>
              <a:path w="206375" h="0">
                <a:moveTo>
                  <a:pt x="0" y="0"/>
                </a:moveTo>
                <a:lnTo>
                  <a:pt x="20595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043696" y="2741891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371534" y="2509329"/>
            <a:ext cx="134620" cy="0"/>
          </a:xfrm>
          <a:custGeom>
            <a:avLst/>
            <a:gdLst/>
            <a:ahLst/>
            <a:cxnLst/>
            <a:rect l="l" t="t" r="r" b="b"/>
            <a:pathLst>
              <a:path w="134619" h="0">
                <a:moveTo>
                  <a:pt x="0" y="0"/>
                </a:moveTo>
                <a:lnTo>
                  <a:pt x="134429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239911" y="2707144"/>
            <a:ext cx="266065" cy="0"/>
          </a:xfrm>
          <a:custGeom>
            <a:avLst/>
            <a:gdLst/>
            <a:ahLst/>
            <a:cxnLst/>
            <a:rect l="l" t="t" r="r" b="b"/>
            <a:pathLst>
              <a:path w="266064" h="0">
                <a:moveTo>
                  <a:pt x="0" y="0"/>
                </a:moveTo>
                <a:lnTo>
                  <a:pt x="266052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371534" y="2741891"/>
            <a:ext cx="134620" cy="0"/>
          </a:xfrm>
          <a:custGeom>
            <a:avLst/>
            <a:gdLst/>
            <a:ahLst/>
            <a:cxnLst/>
            <a:rect l="l" t="t" r="r" b="b"/>
            <a:pathLst>
              <a:path w="134619" h="0">
                <a:moveTo>
                  <a:pt x="0" y="0"/>
                </a:moveTo>
                <a:lnTo>
                  <a:pt x="134429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512150" y="2674497"/>
            <a:ext cx="1139825" cy="248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45210" algn="l"/>
              </a:tabLst>
            </a:pPr>
            <a:r>
              <a:rPr dirty="0" sz="1200" spc="-409">
                <a:latin typeface="Arial"/>
                <a:cs typeface="Arial"/>
              </a:rPr>
              <a:t>√</a:t>
            </a:r>
            <a:r>
              <a:rPr dirty="0" baseline="-37037" sz="900" spc="-97">
                <a:latin typeface="Lucida Sans Unicode"/>
                <a:cs typeface="Lucida Sans Unicode"/>
              </a:rPr>
              <a:t>3</a:t>
            </a:r>
            <a:r>
              <a:rPr dirty="0" baseline="-37037" sz="900">
                <a:latin typeface="Lucida Sans Unicode"/>
                <a:cs typeface="Lucida Sans Unicode"/>
              </a:rPr>
              <a:t> </a:t>
            </a:r>
            <a:r>
              <a:rPr dirty="0" baseline="-37037" sz="900" spc="75">
                <a:latin typeface="Lucida Sans Unicode"/>
                <a:cs typeface="Lucida Sans Unicode"/>
              </a:rPr>
              <a:t> </a:t>
            </a:r>
            <a:r>
              <a:rPr dirty="0" baseline="-46296" sz="1800" spc="-112">
                <a:latin typeface="Tahoma"/>
                <a:cs typeface="Tahoma"/>
              </a:rPr>
              <a:t>5</a:t>
            </a:r>
            <a:r>
              <a:rPr dirty="0" baseline="-46296" sz="1800" spc="44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100">
                <a:latin typeface="Arial Unicode MS"/>
                <a:cs typeface="Arial Unicode MS"/>
              </a:rPr>
              <a:t> </a:t>
            </a:r>
            <a:r>
              <a:rPr dirty="0" sz="1200" spc="-409">
                <a:latin typeface="Arial"/>
                <a:cs typeface="Arial"/>
              </a:rPr>
              <a:t>√</a:t>
            </a:r>
            <a:r>
              <a:rPr dirty="0" baseline="-37037" sz="900" spc="-97">
                <a:latin typeface="Lucida Sans Unicode"/>
                <a:cs typeface="Lucida Sans Unicode"/>
              </a:rPr>
              <a:t>3</a:t>
            </a:r>
            <a:r>
              <a:rPr dirty="0" baseline="-37037" sz="900">
                <a:latin typeface="Lucida Sans Unicode"/>
                <a:cs typeface="Lucida Sans Unicode"/>
              </a:rPr>
              <a:t> </a:t>
            </a:r>
            <a:r>
              <a:rPr dirty="0" baseline="-37037" sz="900" spc="75">
                <a:latin typeface="Lucida Sans Unicode"/>
                <a:cs typeface="Lucida Sans Unicode"/>
              </a:rPr>
              <a:t> </a:t>
            </a:r>
            <a:r>
              <a:rPr dirty="0" baseline="-46296" sz="1800" spc="-112">
                <a:latin typeface="Tahoma"/>
                <a:cs typeface="Tahoma"/>
              </a:rPr>
              <a:t>5</a:t>
            </a:r>
            <a:r>
              <a:rPr dirty="0" baseline="-46296" sz="1800" spc="-37">
                <a:latin typeface="Tahoma"/>
                <a:cs typeface="Tahoma"/>
              </a:rPr>
              <a:t> </a:t>
            </a:r>
            <a:r>
              <a:rPr dirty="0" sz="1200" spc="-280">
                <a:latin typeface="Lucida Sans Unicode"/>
                <a:cs typeface="Lucida Sans Unicode"/>
              </a:rPr>
              <a:t>⋅</a:t>
            </a:r>
            <a:r>
              <a:rPr dirty="0" sz="1200" spc="-5">
                <a:latin typeface="Lucida Sans Unicode"/>
                <a:cs typeface="Lucida Sans Unicode"/>
              </a:rPr>
              <a:t> </a:t>
            </a:r>
            <a:r>
              <a:rPr dirty="0" sz="1200" spc="-409">
                <a:latin typeface="Arial"/>
                <a:cs typeface="Arial"/>
              </a:rPr>
              <a:t>√</a:t>
            </a:r>
            <a:r>
              <a:rPr dirty="0" baseline="-37037" sz="900" spc="-97">
                <a:latin typeface="Lucida Sans Unicode"/>
                <a:cs typeface="Lucida Sans Unicode"/>
              </a:rPr>
              <a:t>3</a:t>
            </a:r>
            <a:r>
              <a:rPr dirty="0" baseline="-37037" sz="900">
                <a:latin typeface="Lucida Sans Unicode"/>
                <a:cs typeface="Lucida Sans Unicode"/>
              </a:rPr>
              <a:t>	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30843" y="2441948"/>
            <a:ext cx="990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09">
                <a:latin typeface="Arial"/>
                <a:cs typeface="Arial"/>
              </a:rPr>
              <a:t>√</a:t>
            </a:r>
            <a:r>
              <a:rPr dirty="0" baseline="-37037" sz="900" spc="-97">
                <a:latin typeface="Lucida Sans Unicode"/>
                <a:cs typeface="Lucida Sans Unicode"/>
              </a:rPr>
              <a:t>3</a:t>
            </a:r>
            <a:endParaRPr baseline="-37037" sz="9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58834" y="2512056"/>
            <a:ext cx="153670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1800" spc="-112">
                <a:latin typeface="Tahoma"/>
                <a:cs typeface="Tahoma"/>
              </a:rPr>
              <a:t>5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58834" y="2744619"/>
            <a:ext cx="153670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203" sz="1800" spc="-112">
                <a:latin typeface="Tahoma"/>
                <a:cs typeface="Tahoma"/>
              </a:rPr>
              <a:t>5</a:t>
            </a: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896819" y="2514777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 h="0">
                <a:moveTo>
                  <a:pt x="0" y="0"/>
                </a:moveTo>
                <a:lnTo>
                  <a:pt x="148666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678176" y="2447383"/>
            <a:ext cx="380365" cy="248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2</a:t>
            </a:r>
            <a:r>
              <a:rPr dirty="0" baseline="46296" sz="1800" spc="-615">
                <a:latin typeface="Arial"/>
                <a:cs typeface="Arial"/>
              </a:rPr>
              <a:t>√</a:t>
            </a:r>
            <a:r>
              <a:rPr dirty="0" baseline="55555" sz="900" spc="-97">
                <a:latin typeface="Lucida Sans Unicode"/>
                <a:cs typeface="Lucida Sans Unicode"/>
              </a:rPr>
              <a:t>3</a:t>
            </a:r>
            <a:r>
              <a:rPr dirty="0" baseline="55555" sz="900">
                <a:latin typeface="Lucida Sans Unicode"/>
                <a:cs typeface="Lucida Sans Unicode"/>
              </a:rPr>
              <a:t> </a:t>
            </a:r>
            <a:r>
              <a:rPr dirty="0" baseline="55555" sz="900" spc="7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25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690876" y="2707144"/>
            <a:ext cx="354965" cy="0"/>
          </a:xfrm>
          <a:custGeom>
            <a:avLst/>
            <a:gdLst/>
            <a:ahLst/>
            <a:cxnLst/>
            <a:rect l="l" t="t" r="r" b="b"/>
            <a:pathLst>
              <a:path w="354964" h="0">
                <a:moveTo>
                  <a:pt x="0" y="0"/>
                </a:moveTo>
                <a:lnTo>
                  <a:pt x="354622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818320" y="2724160"/>
            <a:ext cx="996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47974" y="2619217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8" name="object 4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31/37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0443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interessa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somma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almeno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-55">
                <a:latin typeface="Tahoma"/>
                <a:cs typeface="Tahoma"/>
              </a:rPr>
              <a:t> quadrata.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0443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interessa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somma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almeno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-55">
                <a:latin typeface="Tahoma"/>
                <a:cs typeface="Tahoma"/>
              </a:rPr>
              <a:t> quadrata.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14016" y="1273810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27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06611" y="129272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7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35966" y="1164078"/>
            <a:ext cx="4091304" cy="207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vuole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razionalizz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30">
                <a:latin typeface="Tahoma"/>
                <a:cs typeface="Tahoma"/>
              </a:rPr>
              <a:t> </a:t>
            </a:r>
            <a:r>
              <a:rPr dirty="0" baseline="10416" sz="1200" spc="427">
                <a:latin typeface="Arial"/>
                <a:cs typeface="Arial"/>
              </a:rPr>
              <a:t>√</a:t>
            </a:r>
            <a:r>
              <a:rPr dirty="0" baseline="10416" sz="1200" spc="-195">
                <a:latin typeface="Arial"/>
                <a:cs typeface="Arial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r>
              <a:rPr dirty="0" baseline="31250" sz="1200">
                <a:latin typeface="Lucida Sans Unicode"/>
                <a:cs typeface="Lucida Sans Unicode"/>
              </a:rPr>
              <a:t>   </a:t>
            </a:r>
            <a:r>
              <a:rPr dirty="0" baseline="31250" sz="1200" spc="-97">
                <a:latin typeface="Lucida Sans Unicode"/>
                <a:cs typeface="Lucida Sans Unicode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ucco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sfrutt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93911" y="1291167"/>
            <a:ext cx="19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30">
                <a:latin typeface="Arial Unicode MS"/>
                <a:cs typeface="Arial Unicode MS"/>
              </a:rPr>
              <a:t>+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66" y="1383776"/>
            <a:ext cx="378079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rmula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differenza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di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quadrati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0">
                <a:latin typeface="Arial"/>
                <a:cs typeface="Arial"/>
              </a:rPr>
              <a:t>)(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0">
                <a:latin typeface="Arial"/>
                <a:cs typeface="Arial"/>
              </a:rPr>
              <a:t>)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0443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interessa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somma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almeno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-55">
                <a:latin typeface="Tahoma"/>
                <a:cs typeface="Tahoma"/>
              </a:rPr>
              <a:t> quadrata.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14016" y="1273810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27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06611" y="129272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7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35966" y="1164078"/>
            <a:ext cx="4091304" cy="207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vuole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razionalizz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30">
                <a:latin typeface="Tahoma"/>
                <a:cs typeface="Tahoma"/>
              </a:rPr>
              <a:t> </a:t>
            </a:r>
            <a:r>
              <a:rPr dirty="0" baseline="10416" sz="1200" spc="427">
                <a:latin typeface="Arial"/>
                <a:cs typeface="Arial"/>
              </a:rPr>
              <a:t>√</a:t>
            </a:r>
            <a:r>
              <a:rPr dirty="0" baseline="10416" sz="1200" spc="-195">
                <a:latin typeface="Arial"/>
                <a:cs typeface="Arial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r>
              <a:rPr dirty="0" baseline="31250" sz="1200">
                <a:latin typeface="Lucida Sans Unicode"/>
                <a:cs typeface="Lucida Sans Unicode"/>
              </a:rPr>
              <a:t>   </a:t>
            </a:r>
            <a:r>
              <a:rPr dirty="0" baseline="31250" sz="1200" spc="-97">
                <a:latin typeface="Lucida Sans Unicode"/>
                <a:cs typeface="Lucida Sans Unicode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ucco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sfrutt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93911" y="1291167"/>
            <a:ext cx="19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30">
                <a:latin typeface="Arial Unicode MS"/>
                <a:cs typeface="Arial Unicode MS"/>
              </a:rPr>
              <a:t>+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66" y="1383776"/>
            <a:ext cx="4021454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rmula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differenza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di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quadrati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0">
                <a:latin typeface="Arial"/>
                <a:cs typeface="Arial"/>
              </a:rPr>
              <a:t>)(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0">
                <a:latin typeface="Arial"/>
                <a:cs typeface="Arial"/>
              </a:rPr>
              <a:t>)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1575648"/>
            <a:ext cx="5588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52003" y="1823783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24025" y="2016150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52003" y="2050897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87460" y="1823783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33320" y="2016150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706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27363" y="2050897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222917" y="1823783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55752" y="1756402"/>
            <a:ext cx="307657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325" algn="l"/>
                <a:tab pos="471805" algn="l"/>
                <a:tab pos="621665" algn="l"/>
                <a:tab pos="796925" algn="l"/>
                <a:tab pos="1080770" algn="l"/>
                <a:tab pos="1903095" algn="l"/>
                <a:tab pos="2639060" algn="l"/>
              </a:tabLst>
            </a:pP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5752" y="1983503"/>
            <a:ext cx="240728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1039" algn="l"/>
              </a:tabLst>
            </a:pP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baseline="46296" sz="1800" spc="-97">
                <a:latin typeface="Arial Unicode MS"/>
                <a:cs typeface="Arial Unicode MS"/>
              </a:rPr>
              <a:t>=</a:t>
            </a:r>
            <a:r>
              <a:rPr dirty="0" baseline="46296" sz="1800" spc="104">
                <a:latin typeface="Arial Unicode MS"/>
                <a:cs typeface="Arial Unicode MS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baseline="46296" sz="1800" spc="-419">
                <a:latin typeface="Lucida Sans Unicode"/>
                <a:cs typeface="Lucida Sans Unicode"/>
              </a:rPr>
              <a:t>⋅</a:t>
            </a:r>
            <a:r>
              <a:rPr dirty="0" baseline="46296" sz="1800" spc="-44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baseline="46296" sz="1800" spc="-97">
                <a:latin typeface="Arial Unicode MS"/>
                <a:cs typeface="Arial Unicode MS"/>
              </a:rPr>
              <a:t>=</a:t>
            </a:r>
            <a:r>
              <a:rPr dirty="0" baseline="46296" sz="1800" spc="104">
                <a:latin typeface="Arial Unicode MS"/>
                <a:cs typeface="Arial Unicode MS"/>
              </a:rPr>
              <a:t> </a:t>
            </a:r>
            <a:r>
              <a:rPr dirty="0" sz="1200" spc="114">
                <a:latin typeface="Arial"/>
                <a:cs typeface="Arial"/>
              </a:rPr>
              <a:t>(</a:t>
            </a:r>
            <a:r>
              <a:rPr dirty="0" sz="1200">
                <a:latin typeface="Arial"/>
                <a:cs typeface="Arial"/>
              </a:rPr>
              <a:t>	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86673" y="1983516"/>
            <a:ext cx="1543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4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55062" y="204817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37230" y="1983795"/>
            <a:ext cx="2190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5138" sz="1200" spc="-135">
                <a:latin typeface="Lucida Sans Unicode"/>
                <a:cs typeface="Lucida Sans Unicode"/>
              </a:rPr>
              <a:t>2</a:t>
            </a:r>
            <a:r>
              <a:rPr dirty="0" baseline="-45138" sz="1200" spc="-135">
                <a:latin typeface="Lucida Sans Unicode"/>
                <a:cs typeface="Lucida Sans Unicode"/>
              </a:rPr>
              <a:t> </a:t>
            </a:r>
            <a:r>
              <a:rPr dirty="0" baseline="-45138" sz="1200" spc="-7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094939" y="2016150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146221" y="2033178"/>
            <a:ext cx="32194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817035" y="1917471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558501" y="1928035"/>
            <a:ext cx="60896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8445" algn="l"/>
              </a:tabLst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65">
                <a:latin typeface="Arial Unicode MS"/>
                <a:cs typeface="Arial Unicode MS"/>
              </a:rPr>
              <a:t>	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76345" y="1850090"/>
            <a:ext cx="1543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4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0443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interessa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somma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almeno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-55">
                <a:latin typeface="Tahoma"/>
                <a:cs typeface="Tahoma"/>
              </a:rPr>
              <a:t> quadrata.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14016" y="1273810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27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06611" y="129272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7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35966" y="1164078"/>
            <a:ext cx="4091304" cy="207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vuole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razionalizz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30">
                <a:latin typeface="Tahoma"/>
                <a:cs typeface="Tahoma"/>
              </a:rPr>
              <a:t> </a:t>
            </a:r>
            <a:r>
              <a:rPr dirty="0" baseline="10416" sz="1200" spc="427">
                <a:latin typeface="Arial"/>
                <a:cs typeface="Arial"/>
              </a:rPr>
              <a:t>√</a:t>
            </a:r>
            <a:r>
              <a:rPr dirty="0" baseline="10416" sz="1200" spc="-195">
                <a:latin typeface="Arial"/>
                <a:cs typeface="Arial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r>
              <a:rPr dirty="0" baseline="31250" sz="1200">
                <a:latin typeface="Lucida Sans Unicode"/>
                <a:cs typeface="Lucida Sans Unicode"/>
              </a:rPr>
              <a:t>   </a:t>
            </a:r>
            <a:r>
              <a:rPr dirty="0" baseline="31250" sz="1200" spc="-97">
                <a:latin typeface="Lucida Sans Unicode"/>
                <a:cs typeface="Lucida Sans Unicode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ucco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sfrutt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93911" y="1291167"/>
            <a:ext cx="19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30">
                <a:latin typeface="Arial Unicode MS"/>
                <a:cs typeface="Arial Unicode MS"/>
              </a:rPr>
              <a:t>+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66" y="1383776"/>
            <a:ext cx="4021454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rmula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differenza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di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quadrati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0">
                <a:latin typeface="Arial"/>
                <a:cs typeface="Arial"/>
              </a:rPr>
              <a:t>)(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0">
                <a:latin typeface="Arial"/>
                <a:cs typeface="Arial"/>
              </a:rPr>
              <a:t>)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1575648"/>
            <a:ext cx="5588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52003" y="1823783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55752" y="1756402"/>
            <a:ext cx="160528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325" algn="l"/>
                <a:tab pos="471805" algn="l"/>
                <a:tab pos="621665" algn="l"/>
                <a:tab pos="796925" algn="l"/>
                <a:tab pos="1080770" algn="l"/>
              </a:tabLst>
            </a:pP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24025" y="2016150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52003" y="2050897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87460" y="1823783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33320" y="2016150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706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27363" y="2050897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55752" y="1983503"/>
            <a:ext cx="240728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1039" algn="l"/>
              </a:tabLst>
            </a:pP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baseline="46296" sz="1800" spc="-97">
                <a:latin typeface="Arial Unicode MS"/>
                <a:cs typeface="Arial Unicode MS"/>
              </a:rPr>
              <a:t>=</a:t>
            </a:r>
            <a:r>
              <a:rPr dirty="0" baseline="46296" sz="1800" spc="104">
                <a:latin typeface="Arial Unicode MS"/>
                <a:cs typeface="Arial Unicode MS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baseline="46296" sz="1800" spc="-419">
                <a:latin typeface="Lucida Sans Unicode"/>
                <a:cs typeface="Lucida Sans Unicode"/>
              </a:rPr>
              <a:t>⋅</a:t>
            </a:r>
            <a:r>
              <a:rPr dirty="0" baseline="46296" sz="1800" spc="-44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baseline="46296" sz="1800" spc="-97">
                <a:latin typeface="Arial Unicode MS"/>
                <a:cs typeface="Arial Unicode MS"/>
              </a:rPr>
              <a:t>=</a:t>
            </a:r>
            <a:r>
              <a:rPr dirty="0" baseline="46296" sz="1800" spc="104">
                <a:latin typeface="Arial Unicode MS"/>
                <a:cs typeface="Arial Unicode MS"/>
              </a:rPr>
              <a:t> </a:t>
            </a:r>
            <a:r>
              <a:rPr dirty="0" sz="1200" spc="114">
                <a:latin typeface="Arial"/>
                <a:cs typeface="Arial"/>
              </a:rPr>
              <a:t>(</a:t>
            </a:r>
            <a:r>
              <a:rPr dirty="0" sz="1200">
                <a:latin typeface="Arial"/>
                <a:cs typeface="Arial"/>
              </a:rPr>
              <a:t>	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222917" y="1823783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346782" y="1756402"/>
            <a:ext cx="118554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8030" algn="l"/>
              </a:tabLst>
            </a:pP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86673" y="1983516"/>
            <a:ext cx="1543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4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55062" y="204817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37230" y="1983795"/>
            <a:ext cx="2190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5138" sz="1200" spc="-135">
                <a:latin typeface="Lucida Sans Unicode"/>
                <a:cs typeface="Lucida Sans Unicode"/>
              </a:rPr>
              <a:t>2</a:t>
            </a:r>
            <a:r>
              <a:rPr dirty="0" baseline="-45138" sz="1200" spc="-135">
                <a:latin typeface="Lucida Sans Unicode"/>
                <a:cs typeface="Lucida Sans Unicode"/>
              </a:rPr>
              <a:t> </a:t>
            </a:r>
            <a:r>
              <a:rPr dirty="0" baseline="-45138" sz="1200" spc="-7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94939" y="2016150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146221" y="2033178"/>
            <a:ext cx="32194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817035" y="1917471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558501" y="1928035"/>
            <a:ext cx="60896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8445" algn="l"/>
              </a:tabLst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65">
                <a:latin typeface="Arial Unicode MS"/>
                <a:cs typeface="Arial Unicode MS"/>
              </a:rPr>
              <a:t>	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76345" y="1850090"/>
            <a:ext cx="1543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4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5966" y="2372852"/>
            <a:ext cx="188213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Razionalizziamo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69973" y="2460968"/>
            <a:ext cx="552450" cy="0"/>
          </a:xfrm>
          <a:custGeom>
            <a:avLst/>
            <a:gdLst/>
            <a:ahLst/>
            <a:cxnLst/>
            <a:rect l="l" t="t" r="r" b="b"/>
            <a:pathLst>
              <a:path w="552450" h="0">
                <a:moveTo>
                  <a:pt x="0" y="0"/>
                </a:moveTo>
                <a:lnTo>
                  <a:pt x="55237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185250" y="2263825"/>
            <a:ext cx="506730" cy="286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dirty="0" baseline="-37037" sz="1800" spc="-7" u="sng">
                <a:latin typeface="Times New Roman"/>
                <a:cs typeface="Times New Roman"/>
              </a:rPr>
              <a:t> </a:t>
            </a:r>
            <a:r>
              <a:rPr dirty="0" baseline="-37037" sz="1800" spc="-7" u="sng">
                <a:latin typeface="Times New Roman"/>
                <a:cs typeface="Times New Roman"/>
              </a:rPr>
              <a:t> </a:t>
            </a:r>
            <a:r>
              <a:rPr dirty="0" baseline="-37037" sz="1800" spc="-60" u="sng">
                <a:latin typeface="Times New Roman"/>
                <a:cs typeface="Times New Roman"/>
              </a:rPr>
              <a:t> </a:t>
            </a:r>
            <a:r>
              <a:rPr dirty="0" sz="1200" spc="-75">
                <a:latin typeface="Tahoma"/>
                <a:cs typeface="Tahoma"/>
              </a:rPr>
              <a:t>7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105" u="sng">
                <a:latin typeface="Times New Roman"/>
                <a:cs typeface="Times New Roman"/>
              </a:rPr>
              <a:t> </a:t>
            </a:r>
            <a:r>
              <a:rPr dirty="0" baseline="-37037" sz="1800" spc="-60">
                <a:latin typeface="Tahoma"/>
                <a:cs typeface="Tahoma"/>
              </a:rPr>
              <a:t>.</a:t>
            </a:r>
            <a:endParaRPr baseline="-37037" sz="18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57273" y="2428333"/>
            <a:ext cx="5778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Calcol</a:t>
            </a:r>
            <a:r>
              <a:rPr dirty="0" spc="-35"/>
              <a:t>i</a:t>
            </a:r>
            <a:r>
              <a:rPr dirty="0" spc="165"/>
              <a:t> </a:t>
            </a:r>
            <a:r>
              <a:rPr dirty="0" spc="-95"/>
              <a:t>con</a:t>
            </a:r>
            <a:r>
              <a:rPr dirty="0" spc="155"/>
              <a:t> </a:t>
            </a:r>
            <a:r>
              <a:rPr dirty="0" spc="-40"/>
              <a:t>i</a:t>
            </a:r>
            <a:r>
              <a:rPr dirty="0" spc="160"/>
              <a:t> </a:t>
            </a:r>
            <a:r>
              <a:rPr dirty="0" spc="-55"/>
              <a:t>radicali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0443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caso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ci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interessa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quello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denominat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comp</a:t>
            </a:r>
            <a:r>
              <a:rPr dirty="0" sz="1200" spc="-10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somma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almeno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radice</a:t>
            </a:r>
            <a:r>
              <a:rPr dirty="0" sz="1200" spc="-55">
                <a:latin typeface="Tahoma"/>
                <a:cs typeface="Tahoma"/>
              </a:rPr>
              <a:t> quadrata.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14016" y="1273810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4" h="0">
                <a:moveTo>
                  <a:pt x="0" y="0"/>
                </a:moveTo>
                <a:lnTo>
                  <a:pt x="264274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06611" y="1292720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7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35966" y="1164078"/>
            <a:ext cx="4091304" cy="207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vuole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ad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esempio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razionalizz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30">
                <a:latin typeface="Tahoma"/>
                <a:cs typeface="Tahoma"/>
              </a:rPr>
              <a:t> </a:t>
            </a:r>
            <a:r>
              <a:rPr dirty="0" baseline="10416" sz="1200" spc="427">
                <a:latin typeface="Arial"/>
                <a:cs typeface="Arial"/>
              </a:rPr>
              <a:t>√</a:t>
            </a:r>
            <a:r>
              <a:rPr dirty="0" baseline="10416" sz="1200" spc="-195">
                <a:latin typeface="Arial"/>
                <a:cs typeface="Arial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r>
              <a:rPr dirty="0" baseline="31250" sz="1200">
                <a:latin typeface="Lucida Sans Unicode"/>
                <a:cs typeface="Lucida Sans Unicode"/>
              </a:rPr>
              <a:t>   </a:t>
            </a:r>
            <a:r>
              <a:rPr dirty="0" baseline="31250" sz="1200" spc="-97">
                <a:latin typeface="Lucida Sans Unicode"/>
                <a:cs typeface="Lucida Sans Unicode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ucco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sfrutt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93911" y="1291167"/>
            <a:ext cx="1974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30">
                <a:latin typeface="Arial Unicode MS"/>
                <a:cs typeface="Arial Unicode MS"/>
              </a:rPr>
              <a:t>+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66" y="1383776"/>
            <a:ext cx="4021454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f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rmula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differenza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di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quadrati</a:t>
            </a:r>
            <a:r>
              <a:rPr dirty="0" sz="1200" spc="-105">
                <a:latin typeface="Tahoma"/>
                <a:cs typeface="Tahoma"/>
              </a:rPr>
              <a:t>: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37">
                <a:latin typeface="Lucida Sans Unicode"/>
                <a:cs typeface="Lucida Sans Unicode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baseline="24305" sz="1200" spc="-135">
                <a:latin typeface="Lucida Sans Unicode"/>
                <a:cs typeface="Lucida Sans Unicode"/>
              </a:rPr>
              <a:t>2</a:t>
            </a:r>
            <a:r>
              <a:rPr dirty="0" baseline="24305" sz="1200" spc="127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0">
                <a:latin typeface="Arial"/>
                <a:cs typeface="Arial"/>
              </a:rPr>
              <a:t>)(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25" i="1">
                <a:latin typeface="Calibri"/>
                <a:cs typeface="Calibri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0">
                <a:latin typeface="Arial"/>
                <a:cs typeface="Arial"/>
              </a:rPr>
              <a:t>)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Ad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66" y="1575648"/>
            <a:ext cx="5588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80">
                <a:latin typeface="Tahoma"/>
                <a:cs typeface="Tahoma"/>
              </a:rPr>
              <a:t>esempio: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52003" y="1823783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55752" y="1756402"/>
            <a:ext cx="160528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7325" algn="l"/>
                <a:tab pos="471805" algn="l"/>
                <a:tab pos="621665" algn="l"/>
                <a:tab pos="796925" algn="l"/>
                <a:tab pos="1080770" algn="l"/>
              </a:tabLst>
            </a:pP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	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75" u="sng">
                <a:latin typeface="Tahoma"/>
                <a:cs typeface="Tahoma"/>
              </a:rPr>
              <a:t>1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24025" y="2016150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52003" y="2050897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87460" y="1823783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33320" y="2016150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706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27363" y="2050897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55752" y="1983503"/>
            <a:ext cx="240728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71039" algn="l"/>
              </a:tabLst>
            </a:pP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baseline="46296" sz="1800" spc="-97">
                <a:latin typeface="Arial Unicode MS"/>
                <a:cs typeface="Arial Unicode MS"/>
              </a:rPr>
              <a:t>=</a:t>
            </a:r>
            <a:r>
              <a:rPr dirty="0" baseline="46296" sz="1800" spc="104">
                <a:latin typeface="Arial Unicode MS"/>
                <a:cs typeface="Arial Unicode MS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baseline="46296" sz="1800" spc="-419">
                <a:latin typeface="Lucida Sans Unicode"/>
                <a:cs typeface="Lucida Sans Unicode"/>
              </a:rPr>
              <a:t>⋅</a:t>
            </a:r>
            <a:r>
              <a:rPr dirty="0" baseline="46296" sz="1800" spc="-44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baseline="46296" sz="1800" spc="-97">
                <a:latin typeface="Arial Unicode MS"/>
                <a:cs typeface="Arial Unicode MS"/>
              </a:rPr>
              <a:t>=</a:t>
            </a:r>
            <a:r>
              <a:rPr dirty="0" baseline="46296" sz="1800" spc="104">
                <a:latin typeface="Arial Unicode MS"/>
                <a:cs typeface="Arial Unicode MS"/>
              </a:rPr>
              <a:t> </a:t>
            </a:r>
            <a:r>
              <a:rPr dirty="0" sz="1200" spc="114">
                <a:latin typeface="Arial"/>
                <a:cs typeface="Arial"/>
              </a:rPr>
              <a:t>(</a:t>
            </a:r>
            <a:r>
              <a:rPr dirty="0" sz="1200">
                <a:latin typeface="Arial"/>
                <a:cs typeface="Arial"/>
              </a:rPr>
              <a:t>	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35">
                <a:latin typeface="Arial"/>
                <a:cs typeface="Arial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55062" y="2048176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37230" y="1983795"/>
            <a:ext cx="21907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5138" sz="1200" spc="-135">
                <a:latin typeface="Lucida Sans Unicode"/>
                <a:cs typeface="Lucida Sans Unicode"/>
              </a:rPr>
              <a:t>2</a:t>
            </a:r>
            <a:r>
              <a:rPr dirty="0" baseline="-45138" sz="1200" spc="-135">
                <a:latin typeface="Lucida Sans Unicode"/>
                <a:cs typeface="Lucida Sans Unicode"/>
              </a:rPr>
              <a:t> </a:t>
            </a:r>
            <a:r>
              <a:rPr dirty="0" baseline="-45138" sz="1200" spc="-75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222917" y="1823783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346782" y="1756402"/>
            <a:ext cx="118554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48030" algn="l"/>
              </a:tabLst>
            </a:pP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>
                <a:latin typeface="Tahoma"/>
                <a:cs typeface="Tahoma"/>
              </a:rPr>
              <a:t>	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86673" y="1983516"/>
            <a:ext cx="1543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4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94939" y="2016150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 h="0">
                <a:moveTo>
                  <a:pt x="0" y="0"/>
                </a:moveTo>
                <a:lnTo>
                  <a:pt x="424395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146221" y="2033178"/>
            <a:ext cx="32194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817035" y="1917471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558501" y="1928035"/>
            <a:ext cx="608965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58445" algn="l"/>
              </a:tabLst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65">
                <a:latin typeface="Arial Unicode MS"/>
                <a:cs typeface="Arial Unicode MS"/>
              </a:rPr>
              <a:t>	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76345" y="1850090"/>
            <a:ext cx="1543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34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069973" y="2460968"/>
            <a:ext cx="552450" cy="0"/>
          </a:xfrm>
          <a:custGeom>
            <a:avLst/>
            <a:gdLst/>
            <a:ahLst/>
            <a:cxnLst/>
            <a:rect l="l" t="t" r="r" b="b"/>
            <a:pathLst>
              <a:path w="552450" h="0">
                <a:moveTo>
                  <a:pt x="0" y="0"/>
                </a:moveTo>
                <a:lnTo>
                  <a:pt x="55237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35966" y="2372852"/>
            <a:ext cx="1882139" cy="437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2300"/>
              </a:lnSpc>
            </a:pPr>
            <a:r>
              <a:rPr dirty="0" sz="1200" spc="-40">
                <a:latin typeface="Tahoma"/>
                <a:cs typeface="Tahoma"/>
              </a:rPr>
              <a:t>Razionalizziamo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ottiene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85250" y="2263825"/>
            <a:ext cx="2061845" cy="286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40" u="sng">
                <a:latin typeface="Times New Roman"/>
                <a:cs typeface="Times New Roman"/>
              </a:rPr>
              <a:t> </a:t>
            </a:r>
            <a:r>
              <a:rPr dirty="0" baseline="37037" sz="1800" spc="-112">
                <a:latin typeface="Tahoma"/>
                <a:cs typeface="Tahoma"/>
              </a:rPr>
              <a:t>7</a:t>
            </a:r>
            <a:r>
              <a:rPr dirty="0" baseline="37037" sz="1800">
                <a:latin typeface="Tahoma"/>
                <a:cs typeface="Tahoma"/>
              </a:rPr>
              <a:t>	</a:t>
            </a:r>
            <a:r>
              <a:rPr dirty="0" baseline="37037" sz="1800" spc="-7" u="sng">
                <a:latin typeface="Times New Roman"/>
                <a:cs typeface="Times New Roman"/>
              </a:rPr>
              <a:t> </a:t>
            </a:r>
            <a:r>
              <a:rPr dirty="0" baseline="37037" sz="1800" spc="157" u="sng">
                <a:latin typeface="Times New Roman"/>
                <a:cs typeface="Times New Roman"/>
              </a:rPr>
              <a:t> 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Com</a:t>
            </a:r>
            <a:r>
              <a:rPr dirty="0" sz="1200" spc="-55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spiegato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55">
                <a:latin typeface="Tahoma"/>
                <a:cs typeface="Tahoma"/>
              </a:rPr>
              <a:t>ima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57273" y="2428333"/>
            <a:ext cx="5778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484033" y="2851696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669086" y="2784314"/>
            <a:ext cx="125222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spc="10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Times New Roman"/>
                <a:cs typeface="Times New Roman"/>
              </a:rPr>
              <a:t> </a:t>
            </a:r>
            <a:r>
              <a:rPr dirty="0" sz="1200" spc="-40" u="sng">
                <a:latin typeface="Times New Roman"/>
                <a:cs typeface="Times New Roman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7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Times New Roman"/>
                <a:cs typeface="Times New Roman"/>
              </a:rPr>
              <a:t>  </a:t>
            </a:r>
            <a:r>
              <a:rPr dirty="0" sz="1200" spc="95" u="sng">
                <a:latin typeface="Times New Roman"/>
                <a:cs typeface="Times New Roman"/>
              </a:rPr>
              <a:t> 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Times New Roman"/>
                <a:cs typeface="Times New Roman"/>
              </a:rPr>
              <a:t> </a:t>
            </a:r>
            <a:r>
              <a:rPr dirty="0" sz="1200" spc="-40" u="sng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356055" y="3044063"/>
            <a:ext cx="552450" cy="0"/>
          </a:xfrm>
          <a:custGeom>
            <a:avLst/>
            <a:gdLst/>
            <a:ahLst/>
            <a:cxnLst/>
            <a:rect l="l" t="t" r="r" b="b"/>
            <a:pathLst>
              <a:path w="552450" h="0">
                <a:moveTo>
                  <a:pt x="0" y="0"/>
                </a:moveTo>
                <a:lnTo>
                  <a:pt x="552373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484033" y="307881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834095" y="3078810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669086" y="3011429"/>
            <a:ext cx="138557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baseline="46296" sz="1800" spc="-419">
                <a:latin typeface="Lucida Sans Unicode"/>
                <a:cs typeface="Lucida Sans Unicode"/>
              </a:rPr>
              <a:t>⋅</a:t>
            </a:r>
            <a:r>
              <a:rPr dirty="0" baseline="46296" sz="1800" spc="-44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+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5</a:t>
            </a:r>
            <a:r>
              <a:rPr dirty="0" sz="1200" spc="30">
                <a:latin typeface="Tahoma"/>
                <a:cs typeface="Tahoma"/>
              </a:rPr>
              <a:t> </a:t>
            </a:r>
            <a:r>
              <a:rPr dirty="0" baseline="46296" sz="1800" spc="-97">
                <a:latin typeface="Arial Unicode MS"/>
                <a:cs typeface="Arial Unicode MS"/>
              </a:rPr>
              <a:t>=</a:t>
            </a:r>
            <a:endParaRPr baseline="46296" sz="1800">
              <a:latin typeface="Arial Unicode MS"/>
              <a:cs typeface="Arial Unicode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21395" y="2784314"/>
            <a:ext cx="1043940" cy="509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6075" marR="5080" indent="-334010">
              <a:lnSpc>
                <a:spcPct val="69200"/>
              </a:lnSpc>
              <a:tabLst>
                <a:tab pos="271780" algn="l"/>
                <a:tab pos="762000" algn="l"/>
              </a:tabLst>
            </a:pPr>
            <a:r>
              <a:rPr dirty="0" sz="1200" spc="-5" u="sng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	</a:t>
            </a:r>
            <a:r>
              <a:rPr dirty="0" baseline="-46296" sz="1800" spc="-112" u="sng">
                <a:latin typeface="Tahoma"/>
                <a:cs typeface="Tahoma"/>
              </a:rPr>
              <a:t>7</a:t>
            </a:r>
            <a:r>
              <a:rPr dirty="0" baseline="-46296" sz="1800" spc="217">
                <a:latin typeface="Tahoma"/>
                <a:cs typeface="Tahoma"/>
              </a:rPr>
              <a:t> </a:t>
            </a:r>
            <a:r>
              <a:rPr dirty="0" sz="1200" spc="340">
                <a:latin typeface="Arial"/>
                <a:cs typeface="Arial"/>
              </a:rPr>
              <a:t>√</a:t>
            </a:r>
            <a:r>
              <a:rPr dirty="0" sz="1200" spc="-5" u="sng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	</a:t>
            </a:r>
            <a:r>
              <a:rPr dirty="0" sz="1200" spc="340">
                <a:latin typeface="Arial"/>
                <a:cs typeface="Arial"/>
              </a:rPr>
              <a:t>√</a:t>
            </a:r>
            <a:r>
              <a:rPr dirty="0" sz="1200" spc="-5" u="sng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 spc="114" u="sng">
                <a:latin typeface="Arial"/>
                <a:cs typeface="Arial"/>
              </a:rPr>
              <a:t>(</a:t>
            </a:r>
            <a:r>
              <a:rPr dirty="0" sz="1200" spc="-5" u="sng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3</a:t>
            </a:r>
            <a:r>
              <a:rPr dirty="0" sz="1200" spc="-75" u="sng">
                <a:latin typeface="Times New Roman"/>
                <a:cs typeface="Times New Roman"/>
              </a:rPr>
              <a:t> </a:t>
            </a:r>
            <a:r>
              <a:rPr dirty="0" sz="1200" spc="-260" u="sng">
                <a:latin typeface="Lucida Sans Unicode"/>
                <a:cs typeface="Lucida Sans Unicode"/>
              </a:rPr>
              <a:t>+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Times New Roman"/>
                <a:cs typeface="Times New Roman"/>
              </a:rPr>
              <a:t>  </a:t>
            </a:r>
            <a:r>
              <a:rPr dirty="0" sz="1200" spc="35" u="sng">
                <a:latin typeface="Times New Roman"/>
                <a:cs typeface="Times New Roman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5</a:t>
            </a:r>
            <a:r>
              <a:rPr dirty="0" sz="1200" spc="114" u="sng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  <a:p>
            <a:pPr marL="502920">
              <a:lnSpc>
                <a:spcPct val="100000"/>
              </a:lnSpc>
              <a:spcBef>
                <a:spcPts val="180"/>
              </a:spcBef>
            </a:pPr>
            <a:r>
              <a:rPr dirty="0" sz="1200" spc="-75">
                <a:latin typeface="Tahoma"/>
                <a:cs typeface="Tahoma"/>
              </a:rPr>
              <a:t>3</a:t>
            </a:r>
            <a:r>
              <a:rPr dirty="0" sz="1200" spc="-145">
                <a:latin typeface="Tahoma"/>
                <a:cs typeface="Tahoma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r>
              <a:rPr dirty="0" sz="1200" spc="-15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5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13392" y="2846920"/>
            <a:ext cx="784860" cy="391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200" spc="-75" u="sng">
                <a:latin typeface="Tahoma"/>
                <a:cs typeface="Tahoma"/>
              </a:rPr>
              <a:t>7</a:t>
            </a:r>
            <a:r>
              <a:rPr dirty="0" sz="1200" spc="114" u="sng">
                <a:latin typeface="Arial"/>
                <a:cs typeface="Arial"/>
              </a:rPr>
              <a:t>(</a:t>
            </a:r>
            <a:r>
              <a:rPr dirty="0" sz="1200" spc="-5" u="sng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3</a:t>
            </a:r>
            <a:r>
              <a:rPr dirty="0" sz="1200" spc="-75" u="sng">
                <a:latin typeface="Times New Roman"/>
                <a:cs typeface="Times New Roman"/>
              </a:rPr>
              <a:t> </a:t>
            </a:r>
            <a:r>
              <a:rPr dirty="0" sz="1200" spc="-260" u="sng">
                <a:latin typeface="Lucida Sans Unicode"/>
                <a:cs typeface="Lucida Sans Unicode"/>
              </a:rPr>
              <a:t>+</a:t>
            </a:r>
            <a:r>
              <a:rPr dirty="0" sz="1200" spc="-5" u="sng">
                <a:latin typeface="Times New Roman"/>
                <a:cs typeface="Times New Roman"/>
              </a:rPr>
              <a:t> </a:t>
            </a:r>
            <a:r>
              <a:rPr dirty="0" sz="1200" u="sng">
                <a:latin typeface="Times New Roman"/>
                <a:cs typeface="Times New Roman"/>
              </a:rPr>
              <a:t>  </a:t>
            </a:r>
            <a:r>
              <a:rPr dirty="0" sz="1200" spc="35" u="sng">
                <a:latin typeface="Times New Roman"/>
                <a:cs typeface="Times New Roman"/>
              </a:rPr>
              <a:t> </a:t>
            </a:r>
            <a:r>
              <a:rPr dirty="0" sz="1200" spc="-75" u="sng">
                <a:latin typeface="Tahoma"/>
                <a:cs typeface="Tahoma"/>
              </a:rPr>
              <a:t>5</a:t>
            </a:r>
            <a:r>
              <a:rPr dirty="0" sz="1200" spc="114" u="sng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200" spc="-75">
                <a:latin typeface="Tahoma"/>
                <a:cs typeface="Tahoma"/>
              </a:rPr>
              <a:t>2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91345" y="3011708"/>
            <a:ext cx="2330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60">
                <a:latin typeface="Lucida Sans Unicode"/>
                <a:cs typeface="Lucida Sans Unicode"/>
              </a:rPr>
              <a:t>−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53778" y="2784314"/>
            <a:ext cx="5461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dirty="0" sz="1200" spc="340">
                <a:latin typeface="Arial"/>
                <a:cs typeface="Arial"/>
              </a:rPr>
              <a:t>√</a:t>
            </a:r>
            <a:r>
              <a:rPr dirty="0" sz="1200" spc="-5" u="sng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	</a:t>
            </a:r>
            <a:r>
              <a:rPr dirty="0" sz="1200" spc="340">
                <a:latin typeface="Arial"/>
                <a:cs typeface="Arial"/>
              </a:rPr>
              <a:t>√</a:t>
            </a:r>
            <a:r>
              <a:rPr dirty="0" sz="1200" spc="-5" u="sng">
                <a:latin typeface="Arial"/>
                <a:cs typeface="Arial"/>
              </a:rPr>
              <a:t> 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87393" y="2956135"/>
            <a:ext cx="666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51" name="object 5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52" name="object 52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32/37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3730625" cy="187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definire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336415" cy="4165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definire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40">
                <a:latin typeface="Verdana"/>
                <a:cs typeface="Verdan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ositivo,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5" i="1">
                <a:latin typeface="Calibri"/>
                <a:cs typeface="Calibri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5" i="1">
                <a:latin typeface="Calibri"/>
                <a:cs typeface="Calibri"/>
              </a:rPr>
              <a:t> </a:t>
            </a:r>
            <a:r>
              <a:rPr dirty="0" sz="1200" spc="-80">
                <a:latin typeface="Tahoma"/>
                <a:cs typeface="Tahoma"/>
              </a:rPr>
              <a:t>senza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comuni,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5">
                <a:latin typeface="Tahoma"/>
                <a:cs typeface="Tahoma"/>
              </a:rPr>
              <a:t>one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35009" y="1184224"/>
            <a:ext cx="43180" cy="0"/>
          </a:xfrm>
          <a:custGeom>
            <a:avLst/>
            <a:gdLst/>
            <a:ahLst/>
            <a:cxnLst/>
            <a:rect l="l" t="t" r="r" b="b"/>
            <a:pathLst>
              <a:path w="43180" h="0">
                <a:moveTo>
                  <a:pt x="0" y="0"/>
                </a:moveTo>
                <a:lnTo>
                  <a:pt x="429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88171" y="1147483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033904" y="1142044"/>
            <a:ext cx="5384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4025" algn="l"/>
              </a:tabLst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65" i="1">
                <a:latin typeface="Calibri"/>
                <a:cs typeface="Calibri"/>
              </a:rPr>
              <a:t>  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23605" y="109831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2309" y="1181056"/>
            <a:ext cx="673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 i="1">
                <a:latin typeface="Trebuchet MS"/>
                <a:cs typeface="Trebuchet MS"/>
              </a:rPr>
              <a:t>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77973" y="1136009"/>
            <a:ext cx="673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 i="1">
                <a:latin typeface="Trebuchet MS"/>
                <a:cs typeface="Trebuchet MS"/>
              </a:rPr>
              <a:t>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47493" y="1080089"/>
            <a:ext cx="565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2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56447" y="1507490"/>
            <a:ext cx="65405" cy="0"/>
          </a:xfrm>
          <a:custGeom>
            <a:avLst/>
            <a:gdLst/>
            <a:ahLst/>
            <a:cxnLst/>
            <a:rect l="l" t="t" r="r" b="b"/>
            <a:pathLst>
              <a:path w="65405" h="0">
                <a:moveTo>
                  <a:pt x="0" y="0"/>
                </a:moveTo>
                <a:lnTo>
                  <a:pt x="653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55342" y="1459264"/>
            <a:ext cx="697230" cy="239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76250" algn="l"/>
              </a:tabLst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50" i="1">
                <a:latin typeface="Calibri"/>
                <a:cs typeface="Calibri"/>
              </a:rPr>
              <a:t> </a:t>
            </a:r>
            <a:r>
              <a:rPr dirty="0" baseline="13888" sz="900" spc="-7" i="1">
                <a:latin typeface="Trebuchet MS"/>
                <a:cs typeface="Trebuchet MS"/>
              </a:rPr>
              <a:t>n</a:t>
            </a:r>
            <a:r>
              <a:rPr dirty="0" baseline="13888" sz="900" i="1">
                <a:latin typeface="Trebuchet MS"/>
                <a:cs typeface="Trebuchet MS"/>
              </a:rPr>
              <a:t>  </a:t>
            </a:r>
            <a:r>
              <a:rPr dirty="0" baseline="13888" sz="900" spc="22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97" i="1">
                <a:latin typeface="Trebuchet MS"/>
                <a:cs typeface="Trebuchet MS"/>
              </a:rPr>
              <a:t>m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43747" y="1421581"/>
            <a:ext cx="895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5" i="1">
                <a:latin typeface="Trebuchet MS"/>
                <a:cs typeface="Trebuchet MS"/>
              </a:rPr>
              <a:t>m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91333" y="1392649"/>
            <a:ext cx="977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30">
                <a:latin typeface="Arial"/>
                <a:cs typeface="Arial"/>
              </a:rPr>
              <a:t>√</a:t>
            </a:r>
            <a:r>
              <a:rPr dirty="0" baseline="-37037" sz="900" spc="-7" i="1">
                <a:latin typeface="Trebuchet MS"/>
                <a:cs typeface="Trebuchet MS"/>
              </a:rPr>
              <a:t>n</a:t>
            </a:r>
            <a:endParaRPr baseline="-37037" sz="900"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32024" y="1460030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5" h="0">
                <a:moveTo>
                  <a:pt x="0" y="0"/>
                </a:moveTo>
                <a:lnTo>
                  <a:pt x="166649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336415" cy="4165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definire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40">
                <a:latin typeface="Verdana"/>
                <a:cs typeface="Verdan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ositivo,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5" i="1">
                <a:latin typeface="Calibri"/>
                <a:cs typeface="Calibri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5" i="1">
                <a:latin typeface="Calibri"/>
                <a:cs typeface="Calibri"/>
              </a:rPr>
              <a:t> </a:t>
            </a:r>
            <a:r>
              <a:rPr dirty="0" sz="1200" spc="-80">
                <a:latin typeface="Tahoma"/>
                <a:cs typeface="Tahoma"/>
              </a:rPr>
              <a:t>senza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comuni,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5">
                <a:latin typeface="Tahoma"/>
                <a:cs typeface="Tahoma"/>
              </a:rPr>
              <a:t>one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35009" y="1184224"/>
            <a:ext cx="43180" cy="0"/>
          </a:xfrm>
          <a:custGeom>
            <a:avLst/>
            <a:gdLst/>
            <a:ahLst/>
            <a:cxnLst/>
            <a:rect l="l" t="t" r="r" b="b"/>
            <a:pathLst>
              <a:path w="43180" h="0">
                <a:moveTo>
                  <a:pt x="0" y="0"/>
                </a:moveTo>
                <a:lnTo>
                  <a:pt x="429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033904" y="1142044"/>
            <a:ext cx="5384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4025" algn="l"/>
              </a:tabLst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65" i="1">
                <a:latin typeface="Calibri"/>
                <a:cs typeface="Calibri"/>
              </a:rPr>
              <a:t>  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23605" y="109831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22309" y="1181056"/>
            <a:ext cx="673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 i="1">
                <a:latin typeface="Trebuchet MS"/>
                <a:cs typeface="Trebuchet MS"/>
              </a:rPr>
              <a:t>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77973" y="1136009"/>
            <a:ext cx="673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 i="1">
                <a:latin typeface="Trebuchet MS"/>
                <a:cs typeface="Trebuchet MS"/>
              </a:rPr>
              <a:t>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7493" y="1080089"/>
            <a:ext cx="565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2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88171" y="1147483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56447" y="1507490"/>
            <a:ext cx="65405" cy="0"/>
          </a:xfrm>
          <a:custGeom>
            <a:avLst/>
            <a:gdLst/>
            <a:ahLst/>
            <a:cxnLst/>
            <a:rect l="l" t="t" r="r" b="b"/>
            <a:pathLst>
              <a:path w="65405" h="0">
                <a:moveTo>
                  <a:pt x="0" y="0"/>
                </a:moveTo>
                <a:lnTo>
                  <a:pt x="653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32024" y="1460030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5" h="0">
                <a:moveTo>
                  <a:pt x="0" y="0"/>
                </a:moveTo>
                <a:lnTo>
                  <a:pt x="166649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5966" y="1459264"/>
            <a:ext cx="4314825" cy="994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0955">
              <a:lnSpc>
                <a:spcPct val="100000"/>
              </a:lnSpc>
              <a:tabLst>
                <a:tab pos="484505" algn="l"/>
              </a:tabLst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50" i="1">
                <a:latin typeface="Calibri"/>
                <a:cs typeface="Calibri"/>
              </a:rPr>
              <a:t> </a:t>
            </a:r>
            <a:r>
              <a:rPr dirty="0" baseline="13888" sz="900" spc="-7" i="1">
                <a:latin typeface="Trebuchet MS"/>
                <a:cs typeface="Trebuchet MS"/>
              </a:rPr>
              <a:t>n</a:t>
            </a:r>
            <a:r>
              <a:rPr dirty="0" baseline="13888" sz="900" i="1">
                <a:latin typeface="Trebuchet MS"/>
                <a:cs typeface="Trebuchet MS"/>
              </a:rPr>
              <a:t>  </a:t>
            </a:r>
            <a:r>
              <a:rPr dirty="0" baseline="13888" sz="900" spc="22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97" i="1">
                <a:latin typeface="Trebuchet MS"/>
                <a:cs typeface="Trebuchet MS"/>
              </a:rPr>
              <a:t>m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10"/>
              </a:spcBef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fondamentale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sottoline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lav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onenti</a:t>
            </a:r>
            <a:r>
              <a:rPr dirty="0" sz="1200" spc="-45">
                <a:latin typeface="Tahoma"/>
                <a:cs typeface="Tahoma"/>
              </a:rPr>
              <a:t> frazion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base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ositiva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nell’es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ridotta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minimi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termini.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cauti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otreb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0">
                <a:latin typeface="Tahoma"/>
                <a:cs typeface="Tahoma"/>
              </a:rPr>
              <a:t>v</a:t>
            </a:r>
            <a:r>
              <a:rPr dirty="0" sz="1200" spc="-100">
                <a:latin typeface="Tahoma"/>
                <a:cs typeface="Tahoma"/>
              </a:rPr>
              <a:t>e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43747" y="1421581"/>
            <a:ext cx="895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5" i="1">
                <a:latin typeface="Trebuchet MS"/>
                <a:cs typeface="Trebuchet MS"/>
              </a:rPr>
              <a:t>m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91333" y="1392649"/>
            <a:ext cx="977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30">
                <a:latin typeface="Arial"/>
                <a:cs typeface="Arial"/>
              </a:rPr>
              <a:t>√</a:t>
            </a:r>
            <a:r>
              <a:rPr dirty="0" baseline="-37037" sz="900" spc="-7" i="1">
                <a:latin typeface="Trebuchet MS"/>
                <a:cs typeface="Trebuchet MS"/>
              </a:rPr>
              <a:t>n</a:t>
            </a:r>
            <a:endParaRPr baseline="-37037" sz="9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79728" y="2603334"/>
            <a:ext cx="163830" cy="0"/>
          </a:xfrm>
          <a:custGeom>
            <a:avLst/>
            <a:gdLst/>
            <a:ahLst/>
            <a:cxnLst/>
            <a:rect l="l" t="t" r="r" b="b"/>
            <a:pathLst>
              <a:path w="163830" h="0">
                <a:moveTo>
                  <a:pt x="0" y="0"/>
                </a:moveTo>
                <a:lnTo>
                  <a:pt x="163347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08263" y="2656078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 h="0">
                <a:moveTo>
                  <a:pt x="0" y="0"/>
                </a:moveTo>
                <a:lnTo>
                  <a:pt x="403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35301" y="2656078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 h="0">
                <a:moveTo>
                  <a:pt x="0" y="0"/>
                </a:moveTo>
                <a:lnTo>
                  <a:pt x="403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91561" y="2595841"/>
            <a:ext cx="355600" cy="0"/>
          </a:xfrm>
          <a:custGeom>
            <a:avLst/>
            <a:gdLst/>
            <a:ahLst/>
            <a:cxnLst/>
            <a:rect l="l" t="t" r="r" b="b"/>
            <a:pathLst>
              <a:path w="355600" h="0">
                <a:moveTo>
                  <a:pt x="0" y="0"/>
                </a:moveTo>
                <a:lnTo>
                  <a:pt x="355574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33292" y="260333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817511" y="2613898"/>
            <a:ext cx="297307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645" algn="l"/>
                <a:tab pos="1973580" algn="l"/>
                <a:tab pos="2615565" algn="l"/>
              </a:tabLst>
            </a:pP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13888" sz="900" spc="-97">
                <a:latin typeface="Lucida Sans Unicode"/>
                <a:cs typeface="Lucida Sans Unicode"/>
              </a:rPr>
              <a:t>3</a:t>
            </a:r>
            <a:r>
              <a:rPr dirty="0" baseline="13888" sz="900">
                <a:latin typeface="Lucida Sans Unicode"/>
                <a:cs typeface="Lucida Sans Unicode"/>
              </a:rPr>
              <a:t> </a:t>
            </a:r>
            <a:r>
              <a:rPr dirty="0" baseline="13888" sz="900" spc="112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13888" sz="900" spc="-97">
                <a:latin typeface="Lucida Sans Unicode"/>
                <a:cs typeface="Lucida Sans Unicode"/>
              </a:rPr>
              <a:t>6</a:t>
            </a:r>
            <a:r>
              <a:rPr dirty="0" baseline="13888" sz="900">
                <a:latin typeface="Lucida Sans Unicode"/>
                <a:cs typeface="Lucida Sans Unicode"/>
              </a:rPr>
              <a:t> </a:t>
            </a:r>
            <a:r>
              <a:rPr dirty="0" baseline="13888" sz="900" spc="112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9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39037" y="2528460"/>
            <a:ext cx="2252345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15745" algn="l"/>
                <a:tab pos="2165985" algn="l"/>
              </a:tabLst>
            </a:pPr>
            <a:r>
              <a:rPr dirty="0" sz="1200" spc="-409">
                <a:latin typeface="Arial"/>
                <a:cs typeface="Arial"/>
              </a:rPr>
              <a:t>√</a:t>
            </a:r>
            <a:r>
              <a:rPr dirty="0" baseline="-37037" sz="900" spc="-97">
                <a:latin typeface="Lucida Sans Unicode"/>
                <a:cs typeface="Lucida Sans Unicode"/>
              </a:rPr>
              <a:t>3</a:t>
            </a:r>
            <a:r>
              <a:rPr dirty="0" baseline="-37037" sz="900">
                <a:latin typeface="Lucida Sans Unicode"/>
                <a:cs typeface="Lucida Sans Unicode"/>
              </a:rPr>
              <a:t>	</a:t>
            </a:r>
            <a:r>
              <a:rPr dirty="0" baseline="2314" sz="1800" spc="-120">
                <a:latin typeface="Arial"/>
                <a:cs typeface="Arial"/>
              </a:rPr>
              <a:t> </a:t>
            </a:r>
            <a:r>
              <a:rPr dirty="0" baseline="-46296" sz="900" spc="-97">
                <a:latin typeface="Lucida Sans Unicode"/>
                <a:cs typeface="Lucida Sans Unicode"/>
              </a:rPr>
              <a:t>6</a:t>
            </a:r>
            <a:r>
              <a:rPr dirty="0" baseline="-46296" sz="900">
                <a:latin typeface="Lucida Sans Unicode"/>
                <a:cs typeface="Lucida Sans Unicode"/>
              </a:rPr>
              <a:t>	</a:t>
            </a:r>
            <a:r>
              <a:rPr dirty="0" sz="1200" spc="-409">
                <a:latin typeface="Arial"/>
                <a:cs typeface="Arial"/>
              </a:rPr>
              <a:t>√</a:t>
            </a:r>
            <a:r>
              <a:rPr dirty="0" baseline="-37037" sz="900" spc="-97">
                <a:latin typeface="Lucida Sans Unicode"/>
                <a:cs typeface="Lucida Sans Unicode"/>
              </a:rPr>
              <a:t>6</a:t>
            </a:r>
            <a:endParaRPr baseline="-37037" sz="900">
              <a:latin typeface="Lucida Sans Unicode"/>
              <a:cs typeface="Lucida Sans Unicode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95563" y="2570169"/>
            <a:ext cx="59309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9115" algn="l"/>
              </a:tabLst>
            </a:pPr>
            <a:r>
              <a:rPr dirty="0" sz="600" spc="-65">
                <a:latin typeface="Lucida Sans Unicode"/>
                <a:cs typeface="Lucida Sans Unicode"/>
              </a:rPr>
              <a:t>1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74327" y="260785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7600" y="31375"/>
            <a:ext cx="56896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5">
                <a:solidFill>
                  <a:srgbClr val="7A0000"/>
                </a:solidFill>
                <a:latin typeface="Lucida Sans Unicode"/>
                <a:cs typeface="Lucida Sans Unicode"/>
              </a:rPr>
              <a:t>Naturali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35"/>
              <a:t>naturale</a:t>
            </a:r>
          </a:p>
        </p:txBody>
      </p:sp>
      <p:sp>
        <p:nvSpPr>
          <p:cNvPr id="6" name="object 6"/>
          <p:cNvSpPr/>
          <p:nvPr/>
        </p:nvSpPr>
        <p:spPr>
          <a:xfrm>
            <a:off x="97865" y="1449945"/>
            <a:ext cx="4412325" cy="1016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46690" y="2567101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466" y="2617902"/>
            <a:ext cx="4259923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10191" y="1334031"/>
            <a:ext cx="50800" cy="12457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10191" y="1397532"/>
            <a:ext cx="50800" cy="1182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7865" y="1532494"/>
            <a:ext cx="4412615" cy="1098550"/>
          </a:xfrm>
          <a:custGeom>
            <a:avLst/>
            <a:gdLst/>
            <a:ahLst/>
            <a:cxnLst/>
            <a:rect l="l" t="t" r="r" b="b"/>
            <a:pathLst>
              <a:path w="4412615" h="1098550">
                <a:moveTo>
                  <a:pt x="4412325" y="0"/>
                </a:moveTo>
                <a:lnTo>
                  <a:pt x="0" y="0"/>
                </a:lnTo>
                <a:lnTo>
                  <a:pt x="0" y="1047307"/>
                </a:lnTo>
                <a:lnTo>
                  <a:pt x="16636" y="1084820"/>
                </a:lnTo>
                <a:lnTo>
                  <a:pt x="4361525" y="1098107"/>
                </a:lnTo>
                <a:lnTo>
                  <a:pt x="4375768" y="1096062"/>
                </a:lnTo>
                <a:lnTo>
                  <a:pt x="4406889" y="1070103"/>
                </a:lnTo>
                <a:lnTo>
                  <a:pt x="4412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10191" y="1384832"/>
            <a:ext cx="0" cy="1214120"/>
          </a:xfrm>
          <a:custGeom>
            <a:avLst/>
            <a:gdLst/>
            <a:ahLst/>
            <a:cxnLst/>
            <a:rect l="l" t="t" r="r" b="b"/>
            <a:pathLst>
              <a:path w="0" h="1214120">
                <a:moveTo>
                  <a:pt x="0" y="121401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10191" y="13721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10191" y="13594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10191" y="134673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10191" y="132768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35966" y="1044966"/>
            <a:ext cx="2724785" cy="669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5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dono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seguenti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90">
                <a:latin typeface="Tahoma"/>
                <a:cs typeface="Tahoma"/>
              </a:rPr>
              <a:t>a: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200" spc="-35" b="1">
                <a:solidFill>
                  <a:srgbClr val="3333B2"/>
                </a:solidFill>
                <a:latin typeface="Arial"/>
                <a:cs typeface="Arial"/>
              </a:rPr>
              <a:t>Pro</a:t>
            </a:r>
            <a:r>
              <a:rPr dirty="0" sz="1200" spc="-5" b="1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200" spc="-95" b="1">
                <a:solidFill>
                  <a:srgbClr val="3333B2"/>
                </a:solidFill>
                <a:latin typeface="Arial"/>
                <a:cs typeface="Arial"/>
              </a:rPr>
              <a:t>osi</a:t>
            </a:r>
            <a:r>
              <a:rPr dirty="0" sz="1200" spc="-60" b="1">
                <a:solidFill>
                  <a:srgbClr val="3333B2"/>
                </a:solidFill>
                <a:latin typeface="Arial"/>
                <a:cs typeface="Arial"/>
              </a:rPr>
              <a:t>zione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200" spc="-50">
                <a:latin typeface="Tahoma"/>
                <a:cs typeface="Tahoma"/>
              </a:rPr>
              <a:t>Siano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5" i="1">
                <a:latin typeface="Calibri"/>
                <a:cs typeface="Calibri"/>
              </a:rPr>
              <a:t>n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0" i="1">
                <a:latin typeface="Calibri"/>
                <a:cs typeface="Calibri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naturali.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All</a:t>
            </a:r>
            <a:r>
              <a:rPr dirty="0" sz="1200" spc="-4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4230" y="3352413"/>
            <a:ext cx="18732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0">
                <a:solidFill>
                  <a:srgbClr val="FFF200"/>
                </a:solidFill>
                <a:latin typeface="Lucida Sans Unicode"/>
                <a:cs typeface="Lucida Sans Unicode"/>
              </a:rPr>
              <a:t>6/37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10"/>
              <a:t>P</a:t>
            </a:r>
            <a:r>
              <a:rPr dirty="0" spc="-40"/>
              <a:t>otenza</a:t>
            </a:r>
            <a:r>
              <a:rPr dirty="0" spc="160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35314"/>
            <a:ext cx="4336415" cy="4165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ossibile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definire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5">
                <a:latin typeface="Tahoma"/>
                <a:cs typeface="Tahoma"/>
              </a:rPr>
              <a:t>otenze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razionale.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0">
                <a:latin typeface="Tahoma"/>
                <a:cs typeface="Tahoma"/>
              </a:rPr>
              <a:t>re,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80">
                <a:latin typeface="Tahoma"/>
                <a:cs typeface="Tahoma"/>
              </a:rPr>
              <a:t>reso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40">
                <a:latin typeface="Verdana"/>
                <a:cs typeface="Verdan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ositivo,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n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5" i="1">
                <a:latin typeface="Calibri"/>
                <a:cs typeface="Calibri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35" i="1">
                <a:latin typeface="Calibri"/>
                <a:cs typeface="Calibri"/>
              </a:rPr>
              <a:t> </a:t>
            </a:r>
            <a:r>
              <a:rPr dirty="0" sz="1200" spc="-80">
                <a:latin typeface="Tahoma"/>
                <a:cs typeface="Tahoma"/>
              </a:rPr>
              <a:t>senza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</a:t>
            </a:r>
            <a:r>
              <a:rPr dirty="0" sz="1200" spc="-65">
                <a:latin typeface="Tahoma"/>
                <a:cs typeface="Tahoma"/>
              </a:rPr>
              <a:t>o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comuni,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85">
                <a:latin typeface="Tahoma"/>
                <a:cs typeface="Tahoma"/>
              </a:rPr>
              <a:t>one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35009" y="1184224"/>
            <a:ext cx="43180" cy="0"/>
          </a:xfrm>
          <a:custGeom>
            <a:avLst/>
            <a:gdLst/>
            <a:ahLst/>
            <a:cxnLst/>
            <a:rect l="l" t="t" r="r" b="b"/>
            <a:pathLst>
              <a:path w="43180" h="0">
                <a:moveTo>
                  <a:pt x="0" y="0"/>
                </a:moveTo>
                <a:lnTo>
                  <a:pt x="4291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88171" y="1147483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228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033904" y="1142044"/>
            <a:ext cx="538480" cy="233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54025" algn="l"/>
              </a:tabLst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65" i="1">
                <a:latin typeface="Calibri"/>
                <a:cs typeface="Calibri"/>
              </a:rPr>
              <a:t>  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65" i="1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23605" y="1098315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1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2309" y="1181056"/>
            <a:ext cx="673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 i="1">
                <a:latin typeface="Trebuchet MS"/>
                <a:cs typeface="Trebuchet MS"/>
              </a:rPr>
              <a:t>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77973" y="1136009"/>
            <a:ext cx="6731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" i="1">
                <a:latin typeface="Trebuchet MS"/>
                <a:cs typeface="Trebuchet MS"/>
              </a:rPr>
              <a:t>n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47493" y="1080089"/>
            <a:ext cx="565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25">
                <a:latin typeface="Arial"/>
                <a:cs typeface="Arial"/>
              </a:rPr>
              <a:t>√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56447" y="1507490"/>
            <a:ext cx="65405" cy="0"/>
          </a:xfrm>
          <a:custGeom>
            <a:avLst/>
            <a:gdLst/>
            <a:ahLst/>
            <a:cxnLst/>
            <a:rect l="l" t="t" r="r" b="b"/>
            <a:pathLst>
              <a:path w="65405" h="0">
                <a:moveTo>
                  <a:pt x="0" y="0"/>
                </a:moveTo>
                <a:lnTo>
                  <a:pt x="6531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32024" y="1460030"/>
            <a:ext cx="167005" cy="0"/>
          </a:xfrm>
          <a:custGeom>
            <a:avLst/>
            <a:gdLst/>
            <a:ahLst/>
            <a:cxnLst/>
            <a:rect l="l" t="t" r="r" b="b"/>
            <a:pathLst>
              <a:path w="167005" h="0">
                <a:moveTo>
                  <a:pt x="0" y="0"/>
                </a:moveTo>
                <a:lnTo>
                  <a:pt x="166649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5966" y="1459264"/>
            <a:ext cx="4314825" cy="994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0955">
              <a:lnSpc>
                <a:spcPct val="100000"/>
              </a:lnSpc>
              <a:tabLst>
                <a:tab pos="484505" algn="l"/>
              </a:tabLst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-50" i="1">
                <a:latin typeface="Calibri"/>
                <a:cs typeface="Calibri"/>
              </a:rPr>
              <a:t> </a:t>
            </a:r>
            <a:r>
              <a:rPr dirty="0" baseline="13888" sz="900" spc="-7" i="1">
                <a:latin typeface="Trebuchet MS"/>
                <a:cs typeface="Trebuchet MS"/>
              </a:rPr>
              <a:t>n</a:t>
            </a:r>
            <a:r>
              <a:rPr dirty="0" baseline="13888" sz="900" i="1">
                <a:latin typeface="Trebuchet MS"/>
                <a:cs typeface="Trebuchet MS"/>
              </a:rPr>
              <a:t>  </a:t>
            </a:r>
            <a:r>
              <a:rPr dirty="0" baseline="13888" sz="900" spc="22" i="1">
                <a:latin typeface="Trebuchet MS"/>
                <a:cs typeface="Trebuchet MS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baseline="24305" sz="1200" spc="97" i="1">
                <a:latin typeface="Trebuchet MS"/>
                <a:cs typeface="Trebuchet MS"/>
              </a:rPr>
              <a:t>m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10"/>
              </a:spcBef>
            </a:pPr>
            <a:r>
              <a:rPr dirty="0" sz="1200" spc="-625">
                <a:latin typeface="Tahoma"/>
                <a:cs typeface="Tahoma"/>
              </a:rPr>
              <a:t>E</a:t>
            </a:r>
            <a:r>
              <a:rPr dirty="0" baseline="13888" sz="1800" spc="-112">
                <a:latin typeface="Tahoma"/>
                <a:cs typeface="Tahoma"/>
              </a:rPr>
              <a:t>`</a:t>
            </a:r>
            <a:r>
              <a:rPr dirty="0" baseline="13888" sz="1800" spc="104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fondamentale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sottoline</a:t>
            </a:r>
            <a:r>
              <a:rPr dirty="0" sz="1200" spc="-9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quando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lav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es</a:t>
            </a:r>
            <a:r>
              <a:rPr dirty="0" sz="1200" spc="-70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onenti</a:t>
            </a:r>
            <a:r>
              <a:rPr dirty="0" sz="1200" spc="-45">
                <a:latin typeface="Tahoma"/>
                <a:cs typeface="Tahoma"/>
              </a:rPr>
              <a:t> frazion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20">
                <a:latin typeface="Tahoma"/>
                <a:cs typeface="Tahoma"/>
              </a:rPr>
              <a:t>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base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ositiva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nell’es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deve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essere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ridotta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ai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minimi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termini.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75">
                <a:latin typeface="Tahoma"/>
                <a:cs typeface="Tahoma"/>
              </a:rPr>
              <a:t>Se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cauti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otreb</a:t>
            </a:r>
            <a:r>
              <a:rPr dirty="0" sz="1200" spc="-40">
                <a:latin typeface="Tahoma"/>
                <a:cs typeface="Tahoma"/>
              </a:rPr>
              <a:t>b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90">
                <a:latin typeface="Tahoma"/>
                <a:cs typeface="Tahoma"/>
              </a:rPr>
              <a:t>v</a:t>
            </a:r>
            <a:r>
              <a:rPr dirty="0" sz="1200" spc="-100">
                <a:latin typeface="Tahoma"/>
                <a:cs typeface="Tahoma"/>
              </a:rPr>
              <a:t>e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43747" y="1421581"/>
            <a:ext cx="895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5" i="1">
                <a:latin typeface="Trebuchet MS"/>
                <a:cs typeface="Trebuchet MS"/>
              </a:rPr>
              <a:t>m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91333" y="1392649"/>
            <a:ext cx="977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430">
                <a:latin typeface="Arial"/>
                <a:cs typeface="Arial"/>
              </a:rPr>
              <a:t>√</a:t>
            </a:r>
            <a:r>
              <a:rPr dirty="0" baseline="-37037" sz="900" spc="-7" i="1">
                <a:latin typeface="Trebuchet MS"/>
                <a:cs typeface="Trebuchet MS"/>
              </a:rPr>
              <a:t>n</a:t>
            </a:r>
            <a:endParaRPr baseline="-37037" sz="9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79728" y="2603334"/>
            <a:ext cx="163830" cy="0"/>
          </a:xfrm>
          <a:custGeom>
            <a:avLst/>
            <a:gdLst/>
            <a:ahLst/>
            <a:cxnLst/>
            <a:rect l="l" t="t" r="r" b="b"/>
            <a:pathLst>
              <a:path w="163830" h="0">
                <a:moveTo>
                  <a:pt x="0" y="0"/>
                </a:moveTo>
                <a:lnTo>
                  <a:pt x="163347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08263" y="2656078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 h="0">
                <a:moveTo>
                  <a:pt x="0" y="0"/>
                </a:moveTo>
                <a:lnTo>
                  <a:pt x="403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35301" y="2656078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 h="0">
                <a:moveTo>
                  <a:pt x="0" y="0"/>
                </a:moveTo>
                <a:lnTo>
                  <a:pt x="403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91561" y="2595841"/>
            <a:ext cx="355600" cy="0"/>
          </a:xfrm>
          <a:custGeom>
            <a:avLst/>
            <a:gdLst/>
            <a:ahLst/>
            <a:cxnLst/>
            <a:rect l="l" t="t" r="r" b="b"/>
            <a:pathLst>
              <a:path w="355600" h="0">
                <a:moveTo>
                  <a:pt x="0" y="0"/>
                </a:moveTo>
                <a:lnTo>
                  <a:pt x="355574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33292" y="2603334"/>
            <a:ext cx="74930" cy="0"/>
          </a:xfrm>
          <a:custGeom>
            <a:avLst/>
            <a:gdLst/>
            <a:ahLst/>
            <a:cxnLst/>
            <a:rect l="l" t="t" r="r" b="b"/>
            <a:pathLst>
              <a:path w="74929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48484" y="2999917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 h="0">
                <a:moveTo>
                  <a:pt x="0" y="0"/>
                </a:moveTo>
                <a:lnTo>
                  <a:pt x="403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35966" y="2613898"/>
            <a:ext cx="4248785" cy="702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94055">
              <a:lnSpc>
                <a:spcPct val="100000"/>
              </a:lnSpc>
              <a:tabLst>
                <a:tab pos="1143635" algn="l"/>
                <a:tab pos="2654935" algn="l"/>
                <a:tab pos="3296920" algn="l"/>
              </a:tabLst>
            </a:pP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13888" sz="900" spc="-97">
                <a:latin typeface="Lucida Sans Unicode"/>
                <a:cs typeface="Lucida Sans Unicode"/>
              </a:rPr>
              <a:t>3</a:t>
            </a:r>
            <a:r>
              <a:rPr dirty="0" baseline="13888" sz="900">
                <a:latin typeface="Lucida Sans Unicode"/>
                <a:cs typeface="Lucida Sans Unicode"/>
              </a:rPr>
              <a:t> </a:t>
            </a:r>
            <a:r>
              <a:rPr dirty="0" baseline="13888" sz="900" spc="112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13888" sz="900" spc="-97">
                <a:latin typeface="Lucida Sans Unicode"/>
                <a:cs typeface="Lucida Sans Unicode"/>
              </a:rPr>
              <a:t>6</a:t>
            </a:r>
            <a:r>
              <a:rPr dirty="0" baseline="13888" sz="900">
                <a:latin typeface="Lucida Sans Unicode"/>
                <a:cs typeface="Lucida Sans Unicode"/>
              </a:rPr>
              <a:t> </a:t>
            </a:r>
            <a:r>
              <a:rPr dirty="0" baseline="13888" sz="900" spc="112">
                <a:latin typeface="Lucida Sans Unicode"/>
                <a:cs typeface="Lucida Sans Unicode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>
                <a:latin typeface="Arial"/>
                <a:cs typeface="Arial"/>
              </a:rPr>
              <a:t> </a:t>
            </a:r>
            <a:r>
              <a:rPr dirty="0" sz="1200" spc="9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>
                <a:latin typeface="Arial Unicode MS"/>
                <a:cs typeface="Arial Unicode MS"/>
              </a:rPr>
              <a:t>	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-10" i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50"/>
              </a:spcBef>
            </a:pPr>
            <a:r>
              <a:rPr dirty="0" sz="1200" spc="-25">
                <a:latin typeface="Tahoma"/>
                <a:cs typeface="Tahoma"/>
              </a:rPr>
              <a:t>L’err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nel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fatto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1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baseline="13888" sz="900" spc="-97">
                <a:latin typeface="Lucida Sans Unicode"/>
                <a:cs typeface="Lucida Sans Unicode"/>
              </a:rPr>
              <a:t>6</a:t>
            </a:r>
            <a:r>
              <a:rPr dirty="0" baseline="13888" sz="900">
                <a:latin typeface="Lucida Sans Unicode"/>
                <a:cs typeface="Lucida Sans Unicode"/>
              </a:rPr>
              <a:t>  </a:t>
            </a:r>
            <a:r>
              <a:rPr dirty="0" baseline="13888" sz="900" spc="-15">
                <a:latin typeface="Lucida Sans Unicode"/>
                <a:cs typeface="Lucida Sans Unicode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definito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oic</a:t>
            </a:r>
            <a:r>
              <a:rPr dirty="0" sz="1200" spc="-90">
                <a:latin typeface="Tahoma"/>
                <a:cs typeface="Tahoma"/>
              </a:rPr>
              <a:t>h</a:t>
            </a:r>
            <a:r>
              <a:rPr dirty="0" sz="1200" spc="-630">
                <a:latin typeface="Tahoma"/>
                <a:cs typeface="Tahoma"/>
              </a:rPr>
              <a:t>´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base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-7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negativa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l’es</a:t>
            </a:r>
            <a:r>
              <a:rPr dirty="0" sz="1200" spc="-30">
                <a:latin typeface="Tahoma"/>
                <a:cs typeface="Tahoma"/>
              </a:rPr>
              <a:t>p</a:t>
            </a:r>
            <a:r>
              <a:rPr dirty="0" sz="1200" spc="-75">
                <a:latin typeface="Tahoma"/>
                <a:cs typeface="Tahoma"/>
              </a:rPr>
              <a:t>onente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frazione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non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ridotta.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9037" y="2528460"/>
            <a:ext cx="2252345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15745" algn="l"/>
                <a:tab pos="2165985" algn="l"/>
              </a:tabLst>
            </a:pPr>
            <a:r>
              <a:rPr dirty="0" sz="1200" spc="-409">
                <a:latin typeface="Arial"/>
                <a:cs typeface="Arial"/>
              </a:rPr>
              <a:t>√</a:t>
            </a:r>
            <a:r>
              <a:rPr dirty="0" baseline="-37037" sz="900" spc="-97">
                <a:latin typeface="Lucida Sans Unicode"/>
                <a:cs typeface="Lucida Sans Unicode"/>
              </a:rPr>
              <a:t>3</a:t>
            </a:r>
            <a:r>
              <a:rPr dirty="0" baseline="-37037" sz="900">
                <a:latin typeface="Lucida Sans Unicode"/>
                <a:cs typeface="Lucida Sans Unicode"/>
              </a:rPr>
              <a:t>	</a:t>
            </a:r>
            <a:r>
              <a:rPr dirty="0" baseline="2314" sz="1800" spc="-120">
                <a:latin typeface="Arial"/>
                <a:cs typeface="Arial"/>
              </a:rPr>
              <a:t> </a:t>
            </a:r>
            <a:r>
              <a:rPr dirty="0" baseline="-46296" sz="900" spc="-97">
                <a:latin typeface="Lucida Sans Unicode"/>
                <a:cs typeface="Lucida Sans Unicode"/>
              </a:rPr>
              <a:t>6</a:t>
            </a:r>
            <a:r>
              <a:rPr dirty="0" baseline="-46296" sz="900">
                <a:latin typeface="Lucida Sans Unicode"/>
                <a:cs typeface="Lucida Sans Unicode"/>
              </a:rPr>
              <a:t>	</a:t>
            </a:r>
            <a:r>
              <a:rPr dirty="0" sz="1200" spc="-409">
                <a:latin typeface="Arial"/>
                <a:cs typeface="Arial"/>
              </a:rPr>
              <a:t>√</a:t>
            </a:r>
            <a:r>
              <a:rPr dirty="0" baseline="-37037" sz="900" spc="-97">
                <a:latin typeface="Lucida Sans Unicode"/>
                <a:cs typeface="Lucida Sans Unicode"/>
              </a:rPr>
              <a:t>6</a:t>
            </a:r>
            <a:endParaRPr baseline="-37037" sz="9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95563" y="2570169"/>
            <a:ext cx="59309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9115" algn="l"/>
              </a:tabLst>
            </a:pPr>
            <a:r>
              <a:rPr dirty="0" sz="600" spc="-65">
                <a:latin typeface="Lucida Sans Unicode"/>
                <a:cs typeface="Lucida Sans Unicode"/>
              </a:rPr>
              <a:t>1</a:t>
            </a:r>
            <a:r>
              <a:rPr dirty="0" sz="600" spc="-65">
                <a:latin typeface="Lucida Sans Unicode"/>
                <a:cs typeface="Lucida Sans Unicode"/>
              </a:rPr>
              <a:t>	</a:t>
            </a: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74327" y="2607853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35784" y="2914009"/>
            <a:ext cx="660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latin typeface="Lucida Sans Unicode"/>
                <a:cs typeface="Lucida Sans Unicode"/>
              </a:rPr>
              <a:t>2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33/37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55"/>
              <a:t>Anche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25">
                <a:latin typeface="Verdana"/>
                <a:cs typeface="Verdana"/>
              </a:rPr>
              <a:t>R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55"/>
              <a:t>defi</a:t>
            </a:r>
            <a:r>
              <a:rPr dirty="0" spc="-60"/>
              <a:t>niscono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50"/>
              <a:t>val</a:t>
            </a:r>
            <a:r>
              <a:rPr dirty="0" spc="-105"/>
              <a:t>o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80"/>
              <a:t>a</a:t>
            </a:r>
            <a:r>
              <a:rPr dirty="0" spc="-55"/>
              <a:t>ssoluto</a:t>
            </a:r>
            <a:r>
              <a:rPr dirty="0" spc="15"/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55"/>
              <a:t>confronto</a:t>
            </a:r>
            <a:r>
              <a:rPr dirty="0" spc="15"/>
              <a:t> </a:t>
            </a:r>
            <a:r>
              <a:rPr dirty="0" spc="-30"/>
              <a:t>tra</a:t>
            </a:r>
            <a:r>
              <a:rPr dirty="0" spc="15"/>
              <a:t> </a:t>
            </a:r>
            <a:r>
              <a:rPr dirty="0" spc="-65"/>
              <a:t>numeri</a:t>
            </a:r>
            <a:r>
              <a:rPr dirty="0" spc="-40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80"/>
              <a:t>g</a:t>
            </a:r>
            <a:r>
              <a:rPr dirty="0" spc="-50"/>
              <a:t>o</a:t>
            </a:r>
            <a:r>
              <a:rPr dirty="0" spc="-70"/>
              <a:t>d</a:t>
            </a:r>
            <a:r>
              <a:rPr dirty="0" spc="-75"/>
              <a:t>o</a:t>
            </a:r>
            <a:r>
              <a:rPr dirty="0" spc="-75"/>
              <a:t>no</a:t>
            </a:r>
            <a:r>
              <a:rPr dirty="0" spc="15"/>
              <a:t> </a:t>
            </a:r>
            <a:r>
              <a:rPr dirty="0" spc="-60"/>
              <a:t>delle</a:t>
            </a:r>
            <a:r>
              <a:rPr dirty="0" spc="10"/>
              <a:t> </a:t>
            </a:r>
            <a:r>
              <a:rPr dirty="0" spc="-90"/>
              <a:t>medesime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0"/>
              <a:t>viste</a:t>
            </a:r>
            <a:r>
              <a:rPr dirty="0" spc="10"/>
              <a:t> </a:t>
            </a:r>
            <a:r>
              <a:rPr dirty="0" spc="-75"/>
              <a:t>so</a:t>
            </a:r>
            <a:r>
              <a:rPr dirty="0" spc="-114"/>
              <a:t>p</a:t>
            </a:r>
            <a:r>
              <a:rPr dirty="0" spc="-55"/>
              <a:t>ra.</a:t>
            </a:r>
          </a:p>
          <a:p>
            <a:pPr marL="12700" marR="272415">
              <a:lnSpc>
                <a:spcPct val="100000"/>
              </a:lnSpc>
              <a:spcBef>
                <a:spcPts val="5"/>
              </a:spcBef>
            </a:pPr>
            <a:r>
              <a:rPr dirty="0" spc="-105"/>
              <a:t>In</a:t>
            </a:r>
            <a:r>
              <a:rPr dirty="0" spc="10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30"/>
              <a:t>rticol</a:t>
            </a:r>
            <a:r>
              <a:rPr dirty="0" spc="-7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30"/>
              <a:t>l’</a:t>
            </a:r>
            <a:r>
              <a:rPr dirty="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pc="-40" b="1">
                <a:solidFill>
                  <a:srgbClr val="CC0000"/>
                </a:solidFill>
                <a:latin typeface="Arial"/>
                <a:cs typeface="Arial"/>
              </a:rPr>
              <a:t>rdinamento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30" b="1">
                <a:solidFill>
                  <a:srgbClr val="CC0000"/>
                </a:solidFill>
                <a:latin typeface="Arial"/>
                <a:cs typeface="Arial"/>
              </a:rPr>
              <a:t>naturale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45"/>
              <a:t>definito</a:t>
            </a:r>
            <a:r>
              <a:rPr dirty="0" spc="10"/>
              <a:t> </a:t>
            </a:r>
            <a:r>
              <a:rPr dirty="0" spc="-80"/>
              <a:t>su</a:t>
            </a:r>
            <a:r>
              <a:rPr dirty="0" spc="15"/>
              <a:t> </a:t>
            </a:r>
            <a:r>
              <a:rPr dirty="0" spc="25">
                <a:latin typeface="Verdana"/>
                <a:cs typeface="Verdana"/>
              </a:rPr>
              <a:t>R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0"/>
              <a:t>p</a:t>
            </a:r>
            <a:r>
              <a:rPr dirty="0" spc="-60"/>
              <a:t>ermette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-30"/>
              <a:t> </a:t>
            </a:r>
            <a:r>
              <a:rPr dirty="0" spc="-40"/>
              <a:t>identific</a:t>
            </a:r>
            <a:r>
              <a:rPr dirty="0" spc="-90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50"/>
              <a:t>l’insieme</a:t>
            </a:r>
            <a:r>
              <a:rPr dirty="0" spc="15"/>
              <a:t> </a:t>
            </a:r>
            <a:r>
              <a:rPr dirty="0" spc="-65"/>
              <a:t>dei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5" b="1">
                <a:solidFill>
                  <a:srgbClr val="CC0000"/>
                </a:solidFill>
                <a:latin typeface="Arial"/>
                <a:cs typeface="Arial"/>
              </a:rPr>
              <a:t>retta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pc="-15" b="1">
                <a:solidFill>
                  <a:srgbClr val="CC0000"/>
                </a:solidFill>
                <a:latin typeface="Arial"/>
                <a:cs typeface="Arial"/>
              </a:rPr>
              <a:t>rientata</a:t>
            </a:r>
            <a:r>
              <a:rPr dirty="0" spc="-40"/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07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34/37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55"/>
              <a:t>Anche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25">
                <a:latin typeface="Verdana"/>
                <a:cs typeface="Verdana"/>
              </a:rPr>
              <a:t>R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55"/>
              <a:t>defi</a:t>
            </a:r>
            <a:r>
              <a:rPr dirty="0" spc="-60"/>
              <a:t>niscono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50"/>
              <a:t>val</a:t>
            </a:r>
            <a:r>
              <a:rPr dirty="0" spc="-105"/>
              <a:t>o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80"/>
              <a:t>a</a:t>
            </a:r>
            <a:r>
              <a:rPr dirty="0" spc="-55"/>
              <a:t>ssoluto</a:t>
            </a:r>
            <a:r>
              <a:rPr dirty="0" spc="15"/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55"/>
              <a:t>confronto</a:t>
            </a:r>
            <a:r>
              <a:rPr dirty="0" spc="15"/>
              <a:t> </a:t>
            </a:r>
            <a:r>
              <a:rPr dirty="0" spc="-30"/>
              <a:t>tra</a:t>
            </a:r>
            <a:r>
              <a:rPr dirty="0" spc="15"/>
              <a:t> </a:t>
            </a:r>
            <a:r>
              <a:rPr dirty="0" spc="-65"/>
              <a:t>numeri</a:t>
            </a:r>
            <a:r>
              <a:rPr dirty="0" spc="-40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80"/>
              <a:t>g</a:t>
            </a:r>
            <a:r>
              <a:rPr dirty="0" spc="-50"/>
              <a:t>o</a:t>
            </a:r>
            <a:r>
              <a:rPr dirty="0" spc="-70"/>
              <a:t>d</a:t>
            </a:r>
            <a:r>
              <a:rPr dirty="0" spc="-75"/>
              <a:t>o</a:t>
            </a:r>
            <a:r>
              <a:rPr dirty="0" spc="-75"/>
              <a:t>no</a:t>
            </a:r>
            <a:r>
              <a:rPr dirty="0" spc="15"/>
              <a:t> </a:t>
            </a:r>
            <a:r>
              <a:rPr dirty="0" spc="-60"/>
              <a:t>delle</a:t>
            </a:r>
            <a:r>
              <a:rPr dirty="0" spc="10"/>
              <a:t> </a:t>
            </a:r>
            <a:r>
              <a:rPr dirty="0" spc="-90"/>
              <a:t>medesime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0"/>
              <a:t>viste</a:t>
            </a:r>
            <a:r>
              <a:rPr dirty="0" spc="10"/>
              <a:t> </a:t>
            </a:r>
            <a:r>
              <a:rPr dirty="0" spc="-75"/>
              <a:t>so</a:t>
            </a:r>
            <a:r>
              <a:rPr dirty="0" spc="-114"/>
              <a:t>p</a:t>
            </a:r>
            <a:r>
              <a:rPr dirty="0" spc="-55"/>
              <a:t>ra.</a:t>
            </a:r>
          </a:p>
          <a:p>
            <a:pPr marL="12700" marR="272415">
              <a:lnSpc>
                <a:spcPct val="100000"/>
              </a:lnSpc>
              <a:spcBef>
                <a:spcPts val="5"/>
              </a:spcBef>
            </a:pPr>
            <a:r>
              <a:rPr dirty="0" spc="-105"/>
              <a:t>In</a:t>
            </a:r>
            <a:r>
              <a:rPr dirty="0" spc="10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30"/>
              <a:t>rticol</a:t>
            </a:r>
            <a:r>
              <a:rPr dirty="0" spc="-7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30"/>
              <a:t>l’</a:t>
            </a:r>
            <a:r>
              <a:rPr dirty="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pc="-40" b="1">
                <a:solidFill>
                  <a:srgbClr val="CC0000"/>
                </a:solidFill>
                <a:latin typeface="Arial"/>
                <a:cs typeface="Arial"/>
              </a:rPr>
              <a:t>rdinamento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30" b="1">
                <a:solidFill>
                  <a:srgbClr val="CC0000"/>
                </a:solidFill>
                <a:latin typeface="Arial"/>
                <a:cs typeface="Arial"/>
              </a:rPr>
              <a:t>naturale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45"/>
              <a:t>definito</a:t>
            </a:r>
            <a:r>
              <a:rPr dirty="0" spc="10"/>
              <a:t> </a:t>
            </a:r>
            <a:r>
              <a:rPr dirty="0" spc="-80"/>
              <a:t>su</a:t>
            </a:r>
            <a:r>
              <a:rPr dirty="0" spc="15"/>
              <a:t> </a:t>
            </a:r>
            <a:r>
              <a:rPr dirty="0" spc="25">
                <a:latin typeface="Verdana"/>
                <a:cs typeface="Verdana"/>
              </a:rPr>
              <a:t>R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0"/>
              <a:t>p</a:t>
            </a:r>
            <a:r>
              <a:rPr dirty="0" spc="-60"/>
              <a:t>ermette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-30"/>
              <a:t> </a:t>
            </a:r>
            <a:r>
              <a:rPr dirty="0" spc="-40"/>
              <a:t>identific</a:t>
            </a:r>
            <a:r>
              <a:rPr dirty="0" spc="-90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50"/>
              <a:t>l’insieme</a:t>
            </a:r>
            <a:r>
              <a:rPr dirty="0" spc="15"/>
              <a:t> </a:t>
            </a:r>
            <a:r>
              <a:rPr dirty="0" spc="-65"/>
              <a:t>dei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5" b="1">
                <a:solidFill>
                  <a:srgbClr val="CC0000"/>
                </a:solidFill>
                <a:latin typeface="Arial"/>
                <a:cs typeface="Arial"/>
              </a:rPr>
              <a:t>retta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pc="-15" b="1">
                <a:solidFill>
                  <a:srgbClr val="CC0000"/>
                </a:solidFill>
                <a:latin typeface="Arial"/>
                <a:cs typeface="Arial"/>
              </a:rPr>
              <a:t>rientata</a:t>
            </a:r>
            <a:r>
              <a:rPr dirty="0" spc="-40"/>
              <a:t>.</a:t>
            </a:r>
          </a:p>
          <a:p>
            <a:pPr marL="12700" marR="38100">
              <a:lnSpc>
                <a:spcPct val="100000"/>
              </a:lnSpc>
              <a:spcBef>
                <a:spcPts val="5"/>
              </a:spcBef>
            </a:pPr>
            <a:r>
              <a:rPr dirty="0" spc="-60"/>
              <a:t>Consideriam</a:t>
            </a:r>
            <a:r>
              <a:rPr dirty="0" spc="-60"/>
              <a:t>o</a:t>
            </a:r>
            <a:r>
              <a:rPr dirty="0" spc="2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35"/>
              <a:t>retta</a:t>
            </a:r>
            <a:r>
              <a:rPr dirty="0" spc="10"/>
              <a:t> </a:t>
            </a:r>
            <a:r>
              <a:rPr dirty="0" spc="-80"/>
              <a:t>su</a:t>
            </a:r>
            <a:r>
              <a:rPr dirty="0" spc="15"/>
              <a:t> </a:t>
            </a:r>
            <a:r>
              <a:rPr dirty="0" spc="-35"/>
              <a:t>cui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50"/>
              <a:t>fissato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5"/>
              <a:t>verso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60"/>
              <a:t>erc</a:t>
            </a:r>
            <a:r>
              <a:rPr dirty="0" spc="-110"/>
              <a:t>o</a:t>
            </a:r>
            <a:r>
              <a:rPr dirty="0" spc="-60"/>
              <a:t>rrenza.</a:t>
            </a:r>
            <a:r>
              <a:rPr dirty="0" spc="-45"/>
              <a:t> </a:t>
            </a:r>
            <a:r>
              <a:rPr dirty="0" spc="-65"/>
              <a:t>Canonicament</a:t>
            </a:r>
            <a:r>
              <a:rPr dirty="0" spc="-60"/>
              <a:t>e</a:t>
            </a:r>
            <a:r>
              <a:rPr dirty="0" spc="25"/>
              <a:t> </a:t>
            </a:r>
            <a:r>
              <a:rPr dirty="0" spc="-50"/>
              <a:t>lav</a:t>
            </a:r>
            <a:r>
              <a:rPr dirty="0" spc="-105"/>
              <a:t>o</a:t>
            </a:r>
            <a:r>
              <a:rPr dirty="0" spc="-80"/>
              <a:t>reremo</a:t>
            </a:r>
            <a:r>
              <a:rPr dirty="0" spc="10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35"/>
              <a:t>retta</a:t>
            </a:r>
            <a:r>
              <a:rPr dirty="0" spc="15"/>
              <a:t> </a:t>
            </a:r>
            <a:r>
              <a:rPr dirty="0" spc="-110"/>
              <a:t>o</a:t>
            </a:r>
            <a:r>
              <a:rPr dirty="0" spc="-45"/>
              <a:t>rizzontale</a:t>
            </a:r>
            <a:r>
              <a:rPr dirty="0" spc="10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75"/>
              <a:t>verso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-45"/>
              <a:t> </a:t>
            </a:r>
            <a:r>
              <a:rPr dirty="0" spc="-70"/>
              <a:t>va</a:t>
            </a:r>
            <a:r>
              <a:rPr dirty="0" spc="15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45"/>
              <a:t>sinistra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60"/>
              <a:t>destra.</a:t>
            </a:r>
          </a:p>
        </p:txBody>
      </p:sp>
      <p:sp>
        <p:nvSpPr>
          <p:cNvPr id="7" name="object 7"/>
          <p:cNvSpPr/>
          <p:nvPr/>
        </p:nvSpPr>
        <p:spPr>
          <a:xfrm>
            <a:off x="503973" y="2103996"/>
            <a:ext cx="3575050" cy="0"/>
          </a:xfrm>
          <a:custGeom>
            <a:avLst/>
            <a:gdLst/>
            <a:ahLst/>
            <a:cxnLst/>
            <a:rect l="l" t="t" r="r" b="b"/>
            <a:pathLst>
              <a:path w="3575050" h="0">
                <a:moveTo>
                  <a:pt x="0" y="0"/>
                </a:moveTo>
                <a:lnTo>
                  <a:pt x="357473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63530" y="2083752"/>
            <a:ext cx="40640" cy="40640"/>
          </a:xfrm>
          <a:custGeom>
            <a:avLst/>
            <a:gdLst/>
            <a:ahLst/>
            <a:cxnLst/>
            <a:rect l="l" t="t" r="r" b="b"/>
            <a:pathLst>
              <a:path w="40639" h="40639">
                <a:moveTo>
                  <a:pt x="0" y="0"/>
                </a:moveTo>
                <a:lnTo>
                  <a:pt x="15182" y="20243"/>
                </a:lnTo>
                <a:lnTo>
                  <a:pt x="0" y="40487"/>
                </a:lnTo>
                <a:lnTo>
                  <a:pt x="40487" y="2024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07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34/37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/>
          <p:nvPr/>
        </p:nvSpPr>
        <p:spPr>
          <a:xfrm>
            <a:off x="503973" y="2103996"/>
            <a:ext cx="3575050" cy="0"/>
          </a:xfrm>
          <a:custGeom>
            <a:avLst/>
            <a:gdLst/>
            <a:ahLst/>
            <a:cxnLst/>
            <a:rect l="l" t="t" r="r" b="b"/>
            <a:pathLst>
              <a:path w="3575050" h="0">
                <a:moveTo>
                  <a:pt x="0" y="0"/>
                </a:moveTo>
                <a:lnTo>
                  <a:pt x="357473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63530" y="2083752"/>
            <a:ext cx="40640" cy="40640"/>
          </a:xfrm>
          <a:custGeom>
            <a:avLst/>
            <a:gdLst/>
            <a:ahLst/>
            <a:cxnLst/>
            <a:rect l="l" t="t" r="r" b="b"/>
            <a:pathLst>
              <a:path w="40639" h="40639">
                <a:moveTo>
                  <a:pt x="0" y="0"/>
                </a:moveTo>
                <a:lnTo>
                  <a:pt x="15182" y="20243"/>
                </a:lnTo>
                <a:lnTo>
                  <a:pt x="0" y="40487"/>
                </a:lnTo>
                <a:lnTo>
                  <a:pt x="40487" y="2024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55"/>
              <a:t>Anche</a:t>
            </a:r>
            <a:r>
              <a:rPr dirty="0" spc="15"/>
              <a:t> </a:t>
            </a:r>
            <a:r>
              <a:rPr dirty="0" spc="-40"/>
              <a:t>in</a:t>
            </a:r>
            <a:r>
              <a:rPr dirty="0" spc="15"/>
              <a:t> </a:t>
            </a:r>
            <a:r>
              <a:rPr dirty="0" spc="25">
                <a:latin typeface="Verdana"/>
                <a:cs typeface="Verdana"/>
              </a:rPr>
              <a:t>R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5"/>
              <a:t>si</a:t>
            </a:r>
            <a:r>
              <a:rPr dirty="0" spc="10"/>
              <a:t> </a:t>
            </a:r>
            <a:r>
              <a:rPr dirty="0" spc="-55"/>
              <a:t>defi</a:t>
            </a:r>
            <a:r>
              <a:rPr dirty="0" spc="-60"/>
              <a:t>niscono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50"/>
              <a:t>val</a:t>
            </a:r>
            <a:r>
              <a:rPr dirty="0" spc="-105"/>
              <a:t>o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80"/>
              <a:t>a</a:t>
            </a:r>
            <a:r>
              <a:rPr dirty="0" spc="-55"/>
              <a:t>ssoluto</a:t>
            </a:r>
            <a:r>
              <a:rPr dirty="0" spc="15"/>
              <a:t> </a:t>
            </a:r>
            <a:r>
              <a:rPr dirty="0" spc="-95"/>
              <a:t>ed</a:t>
            </a:r>
            <a:r>
              <a:rPr dirty="0" spc="10"/>
              <a:t> </a:t>
            </a:r>
            <a:r>
              <a:rPr dirty="0"/>
              <a:t>il</a:t>
            </a:r>
            <a:r>
              <a:rPr dirty="0" spc="15"/>
              <a:t> </a:t>
            </a:r>
            <a:r>
              <a:rPr dirty="0" spc="-55"/>
              <a:t>confronto</a:t>
            </a:r>
            <a:r>
              <a:rPr dirty="0" spc="15"/>
              <a:t> </a:t>
            </a:r>
            <a:r>
              <a:rPr dirty="0" spc="-30"/>
              <a:t>tra</a:t>
            </a:r>
            <a:r>
              <a:rPr dirty="0" spc="15"/>
              <a:t> </a:t>
            </a:r>
            <a:r>
              <a:rPr dirty="0" spc="-65"/>
              <a:t>numeri</a:t>
            </a:r>
            <a:r>
              <a:rPr dirty="0" spc="-40"/>
              <a:t> </a:t>
            </a:r>
            <a:r>
              <a:rPr dirty="0" spc="-75"/>
              <a:t>che</a:t>
            </a:r>
            <a:r>
              <a:rPr dirty="0" spc="10"/>
              <a:t> </a:t>
            </a:r>
            <a:r>
              <a:rPr dirty="0" spc="-80"/>
              <a:t>g</a:t>
            </a:r>
            <a:r>
              <a:rPr dirty="0" spc="-50"/>
              <a:t>o</a:t>
            </a:r>
            <a:r>
              <a:rPr dirty="0" spc="-70"/>
              <a:t>d</a:t>
            </a:r>
            <a:r>
              <a:rPr dirty="0" spc="-75"/>
              <a:t>o</a:t>
            </a:r>
            <a:r>
              <a:rPr dirty="0" spc="-75"/>
              <a:t>no</a:t>
            </a:r>
            <a:r>
              <a:rPr dirty="0" spc="15"/>
              <a:t> </a:t>
            </a:r>
            <a:r>
              <a:rPr dirty="0" spc="-60"/>
              <a:t>delle</a:t>
            </a:r>
            <a:r>
              <a:rPr dirty="0" spc="10"/>
              <a:t> </a:t>
            </a:r>
            <a:r>
              <a:rPr dirty="0" spc="-90"/>
              <a:t>medesime</a:t>
            </a:r>
            <a:r>
              <a:rPr dirty="0" spc="15"/>
              <a:t> </a:t>
            </a:r>
            <a:r>
              <a:rPr dirty="0" spc="-105"/>
              <a:t>p</a:t>
            </a:r>
            <a:r>
              <a:rPr dirty="0" spc="-55"/>
              <a:t>ro</a:t>
            </a:r>
            <a:r>
              <a:rPr dirty="0" spc="-105"/>
              <a:t>p</a:t>
            </a:r>
            <a:r>
              <a:rPr dirty="0" spc="-40"/>
              <a:t>rie</a:t>
            </a:r>
            <a:r>
              <a:rPr dirty="0" spc="-50"/>
              <a:t>t</a:t>
            </a:r>
            <a:r>
              <a:rPr dirty="0" spc="-650"/>
              <a:t>`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50"/>
              <a:t>viste</a:t>
            </a:r>
            <a:r>
              <a:rPr dirty="0" spc="10"/>
              <a:t> </a:t>
            </a:r>
            <a:r>
              <a:rPr dirty="0" spc="-75"/>
              <a:t>so</a:t>
            </a:r>
            <a:r>
              <a:rPr dirty="0" spc="-114"/>
              <a:t>p</a:t>
            </a:r>
            <a:r>
              <a:rPr dirty="0" spc="-55"/>
              <a:t>ra.</a:t>
            </a:r>
          </a:p>
          <a:p>
            <a:pPr marL="12700" marR="272415">
              <a:lnSpc>
                <a:spcPct val="100000"/>
              </a:lnSpc>
              <a:spcBef>
                <a:spcPts val="5"/>
              </a:spcBef>
            </a:pPr>
            <a:r>
              <a:rPr dirty="0" spc="-105"/>
              <a:t>In</a:t>
            </a:r>
            <a:r>
              <a:rPr dirty="0" spc="10"/>
              <a:t> </a:t>
            </a:r>
            <a:r>
              <a:rPr dirty="0" spc="-75"/>
              <a:t>p</a:t>
            </a:r>
            <a:r>
              <a:rPr dirty="0" spc="-105"/>
              <a:t>a</a:t>
            </a:r>
            <a:r>
              <a:rPr dirty="0" spc="-30"/>
              <a:t>rticol</a:t>
            </a:r>
            <a:r>
              <a:rPr dirty="0" spc="-75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30"/>
              <a:t>l’</a:t>
            </a:r>
            <a:r>
              <a:rPr dirty="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pc="-40" b="1">
                <a:solidFill>
                  <a:srgbClr val="CC0000"/>
                </a:solidFill>
                <a:latin typeface="Arial"/>
                <a:cs typeface="Arial"/>
              </a:rPr>
              <a:t>rdinamento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30" b="1">
                <a:solidFill>
                  <a:srgbClr val="CC0000"/>
                </a:solidFill>
                <a:latin typeface="Arial"/>
                <a:cs typeface="Arial"/>
              </a:rPr>
              <a:t>naturale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45"/>
              <a:t>definito</a:t>
            </a:r>
            <a:r>
              <a:rPr dirty="0" spc="10"/>
              <a:t> </a:t>
            </a:r>
            <a:r>
              <a:rPr dirty="0" spc="-80"/>
              <a:t>su</a:t>
            </a:r>
            <a:r>
              <a:rPr dirty="0" spc="15"/>
              <a:t> </a:t>
            </a:r>
            <a:r>
              <a:rPr dirty="0" spc="25">
                <a:latin typeface="Verdana"/>
                <a:cs typeface="Verdana"/>
              </a:rPr>
              <a:t>R</a:t>
            </a:r>
            <a:r>
              <a:rPr dirty="0" spc="-35">
                <a:latin typeface="Verdana"/>
                <a:cs typeface="Verdana"/>
              </a:rPr>
              <a:t> </a:t>
            </a:r>
            <a:r>
              <a:rPr dirty="0" spc="-40"/>
              <a:t>p</a:t>
            </a:r>
            <a:r>
              <a:rPr dirty="0" spc="-60"/>
              <a:t>ermette</a:t>
            </a:r>
            <a:r>
              <a:rPr dirty="0" spc="15"/>
              <a:t> </a:t>
            </a:r>
            <a:r>
              <a:rPr dirty="0" spc="-35"/>
              <a:t>di</a:t>
            </a:r>
            <a:r>
              <a:rPr dirty="0" spc="-30"/>
              <a:t> </a:t>
            </a:r>
            <a:r>
              <a:rPr dirty="0" spc="-40"/>
              <a:t>identific</a:t>
            </a:r>
            <a:r>
              <a:rPr dirty="0" spc="-90"/>
              <a:t>a</a:t>
            </a:r>
            <a:r>
              <a:rPr dirty="0" spc="-75"/>
              <a:t>re</a:t>
            </a:r>
            <a:r>
              <a:rPr dirty="0" spc="10"/>
              <a:t> </a:t>
            </a:r>
            <a:r>
              <a:rPr dirty="0" spc="-50"/>
              <a:t>l’insieme</a:t>
            </a:r>
            <a:r>
              <a:rPr dirty="0" spc="15"/>
              <a:t> </a:t>
            </a:r>
            <a:r>
              <a:rPr dirty="0" spc="-65"/>
              <a:t>dei</a:t>
            </a:r>
            <a:r>
              <a:rPr dirty="0" spc="10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</a:t>
            </a:r>
            <a:r>
              <a:rPr dirty="0" spc="10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5" b="1">
                <a:solidFill>
                  <a:srgbClr val="CC0000"/>
                </a:solidFill>
                <a:latin typeface="Arial"/>
                <a:cs typeface="Arial"/>
              </a:rPr>
              <a:t>retta</a:t>
            </a:r>
            <a:r>
              <a:rPr dirty="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pc="-15" b="1">
                <a:solidFill>
                  <a:srgbClr val="CC0000"/>
                </a:solidFill>
                <a:latin typeface="Arial"/>
                <a:cs typeface="Arial"/>
              </a:rPr>
              <a:t>rientata</a:t>
            </a:r>
            <a:r>
              <a:rPr dirty="0" spc="-40"/>
              <a:t>.</a:t>
            </a:r>
          </a:p>
          <a:p>
            <a:pPr marL="12700" marR="38100">
              <a:lnSpc>
                <a:spcPct val="100000"/>
              </a:lnSpc>
              <a:spcBef>
                <a:spcPts val="5"/>
              </a:spcBef>
            </a:pPr>
            <a:r>
              <a:rPr dirty="0" spc="-60"/>
              <a:t>Consideriam</a:t>
            </a:r>
            <a:r>
              <a:rPr dirty="0" spc="-60"/>
              <a:t>o</a:t>
            </a:r>
            <a:r>
              <a:rPr dirty="0" spc="20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35"/>
              <a:t>retta</a:t>
            </a:r>
            <a:r>
              <a:rPr dirty="0" spc="10"/>
              <a:t> </a:t>
            </a:r>
            <a:r>
              <a:rPr dirty="0" spc="-80"/>
              <a:t>su</a:t>
            </a:r>
            <a:r>
              <a:rPr dirty="0" spc="15"/>
              <a:t> </a:t>
            </a:r>
            <a:r>
              <a:rPr dirty="0" spc="-35"/>
              <a:t>cui</a:t>
            </a:r>
            <a:r>
              <a:rPr dirty="0" spc="10"/>
              <a:t> </a:t>
            </a:r>
            <a:r>
              <a:rPr dirty="0" spc="-45"/>
              <a:t>si</a:t>
            </a:r>
            <a:r>
              <a:rPr dirty="0" spc="-20"/>
              <a:t> </a:t>
            </a:r>
            <a:r>
              <a:rPr dirty="0" spc="-630"/>
              <a:t>`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50"/>
              <a:t>fissato</a:t>
            </a:r>
            <a:r>
              <a:rPr dirty="0" spc="15"/>
              <a:t> </a:t>
            </a:r>
            <a:r>
              <a:rPr dirty="0" spc="-75"/>
              <a:t>un</a:t>
            </a:r>
            <a:r>
              <a:rPr dirty="0" spc="10"/>
              <a:t> </a:t>
            </a:r>
            <a:r>
              <a:rPr dirty="0" spc="-75"/>
              <a:t>verso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40"/>
              <a:t>p</a:t>
            </a:r>
            <a:r>
              <a:rPr dirty="0" spc="-60"/>
              <a:t>erc</a:t>
            </a:r>
            <a:r>
              <a:rPr dirty="0" spc="-110"/>
              <a:t>o</a:t>
            </a:r>
            <a:r>
              <a:rPr dirty="0" spc="-60"/>
              <a:t>rrenza.</a:t>
            </a:r>
            <a:r>
              <a:rPr dirty="0" spc="-45"/>
              <a:t> </a:t>
            </a:r>
            <a:r>
              <a:rPr dirty="0" spc="-65"/>
              <a:t>Canonicament</a:t>
            </a:r>
            <a:r>
              <a:rPr dirty="0" spc="-60"/>
              <a:t>e</a:t>
            </a:r>
            <a:r>
              <a:rPr dirty="0" spc="25"/>
              <a:t> </a:t>
            </a:r>
            <a:r>
              <a:rPr dirty="0" spc="-50"/>
              <a:t>lav</a:t>
            </a:r>
            <a:r>
              <a:rPr dirty="0" spc="-105"/>
              <a:t>o</a:t>
            </a:r>
            <a:r>
              <a:rPr dirty="0" spc="-80"/>
              <a:t>reremo</a:t>
            </a:r>
            <a:r>
              <a:rPr dirty="0" spc="10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75"/>
              <a:t>una</a:t>
            </a:r>
            <a:r>
              <a:rPr dirty="0" spc="15"/>
              <a:t> </a:t>
            </a:r>
            <a:r>
              <a:rPr dirty="0" spc="-35"/>
              <a:t>retta</a:t>
            </a:r>
            <a:r>
              <a:rPr dirty="0" spc="15"/>
              <a:t> </a:t>
            </a:r>
            <a:r>
              <a:rPr dirty="0" spc="-110"/>
              <a:t>o</a:t>
            </a:r>
            <a:r>
              <a:rPr dirty="0" spc="-45"/>
              <a:t>rizzontale</a:t>
            </a:r>
            <a:r>
              <a:rPr dirty="0" spc="10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/>
              <a:t>il</a:t>
            </a:r>
            <a:r>
              <a:rPr dirty="0" spc="10"/>
              <a:t> </a:t>
            </a:r>
            <a:r>
              <a:rPr dirty="0" spc="-75"/>
              <a:t>verso</a:t>
            </a:r>
            <a:r>
              <a:rPr dirty="0" spc="10"/>
              <a:t> </a:t>
            </a:r>
            <a:r>
              <a:rPr dirty="0" spc="-75"/>
              <a:t>che</a:t>
            </a:r>
            <a:r>
              <a:rPr dirty="0" spc="-45"/>
              <a:t> </a:t>
            </a:r>
            <a:r>
              <a:rPr dirty="0" spc="-70"/>
              <a:t>va</a:t>
            </a:r>
            <a:r>
              <a:rPr dirty="0" spc="15"/>
              <a:t> </a:t>
            </a:r>
            <a:r>
              <a:rPr dirty="0" spc="-75"/>
              <a:t>da</a:t>
            </a:r>
            <a:r>
              <a:rPr dirty="0" spc="15"/>
              <a:t> </a:t>
            </a:r>
            <a:r>
              <a:rPr dirty="0" spc="-45"/>
              <a:t>sinistra</a:t>
            </a:r>
            <a:r>
              <a:rPr dirty="0" spc="15"/>
              <a:t> </a:t>
            </a:r>
            <a:r>
              <a:rPr dirty="0" spc="-80"/>
              <a:t>a</a:t>
            </a:r>
            <a:r>
              <a:rPr dirty="0" spc="15"/>
              <a:t> </a:t>
            </a:r>
            <a:r>
              <a:rPr dirty="0" spc="-60"/>
              <a:t>destra.</a:t>
            </a:r>
          </a:p>
          <a:p>
            <a:pPr>
              <a:lnSpc>
                <a:spcPct val="100000"/>
              </a:lnSpc>
            </a:pPr>
          </a:p>
          <a:p>
            <a:pPr marL="12700" marR="472440">
              <a:lnSpc>
                <a:spcPct val="100000"/>
              </a:lnSpc>
              <a:spcBef>
                <a:spcPts val="1015"/>
              </a:spcBef>
            </a:pPr>
            <a:r>
              <a:rPr dirty="0" spc="-50"/>
              <a:t>Preso</a:t>
            </a:r>
            <a:r>
              <a:rPr dirty="0" spc="10"/>
              <a:t> </a:t>
            </a:r>
            <a:r>
              <a:rPr dirty="0" spc="-75"/>
              <a:t>un</a:t>
            </a:r>
            <a:r>
              <a:rPr dirty="0" spc="15"/>
              <a:t> </a:t>
            </a:r>
            <a:r>
              <a:rPr dirty="0" spc="-55"/>
              <a:t>punto</a:t>
            </a:r>
            <a:r>
              <a:rPr dirty="0" spc="15"/>
              <a:t> </a:t>
            </a:r>
            <a:r>
              <a:rPr dirty="0" spc="70" i="1">
                <a:latin typeface="Calibri"/>
                <a:cs typeface="Calibri"/>
              </a:rPr>
              <a:t>O</a:t>
            </a:r>
            <a:r>
              <a:rPr dirty="0" i="1">
                <a:latin typeface="Calibri"/>
                <a:cs typeface="Calibri"/>
              </a:rPr>
              <a:t> </a:t>
            </a:r>
            <a:r>
              <a:rPr dirty="0" spc="-65" i="1">
                <a:latin typeface="Calibri"/>
                <a:cs typeface="Calibri"/>
              </a:rPr>
              <a:t> </a:t>
            </a:r>
            <a:r>
              <a:rPr dirty="0" spc="-80"/>
              <a:t>su</a:t>
            </a:r>
            <a:r>
              <a:rPr dirty="0" spc="10"/>
              <a:t> </a:t>
            </a:r>
            <a:r>
              <a:rPr dirty="0" spc="-35"/>
              <a:t>di</a:t>
            </a:r>
            <a:r>
              <a:rPr dirty="0" spc="15"/>
              <a:t> </a:t>
            </a:r>
            <a:r>
              <a:rPr dirty="0" spc="-85"/>
              <a:t>essa,</a:t>
            </a:r>
            <a:r>
              <a:rPr dirty="0" spc="15"/>
              <a:t> </a:t>
            </a:r>
            <a:r>
              <a:rPr dirty="0" spc="-75"/>
              <a:t>chiameremo</a:t>
            </a:r>
            <a:r>
              <a:rPr dirty="0" spc="15"/>
              <a:t> </a:t>
            </a:r>
            <a:r>
              <a:rPr dirty="0" spc="-70"/>
              <a:t>questo</a:t>
            </a:r>
            <a:r>
              <a:rPr dirty="0" spc="15"/>
              <a:t> </a:t>
            </a:r>
            <a:r>
              <a:rPr dirty="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pc="-50" b="1">
                <a:solidFill>
                  <a:srgbClr val="CC0000"/>
                </a:solidFill>
                <a:latin typeface="Arial"/>
                <a:cs typeface="Arial"/>
              </a:rPr>
              <a:t>rigine</a:t>
            </a:r>
            <a:r>
              <a:rPr dirty="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pc="-114"/>
              <a:t>e</a:t>
            </a:r>
            <a:r>
              <a:rPr dirty="0" spc="10"/>
              <a:t> </a:t>
            </a:r>
            <a:r>
              <a:rPr dirty="0" spc="-40"/>
              <a:t>lo</a:t>
            </a:r>
            <a:r>
              <a:rPr dirty="0" spc="-30"/>
              <a:t> </a:t>
            </a:r>
            <a:r>
              <a:rPr dirty="0" spc="-55"/>
              <a:t>identificheremo</a:t>
            </a:r>
            <a:r>
              <a:rPr dirty="0" spc="15"/>
              <a:t> </a:t>
            </a:r>
            <a:r>
              <a:rPr dirty="0" spc="-65"/>
              <a:t>con</a:t>
            </a:r>
            <a:r>
              <a:rPr dirty="0" spc="15"/>
              <a:t> </a:t>
            </a:r>
            <a:r>
              <a:rPr dirty="0" spc="-40"/>
              <a:t>lo</a:t>
            </a:r>
            <a:r>
              <a:rPr dirty="0" spc="10"/>
              <a:t> </a:t>
            </a:r>
            <a:r>
              <a:rPr dirty="0" spc="-75"/>
              <a:t>0</a:t>
            </a:r>
            <a:r>
              <a:rPr dirty="0" spc="10"/>
              <a:t> </a:t>
            </a:r>
            <a:r>
              <a:rPr dirty="0" spc="-65"/>
              <a:t>dei</a:t>
            </a:r>
            <a:r>
              <a:rPr dirty="0" spc="15"/>
              <a:t> </a:t>
            </a:r>
            <a:r>
              <a:rPr dirty="0" spc="-65"/>
              <a:t>numeri</a:t>
            </a:r>
            <a:r>
              <a:rPr dirty="0" spc="15"/>
              <a:t> </a:t>
            </a:r>
            <a:r>
              <a:rPr dirty="0" spc="-45"/>
              <a:t>reali.</a:t>
            </a: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07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34/37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/>
          <p:nvPr/>
        </p:nvSpPr>
        <p:spPr>
          <a:xfrm>
            <a:off x="503973" y="2103996"/>
            <a:ext cx="3575050" cy="0"/>
          </a:xfrm>
          <a:custGeom>
            <a:avLst/>
            <a:gdLst/>
            <a:ahLst/>
            <a:cxnLst/>
            <a:rect l="l" t="t" r="r" b="b"/>
            <a:pathLst>
              <a:path w="3575050" h="0">
                <a:moveTo>
                  <a:pt x="0" y="0"/>
                </a:moveTo>
                <a:lnTo>
                  <a:pt x="357473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63530" y="2083752"/>
            <a:ext cx="40640" cy="40640"/>
          </a:xfrm>
          <a:custGeom>
            <a:avLst/>
            <a:gdLst/>
            <a:ahLst/>
            <a:cxnLst/>
            <a:rect l="l" t="t" r="r" b="b"/>
            <a:pathLst>
              <a:path w="40639" h="40639">
                <a:moveTo>
                  <a:pt x="0" y="0"/>
                </a:moveTo>
                <a:lnTo>
                  <a:pt x="15182" y="20243"/>
                </a:lnTo>
                <a:lnTo>
                  <a:pt x="0" y="40487"/>
                </a:lnTo>
                <a:lnTo>
                  <a:pt x="40487" y="2024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3973" y="2992450"/>
            <a:ext cx="3575050" cy="0"/>
          </a:xfrm>
          <a:custGeom>
            <a:avLst/>
            <a:gdLst/>
            <a:ahLst/>
            <a:cxnLst/>
            <a:rect l="l" t="t" r="r" b="b"/>
            <a:pathLst>
              <a:path w="3575050" h="0">
                <a:moveTo>
                  <a:pt x="0" y="0"/>
                </a:moveTo>
                <a:lnTo>
                  <a:pt x="357473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63530" y="2972206"/>
            <a:ext cx="40640" cy="40640"/>
          </a:xfrm>
          <a:custGeom>
            <a:avLst/>
            <a:gdLst/>
            <a:ahLst/>
            <a:cxnLst/>
            <a:rect l="l" t="t" r="r" b="b"/>
            <a:pathLst>
              <a:path w="40639" h="40639">
                <a:moveTo>
                  <a:pt x="0" y="0"/>
                </a:moveTo>
                <a:lnTo>
                  <a:pt x="15182" y="20243"/>
                </a:lnTo>
                <a:lnTo>
                  <a:pt x="0" y="40487"/>
                </a:lnTo>
                <a:lnTo>
                  <a:pt x="40487" y="2024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66" y="635314"/>
            <a:ext cx="4326890" cy="2601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55">
                <a:latin typeface="Tahoma"/>
                <a:cs typeface="Tahoma"/>
              </a:rPr>
              <a:t>Anche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defi</a:t>
            </a:r>
            <a:r>
              <a:rPr dirty="0" sz="1200" spc="-60">
                <a:latin typeface="Tahoma"/>
                <a:cs typeface="Tahoma"/>
              </a:rPr>
              <a:t>niscono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val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ssoluto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5">
                <a:latin typeface="Tahoma"/>
                <a:cs typeface="Tahoma"/>
              </a:rPr>
              <a:t>ed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confronto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g</a:t>
            </a:r>
            <a:r>
              <a:rPr dirty="0" sz="1200" spc="-50">
                <a:latin typeface="Tahoma"/>
                <a:cs typeface="Tahoma"/>
              </a:rPr>
              <a:t>o</a:t>
            </a:r>
            <a:r>
              <a:rPr dirty="0" sz="1200" spc="-70">
                <a:latin typeface="Tahoma"/>
                <a:cs typeface="Tahoma"/>
              </a:rPr>
              <a:t>d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-75">
                <a:latin typeface="Tahoma"/>
                <a:cs typeface="Tahoma"/>
              </a:rPr>
              <a:t>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delle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medesime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ro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0">
                <a:latin typeface="Tahoma"/>
                <a:cs typeface="Tahoma"/>
              </a:rPr>
              <a:t>rie</a:t>
            </a:r>
            <a:r>
              <a:rPr dirty="0" sz="1200" spc="-50">
                <a:latin typeface="Tahoma"/>
                <a:cs typeface="Tahoma"/>
              </a:rPr>
              <a:t>t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viste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so</a:t>
            </a:r>
            <a:r>
              <a:rPr dirty="0" sz="1200" spc="-114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ra.</a:t>
            </a:r>
            <a:endParaRPr sz="1200">
              <a:latin typeface="Tahoma"/>
              <a:cs typeface="Tahoma"/>
            </a:endParaRPr>
          </a:p>
          <a:p>
            <a:pPr marL="12700" marR="272415">
              <a:lnSpc>
                <a:spcPct val="100000"/>
              </a:lnSpc>
              <a:spcBef>
                <a:spcPts val="5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l’</a:t>
            </a:r>
            <a:r>
              <a:rPr dirty="0" sz="120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40" b="1">
                <a:solidFill>
                  <a:srgbClr val="CC0000"/>
                </a:solidFill>
                <a:latin typeface="Arial"/>
                <a:cs typeface="Arial"/>
              </a:rPr>
              <a:t>rdinamento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naturale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45">
                <a:latin typeface="Tahoma"/>
                <a:cs typeface="Tahoma"/>
              </a:rPr>
              <a:t>definito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ermette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identific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l’insieme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5" b="1">
                <a:solidFill>
                  <a:srgbClr val="CC0000"/>
                </a:solidFill>
                <a:latin typeface="Arial"/>
                <a:cs typeface="Arial"/>
              </a:rPr>
              <a:t>retta</a:t>
            </a:r>
            <a:r>
              <a:rPr dirty="0" sz="1200" spc="10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15" b="1">
                <a:solidFill>
                  <a:srgbClr val="CC0000"/>
                </a:solidFill>
                <a:latin typeface="Arial"/>
                <a:cs typeface="Arial"/>
              </a:rPr>
              <a:t>rientata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  <a:p>
            <a:pPr marL="12700" marR="38100">
              <a:lnSpc>
                <a:spcPct val="100000"/>
              </a:lnSpc>
              <a:spcBef>
                <a:spcPts val="5"/>
              </a:spcBef>
            </a:pPr>
            <a:r>
              <a:rPr dirty="0" sz="1200" spc="-60">
                <a:latin typeface="Tahoma"/>
                <a:cs typeface="Tahoma"/>
              </a:rPr>
              <a:t>Consideriam</a:t>
            </a:r>
            <a:r>
              <a:rPr dirty="0" sz="1200" spc="-6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retta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su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cui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fissato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60">
                <a:latin typeface="Tahoma"/>
                <a:cs typeface="Tahoma"/>
              </a:rPr>
              <a:t>erc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60">
                <a:latin typeface="Tahoma"/>
                <a:cs typeface="Tahoma"/>
              </a:rPr>
              <a:t>rrenza.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Canonicament</a:t>
            </a:r>
            <a:r>
              <a:rPr dirty="0" sz="1200" spc="-60">
                <a:latin typeface="Tahoma"/>
                <a:cs typeface="Tahoma"/>
              </a:rPr>
              <a:t>e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lav</a:t>
            </a:r>
            <a:r>
              <a:rPr dirty="0" sz="1200" spc="-105">
                <a:latin typeface="Tahoma"/>
                <a:cs typeface="Tahoma"/>
              </a:rPr>
              <a:t>o</a:t>
            </a:r>
            <a:r>
              <a:rPr dirty="0" sz="1200" spc="-80">
                <a:latin typeface="Tahoma"/>
                <a:cs typeface="Tahoma"/>
              </a:rPr>
              <a:t>reremo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retta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rizzontale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verso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sinistra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destra.</a:t>
            </a:r>
            <a:endParaRPr sz="12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66675">
              <a:lnSpc>
                <a:spcPct val="100000"/>
              </a:lnSpc>
              <a:spcBef>
                <a:spcPts val="1015"/>
              </a:spcBef>
            </a:pPr>
            <a:r>
              <a:rPr dirty="0" sz="1200" spc="-50">
                <a:latin typeface="Tahoma"/>
                <a:cs typeface="Tahoma"/>
              </a:rPr>
              <a:t>Preso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70" i="1">
                <a:latin typeface="Calibri"/>
                <a:cs typeface="Calibri"/>
              </a:rPr>
              <a:t>O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 </a:t>
            </a:r>
            <a:r>
              <a:rPr dirty="0" sz="1200" spc="-80">
                <a:latin typeface="Tahoma"/>
                <a:cs typeface="Tahoma"/>
              </a:rPr>
              <a:t>su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5">
                <a:latin typeface="Tahoma"/>
                <a:cs typeface="Tahoma"/>
              </a:rPr>
              <a:t>essa,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chiameremo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questo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25" b="1">
                <a:solidFill>
                  <a:srgbClr val="CC0000"/>
                </a:solidFill>
                <a:latin typeface="Arial"/>
                <a:cs typeface="Arial"/>
              </a:rPr>
              <a:t>o</a:t>
            </a:r>
            <a:r>
              <a:rPr dirty="0" sz="1200" spc="-50" b="1">
                <a:solidFill>
                  <a:srgbClr val="CC0000"/>
                </a:solidFill>
                <a:latin typeface="Arial"/>
                <a:cs typeface="Arial"/>
              </a:rPr>
              <a:t>rigine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identificheremo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lo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0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reali.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Fissiamo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segmento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lunghezza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unit</a:t>
            </a:r>
            <a:r>
              <a:rPr dirty="0" sz="1200" spc="-90">
                <a:latin typeface="Tahoma"/>
                <a:cs typeface="Tahoma"/>
              </a:rPr>
              <a:t>a</a:t>
            </a:r>
            <a:r>
              <a:rPr dirty="0" sz="1200" spc="-40">
                <a:latin typeface="Tahoma"/>
                <a:cs typeface="Tahoma"/>
              </a:rPr>
              <a:t>ria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30" i="1">
                <a:latin typeface="Calibri"/>
                <a:cs typeface="Calibri"/>
              </a:rPr>
              <a:t>u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punto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dista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u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00" i="1">
                <a:latin typeface="Calibri"/>
                <a:cs typeface="Calibri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70" i="1">
                <a:latin typeface="Calibri"/>
                <a:cs typeface="Calibri"/>
              </a:rPr>
              <a:t>O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 </a:t>
            </a:r>
            <a:r>
              <a:rPr dirty="0" sz="1200" spc="-75">
                <a:latin typeface="Tahoma"/>
                <a:cs typeface="Tahoma"/>
              </a:rPr>
              <a:t>s</a:t>
            </a:r>
            <a:r>
              <a:rPr dirty="0" sz="1200" spc="-125">
                <a:latin typeface="Tahoma"/>
                <a:cs typeface="Tahoma"/>
              </a:rPr>
              <a:t>a</a:t>
            </a:r>
            <a:r>
              <a:rPr dirty="0" sz="1200" spc="-55">
                <a:latin typeface="Tahoma"/>
                <a:cs typeface="Tahoma"/>
              </a:rPr>
              <a:t>r</a:t>
            </a:r>
            <a:r>
              <a:rPr dirty="0" sz="1200" spc="-650">
                <a:latin typeface="Tahoma"/>
                <a:cs typeface="Tahoma"/>
              </a:rPr>
              <a:t>`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identificato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con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numero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reale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1.</a:t>
            </a:r>
            <a:endParaRPr sz="1200">
              <a:latin typeface="Tahoma"/>
              <a:cs typeface="Tahoma"/>
            </a:endParaRPr>
          </a:p>
          <a:p>
            <a:pPr algn="ctr" marL="345440">
              <a:lnSpc>
                <a:spcPct val="100000"/>
              </a:lnSpc>
              <a:spcBef>
                <a:spcPts val="805"/>
              </a:spcBef>
              <a:tabLst>
                <a:tab pos="728980" algn="l"/>
              </a:tabLst>
            </a:pPr>
            <a:r>
              <a:rPr dirty="0" sz="1200" spc="70" i="1">
                <a:latin typeface="Calibri"/>
                <a:cs typeface="Calibri"/>
              </a:rPr>
              <a:t>O</a:t>
            </a:r>
            <a:r>
              <a:rPr dirty="0" sz="1200" spc="70" i="1">
                <a:latin typeface="Calibri"/>
                <a:cs typeface="Calibri"/>
              </a:rPr>
              <a:t>	</a:t>
            </a:r>
            <a:r>
              <a:rPr dirty="0" baseline="2314" sz="1800" spc="-112">
                <a:latin typeface="Tahoma"/>
                <a:cs typeface="Tahoma"/>
              </a:rPr>
              <a:t>1</a:t>
            </a:r>
            <a:endParaRPr baseline="2314" sz="18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285247" y="2973543"/>
            <a:ext cx="398145" cy="37465"/>
          </a:xfrm>
          <a:custGeom>
            <a:avLst/>
            <a:gdLst/>
            <a:ahLst/>
            <a:cxnLst/>
            <a:rect l="l" t="t" r="r" b="b"/>
            <a:pathLst>
              <a:path w="398144" h="37464">
                <a:moveTo>
                  <a:pt x="380422" y="0"/>
                </a:moveTo>
                <a:lnTo>
                  <a:pt x="366631" y="4546"/>
                </a:lnTo>
                <a:lnTo>
                  <a:pt x="360004" y="15951"/>
                </a:lnTo>
                <a:lnTo>
                  <a:pt x="364113" y="30404"/>
                </a:lnTo>
                <a:lnTo>
                  <a:pt x="374814" y="37470"/>
                </a:lnTo>
                <a:lnTo>
                  <a:pt x="389740" y="33737"/>
                </a:lnTo>
                <a:lnTo>
                  <a:pt x="397137" y="23582"/>
                </a:lnTo>
                <a:lnTo>
                  <a:pt x="397732" y="18906"/>
                </a:lnTo>
                <a:lnTo>
                  <a:pt x="392715" y="6050"/>
                </a:lnTo>
                <a:lnTo>
                  <a:pt x="380422" y="0"/>
                </a:lnTo>
                <a:close/>
              </a:path>
              <a:path w="398144" h="37464">
                <a:moveTo>
                  <a:pt x="20418" y="0"/>
                </a:moveTo>
                <a:lnTo>
                  <a:pt x="6627" y="4546"/>
                </a:lnTo>
                <a:lnTo>
                  <a:pt x="0" y="15950"/>
                </a:lnTo>
                <a:lnTo>
                  <a:pt x="4109" y="30404"/>
                </a:lnTo>
                <a:lnTo>
                  <a:pt x="14810" y="37470"/>
                </a:lnTo>
                <a:lnTo>
                  <a:pt x="29735" y="33737"/>
                </a:lnTo>
                <a:lnTo>
                  <a:pt x="37132" y="23582"/>
                </a:lnTo>
                <a:lnTo>
                  <a:pt x="37727" y="18906"/>
                </a:lnTo>
                <a:lnTo>
                  <a:pt x="32710" y="6050"/>
                </a:lnTo>
                <a:lnTo>
                  <a:pt x="204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07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34/37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97734"/>
            <a:ext cx="43364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Sfruttando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segmenti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lunghez</a:t>
            </a:r>
            <a:r>
              <a:rPr dirty="0" sz="1200" spc="-55">
                <a:latin typeface="Tahoma"/>
                <a:cs typeface="Tahoma"/>
              </a:rPr>
              <a:t>za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rzionale,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inserire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sulla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retta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rientata.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destra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dell’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rigine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vanno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ositivi,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sinis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quelli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negativi.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35/37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Ordinamento</a:t>
            </a:r>
            <a:r>
              <a:rPr dirty="0" spc="155"/>
              <a:t> </a:t>
            </a:r>
            <a:r>
              <a:rPr dirty="0" spc="-65"/>
              <a:t>in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997734"/>
            <a:ext cx="43364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200" spc="-40">
                <a:latin typeface="Tahoma"/>
                <a:cs typeface="Tahoma"/>
              </a:rPr>
              <a:t>Sfruttando</a:t>
            </a:r>
            <a:r>
              <a:rPr dirty="0" sz="1200" spc="-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segmenti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lunghez</a:t>
            </a:r>
            <a:r>
              <a:rPr dirty="0" sz="1200" spc="-55">
                <a:latin typeface="Tahoma"/>
                <a:cs typeface="Tahoma"/>
              </a:rPr>
              <a:t>za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45">
                <a:latin typeface="Tahoma"/>
                <a:cs typeface="Tahoma"/>
              </a:rPr>
              <a:t>r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rzionale,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ossiamo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inserire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tutti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reali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sulla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retta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rientata.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5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destra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dell’</a:t>
            </a:r>
            <a:r>
              <a:rPr dirty="0" sz="1200" spc="-85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rigine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vanno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30">
                <a:latin typeface="Tahoma"/>
                <a:cs typeface="Tahoma"/>
              </a:rPr>
              <a:t>ositivi,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sinis</a:t>
            </a:r>
            <a:r>
              <a:rPr dirty="0" sz="1200" spc="-10">
                <a:latin typeface="Tahoma"/>
                <a:cs typeface="Tahoma"/>
              </a:rPr>
              <a:t>t</a:t>
            </a:r>
            <a:r>
              <a:rPr dirty="0" sz="1200" spc="-15">
                <a:latin typeface="Tahoma"/>
                <a:cs typeface="Tahoma"/>
              </a:rPr>
              <a:t>r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quelli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negativi.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ottiene: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9604" y="1761972"/>
            <a:ext cx="3575050" cy="0"/>
          </a:xfrm>
          <a:custGeom>
            <a:avLst/>
            <a:gdLst/>
            <a:ahLst/>
            <a:cxnLst/>
            <a:rect l="l" t="t" r="r" b="b"/>
            <a:pathLst>
              <a:path w="3575050" h="0">
                <a:moveTo>
                  <a:pt x="0" y="0"/>
                </a:moveTo>
                <a:lnTo>
                  <a:pt x="3574739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59161" y="1741728"/>
            <a:ext cx="40640" cy="40640"/>
          </a:xfrm>
          <a:custGeom>
            <a:avLst/>
            <a:gdLst/>
            <a:ahLst/>
            <a:cxnLst/>
            <a:rect l="l" t="t" r="r" b="b"/>
            <a:pathLst>
              <a:path w="40639" h="40639">
                <a:moveTo>
                  <a:pt x="0" y="0"/>
                </a:moveTo>
                <a:lnTo>
                  <a:pt x="15182" y="20243"/>
                </a:lnTo>
                <a:lnTo>
                  <a:pt x="0" y="40487"/>
                </a:lnTo>
                <a:lnTo>
                  <a:pt x="40487" y="2024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039006" y="1697329"/>
            <a:ext cx="135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25">
                <a:latin typeface="Verdana"/>
                <a:cs typeface="Verdana"/>
              </a:rPr>
              <a:t>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34055" y="186090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745246" y="1793511"/>
            <a:ext cx="1224280" cy="262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3700" algn="l"/>
                <a:tab pos="776605" algn="l"/>
              </a:tabLst>
            </a:pPr>
            <a:r>
              <a:rPr dirty="0" baseline="2314" sz="1800" spc="-397">
                <a:latin typeface="Lucida Sans Unicode"/>
                <a:cs typeface="Lucida Sans Unicode"/>
              </a:rPr>
              <a:t>−</a:t>
            </a:r>
            <a:r>
              <a:rPr dirty="0" baseline="2314" sz="1800" spc="-112">
                <a:latin typeface="Tahoma"/>
                <a:cs typeface="Tahoma"/>
              </a:rPr>
              <a:t>1</a:t>
            </a:r>
            <a:r>
              <a:rPr dirty="0" baseline="2314" sz="1800">
                <a:latin typeface="Tahoma"/>
                <a:cs typeface="Tahoma"/>
              </a:rPr>
              <a:t>	</a:t>
            </a:r>
            <a:r>
              <a:rPr dirty="0" sz="1200" spc="70" i="1">
                <a:latin typeface="Calibri"/>
                <a:cs typeface="Calibri"/>
              </a:rPr>
              <a:t>O</a:t>
            </a:r>
            <a:r>
              <a:rPr dirty="0" sz="1200" i="1">
                <a:latin typeface="Calibri"/>
                <a:cs typeface="Calibri"/>
              </a:rPr>
              <a:t>	</a:t>
            </a:r>
            <a:r>
              <a:rPr dirty="0" baseline="2314" sz="1800" spc="-7">
                <a:latin typeface="Tahoma"/>
                <a:cs typeface="Tahoma"/>
              </a:rPr>
              <a:t>1</a:t>
            </a:r>
            <a:r>
              <a:rPr dirty="0" baseline="32407" sz="1800" spc="509">
                <a:latin typeface="Arial"/>
                <a:cs typeface="Arial"/>
              </a:rPr>
              <a:t>√</a:t>
            </a:r>
            <a:r>
              <a:rPr dirty="0" baseline="-13888" sz="1800" spc="-112">
                <a:latin typeface="Tahoma"/>
                <a:cs typeface="Tahoma"/>
              </a:rPr>
              <a:t>2</a:t>
            </a:r>
            <a:r>
              <a:rPr dirty="0" baseline="-13888" sz="1800">
                <a:latin typeface="Tahoma"/>
                <a:cs typeface="Tahoma"/>
              </a:rPr>
              <a:t> </a:t>
            </a:r>
            <a:r>
              <a:rPr dirty="0" baseline="-13888" sz="1800" spc="-254">
                <a:latin typeface="Tahoma"/>
                <a:cs typeface="Tahoma"/>
              </a:rPr>
              <a:t> </a:t>
            </a:r>
            <a:r>
              <a:rPr dirty="0" baseline="2314" sz="1800" spc="-112">
                <a:latin typeface="Tahoma"/>
                <a:cs typeface="Tahoma"/>
              </a:rPr>
              <a:t>2</a:t>
            </a:r>
            <a:endParaRPr baseline="2314" sz="18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62520" y="1860905"/>
            <a:ext cx="74930" cy="0"/>
          </a:xfrm>
          <a:custGeom>
            <a:avLst/>
            <a:gdLst/>
            <a:ahLst/>
            <a:cxnLst/>
            <a:rect l="l" t="t" r="r" b="b"/>
            <a:pathLst>
              <a:path w="74930" h="0">
                <a:moveTo>
                  <a:pt x="0" y="0"/>
                </a:moveTo>
                <a:lnTo>
                  <a:pt x="74333" y="0"/>
                </a:lnTo>
              </a:path>
            </a:pathLst>
          </a:custGeom>
          <a:ln w="72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229749" y="1788853"/>
            <a:ext cx="24955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1574" sz="1800" spc="-112">
                <a:latin typeface="Tahoma"/>
                <a:cs typeface="Tahoma"/>
              </a:rPr>
              <a:t>3</a:t>
            </a:r>
            <a:r>
              <a:rPr dirty="0" baseline="-11574" sz="1800" spc="202">
                <a:latin typeface="Tahoma"/>
                <a:cs typeface="Tahoma"/>
              </a:rPr>
              <a:t> </a:t>
            </a:r>
            <a:r>
              <a:rPr dirty="0" sz="1200" spc="-145" i="1">
                <a:latin typeface="Arial"/>
                <a:cs typeface="Arial"/>
              </a:rPr>
              <a:t>π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8482" y="1793511"/>
            <a:ext cx="39116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65">
                <a:latin typeface="Lucida Sans Unicode"/>
                <a:cs typeface="Lucida Sans Unicode"/>
              </a:rPr>
              <a:t>−</a:t>
            </a:r>
            <a:r>
              <a:rPr dirty="0" sz="1200" spc="-75">
                <a:latin typeface="Tahoma"/>
                <a:cs typeface="Tahoma"/>
              </a:rPr>
              <a:t>2</a:t>
            </a:r>
            <a:r>
              <a:rPr dirty="0" baseline="46296" sz="1800" spc="509">
                <a:latin typeface="Arial"/>
                <a:cs typeface="Arial"/>
              </a:rPr>
              <a:t>√</a:t>
            </a:r>
            <a:r>
              <a:rPr dirty="0" sz="1200" spc="-75">
                <a:latin typeface="Tahoma"/>
                <a:cs typeface="Tahoma"/>
              </a:rPr>
              <a:t>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21688" y="1904979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260">
                <a:latin typeface="Lucida Sans Unicode"/>
                <a:cs typeface="Lucida Sans Unicode"/>
              </a:rPr>
              <a:t>−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538579" y="193733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68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25879" y="1827590"/>
            <a:ext cx="79375" cy="236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1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91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35260" y="1743065"/>
            <a:ext cx="2414270" cy="37465"/>
          </a:xfrm>
          <a:custGeom>
            <a:avLst/>
            <a:gdLst/>
            <a:ahLst/>
            <a:cxnLst/>
            <a:rect l="l" t="t" r="r" b="b"/>
            <a:pathLst>
              <a:path w="2414270" h="37464">
                <a:moveTo>
                  <a:pt x="1626040" y="0"/>
                </a:moveTo>
                <a:lnTo>
                  <a:pt x="1612249" y="4546"/>
                </a:lnTo>
                <a:lnTo>
                  <a:pt x="1605622" y="15951"/>
                </a:lnTo>
                <a:lnTo>
                  <a:pt x="1609731" y="30404"/>
                </a:lnTo>
                <a:lnTo>
                  <a:pt x="1620432" y="37470"/>
                </a:lnTo>
                <a:lnTo>
                  <a:pt x="1635357" y="33737"/>
                </a:lnTo>
                <a:lnTo>
                  <a:pt x="1642754" y="23582"/>
                </a:lnTo>
                <a:lnTo>
                  <a:pt x="1643349" y="18906"/>
                </a:lnTo>
                <a:lnTo>
                  <a:pt x="1638332" y="6050"/>
                </a:lnTo>
                <a:lnTo>
                  <a:pt x="1626040" y="0"/>
                </a:lnTo>
                <a:close/>
              </a:path>
              <a:path w="2414270" h="37464">
                <a:moveTo>
                  <a:pt x="906031" y="0"/>
                </a:moveTo>
                <a:lnTo>
                  <a:pt x="892240" y="4546"/>
                </a:lnTo>
                <a:lnTo>
                  <a:pt x="885613" y="15951"/>
                </a:lnTo>
                <a:lnTo>
                  <a:pt x="889722" y="30404"/>
                </a:lnTo>
                <a:lnTo>
                  <a:pt x="900423" y="37470"/>
                </a:lnTo>
                <a:lnTo>
                  <a:pt x="915348" y="33737"/>
                </a:lnTo>
                <a:lnTo>
                  <a:pt x="922746" y="23582"/>
                </a:lnTo>
                <a:lnTo>
                  <a:pt x="923341" y="18906"/>
                </a:lnTo>
                <a:lnTo>
                  <a:pt x="918323" y="6050"/>
                </a:lnTo>
                <a:lnTo>
                  <a:pt x="906031" y="0"/>
                </a:lnTo>
                <a:close/>
              </a:path>
              <a:path w="2414270" h="37464">
                <a:moveTo>
                  <a:pt x="2396449" y="0"/>
                </a:moveTo>
                <a:lnTo>
                  <a:pt x="2382658" y="4546"/>
                </a:lnTo>
                <a:lnTo>
                  <a:pt x="2376031" y="15951"/>
                </a:lnTo>
                <a:lnTo>
                  <a:pt x="2380140" y="30404"/>
                </a:lnTo>
                <a:lnTo>
                  <a:pt x="2390841" y="37470"/>
                </a:lnTo>
                <a:lnTo>
                  <a:pt x="2405766" y="33737"/>
                </a:lnTo>
                <a:lnTo>
                  <a:pt x="2413164" y="23582"/>
                </a:lnTo>
                <a:lnTo>
                  <a:pt x="2413759" y="18906"/>
                </a:lnTo>
                <a:lnTo>
                  <a:pt x="2408741" y="6050"/>
                </a:lnTo>
                <a:lnTo>
                  <a:pt x="2396449" y="0"/>
                </a:lnTo>
                <a:close/>
              </a:path>
              <a:path w="2414270" h="37464">
                <a:moveTo>
                  <a:pt x="1773643" y="0"/>
                </a:moveTo>
                <a:lnTo>
                  <a:pt x="1759852" y="4546"/>
                </a:lnTo>
                <a:lnTo>
                  <a:pt x="1753225" y="15951"/>
                </a:lnTo>
                <a:lnTo>
                  <a:pt x="1757334" y="30404"/>
                </a:lnTo>
                <a:lnTo>
                  <a:pt x="1768035" y="37470"/>
                </a:lnTo>
                <a:lnTo>
                  <a:pt x="1782960" y="33737"/>
                </a:lnTo>
                <a:lnTo>
                  <a:pt x="1790358" y="23582"/>
                </a:lnTo>
                <a:lnTo>
                  <a:pt x="1790953" y="18906"/>
                </a:lnTo>
                <a:lnTo>
                  <a:pt x="1785935" y="6050"/>
                </a:lnTo>
                <a:lnTo>
                  <a:pt x="1773643" y="0"/>
                </a:lnTo>
                <a:close/>
              </a:path>
              <a:path w="2414270" h="37464">
                <a:moveTo>
                  <a:pt x="20418" y="0"/>
                </a:moveTo>
                <a:lnTo>
                  <a:pt x="6627" y="4546"/>
                </a:lnTo>
                <a:lnTo>
                  <a:pt x="0" y="15951"/>
                </a:lnTo>
                <a:lnTo>
                  <a:pt x="4109" y="30404"/>
                </a:lnTo>
                <a:lnTo>
                  <a:pt x="14810" y="37470"/>
                </a:lnTo>
                <a:lnTo>
                  <a:pt x="29735" y="33737"/>
                </a:lnTo>
                <a:lnTo>
                  <a:pt x="37132" y="23582"/>
                </a:lnTo>
                <a:lnTo>
                  <a:pt x="37727" y="18906"/>
                </a:lnTo>
                <a:lnTo>
                  <a:pt x="32710" y="6050"/>
                </a:lnTo>
                <a:lnTo>
                  <a:pt x="20418" y="0"/>
                </a:lnTo>
                <a:close/>
              </a:path>
              <a:path w="2414270" h="37464">
                <a:moveTo>
                  <a:pt x="1266036" y="0"/>
                </a:moveTo>
                <a:lnTo>
                  <a:pt x="1252244" y="4546"/>
                </a:lnTo>
                <a:lnTo>
                  <a:pt x="1245617" y="15950"/>
                </a:lnTo>
                <a:lnTo>
                  <a:pt x="1249726" y="30404"/>
                </a:lnTo>
                <a:lnTo>
                  <a:pt x="1260427" y="37470"/>
                </a:lnTo>
                <a:lnTo>
                  <a:pt x="1275353" y="33737"/>
                </a:lnTo>
                <a:lnTo>
                  <a:pt x="1282750" y="23582"/>
                </a:lnTo>
                <a:lnTo>
                  <a:pt x="1283345" y="18906"/>
                </a:lnTo>
                <a:lnTo>
                  <a:pt x="1278328" y="6050"/>
                </a:lnTo>
                <a:lnTo>
                  <a:pt x="1266036" y="0"/>
                </a:lnTo>
                <a:close/>
              </a:path>
              <a:path w="2414270" h="37464">
                <a:moveTo>
                  <a:pt x="2346049" y="0"/>
                </a:moveTo>
                <a:lnTo>
                  <a:pt x="2332258" y="4546"/>
                </a:lnTo>
                <a:lnTo>
                  <a:pt x="2325630" y="15950"/>
                </a:lnTo>
                <a:lnTo>
                  <a:pt x="2329740" y="30404"/>
                </a:lnTo>
                <a:lnTo>
                  <a:pt x="2340441" y="37470"/>
                </a:lnTo>
                <a:lnTo>
                  <a:pt x="2355366" y="33737"/>
                </a:lnTo>
                <a:lnTo>
                  <a:pt x="2362763" y="23582"/>
                </a:lnTo>
                <a:lnTo>
                  <a:pt x="2363358" y="18906"/>
                </a:lnTo>
                <a:lnTo>
                  <a:pt x="2358341" y="6050"/>
                </a:lnTo>
                <a:lnTo>
                  <a:pt x="2346049" y="0"/>
                </a:lnTo>
                <a:close/>
              </a:path>
              <a:path w="2414270" h="37464">
                <a:moveTo>
                  <a:pt x="726029" y="0"/>
                </a:moveTo>
                <a:lnTo>
                  <a:pt x="712238" y="4546"/>
                </a:lnTo>
                <a:lnTo>
                  <a:pt x="705611" y="15951"/>
                </a:lnTo>
                <a:lnTo>
                  <a:pt x="709720" y="30404"/>
                </a:lnTo>
                <a:lnTo>
                  <a:pt x="720421" y="37470"/>
                </a:lnTo>
                <a:lnTo>
                  <a:pt x="735346" y="33737"/>
                </a:lnTo>
                <a:lnTo>
                  <a:pt x="742743" y="23582"/>
                </a:lnTo>
                <a:lnTo>
                  <a:pt x="743338" y="18906"/>
                </a:lnTo>
                <a:lnTo>
                  <a:pt x="738321" y="6050"/>
                </a:lnTo>
                <a:lnTo>
                  <a:pt x="726029" y="0"/>
                </a:lnTo>
                <a:close/>
              </a:path>
              <a:path w="2414270" h="37464">
                <a:moveTo>
                  <a:pt x="1986044" y="0"/>
                </a:moveTo>
                <a:lnTo>
                  <a:pt x="1972253" y="4546"/>
                </a:lnTo>
                <a:lnTo>
                  <a:pt x="1965626" y="15951"/>
                </a:lnTo>
                <a:lnTo>
                  <a:pt x="1969735" y="30404"/>
                </a:lnTo>
                <a:lnTo>
                  <a:pt x="1980436" y="37470"/>
                </a:lnTo>
                <a:lnTo>
                  <a:pt x="1995362" y="33737"/>
                </a:lnTo>
                <a:lnTo>
                  <a:pt x="2002759" y="23582"/>
                </a:lnTo>
                <a:lnTo>
                  <a:pt x="2003354" y="18906"/>
                </a:lnTo>
                <a:lnTo>
                  <a:pt x="1998337" y="6050"/>
                </a:lnTo>
                <a:lnTo>
                  <a:pt x="19860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35966" y="2258425"/>
            <a:ext cx="4298315" cy="544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200" spc="-25">
                <a:latin typeface="Tahoma"/>
                <a:cs typeface="Tahoma"/>
              </a:rPr>
              <a:t>La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fondamentale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</a:t>
            </a:r>
            <a:r>
              <a:rPr dirty="0" sz="1200" spc="-95">
                <a:latin typeface="Tahoma"/>
                <a:cs typeface="Tahoma"/>
              </a:rPr>
              <a:t>o</a:t>
            </a:r>
            <a:r>
              <a:rPr dirty="0" sz="1200" spc="-45">
                <a:latin typeface="Tahoma"/>
                <a:cs typeface="Tahoma"/>
              </a:rPr>
              <a:t>rris</a:t>
            </a:r>
            <a:r>
              <a:rPr dirty="0" sz="1200" spc="-40">
                <a:latin typeface="Tahoma"/>
                <a:cs typeface="Tahoma"/>
              </a:rPr>
              <a:t>p</a:t>
            </a:r>
            <a:r>
              <a:rPr dirty="0" sz="1200" spc="-70">
                <a:latin typeface="Tahoma"/>
                <a:cs typeface="Tahoma"/>
              </a:rPr>
              <a:t>ondenza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biuniv</a:t>
            </a:r>
            <a:r>
              <a:rPr dirty="0" sz="1200" spc="-3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ca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esiste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tra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reali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punti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della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retta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40">
                <a:latin typeface="Tahoma"/>
                <a:cs typeface="Tahoma"/>
              </a:rPr>
              <a:t>rientata,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si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riassume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dicendo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65">
                <a:latin typeface="Verdana"/>
                <a:cs typeface="Verdan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un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insieme </a:t>
            </a:r>
            <a:r>
              <a:rPr dirty="0" sz="1200" spc="-15" i="1">
                <a:latin typeface="Calibri"/>
                <a:cs typeface="Calibri"/>
              </a:rPr>
              <a:t>continuo</a:t>
            </a:r>
            <a:r>
              <a:rPr dirty="0" sz="1200" spc="-40">
                <a:latin typeface="Tahoma"/>
                <a:cs typeface="Tahoma"/>
              </a:rPr>
              <a:t>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64062" y="3352413"/>
            <a:ext cx="227329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55">
                <a:solidFill>
                  <a:srgbClr val="FFF200"/>
                </a:solidFill>
                <a:latin typeface="Lucida Sans Unicode"/>
                <a:cs typeface="Lucida Sans Unicode"/>
              </a:rPr>
              <a:t>35/37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Intervalli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683816"/>
            <a:ext cx="4336415" cy="2590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0">
                <a:latin typeface="Tahoma"/>
                <a:cs typeface="Tahoma"/>
              </a:rPr>
              <a:t>Una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notevole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classe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sottoinsiemi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intervalli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Siano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20" i="1">
                <a:latin typeface="Calibri"/>
                <a:cs typeface="Calibri"/>
              </a:rPr>
              <a:t> </a:t>
            </a:r>
            <a:r>
              <a:rPr dirty="0" sz="1200" spc="-90">
                <a:latin typeface="Tahoma"/>
                <a:cs typeface="Tahoma"/>
              </a:rPr>
              <a:t>due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numeri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reali.</a:t>
            </a:r>
            <a:r>
              <a:rPr dirty="0" sz="1200" spc="1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Chiamerem</a:t>
            </a:r>
            <a:r>
              <a:rPr dirty="0" sz="1200" spc="-70">
                <a:latin typeface="Tahoma"/>
                <a:cs typeface="Tahoma"/>
              </a:rPr>
              <a:t>o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intervalli</a:t>
            </a:r>
            <a:r>
              <a:rPr dirty="0" sz="1200" spc="9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CC0000"/>
                </a:solidFill>
                <a:latin typeface="Arial"/>
                <a:cs typeface="Arial"/>
              </a:rPr>
              <a:t>limitati</a:t>
            </a:r>
            <a:r>
              <a:rPr dirty="0" sz="1200" spc="5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estremi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30" i="1">
                <a:latin typeface="Calibri"/>
                <a:cs typeface="Calibri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-20" i="1">
                <a:latin typeface="Calibri"/>
                <a:cs typeface="Calibri"/>
              </a:rPr>
              <a:t> </a:t>
            </a:r>
            <a:r>
              <a:rPr dirty="0" sz="1200" spc="-114" i="1">
                <a:latin typeface="Calibri"/>
                <a:cs typeface="Calibri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del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ti</a:t>
            </a:r>
            <a:r>
              <a:rPr dirty="0" sz="1200">
                <a:latin typeface="Tahoma"/>
                <a:cs typeface="Tahoma"/>
              </a:rPr>
              <a:t>p</a:t>
            </a:r>
            <a:r>
              <a:rPr dirty="0" sz="1200" spc="-90">
                <a:latin typeface="Tahoma"/>
                <a:cs typeface="Tahoma"/>
              </a:rPr>
              <a:t>o:</a:t>
            </a:r>
            <a:endParaRPr sz="1200">
              <a:latin typeface="Tahoma"/>
              <a:cs typeface="Tahoma"/>
            </a:endParaRPr>
          </a:p>
          <a:p>
            <a:pPr algn="just" marL="1329690" marR="1313815" indent="-8255">
              <a:lnSpc>
                <a:spcPct val="121100"/>
              </a:lnSpc>
              <a:spcBef>
                <a:spcPts val="795"/>
              </a:spcBef>
            </a:pP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-5" i="1">
                <a:latin typeface="Calibri"/>
                <a:cs typeface="Calibri"/>
              </a:rPr>
              <a:t> </a:t>
            </a:r>
            <a:r>
              <a:rPr dirty="0" sz="1200" spc="165">
                <a:latin typeface="Arial"/>
                <a:cs typeface="Arial"/>
              </a:rPr>
              <a:t>} </a:t>
            </a: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-5" i="1">
                <a:latin typeface="Calibri"/>
                <a:cs typeface="Calibri"/>
              </a:rPr>
              <a:t> </a:t>
            </a:r>
            <a:r>
              <a:rPr dirty="0" sz="1200" spc="165">
                <a:latin typeface="Arial"/>
                <a:cs typeface="Arial"/>
              </a:rPr>
              <a:t>} </a:t>
            </a: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-5" i="1">
                <a:latin typeface="Calibri"/>
                <a:cs typeface="Calibri"/>
              </a:rPr>
              <a:t> </a:t>
            </a:r>
            <a:r>
              <a:rPr dirty="0" sz="1200" spc="165">
                <a:latin typeface="Arial"/>
                <a:cs typeface="Arial"/>
              </a:rPr>
              <a:t>} </a:t>
            </a: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50" i="1">
                <a:latin typeface="Calibri"/>
                <a:cs typeface="Calibri"/>
              </a:rPr>
              <a:t>a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b</a:t>
            </a:r>
            <a:r>
              <a:rPr dirty="0" sz="1200" spc="-5" i="1">
                <a:latin typeface="Calibri"/>
                <a:cs typeface="Calibri"/>
              </a:rPr>
              <a:t> </a:t>
            </a:r>
            <a:r>
              <a:rPr dirty="0" sz="1200" spc="18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  <a:p>
            <a:pPr marL="12700" marR="42545">
              <a:lnSpc>
                <a:spcPct val="100000"/>
              </a:lnSpc>
              <a:spcBef>
                <a:spcPts val="1115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rimo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a</a:t>
            </a:r>
            <a:r>
              <a:rPr dirty="0" sz="1200" spc="-10" i="1">
                <a:latin typeface="Calibri"/>
                <a:cs typeface="Calibri"/>
              </a:rPr>
              <a:t>p</a:t>
            </a:r>
            <a:r>
              <a:rPr dirty="0" sz="1200" spc="-20" i="1">
                <a:latin typeface="Calibri"/>
                <a:cs typeface="Calibri"/>
              </a:rPr>
              <a:t>erto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chiuso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terzo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chiuso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sinistra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0" i="1">
                <a:latin typeface="Calibri"/>
                <a:cs typeface="Calibri"/>
              </a:rPr>
              <a:t>e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a</a:t>
            </a:r>
            <a:r>
              <a:rPr dirty="0" sz="1200" spc="-10" i="1">
                <a:latin typeface="Calibri"/>
                <a:cs typeface="Calibri"/>
              </a:rPr>
              <a:t>p</a:t>
            </a:r>
            <a:r>
              <a:rPr dirty="0" sz="1200" spc="-20" i="1">
                <a:latin typeface="Calibri"/>
                <a:cs typeface="Calibri"/>
              </a:rPr>
              <a:t>erto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destra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l’ultimo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chiuso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30" i="1">
                <a:latin typeface="Calibri"/>
                <a:cs typeface="Calibri"/>
              </a:rPr>
              <a:t>destra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ed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a</a:t>
            </a:r>
            <a:r>
              <a:rPr dirty="0" sz="1200" spc="-10" i="1">
                <a:latin typeface="Calibri"/>
                <a:cs typeface="Calibri"/>
              </a:rPr>
              <a:t>p</a:t>
            </a:r>
            <a:r>
              <a:rPr dirty="0" sz="1200" spc="-20" i="1">
                <a:latin typeface="Calibri"/>
                <a:cs typeface="Calibri"/>
              </a:rPr>
              <a:t>erto</a:t>
            </a:r>
            <a:r>
              <a:rPr dirty="0" sz="1200" spc="-15" i="1">
                <a:latin typeface="Calibri"/>
                <a:cs typeface="Calibri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si</a:t>
            </a:r>
            <a:r>
              <a:rPr dirty="0" sz="1200" spc="-20" i="1">
                <a:latin typeface="Calibri"/>
                <a:cs typeface="Calibri"/>
              </a:rPr>
              <a:t>nistra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Graficament</a:t>
            </a:r>
            <a:r>
              <a:rPr dirty="0" sz="1200" spc="-60">
                <a:latin typeface="Tahoma"/>
                <a:cs typeface="Tahoma"/>
              </a:rPr>
              <a:t>e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questi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sottoinsiemi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resentati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segmenti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estremi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 i="1">
                <a:latin typeface="Calibri"/>
                <a:cs typeface="Calibri"/>
              </a:rPr>
              <a:t>a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40" i="1">
                <a:latin typeface="Calibri"/>
                <a:cs typeface="Calibri"/>
              </a:rPr>
              <a:t> 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5" i="1">
                <a:latin typeface="Calibri"/>
                <a:cs typeface="Calibri"/>
              </a:rPr>
              <a:t>b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Gl</a:t>
            </a:r>
            <a:r>
              <a:rPr dirty="0" sz="1200" spc="-1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estrem</a:t>
            </a:r>
            <a:r>
              <a:rPr dirty="0" sz="1200">
                <a:latin typeface="Tahoma"/>
                <a:cs typeface="Tahoma"/>
              </a:rPr>
              <a:t>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vanno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inclusi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meno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 seconda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casi.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36</a:t>
            </a:r>
            <a:r>
              <a:rPr dirty="0" spc="-45"/>
              <a:t>/37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584" y="31375"/>
            <a:ext cx="46291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40">
                <a:solidFill>
                  <a:srgbClr val="7A0000"/>
                </a:solidFill>
                <a:latin typeface="Lucida Sans Unicode"/>
                <a:cs typeface="Lucida Sans Unicode"/>
              </a:rPr>
              <a:t>Numeri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20">
                <a:solidFill>
                  <a:srgbClr val="7A0000"/>
                </a:solidFill>
                <a:latin typeface="Lucida Sans Unicode"/>
                <a:cs typeface="Lucida Sans Unicode"/>
              </a:rPr>
              <a:t>Reali</a:t>
            </a:r>
            <a:endParaRPr sz="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52400"/>
          </a:xfrm>
          <a:custGeom>
            <a:avLst/>
            <a:gdLst/>
            <a:ahLst/>
            <a:cxnLst/>
            <a:rect l="l" t="t" r="r" b="b"/>
            <a:pathLst>
              <a:path w="2304415" h="152400">
                <a:moveTo>
                  <a:pt x="0" y="151828"/>
                </a:moveTo>
                <a:lnTo>
                  <a:pt x="2303995" y="151828"/>
                </a:lnTo>
                <a:lnTo>
                  <a:pt x="2303995" y="0"/>
                </a:lnTo>
                <a:lnTo>
                  <a:pt x="0" y="0"/>
                </a:lnTo>
                <a:lnTo>
                  <a:pt x="0" y="151828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1828"/>
            <a:ext cx="4608195" cy="389890"/>
          </a:xfrm>
          <a:custGeom>
            <a:avLst/>
            <a:gdLst/>
            <a:ahLst/>
            <a:cxnLst/>
            <a:rect l="l" t="t" r="r" b="b"/>
            <a:pathLst>
              <a:path w="4608195" h="389890">
                <a:moveTo>
                  <a:pt x="0" y="389623"/>
                </a:moveTo>
                <a:lnTo>
                  <a:pt x="4608004" y="389623"/>
                </a:lnTo>
                <a:lnTo>
                  <a:pt x="4608004" y="0"/>
                </a:lnTo>
                <a:lnTo>
                  <a:pt x="0" y="0"/>
                </a:lnTo>
                <a:lnTo>
                  <a:pt x="0" y="389623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Intervalli</a:t>
            </a:r>
            <a:r>
              <a:rPr dirty="0" spc="155"/>
              <a:t> </a:t>
            </a:r>
            <a:r>
              <a:rPr dirty="0" spc="-65"/>
              <a:t>di</a:t>
            </a:r>
            <a:r>
              <a:rPr dirty="0" spc="155"/>
              <a:t> </a:t>
            </a:r>
            <a:r>
              <a:rPr dirty="0" spc="55" b="0">
                <a:latin typeface="Verdana"/>
                <a:cs typeface="Verdana"/>
              </a:rPr>
              <a:t>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5966" y="829659"/>
            <a:ext cx="4274185" cy="22237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35">
                <a:latin typeface="Tahoma"/>
                <a:cs typeface="Tahoma"/>
              </a:rPr>
              <a:t>Sia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5">
                <a:latin typeface="Tahoma"/>
                <a:cs typeface="Tahoma"/>
              </a:rPr>
              <a:t>ra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20" i="1">
                <a:latin typeface="Calibri"/>
                <a:cs typeface="Calibri"/>
              </a:rPr>
              <a:t>c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15">
                <a:latin typeface="Tahoma"/>
                <a:cs typeface="Tahoma"/>
              </a:rPr>
              <a:t>Si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dicono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0" b="1">
                <a:solidFill>
                  <a:srgbClr val="CC0000"/>
                </a:solidFill>
                <a:latin typeface="Arial"/>
                <a:cs typeface="Arial"/>
              </a:rPr>
              <a:t>intervalli</a:t>
            </a:r>
            <a:r>
              <a:rPr dirty="0" sz="1200" spc="100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CC0000"/>
                </a:solidFill>
                <a:latin typeface="Arial"/>
                <a:cs typeface="Arial"/>
              </a:rPr>
              <a:t>illimitati</a:t>
            </a:r>
            <a:r>
              <a:rPr dirty="0" sz="1200" spc="55" b="1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dirty="0" sz="1200" spc="-30">
                <a:latin typeface="Tahoma"/>
                <a:cs typeface="Tahoma"/>
              </a:rPr>
              <a:t>gli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insiemi</a:t>
            </a:r>
            <a:endParaRPr sz="1200">
              <a:latin typeface="Tahoma"/>
              <a:cs typeface="Tahoma"/>
            </a:endParaRPr>
          </a:p>
          <a:p>
            <a:pPr marL="1359535">
              <a:lnSpc>
                <a:spcPct val="100000"/>
              </a:lnSpc>
              <a:spcBef>
                <a:spcPts val="1095"/>
              </a:spcBef>
            </a:pP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120" i="1">
                <a:latin typeface="Calibri"/>
                <a:cs typeface="Calibri"/>
              </a:rPr>
              <a:t>c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45">
                <a:latin typeface="Lucida Sans Unicode"/>
                <a:cs typeface="Lucida Sans Unicode"/>
              </a:rPr>
              <a:t>+∞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&gt;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0" i="1">
                <a:latin typeface="Calibri"/>
                <a:cs typeface="Calibri"/>
              </a:rPr>
              <a:t>c</a:t>
            </a:r>
            <a:r>
              <a:rPr dirty="0" sz="1200" spc="60" i="1">
                <a:latin typeface="Calibri"/>
                <a:cs typeface="Calibri"/>
              </a:rPr>
              <a:t> </a:t>
            </a:r>
            <a:r>
              <a:rPr dirty="0" sz="1200" spc="18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  <a:p>
            <a:pPr marL="1367790">
              <a:lnSpc>
                <a:spcPct val="100000"/>
              </a:lnSpc>
              <a:spcBef>
                <a:spcPts val="300"/>
              </a:spcBef>
            </a:pPr>
            <a:r>
              <a:rPr dirty="0" sz="1200" spc="114">
                <a:latin typeface="Arial"/>
                <a:cs typeface="Arial"/>
              </a:rPr>
              <a:t>[</a:t>
            </a:r>
            <a:r>
              <a:rPr dirty="0" sz="1200" spc="120" i="1">
                <a:latin typeface="Calibri"/>
                <a:cs typeface="Calibri"/>
              </a:rPr>
              <a:t>c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-145">
                <a:latin typeface="Lucida Sans Unicode"/>
                <a:cs typeface="Lucida Sans Unicode"/>
              </a:rPr>
              <a:t>+∞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0" i="1">
                <a:latin typeface="Calibri"/>
                <a:cs typeface="Calibri"/>
              </a:rPr>
              <a:t>c</a:t>
            </a:r>
            <a:r>
              <a:rPr dirty="0" sz="1200" spc="60" i="1">
                <a:latin typeface="Calibri"/>
                <a:cs typeface="Calibri"/>
              </a:rPr>
              <a:t> </a:t>
            </a:r>
            <a:r>
              <a:rPr dirty="0" sz="1200" spc="18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  <a:p>
            <a:pPr marL="1359535">
              <a:lnSpc>
                <a:spcPct val="100000"/>
              </a:lnSpc>
              <a:spcBef>
                <a:spcPts val="300"/>
              </a:spcBef>
            </a:pP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145">
                <a:latin typeface="Lucida Sans Unicode"/>
                <a:cs typeface="Lucida Sans Unicode"/>
              </a:rPr>
              <a:t>−∞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20" i="1">
                <a:latin typeface="Calibri"/>
                <a:cs typeface="Calibri"/>
              </a:rPr>
              <a:t>c</a:t>
            </a:r>
            <a:r>
              <a:rPr dirty="0" sz="1200" spc="114">
                <a:latin typeface="Arial"/>
                <a:cs typeface="Arial"/>
              </a:rPr>
              <a:t>)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&lt;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0" i="1">
                <a:latin typeface="Calibri"/>
                <a:cs typeface="Calibri"/>
              </a:rPr>
              <a:t>c</a:t>
            </a:r>
            <a:r>
              <a:rPr dirty="0" sz="1200" spc="60" i="1">
                <a:latin typeface="Calibri"/>
                <a:cs typeface="Calibri"/>
              </a:rPr>
              <a:t> </a:t>
            </a:r>
            <a:r>
              <a:rPr dirty="0" sz="1200" spc="18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  <a:p>
            <a:pPr marL="1367790">
              <a:lnSpc>
                <a:spcPct val="100000"/>
              </a:lnSpc>
              <a:spcBef>
                <a:spcPts val="300"/>
              </a:spcBef>
            </a:pPr>
            <a:r>
              <a:rPr dirty="0" sz="1200" spc="110">
                <a:latin typeface="Arial"/>
                <a:cs typeface="Arial"/>
              </a:rPr>
              <a:t>(</a:t>
            </a:r>
            <a:r>
              <a:rPr dirty="0" sz="1200" spc="-145">
                <a:latin typeface="Lucida Sans Unicode"/>
                <a:cs typeface="Lucida Sans Unicode"/>
              </a:rPr>
              <a:t>−∞</a:t>
            </a:r>
            <a:r>
              <a:rPr dirty="0" sz="1200" spc="-10" i="1">
                <a:latin typeface="Arial"/>
                <a:cs typeface="Arial"/>
              </a:rPr>
              <a:t>,</a:t>
            </a:r>
            <a:r>
              <a:rPr dirty="0" sz="1200" spc="-160" i="1">
                <a:latin typeface="Arial"/>
                <a:cs typeface="Arial"/>
              </a:rPr>
              <a:t> </a:t>
            </a:r>
            <a:r>
              <a:rPr dirty="0" sz="1200" spc="120" i="1">
                <a:latin typeface="Calibri"/>
                <a:cs typeface="Calibri"/>
              </a:rPr>
              <a:t>c</a:t>
            </a:r>
            <a:r>
              <a:rPr dirty="0" sz="1200" spc="120">
                <a:latin typeface="Arial"/>
                <a:cs typeface="Arial"/>
              </a:rPr>
              <a:t>]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65">
                <a:latin typeface="Arial Unicode MS"/>
                <a:cs typeface="Arial Unicode MS"/>
              </a:rPr>
              <a:t>=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180">
                <a:latin typeface="Arial"/>
                <a:cs typeface="Arial"/>
              </a:rPr>
              <a:t>{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155">
                <a:latin typeface="Arial Unicode MS"/>
                <a:cs typeface="Arial Unicode MS"/>
              </a:rPr>
              <a:t>∈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135">
                <a:latin typeface="Verdana"/>
                <a:cs typeface="Verdana"/>
              </a:rPr>
              <a:t> </a:t>
            </a:r>
            <a:r>
              <a:rPr dirty="0" sz="1200" spc="-10">
                <a:latin typeface="Arial"/>
                <a:cs typeface="Arial"/>
              </a:rPr>
              <a:t>l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10" i="1">
                <a:latin typeface="Calibri"/>
                <a:cs typeface="Calibri"/>
              </a:rPr>
              <a:t>x</a:t>
            </a:r>
            <a:r>
              <a:rPr dirty="0" sz="1200" spc="125" i="1">
                <a:latin typeface="Calibri"/>
                <a:cs typeface="Calibri"/>
              </a:rPr>
              <a:t> </a:t>
            </a:r>
            <a:r>
              <a:rPr dirty="0" sz="1200" spc="-565">
                <a:latin typeface="Arial Unicode MS"/>
                <a:cs typeface="Arial Unicode MS"/>
              </a:rPr>
              <a:t>�</a:t>
            </a:r>
            <a:r>
              <a:rPr dirty="0" sz="1200" spc="-50">
                <a:latin typeface="Arial Unicode MS"/>
                <a:cs typeface="Arial Unicode MS"/>
              </a:rPr>
              <a:t> </a:t>
            </a:r>
            <a:r>
              <a:rPr dirty="0" sz="1200" spc="20" i="1">
                <a:latin typeface="Calibri"/>
                <a:cs typeface="Calibri"/>
              </a:rPr>
              <a:t>c</a:t>
            </a:r>
            <a:r>
              <a:rPr dirty="0" sz="1200" spc="60" i="1">
                <a:latin typeface="Calibri"/>
                <a:cs typeface="Calibri"/>
              </a:rPr>
              <a:t> </a:t>
            </a:r>
            <a:r>
              <a:rPr dirty="0" sz="1200" spc="180">
                <a:latin typeface="Arial"/>
                <a:cs typeface="Arial"/>
              </a:rPr>
              <a:t>}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115"/>
              </a:spcBef>
            </a:pPr>
            <a:r>
              <a:rPr dirty="0" sz="1200" spc="-105">
                <a:latin typeface="Tahoma"/>
                <a:cs typeface="Tahoma"/>
              </a:rPr>
              <a:t>In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p</a:t>
            </a:r>
            <a:r>
              <a:rPr dirty="0" sz="1200" spc="-105">
                <a:latin typeface="Tahoma"/>
                <a:cs typeface="Tahoma"/>
              </a:rPr>
              <a:t>a</a:t>
            </a:r>
            <a:r>
              <a:rPr dirty="0" sz="1200" spc="-30">
                <a:latin typeface="Tahoma"/>
                <a:cs typeface="Tahoma"/>
              </a:rPr>
              <a:t>rticol</a:t>
            </a:r>
            <a:r>
              <a:rPr dirty="0" sz="1200" spc="-75">
                <a:latin typeface="Tahoma"/>
                <a:cs typeface="Tahoma"/>
              </a:rPr>
              <a:t>a</a:t>
            </a:r>
            <a:r>
              <a:rPr dirty="0" sz="1200" spc="-75">
                <a:latin typeface="Tahoma"/>
                <a:cs typeface="Tahoma"/>
              </a:rPr>
              <a:t>re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0">
                <a:latin typeface="Tahoma"/>
                <a:cs typeface="Tahoma"/>
              </a:rPr>
              <a:t>rimo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-630">
                <a:latin typeface="Tahoma"/>
                <a:cs typeface="Tahoma"/>
              </a:rPr>
              <a:t>`</a:t>
            </a:r>
            <a:r>
              <a:rPr dirty="0" sz="1200" spc="-114">
                <a:latin typeface="Tahoma"/>
                <a:cs typeface="Tahoma"/>
              </a:rPr>
              <a:t>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5">
                <a:latin typeface="Tahoma"/>
                <a:cs typeface="Tahoma"/>
              </a:rPr>
              <a:t>detto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a</a:t>
            </a:r>
            <a:r>
              <a:rPr dirty="0" sz="1200" spc="-10" i="1">
                <a:latin typeface="Calibri"/>
                <a:cs typeface="Calibri"/>
              </a:rPr>
              <a:t>p</a:t>
            </a:r>
            <a:r>
              <a:rPr dirty="0" sz="1200" spc="-20" i="1">
                <a:latin typeface="Calibri"/>
                <a:cs typeface="Calibri"/>
              </a:rPr>
              <a:t>erto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illimitato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su</a:t>
            </a:r>
            <a:r>
              <a:rPr dirty="0" sz="1200" spc="5" i="1">
                <a:latin typeface="Calibri"/>
                <a:cs typeface="Calibri"/>
              </a:rPr>
              <a:t>p</a:t>
            </a:r>
            <a:r>
              <a:rPr dirty="0" sz="1200" spc="-30" i="1">
                <a:latin typeface="Calibri"/>
                <a:cs typeface="Calibri"/>
              </a:rPr>
              <a:t>eri</a:t>
            </a:r>
            <a:r>
              <a:rPr dirty="0" sz="1200" spc="-75" i="1">
                <a:latin typeface="Calibri"/>
                <a:cs typeface="Calibri"/>
              </a:rPr>
              <a:t>o</a:t>
            </a:r>
            <a:r>
              <a:rPr dirty="0" sz="1200" spc="-30" i="1">
                <a:latin typeface="Calibri"/>
                <a:cs typeface="Calibri"/>
              </a:rPr>
              <a:t>rment</a:t>
            </a:r>
            <a:r>
              <a:rPr dirty="0" sz="1200" spc="-35" i="1">
                <a:latin typeface="Calibri"/>
                <a:cs typeface="Calibri"/>
              </a:rPr>
              <a:t>e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chiuso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illimitato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25" i="1">
                <a:latin typeface="Calibri"/>
                <a:cs typeface="Calibri"/>
              </a:rPr>
              <a:t>su</a:t>
            </a:r>
            <a:r>
              <a:rPr dirty="0" sz="1200" spc="5" i="1">
                <a:latin typeface="Calibri"/>
                <a:cs typeface="Calibri"/>
              </a:rPr>
              <a:t>p</a:t>
            </a:r>
            <a:r>
              <a:rPr dirty="0" sz="1200" spc="-30" i="1">
                <a:latin typeface="Calibri"/>
                <a:cs typeface="Calibri"/>
              </a:rPr>
              <a:t>eri</a:t>
            </a:r>
            <a:r>
              <a:rPr dirty="0" sz="1200" spc="-75" i="1">
                <a:latin typeface="Calibri"/>
                <a:cs typeface="Calibri"/>
              </a:rPr>
              <a:t>o</a:t>
            </a:r>
            <a:r>
              <a:rPr dirty="0" sz="1200" spc="-30" i="1">
                <a:latin typeface="Calibri"/>
                <a:cs typeface="Calibri"/>
              </a:rPr>
              <a:t>rment</a:t>
            </a:r>
            <a:r>
              <a:rPr dirty="0" sz="1200" spc="-35" i="1">
                <a:latin typeface="Calibri"/>
                <a:cs typeface="Calibri"/>
              </a:rPr>
              <a:t>e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il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terzo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40" i="1">
                <a:latin typeface="Calibri"/>
                <a:cs typeface="Calibri"/>
              </a:rPr>
              <a:t>a</a:t>
            </a:r>
            <a:r>
              <a:rPr dirty="0" sz="1200" spc="-10" i="1">
                <a:latin typeface="Calibri"/>
                <a:cs typeface="Calibri"/>
              </a:rPr>
              <a:t>p</a:t>
            </a:r>
            <a:r>
              <a:rPr dirty="0" sz="1200" spc="-20" i="1">
                <a:latin typeface="Calibri"/>
                <a:cs typeface="Calibri"/>
              </a:rPr>
              <a:t>erto</a:t>
            </a:r>
            <a:r>
              <a:rPr dirty="0" sz="1200" spc="120" i="1">
                <a:latin typeface="Calibri"/>
                <a:cs typeface="Calibri"/>
              </a:rPr>
              <a:t> </a:t>
            </a:r>
            <a:r>
              <a:rPr dirty="0" sz="1200" spc="-10" i="1">
                <a:latin typeface="Calibri"/>
                <a:cs typeface="Calibri"/>
              </a:rPr>
              <a:t>illimitato</a:t>
            </a:r>
            <a:r>
              <a:rPr dirty="0" sz="1200" spc="-10" i="1">
                <a:latin typeface="Calibri"/>
                <a:cs typeface="Calibri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inferi</a:t>
            </a:r>
            <a:r>
              <a:rPr dirty="0" sz="1200" spc="-60" i="1">
                <a:latin typeface="Calibri"/>
                <a:cs typeface="Calibri"/>
              </a:rPr>
              <a:t>o</a:t>
            </a:r>
            <a:r>
              <a:rPr dirty="0" sz="1200" spc="-30" i="1">
                <a:latin typeface="Calibri"/>
                <a:cs typeface="Calibri"/>
              </a:rPr>
              <a:t>rment</a:t>
            </a:r>
            <a:r>
              <a:rPr dirty="0" sz="1200" spc="-35" i="1">
                <a:latin typeface="Calibri"/>
                <a:cs typeface="Calibri"/>
              </a:rPr>
              <a:t>e</a:t>
            </a:r>
            <a:r>
              <a:rPr dirty="0" sz="1200" spc="-40">
                <a:latin typeface="Tahoma"/>
                <a:cs typeface="Tahoma"/>
              </a:rPr>
              <a:t>,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20">
                <a:latin typeface="Tahoma"/>
                <a:cs typeface="Tahoma"/>
              </a:rPr>
              <a:t>l’ultimo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5" i="1">
                <a:latin typeface="Calibri"/>
                <a:cs typeface="Calibri"/>
              </a:rPr>
              <a:t>chiuso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illi</a:t>
            </a:r>
            <a:r>
              <a:rPr dirty="0" sz="1200" spc="-35" i="1">
                <a:latin typeface="Calibri"/>
                <a:cs typeface="Calibri"/>
              </a:rPr>
              <a:t>m</a:t>
            </a:r>
            <a:r>
              <a:rPr dirty="0" sz="1200" i="1">
                <a:latin typeface="Calibri"/>
                <a:cs typeface="Calibri"/>
              </a:rPr>
              <a:t>i</a:t>
            </a:r>
            <a:r>
              <a:rPr dirty="0" sz="1200" spc="-20" i="1">
                <a:latin typeface="Calibri"/>
                <a:cs typeface="Calibri"/>
              </a:rPr>
              <a:t>tato</a:t>
            </a:r>
            <a:r>
              <a:rPr dirty="0" sz="1200" spc="114" i="1">
                <a:latin typeface="Calibri"/>
                <a:cs typeface="Calibri"/>
              </a:rPr>
              <a:t> </a:t>
            </a:r>
            <a:r>
              <a:rPr dirty="0" sz="1200" spc="-20" i="1">
                <a:latin typeface="Calibri"/>
                <a:cs typeface="Calibri"/>
              </a:rPr>
              <a:t>inferi</a:t>
            </a:r>
            <a:r>
              <a:rPr dirty="0" sz="1200" spc="-60" i="1">
                <a:latin typeface="Calibri"/>
                <a:cs typeface="Calibri"/>
              </a:rPr>
              <a:t>o</a:t>
            </a:r>
            <a:r>
              <a:rPr dirty="0" sz="1200" spc="-30" i="1">
                <a:latin typeface="Calibri"/>
                <a:cs typeface="Calibri"/>
              </a:rPr>
              <a:t>rment</a:t>
            </a:r>
            <a:r>
              <a:rPr dirty="0" sz="1200" spc="-35" i="1">
                <a:latin typeface="Calibri"/>
                <a:cs typeface="Calibri"/>
              </a:rPr>
              <a:t>e</a:t>
            </a:r>
            <a:r>
              <a:rPr dirty="0" sz="1200" spc="-40">
                <a:latin typeface="Tahoma"/>
                <a:cs typeface="Tahoma"/>
              </a:rPr>
              <a:t>.</a:t>
            </a:r>
            <a:r>
              <a:rPr dirty="0" sz="1200" spc="14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Graficamente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-55">
                <a:latin typeface="Tahoma"/>
                <a:cs typeface="Tahoma"/>
              </a:rPr>
              <a:t>questi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sottoinsiemi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25">
                <a:latin typeface="Verdana"/>
                <a:cs typeface="Verdana"/>
              </a:rPr>
              <a:t>R</a:t>
            </a:r>
            <a:r>
              <a:rPr dirty="0" sz="1200" spc="-35">
                <a:latin typeface="Verdana"/>
                <a:cs typeface="Verdana"/>
              </a:rPr>
              <a:t> </a:t>
            </a:r>
            <a:r>
              <a:rPr dirty="0" sz="1200" spc="-80">
                <a:latin typeface="Tahoma"/>
                <a:cs typeface="Tahoma"/>
              </a:rPr>
              <a:t>sono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0">
                <a:latin typeface="Tahoma"/>
                <a:cs typeface="Tahoma"/>
              </a:rPr>
              <a:t>rap</a:t>
            </a:r>
            <a:r>
              <a:rPr dirty="0" sz="1200" spc="-105">
                <a:latin typeface="Tahoma"/>
                <a:cs typeface="Tahoma"/>
              </a:rPr>
              <a:t>p</a:t>
            </a:r>
            <a:r>
              <a:rPr dirty="0" sz="1200" spc="-55">
                <a:latin typeface="Tahoma"/>
                <a:cs typeface="Tahoma"/>
              </a:rPr>
              <a:t>resentati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semirette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35">
                <a:latin typeface="Tahoma"/>
                <a:cs typeface="Tahoma"/>
              </a:rPr>
              <a:t>di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110">
                <a:latin typeface="Tahoma"/>
                <a:cs typeface="Tahoma"/>
              </a:rPr>
              <a:t>o</a:t>
            </a:r>
            <a:r>
              <a:rPr dirty="0" sz="1200" spc="-50">
                <a:latin typeface="Tahoma"/>
                <a:cs typeface="Tahoma"/>
              </a:rPr>
              <a:t>rigine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120" i="1">
                <a:latin typeface="Calibri"/>
                <a:cs typeface="Calibri"/>
              </a:rPr>
              <a:t>c</a:t>
            </a:r>
            <a:r>
              <a:rPr dirty="0" sz="1200" spc="-100">
                <a:latin typeface="Tahoma"/>
                <a:cs typeface="Tahoma"/>
              </a:rPr>
              <a:t>: </a:t>
            </a:r>
            <a:r>
              <a:rPr dirty="0" sz="1200" spc="-50">
                <a:latin typeface="Tahoma"/>
                <a:cs typeface="Tahoma"/>
              </a:rPr>
              <a:t>l’estremo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va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incluso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o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90">
                <a:latin typeface="Tahoma"/>
                <a:cs typeface="Tahoma"/>
              </a:rPr>
              <a:t>meno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80">
                <a:latin typeface="Tahoma"/>
                <a:cs typeface="Tahoma"/>
              </a:rPr>
              <a:t>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75">
                <a:latin typeface="Tahoma"/>
                <a:cs typeface="Tahoma"/>
              </a:rPr>
              <a:t>seconda</a:t>
            </a:r>
            <a:r>
              <a:rPr dirty="0" sz="1200" spc="15">
                <a:latin typeface="Tahoma"/>
                <a:cs typeface="Tahoma"/>
              </a:rPr>
              <a:t> </a:t>
            </a:r>
            <a:r>
              <a:rPr dirty="0" sz="1200" spc="-65">
                <a:latin typeface="Tahoma"/>
                <a:cs typeface="Tahoma"/>
              </a:rPr>
              <a:t>dei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0">
                <a:latin typeface="Tahoma"/>
                <a:cs typeface="Tahoma"/>
              </a:rPr>
              <a:t>casi.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383030" cy="109855"/>
          </a:xfrm>
          <a:custGeom>
            <a:avLst/>
            <a:gdLst/>
            <a:ahLst/>
            <a:cxnLst/>
            <a:rect l="l" t="t" r="r" b="b"/>
            <a:pathLst>
              <a:path w="1383030" h="109854">
                <a:moveTo>
                  <a:pt x="0" y="109651"/>
                </a:moveTo>
                <a:lnTo>
                  <a:pt x="1382420" y="109651"/>
                </a:lnTo>
                <a:lnTo>
                  <a:pt x="1382420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46348"/>
            <a:ext cx="1935480" cy="109855"/>
          </a:xfrm>
          <a:custGeom>
            <a:avLst/>
            <a:gdLst/>
            <a:ahLst/>
            <a:cxnLst/>
            <a:rect l="l" t="t" r="r" b="b"/>
            <a:pathLst>
              <a:path w="1935479" h="109854">
                <a:moveTo>
                  <a:pt x="0" y="109651"/>
                </a:moveTo>
                <a:lnTo>
                  <a:pt x="1935352" y="109651"/>
                </a:lnTo>
                <a:lnTo>
                  <a:pt x="1935352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46348"/>
            <a:ext cx="829944" cy="109855"/>
          </a:xfrm>
          <a:custGeom>
            <a:avLst/>
            <a:gdLst/>
            <a:ahLst/>
            <a:cxnLst/>
            <a:rect l="l" t="t" r="r" b="b"/>
            <a:pathLst>
              <a:path w="829945" h="109854">
                <a:moveTo>
                  <a:pt x="0" y="109651"/>
                </a:moveTo>
                <a:lnTo>
                  <a:pt x="829411" y="109651"/>
                </a:lnTo>
                <a:lnTo>
                  <a:pt x="829411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46348"/>
            <a:ext cx="461009" cy="109855"/>
          </a:xfrm>
          <a:custGeom>
            <a:avLst/>
            <a:gdLst/>
            <a:ahLst/>
            <a:cxnLst/>
            <a:rect l="l" t="t" r="r" b="b"/>
            <a:pathLst>
              <a:path w="461010" h="109854">
                <a:moveTo>
                  <a:pt x="0" y="109651"/>
                </a:moveTo>
                <a:lnTo>
                  <a:pt x="460832" y="109651"/>
                </a:lnTo>
                <a:lnTo>
                  <a:pt x="460832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Prof.ssa</a:t>
            </a:r>
            <a:r>
              <a:rPr dirty="0" spc="20"/>
              <a:t> </a:t>
            </a:r>
            <a:r>
              <a:rPr dirty="0" spc="-30"/>
              <a:t>Virginia</a:t>
            </a:r>
            <a:r>
              <a:rPr dirty="0" spc="20"/>
              <a:t> </a:t>
            </a:r>
            <a:r>
              <a:rPr dirty="0" spc="-25"/>
              <a:t>De</a:t>
            </a:r>
            <a:r>
              <a:rPr dirty="0" spc="20"/>
              <a:t> </a:t>
            </a:r>
            <a:r>
              <a:rPr dirty="0" spc="-35"/>
              <a:t>Cicco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Insiemi</a:t>
            </a:r>
            <a:r>
              <a:rPr dirty="0" spc="20"/>
              <a:t> </a:t>
            </a:r>
            <a:r>
              <a:rPr dirty="0" spc="-40"/>
              <a:t>numerici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37</a:t>
            </a:r>
            <a:r>
              <a:rPr dirty="0" spc="-45"/>
              <a:t>/37</a:t>
            </a: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 Prof.ssa Virginia De Cicco Sapienza Università di Roma </dc:creator>
  <dc:title>Insiemi numerici</dc:title>
  <dcterms:created xsi:type="dcterms:W3CDTF">2023-04-06T10:32:35Z</dcterms:created>
  <dcterms:modified xsi:type="dcterms:W3CDTF">2023-04-06T10:32:35Z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2017-09-13T00:00:00Z</vt:filetime>
  </property>
  <property fmtid="{D5CDD505-2E9C-101B-9397-08002B2CF9AE}" pid="3" name="LastSaved">
    <vt:filetime>2023-04-06T00:00:00Z</vt:filetime>
  </property>
</Properties>
</file>