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
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/Relationships>
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
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/Relationships>
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
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8.xml"/></Relationships>
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9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0.xml"/></Relationships>
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/36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/36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/36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/36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/36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141570"/>
            <a:ext cx="4419498" cy="455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792" y="995558"/>
            <a:ext cx="4382515" cy="1336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78231" y="3369131"/>
            <a:ext cx="62611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7A0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065362" y="3369131"/>
            <a:ext cx="569594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50893" y="3369131"/>
            <a:ext cx="24130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#</a:t>
            </a:fld>
            <a:r>
              <a:rPr dirty="0" spc="85"/>
              <a:t>/36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notesSlide" Target="../notesSlides/notesSlide1.xml"/><Relationship Id="rId8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notesSlide" Target="../notesSlides/notesSlide29.xml"/><Relationship Id="rId9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notesSlide" Target="../notesSlides/notesSlide30.xml"/><Relationship Id="rId10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notesSlide" Target="../notesSlides/notesSlide31.xml"/><Relationship Id="rId9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notesSlide" Target="../notesSlides/notesSlide32.xml"/><Relationship Id="rId10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notesSlide" Target="../notesSlides/notesSlide33.xml"/><Relationship Id="rId10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notesSlide" Target="../notesSlides/notesSlide34.xml"/><Relationship Id="rId9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notesSlide" Target="../notesSlides/notesSlide35.xml"/><Relationship Id="rId9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notesSlide" Target="../notesSlides/notesSlide36.xml"/><Relationship Id="rId4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notesSlide" Target="../notesSlides/notesSlide37.xml"/><Relationship Id="rId4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notesSlide" Target="../notesSlides/notesSlide38.xml"/><Relationship Id="rId9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notesSlide" Target="../notesSlides/notesSlide39.xml"/><Relationship Id="rId9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notesSlide" Target="../notesSlides/notesSlide40.xml"/><Relationship Id="rId9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notesSlide" Target="../notesSlides/notesSlide41.xml"/><Relationship Id="rId9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notesSlide" Target="../notesSlides/notesSlide42.xml"/><Relationship Id="rId9" Type="http://schemas.openxmlformats.org/officeDocument/2006/relationships/slide" Target="slide4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notesSlide" Target="../notesSlides/notesSlide43.xml"/><Relationship Id="rId9" Type="http://schemas.openxmlformats.org/officeDocument/2006/relationships/slide" Target="slide43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notesSlide" Target="../notesSlides/notesSlide44.xml"/><Relationship Id="rId10" Type="http://schemas.openxmlformats.org/officeDocument/2006/relationships/slide" Target="slide44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notesSlide" Target="../notesSlides/notesSlide45.xml"/><Relationship Id="rId9" Type="http://schemas.openxmlformats.org/officeDocument/2006/relationships/slide" Target="slide4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Relationship Id="rId9" Type="http://schemas.openxmlformats.org/officeDocument/2006/relationships/notesSlide" Target="../notesSlides/notesSlide46.xml"/><Relationship Id="rId10" Type="http://schemas.openxmlformats.org/officeDocument/2006/relationships/slide" Target="slide46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image" Target="../media/image141.png"/><Relationship Id="rId9" Type="http://schemas.openxmlformats.org/officeDocument/2006/relationships/notesSlide" Target="../notesSlides/notesSlide47.xml"/><Relationship Id="rId10" Type="http://schemas.openxmlformats.org/officeDocument/2006/relationships/slide" Target="slide47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147.png"/><Relationship Id="rId8" Type="http://schemas.openxmlformats.org/officeDocument/2006/relationships/notesSlide" Target="../notesSlides/notesSlide48.xml"/><Relationship Id="rId9" Type="http://schemas.openxmlformats.org/officeDocument/2006/relationships/slide" Target="slide48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6" Type="http://schemas.openxmlformats.org/officeDocument/2006/relationships/image" Target="../media/image152.png"/><Relationship Id="rId7" Type="http://schemas.openxmlformats.org/officeDocument/2006/relationships/image" Target="../media/image153.png"/><Relationship Id="rId8" Type="http://schemas.openxmlformats.org/officeDocument/2006/relationships/notesSlide" Target="../notesSlides/notesSlide49.xml"/><Relationship Id="rId9" Type="http://schemas.openxmlformats.org/officeDocument/2006/relationships/slide" Target="slide49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notesSlide" Target="../notesSlides/notesSlide50.xml"/><Relationship Id="rId9" Type="http://schemas.openxmlformats.org/officeDocument/2006/relationships/slide" Target="slide50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Relationship Id="rId3" Type="http://schemas.openxmlformats.org/officeDocument/2006/relationships/image" Target="../media/image161.png"/><Relationship Id="rId4" Type="http://schemas.openxmlformats.org/officeDocument/2006/relationships/image" Target="../media/image162.png"/><Relationship Id="rId5" Type="http://schemas.openxmlformats.org/officeDocument/2006/relationships/image" Target="../media/image163.png"/><Relationship Id="rId6" Type="http://schemas.openxmlformats.org/officeDocument/2006/relationships/image" Target="../media/image164.png"/><Relationship Id="rId7" Type="http://schemas.openxmlformats.org/officeDocument/2006/relationships/image" Target="../media/image165.png"/><Relationship Id="rId8" Type="http://schemas.openxmlformats.org/officeDocument/2006/relationships/notesSlide" Target="../notesSlides/notesSlide51.xml"/><Relationship Id="rId9" Type="http://schemas.openxmlformats.org/officeDocument/2006/relationships/slide" Target="slide51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68859" y="1487258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7292" y="1538059"/>
            <a:ext cx="4304267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2360" y="981403"/>
            <a:ext cx="50800" cy="5185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60" y="1044903"/>
            <a:ext cx="50800" cy="455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691" y="987966"/>
            <a:ext cx="4457065" cy="563245"/>
          </a:xfrm>
          <a:custGeom>
            <a:avLst/>
            <a:gdLst/>
            <a:ahLst/>
            <a:cxnLst/>
            <a:rect l="l" t="t" r="r" b="b"/>
            <a:pathLst>
              <a:path w="4457065" h="563244">
                <a:moveTo>
                  <a:pt x="4456669" y="0"/>
                </a:moveTo>
                <a:lnTo>
                  <a:pt x="0" y="0"/>
                </a:lnTo>
                <a:lnTo>
                  <a:pt x="0" y="511992"/>
                </a:lnTo>
                <a:lnTo>
                  <a:pt x="16636" y="549506"/>
                </a:lnTo>
                <a:lnTo>
                  <a:pt x="4405868" y="562792"/>
                </a:lnTo>
                <a:lnTo>
                  <a:pt x="4420111" y="560747"/>
                </a:lnTo>
                <a:lnTo>
                  <a:pt x="4451232" y="534789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60" y="1032203"/>
            <a:ext cx="0" cy="487045"/>
          </a:xfrm>
          <a:custGeom>
            <a:avLst/>
            <a:gdLst/>
            <a:ahLst/>
            <a:cxnLst/>
            <a:rect l="l" t="t" r="r" b="b"/>
            <a:pathLst>
              <a:path w="0" h="487044">
                <a:moveTo>
                  <a:pt x="0" y="4868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019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006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60" y="994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9750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08406" y="1046019"/>
            <a:ext cx="3390900" cy="435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09650" marR="5080" indent="-997585">
              <a:lnSpc>
                <a:spcPct val="106700"/>
              </a:lnSpc>
            </a:pPr>
            <a:r>
              <a:rPr dirty="0" sz="1400" spc="-40" b="1">
                <a:solidFill>
                  <a:srgbClr val="CC0000"/>
                </a:solidFill>
                <a:latin typeface="Gill Sans MT"/>
                <a:cs typeface="Gill Sans MT"/>
              </a:rPr>
              <a:t>T</a:t>
            </a:r>
            <a:r>
              <a:rPr dirty="0" sz="1400" b="1">
                <a:solidFill>
                  <a:srgbClr val="CC0000"/>
                </a:solidFill>
                <a:latin typeface="Gill Sans MT"/>
                <a:cs typeface="Gill Sans MT"/>
              </a:rPr>
              <a:t>rigonometria: </a:t>
            </a:r>
            <a:r>
              <a:rPr dirty="0" sz="1400" spc="-4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15" b="1">
                <a:solidFill>
                  <a:srgbClr val="CC0000"/>
                </a:solidFill>
                <a:latin typeface="Gill Sans MT"/>
                <a:cs typeface="Gill Sans MT"/>
              </a:rPr>
              <a:t>ro</a:t>
            </a:r>
            <a:r>
              <a:rPr dirty="0" sz="1400" spc="-65" b="1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rietà</a:t>
            </a:r>
            <a:r>
              <a:rPr dirty="0" sz="1400" spc="16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CC0000"/>
                </a:solidFill>
                <a:latin typeface="Gill Sans MT"/>
                <a:cs typeface="Gill Sans MT"/>
              </a:rPr>
              <a:t>delle</a:t>
            </a:r>
            <a:r>
              <a:rPr dirty="0" sz="1400" spc="16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5" b="1">
                <a:solidFill>
                  <a:srgbClr val="CC0000"/>
                </a:solidFill>
                <a:latin typeface="Gill Sans MT"/>
                <a:cs typeface="Gill Sans MT"/>
              </a:rPr>
              <a:t>funzioni</a:t>
            </a:r>
            <a:r>
              <a:rPr dirty="0" sz="1400" spc="1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trigonometriche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5205" y="1789194"/>
            <a:ext cx="957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Book Antiqua"/>
                <a:cs typeface="Book Antiqua"/>
              </a:rPr>
              <a:t>F</a:t>
            </a:r>
            <a:r>
              <a:rPr dirty="0" sz="1000" spc="-40">
                <a:latin typeface="Book Antiqua"/>
                <a:cs typeface="Book Antiqua"/>
              </a:rPr>
              <a:t>rancesco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Bonghi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10</a:t>
            </a:fld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512" y="25957"/>
            <a:ext cx="85344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Calcolo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di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0">
                <a:solidFill>
                  <a:srgbClr val="7A0000"/>
                </a:solidFill>
                <a:latin typeface="Arial"/>
                <a:cs typeface="Arial"/>
              </a:rPr>
              <a:t>seno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coseno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410845"/>
          </a:xfrm>
          <a:custGeom>
            <a:avLst/>
            <a:gdLst/>
            <a:ahLst/>
            <a:cxnLst/>
            <a:rect l="l" t="t" r="r" b="b"/>
            <a:pathLst>
              <a:path w="4608195" h="410845">
                <a:moveTo>
                  <a:pt x="0" y="410806"/>
                </a:moveTo>
                <a:lnTo>
                  <a:pt x="4608004" y="410806"/>
                </a:lnTo>
                <a:lnTo>
                  <a:pt x="4608004" y="0"/>
                </a:lnTo>
                <a:lnTo>
                  <a:pt x="0" y="0"/>
                </a:lnTo>
                <a:lnTo>
                  <a:pt x="0" y="41080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4157"/>
            <a:ext cx="32956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85" i="1">
                <a:solidFill>
                  <a:srgbClr val="CC0000"/>
                </a:solidFill>
                <a:latin typeface="Arial"/>
                <a:cs typeface="Arial"/>
              </a:rPr>
              <a:t>α</a:t>
            </a:r>
            <a:r>
              <a:rPr dirty="0" sz="1400" spc="15" i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CC0000"/>
                </a:solidFill>
                <a:latin typeface="Lucida Sans Unicode"/>
                <a:cs typeface="Lucida Sans Unicode"/>
              </a:rPr>
              <a:t>=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086" y="111116"/>
            <a:ext cx="127000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0" i="1">
                <a:solidFill>
                  <a:srgbClr val="CC0000"/>
                </a:solidFill>
                <a:latin typeface="Arial"/>
                <a:cs typeface="Arial"/>
              </a:rPr>
              <a:t>π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7786" y="33817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 h="0">
                <a:moveTo>
                  <a:pt x="0" y="0"/>
                </a:moveTo>
                <a:lnTo>
                  <a:pt x="107734" y="0"/>
                </a:lnTo>
              </a:path>
            </a:pathLst>
          </a:custGeom>
          <a:ln w="7289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75551" y="362347"/>
            <a:ext cx="11239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aramond"/>
                <a:cs typeface="Garamond"/>
              </a:rPr>
              <a:t>2</a:t>
            </a:r>
            <a:endParaRPr sz="14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27" y="1357602"/>
            <a:ext cx="2114550" cy="925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all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Arial"/>
                <a:cs typeface="Arial"/>
              </a:rPr>
              <a:t>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ha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10">
                <a:latin typeface="Book Antiqua"/>
                <a:cs typeface="Book Antiqua"/>
              </a:rPr>
              <a:t>o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rdinate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55">
                <a:solidFill>
                  <a:srgbClr val="FF0000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0</a:t>
            </a:r>
            <a:r>
              <a:rPr dirty="0" sz="1000" spc="-5" i="1">
                <a:solidFill>
                  <a:srgbClr val="FF0000"/>
                </a:solidFill>
                <a:latin typeface="Century Gothic"/>
                <a:cs typeface="Century Gothic"/>
              </a:rPr>
              <a:t>,</a:t>
            </a:r>
            <a:r>
              <a:rPr dirty="0" sz="1000" spc="-114" i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1</a:t>
            </a:r>
            <a:r>
              <a:rPr dirty="0" sz="1000" spc="55">
                <a:solidFill>
                  <a:srgbClr val="FF0000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195"/>
              </a:lnSpc>
            </a:pPr>
            <a:r>
              <a:rPr dirty="0" sz="1000" spc="-75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88265">
              <a:lnSpc>
                <a:spcPct val="100000"/>
              </a:lnSpc>
            </a:pP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120A8E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algn="ctr" marL="112395">
              <a:lnSpc>
                <a:spcPct val="100000"/>
              </a:lnSpc>
              <a:spcBef>
                <a:spcPts val="295"/>
              </a:spcBef>
            </a:pP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46159" y="1059613"/>
            <a:ext cx="2177415" cy="1537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10</a:t>
            </a:fld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5300" y="25957"/>
            <a:ext cx="1483360" cy="416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4262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Calcolo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di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0">
                <a:solidFill>
                  <a:srgbClr val="7A0000"/>
                </a:solidFill>
                <a:latin typeface="Arial"/>
                <a:cs typeface="Arial"/>
              </a:rPr>
              <a:t>seno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coseno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85" i="1">
                <a:solidFill>
                  <a:srgbClr val="CC0000"/>
                </a:solidFill>
                <a:latin typeface="Arial"/>
                <a:cs typeface="Arial"/>
              </a:rPr>
              <a:t>α</a:t>
            </a:r>
            <a:r>
              <a:rPr dirty="0" sz="1400" spc="15" i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CC0000"/>
                </a:solidFill>
                <a:latin typeface="Lucida Sans Unicode"/>
                <a:cs typeface="Lucida Sans Unicode"/>
              </a:rPr>
              <a:t>=</a:t>
            </a:r>
            <a:r>
              <a:rPr dirty="0" sz="1400" spc="-45">
                <a:solidFill>
                  <a:srgbClr val="CC0000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0" i="1">
                <a:solidFill>
                  <a:srgbClr val="CC0000"/>
                </a:solidFill>
                <a:latin typeface="Arial"/>
                <a:cs typeface="Arial"/>
              </a:rPr>
              <a:t>π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627" y="1297468"/>
            <a:ext cx="2171065" cy="925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piatto,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all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Arial"/>
                <a:cs typeface="Arial"/>
              </a:rPr>
              <a:t>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ha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10">
                <a:latin typeface="Book Antiqua"/>
                <a:cs typeface="Book Antiqua"/>
              </a:rPr>
              <a:t>o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rdinate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55">
                <a:solidFill>
                  <a:srgbClr val="FF0000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1</a:t>
            </a:r>
            <a:r>
              <a:rPr dirty="0" sz="1000" spc="-5" i="1">
                <a:solidFill>
                  <a:srgbClr val="FF0000"/>
                </a:solidFill>
                <a:latin typeface="Century Gothic"/>
                <a:cs typeface="Century Gothic"/>
              </a:rPr>
              <a:t>,</a:t>
            </a:r>
            <a:r>
              <a:rPr dirty="0" sz="1000" spc="-114" i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0</a:t>
            </a:r>
            <a:r>
              <a:rPr dirty="0" sz="1000" spc="55">
                <a:solidFill>
                  <a:srgbClr val="FF0000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195"/>
              </a:lnSpc>
            </a:pPr>
            <a:r>
              <a:rPr dirty="0" sz="1000" spc="-75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  <a:p>
            <a:pPr algn="ctr" marL="772795" marR="732790">
              <a:lnSpc>
                <a:spcPct val="124500"/>
              </a:lnSpc>
              <a:spcBef>
                <a:spcPts val="695"/>
              </a:spcBef>
            </a:pP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120A8E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 </a:t>
            </a: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140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6159" y="1130139"/>
            <a:ext cx="2177509" cy="1276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10</a:t>
            </a:fld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512" y="25957"/>
            <a:ext cx="85344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Calcolo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di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0">
                <a:solidFill>
                  <a:srgbClr val="7A0000"/>
                </a:solidFill>
                <a:latin typeface="Arial"/>
                <a:cs typeface="Arial"/>
              </a:rPr>
              <a:t>seno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coseno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438784"/>
          </a:xfrm>
          <a:custGeom>
            <a:avLst/>
            <a:gdLst/>
            <a:ahLst/>
            <a:cxnLst/>
            <a:rect l="l" t="t" r="r" b="b"/>
            <a:pathLst>
              <a:path w="4608195" h="438784">
                <a:moveTo>
                  <a:pt x="0" y="438264"/>
                </a:moveTo>
                <a:lnTo>
                  <a:pt x="4608004" y="438264"/>
                </a:lnTo>
                <a:lnTo>
                  <a:pt x="4608004" y="0"/>
                </a:lnTo>
                <a:lnTo>
                  <a:pt x="0" y="0"/>
                </a:lnTo>
                <a:lnTo>
                  <a:pt x="0" y="438264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7786" y="365633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0" y="0"/>
                </a:moveTo>
                <a:lnTo>
                  <a:pt x="86804" y="0"/>
                </a:lnTo>
              </a:path>
            </a:pathLst>
          </a:custGeom>
          <a:ln w="7289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 spc="85" i="1">
                <a:latin typeface="Arial"/>
                <a:cs typeface="Arial"/>
              </a:rPr>
              <a:t>α</a:t>
            </a:r>
            <a:r>
              <a:rPr dirty="0" spc="15" i="1">
                <a:latin typeface="Arial"/>
                <a:cs typeface="Arial"/>
              </a:rPr>
              <a:t> </a:t>
            </a:r>
            <a:r>
              <a:rPr dirty="0" spc="-25">
                <a:latin typeface="Lucida Sans Unicode"/>
                <a:cs typeface="Lucida Sans Unicode"/>
              </a:rPr>
              <a:t>=</a:t>
            </a:r>
            <a:r>
              <a:rPr dirty="0" spc="75">
                <a:latin typeface="Lucida Sans Unicode"/>
                <a:cs typeface="Lucida Sans Unicode"/>
              </a:rPr>
              <a:t> </a:t>
            </a:r>
            <a:r>
              <a:rPr dirty="0" baseline="37698" sz="2100" spc="217"/>
              <a:t>3</a:t>
            </a:r>
            <a:r>
              <a:rPr dirty="0" sz="1400" spc="-150" i="1">
                <a:latin typeface="Arial"/>
                <a:cs typeface="Arial"/>
              </a:rPr>
              <a:t>π</a:t>
            </a:r>
            <a:endParaRPr sz="1400">
              <a:latin typeface="Arial"/>
              <a:cs typeface="Arial"/>
            </a:endParaRPr>
          </a:p>
          <a:p>
            <a:pPr marL="382270">
              <a:lnSpc>
                <a:spcPts val="1330"/>
              </a:lnSpc>
            </a:pPr>
            <a:r>
              <a:rPr dirty="0" spc="25"/>
              <a:t>2</a:t>
            </a:r>
          </a:p>
        </p:txBody>
      </p:sp>
      <p:sp>
        <p:nvSpPr>
          <p:cNvPr id="7" name="object 7"/>
          <p:cNvSpPr/>
          <p:nvPr/>
        </p:nvSpPr>
        <p:spPr>
          <a:xfrm>
            <a:off x="957922" y="154480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1627" y="1468562"/>
            <a:ext cx="216852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64565" algn="l"/>
              </a:tabLst>
            </a:pPr>
            <a:r>
              <a:rPr dirty="0" sz="1000" spc="-5">
                <a:latin typeface="Book Antiqua"/>
                <a:cs typeface="Book Antiqua"/>
              </a:rPr>
              <a:t>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>
                <a:latin typeface="Book Antiqua"/>
                <a:cs typeface="Book Antiqua"/>
              </a:rPr>
              <a:t>	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all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Arial"/>
                <a:cs typeface="Arial"/>
              </a:rPr>
              <a:t>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5222" y="138485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3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627" y="1557241"/>
            <a:ext cx="1031875" cy="411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74295">
              <a:lnSpc>
                <a:spcPts val="1025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019"/>
              </a:lnSpc>
            </a:pP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10">
                <a:latin typeface="Book Antiqua"/>
                <a:cs typeface="Book Antiqua"/>
              </a:rPr>
              <a:t>o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rdinate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55">
                <a:solidFill>
                  <a:srgbClr val="FF0000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0</a:t>
            </a:r>
            <a:r>
              <a:rPr dirty="0" sz="1000" spc="-5" i="1">
                <a:solidFill>
                  <a:srgbClr val="FF0000"/>
                </a:solidFill>
                <a:latin typeface="Century Gothic"/>
                <a:cs typeface="Century Gothic"/>
              </a:rPr>
              <a:t>,</a:t>
            </a:r>
            <a:r>
              <a:rPr dirty="0" sz="1000" spc="-114" i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1</a:t>
            </a:r>
            <a:r>
              <a:rPr dirty="0" sz="1000" spc="55">
                <a:solidFill>
                  <a:srgbClr val="FF0000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200"/>
              </a:lnSpc>
            </a:pPr>
            <a:r>
              <a:rPr dirty="0" sz="1000" spc="-75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1862" y="2093085"/>
            <a:ext cx="682625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195" marR="5080" indent="-24130">
              <a:lnSpc>
                <a:spcPct val="124500"/>
              </a:lnSpc>
            </a:pP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120A8E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140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 </a:t>
            </a: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46159" y="768054"/>
            <a:ext cx="2177422" cy="2307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10</a:t>
            </a:fld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512" y="25957"/>
            <a:ext cx="85344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Calcolo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di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0">
                <a:solidFill>
                  <a:srgbClr val="7A0000"/>
                </a:solidFill>
                <a:latin typeface="Arial"/>
                <a:cs typeface="Arial"/>
              </a:rPr>
              <a:t>seno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coseno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58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85" i="1">
                <a:latin typeface="Arial"/>
                <a:cs typeface="Arial"/>
              </a:rPr>
              <a:t>α</a:t>
            </a:r>
            <a:r>
              <a:rPr dirty="0" spc="15" i="1">
                <a:latin typeface="Arial"/>
                <a:cs typeface="Arial"/>
              </a:rPr>
              <a:t> </a:t>
            </a:r>
            <a:r>
              <a:rPr dirty="0" spc="-25">
                <a:latin typeface="Lucida Sans Unicode"/>
                <a:cs typeface="Lucida Sans Unicode"/>
              </a:rPr>
              <a:t>=</a:t>
            </a:r>
            <a:r>
              <a:rPr dirty="0" spc="-45">
                <a:latin typeface="Lucida Sans Unicode"/>
                <a:cs typeface="Lucida Sans Unicode"/>
              </a:rPr>
              <a:t> </a:t>
            </a:r>
            <a:r>
              <a:rPr dirty="0" spc="25"/>
              <a:t>2</a:t>
            </a:r>
            <a:r>
              <a:rPr dirty="0" spc="-150" i="1">
                <a:latin typeface="Arial"/>
                <a:cs typeface="Arial"/>
              </a:rPr>
              <a:t>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1304364"/>
            <a:ext cx="2119630" cy="1077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giro,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Arial"/>
                <a:cs typeface="Arial"/>
              </a:rPr>
              <a:t>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assume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stessa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5">
                <a:latin typeface="Book Antiqua"/>
                <a:cs typeface="Book Antiqua"/>
              </a:rPr>
              <a:t>osizione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caso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del</a:t>
            </a:r>
            <a:r>
              <a:rPr dirty="0" sz="1000" spc="-45">
                <a:latin typeface="Book Antiqua"/>
                <a:cs typeface="Book Antiqua"/>
              </a:rPr>
              <a:t>l’angolo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nullo,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ovvero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10">
                <a:latin typeface="Book Antiqua"/>
                <a:cs typeface="Book Antiqua"/>
              </a:rPr>
              <a:t>o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rdinate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55">
                <a:solidFill>
                  <a:srgbClr val="FF0000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1</a:t>
            </a:r>
            <a:r>
              <a:rPr dirty="0" sz="1000" spc="-5" i="1">
                <a:solidFill>
                  <a:srgbClr val="FF0000"/>
                </a:solidFill>
                <a:latin typeface="Century Gothic"/>
                <a:cs typeface="Century Gothic"/>
              </a:rPr>
              <a:t>,</a:t>
            </a:r>
            <a:r>
              <a:rPr dirty="0" sz="1000" spc="-114" i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0</a:t>
            </a:r>
            <a:r>
              <a:rPr dirty="0" sz="1000" spc="55">
                <a:solidFill>
                  <a:srgbClr val="FF0000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195"/>
              </a:lnSpc>
            </a:pPr>
            <a:r>
              <a:rPr dirty="0" sz="1000" spc="-75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83185">
              <a:lnSpc>
                <a:spcPct val="100000"/>
              </a:lnSpc>
            </a:pP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120A8E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algn="ctr" marL="106680">
              <a:lnSpc>
                <a:spcPct val="100000"/>
              </a:lnSpc>
              <a:spcBef>
                <a:spcPts val="295"/>
              </a:spcBef>
            </a:pP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159" y="798955"/>
            <a:ext cx="2177407" cy="2104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10</a:t>
            </a:fld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06" y="25957"/>
            <a:ext cx="5537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Angoli</a:t>
            </a: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ass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iati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Angoli</a:t>
            </a:r>
            <a:r>
              <a:rPr dirty="0" spc="105"/>
              <a:t> </a:t>
            </a:r>
            <a:r>
              <a:rPr dirty="0" spc="80"/>
              <a:t>a</a:t>
            </a:r>
            <a:r>
              <a:rPr dirty="0" spc="-10"/>
              <a:t>ss</a:t>
            </a:r>
            <a:r>
              <a:rPr dirty="0" spc="25"/>
              <a:t>o</a:t>
            </a:r>
            <a:r>
              <a:rPr dirty="0" spc="35"/>
              <a:t>ciati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990935"/>
            <a:ext cx="2084705" cy="607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volta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siano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not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cose</a:t>
            </a:r>
            <a:r>
              <a:rPr dirty="0" sz="1000" spc="-65">
                <a:latin typeface="Book Antiqua"/>
                <a:cs typeface="Book Antiqua"/>
              </a:rPr>
              <a:t>no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Lucida Sans Unicode"/>
                <a:cs typeface="Lucida Sans Unicode"/>
              </a:rPr>
              <a:t>[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50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40">
                <a:latin typeface="Lucida Sans Unicode"/>
                <a:cs typeface="Lucida Sans Unicode"/>
              </a:rPr>
              <a:t>]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im</a:t>
            </a:r>
            <a:r>
              <a:rPr dirty="0" sz="1000" spc="-114">
                <a:latin typeface="Book Antiqua"/>
                <a:cs typeface="Book Antiqua"/>
              </a:rPr>
              <a:t>m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45">
                <a:latin typeface="Book Antiqua"/>
                <a:cs typeface="Book Antiqua"/>
              </a:rPr>
              <a:t>diato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ricav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val</a:t>
            </a:r>
            <a:r>
              <a:rPr dirty="0" sz="1000" spc="-105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c</a:t>
            </a:r>
            <a:r>
              <a:rPr dirty="0" sz="1000" spc="-55">
                <a:latin typeface="Book Antiqua"/>
                <a:cs typeface="Book Antiqua"/>
              </a:rPr>
              <a:t>oseno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degli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Book Antiqua"/>
                <a:cs typeface="Book Antiqua"/>
              </a:rPr>
              <a:t>angoli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Book Antiqua"/>
                <a:cs typeface="Book Antiqua"/>
              </a:rPr>
              <a:t>ass</a:t>
            </a:r>
            <a:r>
              <a:rPr dirty="0" sz="1000" spc="-25">
                <a:solidFill>
                  <a:srgbClr val="FF0000"/>
                </a:solidFill>
                <a:latin typeface="Book Antiqua"/>
                <a:cs typeface="Book Antiqua"/>
              </a:rPr>
              <a:t>o</a:t>
            </a:r>
            <a:r>
              <a:rPr dirty="0" sz="1000" spc="-25">
                <a:solidFill>
                  <a:srgbClr val="FF0000"/>
                </a:solidFill>
                <a:latin typeface="Book Antiqua"/>
                <a:cs typeface="Book Antiqua"/>
              </a:rPr>
              <a:t>ciati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ad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ovvero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9159" y="2035365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86459" y="1723174"/>
            <a:ext cx="388620" cy="670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6985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19050">
              <a:lnSpc>
                <a:spcPct val="100000"/>
              </a:lnSpc>
              <a:spcBef>
                <a:spcPts val="660"/>
              </a:spcBef>
            </a:pPr>
            <a:r>
              <a:rPr dirty="0" baseline="-38888" sz="1500" spc="-7">
                <a:latin typeface="Book Antiqua"/>
                <a:cs typeface="Book Antiqua"/>
              </a:rPr>
              <a:t>2</a:t>
            </a:r>
            <a:r>
              <a:rPr dirty="0" baseline="-38888" sz="1500" spc="-7">
                <a:latin typeface="Book Antiqua"/>
                <a:cs typeface="Book Antiqua"/>
              </a:rPr>
              <a:t> </a:t>
            </a:r>
            <a:r>
              <a:rPr dirty="0" baseline="-38888" sz="1500" spc="-165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algn="ctr" marR="6985">
              <a:lnSpc>
                <a:spcPct val="100000"/>
              </a:lnSpc>
              <a:spcBef>
                <a:spcPts val="715"/>
              </a:spcBef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r>
              <a:rPr dirty="0" sz="1000" spc="-20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6459" y="1873809"/>
            <a:ext cx="97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67536" y="254402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54836" y="2384074"/>
            <a:ext cx="452120" cy="27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6111" sz="1500" spc="-7">
                <a:latin typeface="Book Antiqua"/>
                <a:cs typeface="Book Antiqua"/>
              </a:rPr>
              <a:t>3</a:t>
            </a:r>
            <a:r>
              <a:rPr dirty="0" baseline="36111" sz="1500" spc="-195">
                <a:latin typeface="Book Antiqua"/>
                <a:cs typeface="Book Antiqua"/>
              </a:rPr>
              <a:t> </a:t>
            </a:r>
            <a:r>
              <a:rPr dirty="0" sz="1000" spc="-110" i="1">
                <a:latin typeface="Century Gothic"/>
                <a:cs typeface="Century Gothic"/>
              </a:rPr>
              <a:t>π</a:t>
            </a:r>
            <a:r>
              <a:rPr dirty="0" sz="1000" spc="-20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4836" y="255646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6159" y="867525"/>
            <a:ext cx="2177442" cy="1933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10</a:t>
            </a:fld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06" y="25957"/>
            <a:ext cx="5537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Angoli</a:t>
            </a: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ass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iati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Primo</a:t>
            </a:r>
            <a:r>
              <a:rPr dirty="0" spc="105"/>
              <a:t> </a:t>
            </a:r>
            <a:r>
              <a:rPr dirty="0" spc="20"/>
              <a:t>quadra</a:t>
            </a:r>
            <a:r>
              <a:rPr dirty="0" spc="20"/>
              <a:t>n</a:t>
            </a:r>
            <a:r>
              <a:rPr dirty="0" spc="45"/>
              <a:t>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810003"/>
            <a:ext cx="2179955" cy="306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Arial"/>
                <a:cs typeface="Arial"/>
              </a:rPr>
              <a:t>QBO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congruenti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3617" y="1347368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EC1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40637" y="1273416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 h="0">
                <a:moveTo>
                  <a:pt x="0" y="0"/>
                </a:moveTo>
                <a:lnTo>
                  <a:pt x="18798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11123" y="1185799"/>
            <a:ext cx="101981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EC1B24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baseline="61111" sz="1500" spc="465">
                <a:solidFill>
                  <a:srgbClr val="EC1B24"/>
                </a:solidFill>
                <a:latin typeface="Arial"/>
                <a:cs typeface="Arial"/>
              </a:rPr>
              <a:t>/</a:t>
            </a:r>
            <a:r>
              <a:rPr dirty="0" baseline="61111" sz="1500" spc="-240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baseline="36111" sz="1500" spc="-165" i="1">
                <a:solidFill>
                  <a:srgbClr val="EC1B24"/>
                </a:solidFill>
                <a:latin typeface="Century Gothic"/>
                <a:cs typeface="Century Gothic"/>
              </a:rPr>
              <a:t>π</a:t>
            </a:r>
            <a:r>
              <a:rPr dirty="0" baseline="36111" sz="1500" spc="142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EC1B24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EC1B2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baseline="61111" sz="1500" spc="-615">
                <a:solidFill>
                  <a:srgbClr val="EC1B24"/>
                </a:solidFill>
                <a:latin typeface="Arial"/>
                <a:cs typeface="Arial"/>
              </a:rPr>
              <a:t>�</a:t>
            </a:r>
            <a:r>
              <a:rPr dirty="0" baseline="61111" sz="1500" spc="-7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30" i="1">
                <a:latin typeface="Arial"/>
                <a:cs typeface="Arial"/>
              </a:rPr>
              <a:t>QB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7623" y="135979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EC1B24"/>
                </a:solidFill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40637" y="1523987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 h="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329524" y="1521686"/>
            <a:ext cx="405765" cy="344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120" i="1">
                <a:latin typeface="Arial"/>
                <a:cs typeface="Arial"/>
              </a:rPr>
              <a:t>P</a:t>
            </a:r>
            <a:r>
              <a:rPr dirty="0" sz="1000" spc="-10" i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75889" y="1082167"/>
            <a:ext cx="1518034" cy="1524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15/36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06" y="25957"/>
            <a:ext cx="5537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Angoli</a:t>
            </a: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ass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iati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Primo</a:t>
            </a:r>
            <a:r>
              <a:rPr dirty="0" spc="105"/>
              <a:t> </a:t>
            </a:r>
            <a:r>
              <a:rPr dirty="0" spc="20"/>
              <a:t>quadra</a:t>
            </a:r>
            <a:r>
              <a:rPr dirty="0" spc="20"/>
              <a:t>n</a:t>
            </a:r>
            <a:r>
              <a:rPr dirty="0" spc="45"/>
              <a:t>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810003"/>
            <a:ext cx="2179955" cy="306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Arial"/>
                <a:cs typeface="Arial"/>
              </a:rPr>
              <a:t>QBO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congruenti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3617" y="1347368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EC1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40637" y="1273416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 h="0">
                <a:moveTo>
                  <a:pt x="0" y="0"/>
                </a:moveTo>
                <a:lnTo>
                  <a:pt x="18798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11123" y="1185799"/>
            <a:ext cx="101981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EC1B24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baseline="61111" sz="1500" spc="465">
                <a:solidFill>
                  <a:srgbClr val="EC1B24"/>
                </a:solidFill>
                <a:latin typeface="Arial"/>
                <a:cs typeface="Arial"/>
              </a:rPr>
              <a:t>/</a:t>
            </a:r>
            <a:r>
              <a:rPr dirty="0" baseline="61111" sz="1500" spc="-240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baseline="36111" sz="1500" spc="-165" i="1">
                <a:solidFill>
                  <a:srgbClr val="EC1B24"/>
                </a:solidFill>
                <a:latin typeface="Century Gothic"/>
                <a:cs typeface="Century Gothic"/>
              </a:rPr>
              <a:t>π</a:t>
            </a:r>
            <a:r>
              <a:rPr dirty="0" baseline="36111" sz="1500" spc="142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EC1B24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EC1B2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baseline="61111" sz="1500" spc="-615">
                <a:solidFill>
                  <a:srgbClr val="EC1B24"/>
                </a:solidFill>
                <a:latin typeface="Arial"/>
                <a:cs typeface="Arial"/>
              </a:rPr>
              <a:t>�</a:t>
            </a:r>
            <a:r>
              <a:rPr dirty="0" baseline="61111" sz="1500" spc="-7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30" i="1">
                <a:latin typeface="Arial"/>
                <a:cs typeface="Arial"/>
              </a:rPr>
              <a:t>QB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7623" y="135979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EC1B24"/>
                </a:solidFill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40637" y="1523987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 h="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329524" y="1521686"/>
            <a:ext cx="405765" cy="344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120" i="1">
                <a:latin typeface="Arial"/>
                <a:cs typeface="Arial"/>
              </a:rPr>
              <a:t>P</a:t>
            </a:r>
            <a:r>
              <a:rPr dirty="0" sz="1000" spc="-10" i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9728" y="2344432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120A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16735" y="2270480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11123" y="2182876"/>
            <a:ext cx="996315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solidFill>
                  <a:srgbClr val="120A8E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baseline="61111" sz="1500" spc="465">
                <a:solidFill>
                  <a:srgbClr val="120A8E"/>
                </a:solidFill>
                <a:latin typeface="Arial"/>
                <a:cs typeface="Arial"/>
              </a:rPr>
              <a:t>/</a:t>
            </a:r>
            <a:r>
              <a:rPr dirty="0" baseline="61111" sz="1500" spc="-240">
                <a:solidFill>
                  <a:srgbClr val="120A8E"/>
                </a:solidFill>
                <a:latin typeface="Arial"/>
                <a:cs typeface="Arial"/>
              </a:rPr>
              <a:t> </a:t>
            </a:r>
            <a:r>
              <a:rPr dirty="0" baseline="36111" sz="1500" spc="-165" i="1">
                <a:solidFill>
                  <a:srgbClr val="120A8E"/>
                </a:solidFill>
                <a:latin typeface="Century Gothic"/>
                <a:cs typeface="Century Gothic"/>
              </a:rPr>
              <a:t>π</a:t>
            </a:r>
            <a:r>
              <a:rPr dirty="0" baseline="36111" sz="1500" spc="142" i="1">
                <a:solidFill>
                  <a:srgbClr val="120A8E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120A8E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120A8E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baseline="61111" sz="1500" spc="-615">
                <a:solidFill>
                  <a:srgbClr val="120A8E"/>
                </a:solidFill>
                <a:latin typeface="Arial"/>
                <a:cs typeface="Arial"/>
              </a:rPr>
              <a:t>�</a:t>
            </a:r>
            <a:r>
              <a:rPr dirty="0" baseline="61111" sz="1500" spc="-7">
                <a:solidFill>
                  <a:srgbClr val="120A8E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30" i="1">
                <a:latin typeface="Arial"/>
                <a:cs typeface="Arial"/>
              </a:rPr>
              <a:t>BO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3734" y="235687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120A8E"/>
                </a:solidFill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16735" y="2521051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305623" y="2518763"/>
            <a:ext cx="429895" cy="344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 i="1">
                <a:latin typeface="Arial"/>
                <a:cs typeface="Arial"/>
              </a:rPr>
              <a:t>A</a:t>
            </a:r>
            <a:r>
              <a:rPr dirty="0" sz="1000" spc="-50" i="1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75889" y="1082167"/>
            <a:ext cx="1518034" cy="1524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15/36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06" y="25957"/>
            <a:ext cx="5537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Angoli</a:t>
            </a: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ass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iati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Secondo</a:t>
            </a:r>
            <a:r>
              <a:rPr dirty="0" spc="105"/>
              <a:t> </a:t>
            </a:r>
            <a:r>
              <a:rPr dirty="0" spc="25"/>
              <a:t>quadrante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810003"/>
            <a:ext cx="2179955" cy="306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Arial"/>
                <a:cs typeface="Arial"/>
              </a:rPr>
              <a:t>BQO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congruenti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6300" y="1347368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EC1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17954" y="1273416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 h="0">
                <a:moveTo>
                  <a:pt x="0" y="0"/>
                </a:moveTo>
                <a:lnTo>
                  <a:pt x="18798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3806" y="1185799"/>
            <a:ext cx="117475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EC1B24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baseline="61111" sz="1500" spc="465">
                <a:solidFill>
                  <a:srgbClr val="EC1B24"/>
                </a:solidFill>
                <a:latin typeface="Arial"/>
                <a:cs typeface="Arial"/>
              </a:rPr>
              <a:t>/</a:t>
            </a:r>
            <a:r>
              <a:rPr dirty="0" baseline="61111" sz="1500" spc="-240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baseline="36111" sz="1500" spc="-165" i="1">
                <a:solidFill>
                  <a:srgbClr val="EC1B24"/>
                </a:solidFill>
                <a:latin typeface="Century Gothic"/>
                <a:cs typeface="Century Gothic"/>
              </a:rPr>
              <a:t>π</a:t>
            </a:r>
            <a:r>
              <a:rPr dirty="0" baseline="36111" sz="1500" spc="142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EC1B24"/>
                </a:solidFill>
                <a:latin typeface="Lucida Sans Unicode"/>
                <a:cs typeface="Lucida Sans Unicode"/>
              </a:rPr>
              <a:t>+</a:t>
            </a:r>
            <a:r>
              <a:rPr dirty="0" sz="1000" spc="-95">
                <a:solidFill>
                  <a:srgbClr val="EC1B2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baseline="61111" sz="1500" spc="-615">
                <a:solidFill>
                  <a:srgbClr val="EC1B24"/>
                </a:solidFill>
                <a:latin typeface="Arial"/>
                <a:cs typeface="Arial"/>
              </a:rPr>
              <a:t>�</a:t>
            </a:r>
            <a:r>
              <a:rPr dirty="0" baseline="61111" sz="1500" spc="-7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Arial"/>
                <a:cs typeface="Arial"/>
              </a:rPr>
              <a:t>QB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0305" y="135979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EC1B24"/>
                </a:solidFill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17954" y="1523987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 h="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52207" y="1521686"/>
            <a:ext cx="560705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20" i="1">
                <a:latin typeface="Arial"/>
                <a:cs typeface="Arial"/>
              </a:rPr>
              <a:t>P</a:t>
            </a:r>
            <a:r>
              <a:rPr dirty="0" sz="1000" spc="-10" i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6159" y="1176855"/>
            <a:ext cx="2177354" cy="1334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16/36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06" y="25957"/>
            <a:ext cx="5537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Angoli</a:t>
            </a: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ass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iati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Secondo</a:t>
            </a:r>
            <a:r>
              <a:rPr dirty="0" spc="105"/>
              <a:t> </a:t>
            </a:r>
            <a:r>
              <a:rPr dirty="0" spc="25"/>
              <a:t>quadrante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810003"/>
            <a:ext cx="2179955" cy="306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Arial"/>
                <a:cs typeface="Arial"/>
              </a:rPr>
              <a:t>BQO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congruenti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6300" y="1347368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EC1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17954" y="1273416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 h="0">
                <a:moveTo>
                  <a:pt x="0" y="0"/>
                </a:moveTo>
                <a:lnTo>
                  <a:pt x="18798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3806" y="1185799"/>
            <a:ext cx="117475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EC1B24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baseline="61111" sz="1500" spc="465">
                <a:solidFill>
                  <a:srgbClr val="EC1B24"/>
                </a:solidFill>
                <a:latin typeface="Arial"/>
                <a:cs typeface="Arial"/>
              </a:rPr>
              <a:t>/</a:t>
            </a:r>
            <a:r>
              <a:rPr dirty="0" baseline="61111" sz="1500" spc="-240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baseline="36111" sz="1500" spc="-165" i="1">
                <a:solidFill>
                  <a:srgbClr val="EC1B24"/>
                </a:solidFill>
                <a:latin typeface="Century Gothic"/>
                <a:cs typeface="Century Gothic"/>
              </a:rPr>
              <a:t>π</a:t>
            </a:r>
            <a:r>
              <a:rPr dirty="0" baseline="36111" sz="1500" spc="142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EC1B24"/>
                </a:solidFill>
                <a:latin typeface="Lucida Sans Unicode"/>
                <a:cs typeface="Lucida Sans Unicode"/>
              </a:rPr>
              <a:t>+</a:t>
            </a:r>
            <a:r>
              <a:rPr dirty="0" sz="1000" spc="-95">
                <a:solidFill>
                  <a:srgbClr val="EC1B2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baseline="61111" sz="1500" spc="-615">
                <a:solidFill>
                  <a:srgbClr val="EC1B24"/>
                </a:solidFill>
                <a:latin typeface="Arial"/>
                <a:cs typeface="Arial"/>
              </a:rPr>
              <a:t>�</a:t>
            </a:r>
            <a:r>
              <a:rPr dirty="0" baseline="61111" sz="1500" spc="-7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Arial"/>
                <a:cs typeface="Arial"/>
              </a:rPr>
              <a:t>QB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0305" y="135979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EC1B24"/>
                </a:solidFill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17954" y="1523987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 h="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52207" y="1521686"/>
            <a:ext cx="560705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20" i="1">
                <a:latin typeface="Arial"/>
                <a:cs typeface="Arial"/>
              </a:rPr>
              <a:t>P</a:t>
            </a:r>
            <a:r>
              <a:rPr dirty="0" sz="1000" spc="-10" i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9728" y="2344432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120A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16735" y="2270480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11123" y="2182876"/>
            <a:ext cx="996315" cy="239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solidFill>
                  <a:srgbClr val="120A8E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baseline="61111" sz="1500" spc="465">
                <a:solidFill>
                  <a:srgbClr val="120A8E"/>
                </a:solidFill>
                <a:latin typeface="Arial"/>
                <a:cs typeface="Arial"/>
              </a:rPr>
              <a:t>/</a:t>
            </a:r>
            <a:r>
              <a:rPr dirty="0" baseline="61111" sz="1500" spc="-240">
                <a:solidFill>
                  <a:srgbClr val="120A8E"/>
                </a:solidFill>
                <a:latin typeface="Arial"/>
                <a:cs typeface="Arial"/>
              </a:rPr>
              <a:t> </a:t>
            </a:r>
            <a:r>
              <a:rPr dirty="0" baseline="36111" sz="1500" spc="-165" i="1">
                <a:solidFill>
                  <a:srgbClr val="120A8E"/>
                </a:solidFill>
                <a:latin typeface="Century Gothic"/>
                <a:cs typeface="Century Gothic"/>
              </a:rPr>
              <a:t>π</a:t>
            </a:r>
            <a:r>
              <a:rPr dirty="0" baseline="36111" sz="1500" spc="142" i="1">
                <a:solidFill>
                  <a:srgbClr val="120A8E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120A8E"/>
                </a:solidFill>
                <a:latin typeface="Lucida Sans Unicode"/>
                <a:cs typeface="Lucida Sans Unicode"/>
              </a:rPr>
              <a:t>+</a:t>
            </a:r>
            <a:r>
              <a:rPr dirty="0" sz="1000" spc="-95">
                <a:solidFill>
                  <a:srgbClr val="120A8E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baseline="61111" sz="1500" spc="-615">
                <a:solidFill>
                  <a:srgbClr val="120A8E"/>
                </a:solidFill>
                <a:latin typeface="Arial"/>
                <a:cs typeface="Arial"/>
              </a:rPr>
              <a:t>�</a:t>
            </a:r>
            <a:r>
              <a:rPr dirty="0" baseline="61111" sz="1500" spc="-7">
                <a:solidFill>
                  <a:srgbClr val="120A8E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30" i="1">
                <a:latin typeface="Arial"/>
                <a:cs typeface="Arial"/>
              </a:rPr>
              <a:t>BO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3734" y="235687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120A8E"/>
                </a:solidFill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16735" y="2521051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305623" y="2518763"/>
            <a:ext cx="429895" cy="344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 i="1">
                <a:latin typeface="Arial"/>
                <a:cs typeface="Arial"/>
              </a:rPr>
              <a:t>A</a:t>
            </a:r>
            <a:r>
              <a:rPr dirty="0" sz="1000" spc="-50" i="1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46159" y="1176855"/>
            <a:ext cx="2177354" cy="1334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16/36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06" y="25957"/>
            <a:ext cx="5537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Angoli</a:t>
            </a: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ass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iati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Secondo</a:t>
            </a:r>
            <a:r>
              <a:rPr dirty="0" spc="105"/>
              <a:t> </a:t>
            </a:r>
            <a:r>
              <a:rPr dirty="0" spc="25"/>
              <a:t>quadrante</a:t>
            </a:r>
          </a:p>
        </p:txBody>
      </p:sp>
      <p:sp>
        <p:nvSpPr>
          <p:cNvPr id="6" name="object 6"/>
          <p:cNvSpPr/>
          <p:nvPr/>
        </p:nvSpPr>
        <p:spPr>
          <a:xfrm>
            <a:off x="1453921" y="1287856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3921" y="1497190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1627" y="855368"/>
            <a:ext cx="2179955" cy="10204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Arial"/>
                <a:cs typeface="Arial"/>
              </a:rPr>
              <a:t>QBO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congruenti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</a:pP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55">
                <a:solidFill>
                  <a:srgbClr val="120A8E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-110" i="1">
                <a:solidFill>
                  <a:srgbClr val="120A8E"/>
                </a:solidFill>
                <a:latin typeface="Century Gothic"/>
                <a:cs typeface="Century Gothic"/>
              </a:rPr>
              <a:t>π</a:t>
            </a:r>
            <a:r>
              <a:rPr dirty="0" sz="1000" spc="-20" i="1">
                <a:solidFill>
                  <a:srgbClr val="120A8E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120A8E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120A8E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spc="55">
                <a:solidFill>
                  <a:srgbClr val="120A8E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-40">
                <a:solidFill>
                  <a:srgbClr val="120A8E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Arial"/>
                <a:cs typeface="Arial"/>
              </a:rPr>
              <a:t>BO</a:t>
            </a:r>
            <a:endParaRPr sz="1000">
              <a:latin typeface="Arial"/>
              <a:cs typeface="Arial"/>
            </a:endParaRPr>
          </a:p>
          <a:p>
            <a:pPr marL="1129030">
              <a:lnSpc>
                <a:spcPct val="100000"/>
              </a:lnSpc>
              <a:spcBef>
                <a:spcPts val="44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 i="1">
                <a:latin typeface="Arial"/>
                <a:cs typeface="Arial"/>
              </a:rPr>
              <a:t>A</a:t>
            </a:r>
            <a:r>
              <a:rPr dirty="0" sz="1000" spc="-50" i="1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  <a:p>
            <a:pPr marL="112903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46159" y="1137578"/>
            <a:ext cx="2177418" cy="1390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17/36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3637" y="99120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62" y="0"/>
                </a:moveTo>
                <a:lnTo>
                  <a:pt x="11378" y="16191"/>
                </a:lnTo>
                <a:lnTo>
                  <a:pt x="0" y="40295"/>
                </a:lnTo>
                <a:lnTo>
                  <a:pt x="1667" y="56527"/>
                </a:lnTo>
                <a:lnTo>
                  <a:pt x="6816" y="70265"/>
                </a:lnTo>
                <a:lnTo>
                  <a:pt x="14899" y="81200"/>
                </a:lnTo>
                <a:lnTo>
                  <a:pt x="25369" y="89023"/>
                </a:lnTo>
                <a:lnTo>
                  <a:pt x="37677" y="93425"/>
                </a:lnTo>
                <a:lnTo>
                  <a:pt x="54490" y="92020"/>
                </a:lnTo>
                <a:lnTo>
                  <a:pt x="87939" y="69657"/>
                </a:lnTo>
                <a:lnTo>
                  <a:pt x="93972" y="47076"/>
                </a:lnTo>
                <a:lnTo>
                  <a:pt x="91790" y="32844"/>
                </a:lnTo>
                <a:lnTo>
                  <a:pt x="85689" y="20352"/>
                </a:lnTo>
                <a:lnTo>
                  <a:pt x="76339" y="10269"/>
                </a:lnTo>
                <a:lnTo>
                  <a:pt x="64407" y="3261"/>
                </a:lnTo>
                <a:lnTo>
                  <a:pt x="50562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156" y="961814"/>
            <a:ext cx="14300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700" spc="2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7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Calcolo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seno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coseno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637" y="156918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62" y="0"/>
                </a:moveTo>
                <a:lnTo>
                  <a:pt x="11378" y="16191"/>
                </a:lnTo>
                <a:lnTo>
                  <a:pt x="0" y="40295"/>
                </a:lnTo>
                <a:lnTo>
                  <a:pt x="1667" y="56527"/>
                </a:lnTo>
                <a:lnTo>
                  <a:pt x="6816" y="70265"/>
                </a:lnTo>
                <a:lnTo>
                  <a:pt x="14899" y="81200"/>
                </a:lnTo>
                <a:lnTo>
                  <a:pt x="25369" y="89023"/>
                </a:lnTo>
                <a:lnTo>
                  <a:pt x="37677" y="93425"/>
                </a:lnTo>
                <a:lnTo>
                  <a:pt x="54490" y="92020"/>
                </a:lnTo>
                <a:lnTo>
                  <a:pt x="87939" y="69657"/>
                </a:lnTo>
                <a:lnTo>
                  <a:pt x="93972" y="47076"/>
                </a:lnTo>
                <a:lnTo>
                  <a:pt x="91790" y="32844"/>
                </a:lnTo>
                <a:lnTo>
                  <a:pt x="85689" y="20352"/>
                </a:lnTo>
                <a:lnTo>
                  <a:pt x="76339" y="10269"/>
                </a:lnTo>
                <a:lnTo>
                  <a:pt x="64407" y="3261"/>
                </a:lnTo>
                <a:lnTo>
                  <a:pt x="50562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156" y="1539791"/>
            <a:ext cx="9652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700" spc="2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7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Angoli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ass</a:t>
            </a:r>
            <a:r>
              <a:rPr dirty="0" sz="1000" spc="-25">
                <a:latin typeface="Book Antiqua"/>
                <a:cs typeface="Book Antiqua"/>
              </a:rPr>
              <a:t>o</a:t>
            </a:r>
            <a:r>
              <a:rPr dirty="0" sz="1000" spc="-25">
                <a:latin typeface="Book Antiqua"/>
                <a:cs typeface="Book Antiqua"/>
              </a:rPr>
              <a:t>ciati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637" y="214716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62" y="0"/>
                </a:moveTo>
                <a:lnTo>
                  <a:pt x="11378" y="16191"/>
                </a:lnTo>
                <a:lnTo>
                  <a:pt x="0" y="40295"/>
                </a:lnTo>
                <a:lnTo>
                  <a:pt x="1667" y="56527"/>
                </a:lnTo>
                <a:lnTo>
                  <a:pt x="6816" y="70265"/>
                </a:lnTo>
                <a:lnTo>
                  <a:pt x="14899" y="81200"/>
                </a:lnTo>
                <a:lnTo>
                  <a:pt x="25369" y="89023"/>
                </a:lnTo>
                <a:lnTo>
                  <a:pt x="37677" y="93425"/>
                </a:lnTo>
                <a:lnTo>
                  <a:pt x="54490" y="92020"/>
                </a:lnTo>
                <a:lnTo>
                  <a:pt x="87939" y="69657"/>
                </a:lnTo>
                <a:lnTo>
                  <a:pt x="93972" y="47076"/>
                </a:lnTo>
                <a:lnTo>
                  <a:pt x="91790" y="32844"/>
                </a:lnTo>
                <a:lnTo>
                  <a:pt x="85689" y="20352"/>
                </a:lnTo>
                <a:lnTo>
                  <a:pt x="76339" y="10269"/>
                </a:lnTo>
                <a:lnTo>
                  <a:pt x="64407" y="3261"/>
                </a:lnTo>
                <a:lnTo>
                  <a:pt x="50562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3156" y="2117768"/>
            <a:ext cx="21278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700" spc="2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7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Relazioni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funzioni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trigonometriche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10</a:t>
            </a:fld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06" y="25957"/>
            <a:ext cx="5537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Angoli</a:t>
            </a: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ass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iati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Secondo</a:t>
            </a:r>
            <a:r>
              <a:rPr dirty="0" spc="105"/>
              <a:t> </a:t>
            </a:r>
            <a:r>
              <a:rPr dirty="0" spc="25"/>
              <a:t>quadrante</a:t>
            </a:r>
          </a:p>
        </p:txBody>
      </p:sp>
      <p:sp>
        <p:nvSpPr>
          <p:cNvPr id="6" name="object 6"/>
          <p:cNvSpPr/>
          <p:nvPr/>
        </p:nvSpPr>
        <p:spPr>
          <a:xfrm>
            <a:off x="1453921" y="1287856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3921" y="1497190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74254" y="2243683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 h="0">
                <a:moveTo>
                  <a:pt x="0" y="0"/>
                </a:moveTo>
                <a:lnTo>
                  <a:pt x="18798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74254" y="2453017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 h="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1627" y="855368"/>
            <a:ext cx="2179955" cy="19392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Arial"/>
                <a:cs typeface="Arial"/>
              </a:rPr>
              <a:t>QBO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congruenti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R="96520">
              <a:lnSpc>
                <a:spcPct val="100000"/>
              </a:lnSpc>
            </a:pP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55">
                <a:solidFill>
                  <a:srgbClr val="120A8E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-110" i="1">
                <a:solidFill>
                  <a:srgbClr val="120A8E"/>
                </a:solidFill>
                <a:latin typeface="Century Gothic"/>
                <a:cs typeface="Century Gothic"/>
              </a:rPr>
              <a:t>π</a:t>
            </a:r>
            <a:r>
              <a:rPr dirty="0" sz="1000" spc="-20" i="1">
                <a:solidFill>
                  <a:srgbClr val="120A8E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120A8E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120A8E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spc="55">
                <a:solidFill>
                  <a:srgbClr val="120A8E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-40">
                <a:solidFill>
                  <a:srgbClr val="120A8E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Arial"/>
                <a:cs typeface="Arial"/>
              </a:rPr>
              <a:t>BO</a:t>
            </a:r>
            <a:endParaRPr sz="1000">
              <a:latin typeface="Arial"/>
              <a:cs typeface="Arial"/>
            </a:endParaRPr>
          </a:p>
          <a:p>
            <a:pPr marL="1129030">
              <a:lnSpc>
                <a:spcPct val="100000"/>
              </a:lnSpc>
              <a:spcBef>
                <a:spcPts val="44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 i="1">
                <a:latin typeface="Arial"/>
                <a:cs typeface="Arial"/>
              </a:rPr>
              <a:t>A</a:t>
            </a:r>
            <a:r>
              <a:rPr dirty="0" sz="1000" spc="-50" i="1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  <a:p>
            <a:pPr marL="613410" indent="514984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450">
              <a:latin typeface="Times New Roman"/>
              <a:cs typeface="Times New Roman"/>
            </a:endParaRPr>
          </a:p>
          <a:p>
            <a:pPr algn="ctr" marR="77470">
              <a:lnSpc>
                <a:spcPct val="100000"/>
              </a:lnSpc>
            </a:pP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55">
                <a:solidFill>
                  <a:srgbClr val="EC1B24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-110" i="1">
                <a:solidFill>
                  <a:srgbClr val="EC1B24"/>
                </a:solidFill>
                <a:latin typeface="Century Gothic"/>
                <a:cs typeface="Century Gothic"/>
              </a:rPr>
              <a:t>π</a:t>
            </a:r>
            <a:r>
              <a:rPr dirty="0" sz="1000" spc="-20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EC1B24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EC1B2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spc="55">
                <a:solidFill>
                  <a:srgbClr val="EC1B24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-40">
                <a:solidFill>
                  <a:srgbClr val="EC1B2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30" i="1">
                <a:latin typeface="Arial"/>
                <a:cs typeface="Arial"/>
              </a:rPr>
              <a:t>QB</a:t>
            </a:r>
            <a:endParaRPr sz="1000">
              <a:latin typeface="Arial"/>
              <a:cs typeface="Arial"/>
            </a:endParaRPr>
          </a:p>
          <a:p>
            <a:pPr marL="1203960">
              <a:lnSpc>
                <a:spcPct val="100000"/>
              </a:lnSpc>
              <a:spcBef>
                <a:spcPts val="44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120" i="1">
                <a:latin typeface="Arial"/>
                <a:cs typeface="Arial"/>
              </a:rPr>
              <a:t>P</a:t>
            </a:r>
            <a:r>
              <a:rPr dirty="0" sz="1000" spc="-10" i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20396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46159" y="1137578"/>
            <a:ext cx="2177418" cy="1390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17/36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06" y="25957"/>
            <a:ext cx="5537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Angoli</a:t>
            </a: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ass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iati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-10"/>
              <a:t>erzo</a:t>
            </a:r>
            <a:r>
              <a:rPr dirty="0" spc="100"/>
              <a:t> </a:t>
            </a:r>
            <a:r>
              <a:rPr dirty="0" spc="25"/>
              <a:t>quadrante</a:t>
            </a:r>
          </a:p>
        </p:txBody>
      </p:sp>
      <p:sp>
        <p:nvSpPr>
          <p:cNvPr id="6" name="object 6"/>
          <p:cNvSpPr/>
          <p:nvPr/>
        </p:nvSpPr>
        <p:spPr>
          <a:xfrm>
            <a:off x="1453921" y="1299972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3921" y="150929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1627" y="867484"/>
            <a:ext cx="2179955" cy="10204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Arial"/>
                <a:cs typeface="Arial"/>
              </a:rPr>
              <a:t>BQO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congruenti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</a:pP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55">
                <a:solidFill>
                  <a:srgbClr val="120A8E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-110" i="1">
                <a:solidFill>
                  <a:srgbClr val="120A8E"/>
                </a:solidFill>
                <a:latin typeface="Century Gothic"/>
                <a:cs typeface="Century Gothic"/>
              </a:rPr>
              <a:t>π</a:t>
            </a:r>
            <a:r>
              <a:rPr dirty="0" sz="1000" spc="-20" i="1">
                <a:solidFill>
                  <a:srgbClr val="120A8E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120A8E"/>
                </a:solidFill>
                <a:latin typeface="Lucida Sans Unicode"/>
                <a:cs typeface="Lucida Sans Unicode"/>
              </a:rPr>
              <a:t>+</a:t>
            </a:r>
            <a:r>
              <a:rPr dirty="0" sz="1000" spc="-95">
                <a:solidFill>
                  <a:srgbClr val="120A8E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spc="55">
                <a:solidFill>
                  <a:srgbClr val="120A8E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-40">
                <a:solidFill>
                  <a:srgbClr val="120A8E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Arial"/>
                <a:cs typeface="Arial"/>
              </a:rPr>
              <a:t>BO</a:t>
            </a:r>
            <a:endParaRPr sz="1000">
              <a:latin typeface="Arial"/>
              <a:cs typeface="Arial"/>
            </a:endParaRPr>
          </a:p>
          <a:p>
            <a:pPr marL="1129030">
              <a:lnSpc>
                <a:spcPct val="100000"/>
              </a:lnSpc>
              <a:spcBef>
                <a:spcPts val="44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 i="1">
                <a:latin typeface="Arial"/>
                <a:cs typeface="Arial"/>
              </a:rPr>
              <a:t>A</a:t>
            </a:r>
            <a:r>
              <a:rPr dirty="0" sz="1000" spc="-50" i="1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  <a:p>
            <a:pPr marL="112903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46159" y="823415"/>
            <a:ext cx="2177461" cy="2043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18/36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06" y="25957"/>
            <a:ext cx="5537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Angoli</a:t>
            </a: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ass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iati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-10"/>
              <a:t>erzo</a:t>
            </a:r>
            <a:r>
              <a:rPr dirty="0" spc="100"/>
              <a:t> </a:t>
            </a:r>
            <a:r>
              <a:rPr dirty="0" spc="25"/>
              <a:t>quadrante</a:t>
            </a:r>
          </a:p>
        </p:txBody>
      </p:sp>
      <p:sp>
        <p:nvSpPr>
          <p:cNvPr id="6" name="object 6"/>
          <p:cNvSpPr/>
          <p:nvPr/>
        </p:nvSpPr>
        <p:spPr>
          <a:xfrm>
            <a:off x="1453921" y="1299972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3921" y="1509293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53921" y="2255799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 h="0">
                <a:moveTo>
                  <a:pt x="0" y="0"/>
                </a:moveTo>
                <a:lnTo>
                  <a:pt x="18798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53921" y="2465120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 h="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1627" y="867484"/>
            <a:ext cx="2179955" cy="1976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Arial"/>
                <a:cs typeface="Arial"/>
              </a:rPr>
              <a:t>BQO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congruenti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</a:pP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55">
                <a:solidFill>
                  <a:srgbClr val="120A8E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-110" i="1">
                <a:solidFill>
                  <a:srgbClr val="120A8E"/>
                </a:solidFill>
                <a:latin typeface="Century Gothic"/>
                <a:cs typeface="Century Gothic"/>
              </a:rPr>
              <a:t>π</a:t>
            </a:r>
            <a:r>
              <a:rPr dirty="0" sz="1000" spc="-20" i="1">
                <a:solidFill>
                  <a:srgbClr val="120A8E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120A8E"/>
                </a:solidFill>
                <a:latin typeface="Lucida Sans Unicode"/>
                <a:cs typeface="Lucida Sans Unicode"/>
              </a:rPr>
              <a:t>+</a:t>
            </a:r>
            <a:r>
              <a:rPr dirty="0" sz="1000" spc="-95">
                <a:solidFill>
                  <a:srgbClr val="120A8E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spc="55">
                <a:solidFill>
                  <a:srgbClr val="120A8E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-40">
                <a:solidFill>
                  <a:srgbClr val="120A8E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Arial"/>
                <a:cs typeface="Arial"/>
              </a:rPr>
              <a:t>BO</a:t>
            </a:r>
            <a:endParaRPr sz="1000">
              <a:latin typeface="Arial"/>
              <a:cs typeface="Arial"/>
            </a:endParaRPr>
          </a:p>
          <a:p>
            <a:pPr marL="1129030">
              <a:lnSpc>
                <a:spcPct val="100000"/>
              </a:lnSpc>
              <a:spcBef>
                <a:spcPts val="44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 i="1">
                <a:latin typeface="Arial"/>
                <a:cs typeface="Arial"/>
              </a:rPr>
              <a:t>A</a:t>
            </a:r>
            <a:r>
              <a:rPr dirty="0" sz="1000" spc="-50" i="1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  <a:p>
            <a:pPr marL="538480" indent="589915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45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</a:pP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55">
                <a:solidFill>
                  <a:srgbClr val="EC1B24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-110" i="1">
                <a:solidFill>
                  <a:srgbClr val="EC1B24"/>
                </a:solidFill>
                <a:latin typeface="Century Gothic"/>
                <a:cs typeface="Century Gothic"/>
              </a:rPr>
              <a:t>π</a:t>
            </a:r>
            <a:r>
              <a:rPr dirty="0" sz="1000" spc="-20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EC1B24"/>
                </a:solidFill>
                <a:latin typeface="Lucida Sans Unicode"/>
                <a:cs typeface="Lucida Sans Unicode"/>
              </a:rPr>
              <a:t>+</a:t>
            </a:r>
            <a:r>
              <a:rPr dirty="0" sz="1000" spc="-95">
                <a:solidFill>
                  <a:srgbClr val="EC1B2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spc="55">
                <a:solidFill>
                  <a:srgbClr val="EC1B24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-40">
                <a:solidFill>
                  <a:srgbClr val="EC1B2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Arial"/>
                <a:cs typeface="Arial"/>
              </a:rPr>
              <a:t>QB</a:t>
            </a:r>
            <a:endParaRPr sz="1000">
              <a:latin typeface="Arial"/>
              <a:cs typeface="Arial"/>
            </a:endParaRPr>
          </a:p>
          <a:p>
            <a:pPr marL="1129030">
              <a:lnSpc>
                <a:spcPct val="100000"/>
              </a:lnSpc>
              <a:spcBef>
                <a:spcPts val="44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20" i="1">
                <a:latin typeface="Arial"/>
                <a:cs typeface="Arial"/>
              </a:rPr>
              <a:t>P</a:t>
            </a:r>
            <a:r>
              <a:rPr dirty="0" sz="1000" spc="-10" i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12903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46159" y="823415"/>
            <a:ext cx="2177461" cy="2043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18/36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06" y="25957"/>
            <a:ext cx="5537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Angoli</a:t>
            </a: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ass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iati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-10"/>
              <a:t>erzo</a:t>
            </a:r>
            <a:r>
              <a:rPr dirty="0" spc="100"/>
              <a:t> </a:t>
            </a:r>
            <a:r>
              <a:rPr dirty="0" spc="25"/>
              <a:t>quadrante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750377"/>
            <a:ext cx="2179955" cy="306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Arial"/>
                <a:cs typeface="Arial"/>
              </a:rPr>
              <a:t>QBO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congruenti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4677" y="132568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EC1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84606" y="1249449"/>
            <a:ext cx="127317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7985" algn="l"/>
                <a:tab pos="829310" algn="l"/>
              </a:tabLst>
            </a:pPr>
            <a:r>
              <a:rPr dirty="0" sz="1000" spc="-35">
                <a:solidFill>
                  <a:srgbClr val="EC1B24"/>
                </a:solidFill>
                <a:latin typeface="Book Antiqua"/>
                <a:cs typeface="Book Antiqua"/>
              </a:rPr>
              <a:t>cos</a:t>
            </a:r>
            <a:r>
              <a:rPr dirty="0" sz="1000" spc="-35">
                <a:solidFill>
                  <a:srgbClr val="EC1B24"/>
                </a:solidFill>
                <a:latin typeface="Book Antiqua"/>
                <a:cs typeface="Book Antiqua"/>
              </a:rPr>
              <a:t>	</a:t>
            </a:r>
            <a:r>
              <a:rPr dirty="0" sz="1000" spc="-110" i="1">
                <a:solidFill>
                  <a:srgbClr val="EC1B24"/>
                </a:solidFill>
                <a:latin typeface="Century Gothic"/>
                <a:cs typeface="Century Gothic"/>
              </a:rPr>
              <a:t>π</a:t>
            </a:r>
            <a:r>
              <a:rPr dirty="0" sz="1000" spc="-20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EC1B24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EC1B2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Arial"/>
                <a:cs typeface="Arial"/>
              </a:rPr>
              <a:t>QB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658" y="1140055"/>
            <a:ext cx="1968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baseline="-41666" sz="1500" spc="-7">
                <a:solidFill>
                  <a:srgbClr val="EC1B24"/>
                </a:solidFill>
                <a:latin typeface="Book Antiqua"/>
                <a:cs typeface="Book Antiqua"/>
              </a:rPr>
              <a:t>3</a:t>
            </a:r>
            <a:endParaRPr baseline="-41666" sz="15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1977" y="133812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EC1B24"/>
                </a:solidFill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3111" y="1140055"/>
            <a:ext cx="533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3700" algn="l"/>
              </a:tabLst>
            </a:pPr>
            <a:r>
              <a:rPr dirty="0" sz="1000" spc="450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sz="1000" spc="450">
                <a:solidFill>
                  <a:srgbClr val="EC1B24"/>
                </a:solidFill>
                <a:latin typeface="Arial"/>
                <a:cs typeface="Arial"/>
              </a:rPr>
              <a:t>	</a:t>
            </a:r>
            <a:r>
              <a:rPr dirty="0" sz="1000" spc="715" u="sng">
                <a:solidFill>
                  <a:srgbClr val="EC1B24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67154" y="1535734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 h="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301394" y="1533434"/>
            <a:ext cx="560705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20" i="1">
                <a:latin typeface="Arial"/>
                <a:cs typeface="Arial"/>
              </a:rPr>
              <a:t>P</a:t>
            </a:r>
            <a:r>
              <a:rPr dirty="0" sz="1000" spc="-10" i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46159" y="834883"/>
            <a:ext cx="2177461" cy="2048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19/36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06" y="25957"/>
            <a:ext cx="5537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Angoli</a:t>
            </a: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ass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iati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-10"/>
              <a:t>erzo</a:t>
            </a:r>
            <a:r>
              <a:rPr dirty="0" spc="100"/>
              <a:t> </a:t>
            </a:r>
            <a:r>
              <a:rPr dirty="0" spc="25"/>
              <a:t>quadrante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750377"/>
            <a:ext cx="2179955" cy="306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Arial"/>
                <a:cs typeface="Arial"/>
              </a:rPr>
              <a:t>QBO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congruenti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606" y="1249449"/>
            <a:ext cx="127317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7985" algn="l"/>
                <a:tab pos="829310" algn="l"/>
              </a:tabLst>
            </a:pPr>
            <a:r>
              <a:rPr dirty="0" sz="1000" spc="-35">
                <a:solidFill>
                  <a:srgbClr val="EC1B24"/>
                </a:solidFill>
                <a:latin typeface="Book Antiqua"/>
                <a:cs typeface="Book Antiqua"/>
              </a:rPr>
              <a:t>cos</a:t>
            </a:r>
            <a:r>
              <a:rPr dirty="0" sz="1000" spc="-35">
                <a:solidFill>
                  <a:srgbClr val="EC1B24"/>
                </a:solidFill>
                <a:latin typeface="Book Antiqua"/>
                <a:cs typeface="Book Antiqua"/>
              </a:rPr>
              <a:t>	</a:t>
            </a:r>
            <a:r>
              <a:rPr dirty="0" sz="1000" spc="-110" i="1">
                <a:solidFill>
                  <a:srgbClr val="EC1B24"/>
                </a:solidFill>
                <a:latin typeface="Century Gothic"/>
                <a:cs typeface="Century Gothic"/>
              </a:rPr>
              <a:t>π</a:t>
            </a:r>
            <a:r>
              <a:rPr dirty="0" sz="1000" spc="-20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EC1B24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EC1B2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Arial"/>
                <a:cs typeface="Arial"/>
              </a:rPr>
              <a:t>QB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658" y="1140055"/>
            <a:ext cx="1968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baseline="-41666" sz="1500" spc="-7">
                <a:solidFill>
                  <a:srgbClr val="EC1B24"/>
                </a:solidFill>
                <a:latin typeface="Book Antiqua"/>
                <a:cs typeface="Book Antiqua"/>
              </a:rPr>
              <a:t>3</a:t>
            </a:r>
            <a:endParaRPr baseline="-41666" sz="1500">
              <a:latin typeface="Book Antiqua"/>
              <a:cs typeface="Book Antiqu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4677" y="132568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EC1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81977" y="133812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EC1B24"/>
                </a:solidFill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3111" y="1140055"/>
            <a:ext cx="533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3700" algn="l"/>
              </a:tabLst>
            </a:pPr>
            <a:r>
              <a:rPr dirty="0" sz="1000" spc="450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sz="1000" spc="450">
                <a:solidFill>
                  <a:srgbClr val="EC1B24"/>
                </a:solidFill>
                <a:latin typeface="Arial"/>
                <a:cs typeface="Arial"/>
              </a:rPr>
              <a:t>	</a:t>
            </a:r>
            <a:r>
              <a:rPr dirty="0" sz="1000" spc="715" u="sng">
                <a:solidFill>
                  <a:srgbClr val="EC1B24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67154" y="1535734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 h="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301394" y="1533434"/>
            <a:ext cx="560705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20" i="1">
                <a:latin typeface="Arial"/>
                <a:cs typeface="Arial"/>
              </a:rPr>
              <a:t>P</a:t>
            </a:r>
            <a:r>
              <a:rPr dirty="0" sz="1000" spc="-10" i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0788" y="24004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120A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84606" y="2324212"/>
            <a:ext cx="12490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4490" algn="l"/>
                <a:tab pos="805180" algn="l"/>
              </a:tabLst>
            </a:pPr>
            <a:r>
              <a:rPr dirty="0" sz="1000" spc="-60">
                <a:solidFill>
                  <a:srgbClr val="120A8E"/>
                </a:solidFill>
                <a:latin typeface="Book Antiqua"/>
                <a:cs typeface="Book Antiqua"/>
              </a:rPr>
              <a:t>sin</a:t>
            </a:r>
            <a:r>
              <a:rPr dirty="0" sz="1000" spc="-60">
                <a:solidFill>
                  <a:srgbClr val="120A8E"/>
                </a:solidFill>
                <a:latin typeface="Book Antiqua"/>
                <a:cs typeface="Book Antiqua"/>
              </a:rPr>
              <a:t>	</a:t>
            </a:r>
            <a:r>
              <a:rPr dirty="0" sz="1000" spc="-110" i="1">
                <a:solidFill>
                  <a:srgbClr val="120A8E"/>
                </a:solidFill>
                <a:latin typeface="Century Gothic"/>
                <a:cs typeface="Century Gothic"/>
              </a:rPr>
              <a:t>π</a:t>
            </a:r>
            <a:r>
              <a:rPr dirty="0" sz="1000" spc="-20" i="1">
                <a:solidFill>
                  <a:srgbClr val="120A8E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120A8E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120A8E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120A8E"/>
                </a:solidFill>
                <a:latin typeface="Century Gothic"/>
                <a:cs typeface="Century Gothic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Arial"/>
                <a:cs typeface="Arial"/>
              </a:rPr>
              <a:t>BO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9757" y="2214818"/>
            <a:ext cx="19748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solidFill>
                  <a:srgbClr val="120A8E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120A8E"/>
                </a:solidFill>
                <a:latin typeface="Arial"/>
                <a:cs typeface="Arial"/>
              </a:rPr>
              <a:t> </a:t>
            </a:r>
            <a:r>
              <a:rPr dirty="0" baseline="-41666" sz="1500" spc="-7">
                <a:solidFill>
                  <a:srgbClr val="120A8E"/>
                </a:solidFill>
                <a:latin typeface="Book Antiqua"/>
                <a:cs typeface="Book Antiqua"/>
              </a:rPr>
              <a:t>3</a:t>
            </a:r>
            <a:endParaRPr baseline="-41666" sz="15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8088" y="241289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120A8E"/>
                </a:solidFill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9222" y="2214818"/>
            <a:ext cx="533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3700" algn="l"/>
              </a:tabLst>
            </a:pPr>
            <a:r>
              <a:rPr dirty="0" sz="1000" spc="450">
                <a:solidFill>
                  <a:srgbClr val="120A8E"/>
                </a:solidFill>
                <a:latin typeface="Arial"/>
                <a:cs typeface="Arial"/>
              </a:rPr>
              <a:t> </a:t>
            </a:r>
            <a:r>
              <a:rPr dirty="0" sz="1000" spc="450">
                <a:solidFill>
                  <a:srgbClr val="120A8E"/>
                </a:solidFill>
                <a:latin typeface="Arial"/>
                <a:cs typeface="Arial"/>
              </a:rPr>
              <a:t>	</a:t>
            </a:r>
            <a:r>
              <a:rPr dirty="0" sz="1000" spc="715" u="sng">
                <a:solidFill>
                  <a:srgbClr val="120A8E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43253" y="2610497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277505" y="2608197"/>
            <a:ext cx="584200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 i="1">
                <a:latin typeface="Arial"/>
                <a:cs typeface="Arial"/>
              </a:rPr>
              <a:t>A</a:t>
            </a:r>
            <a:r>
              <a:rPr dirty="0" sz="1000" spc="-50" i="1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46159" y="834883"/>
            <a:ext cx="2177461" cy="2048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19/36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06" y="25957"/>
            <a:ext cx="5537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Angoli</a:t>
            </a: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ass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iati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Qu</a:t>
            </a:r>
            <a:r>
              <a:rPr dirty="0" spc="-35"/>
              <a:t>a</a:t>
            </a:r>
            <a:r>
              <a:rPr dirty="0"/>
              <a:t>r</a:t>
            </a:r>
            <a:r>
              <a:rPr dirty="0" spc="75"/>
              <a:t>t</a:t>
            </a:r>
            <a:r>
              <a:rPr dirty="0" spc="-40"/>
              <a:t>o</a:t>
            </a:r>
            <a:r>
              <a:rPr dirty="0" spc="105"/>
              <a:t> </a:t>
            </a:r>
            <a:r>
              <a:rPr dirty="0" spc="25"/>
              <a:t>quadrante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286" y="750377"/>
            <a:ext cx="2179955" cy="306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8369" marR="5080" indent="-916305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Arial"/>
                <a:cs typeface="Arial"/>
              </a:rPr>
              <a:t>BQO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congruenti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9657" y="132568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EC1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59587" y="1249449"/>
            <a:ext cx="111823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7985" algn="l"/>
                <a:tab pos="829310" algn="l"/>
              </a:tabLst>
            </a:pPr>
            <a:r>
              <a:rPr dirty="0" sz="1000" spc="-35">
                <a:solidFill>
                  <a:srgbClr val="EC1B24"/>
                </a:solidFill>
                <a:latin typeface="Book Antiqua"/>
                <a:cs typeface="Book Antiqua"/>
              </a:rPr>
              <a:t>cos</a:t>
            </a:r>
            <a:r>
              <a:rPr dirty="0" sz="1000" spc="-35">
                <a:solidFill>
                  <a:srgbClr val="EC1B24"/>
                </a:solidFill>
                <a:latin typeface="Book Antiqua"/>
                <a:cs typeface="Book Antiqua"/>
              </a:rPr>
              <a:t>	</a:t>
            </a:r>
            <a:r>
              <a:rPr dirty="0" sz="1000" spc="-110" i="1">
                <a:solidFill>
                  <a:srgbClr val="EC1B24"/>
                </a:solidFill>
                <a:latin typeface="Century Gothic"/>
                <a:cs typeface="Century Gothic"/>
              </a:rPr>
              <a:t>π</a:t>
            </a:r>
            <a:r>
              <a:rPr dirty="0" sz="1000" spc="-20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EC1B24"/>
                </a:solidFill>
                <a:latin typeface="Lucida Sans Unicode"/>
                <a:cs typeface="Lucida Sans Unicode"/>
              </a:rPr>
              <a:t>+</a:t>
            </a:r>
            <a:r>
              <a:rPr dirty="0" sz="1000" spc="-95">
                <a:solidFill>
                  <a:srgbClr val="EC1B2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30" i="1">
                <a:latin typeface="Arial"/>
                <a:cs typeface="Arial"/>
              </a:rPr>
              <a:t>QB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8639" y="1140055"/>
            <a:ext cx="1968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baseline="-41666" sz="1500" spc="-7">
                <a:solidFill>
                  <a:srgbClr val="EC1B24"/>
                </a:solidFill>
                <a:latin typeface="Book Antiqua"/>
                <a:cs typeface="Book Antiqua"/>
              </a:rPr>
              <a:t>3</a:t>
            </a:r>
            <a:endParaRPr baseline="-41666" sz="15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6957" y="133812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EC1B24"/>
                </a:solidFill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8092" y="1140055"/>
            <a:ext cx="3790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</a:tabLst>
            </a:pPr>
            <a:r>
              <a:rPr dirty="0" sz="1000" spc="450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sz="1000" spc="450">
                <a:solidFill>
                  <a:srgbClr val="EC1B24"/>
                </a:solidFill>
                <a:latin typeface="Arial"/>
                <a:cs typeface="Arial"/>
              </a:rPr>
              <a:t>	</a:t>
            </a:r>
            <a:r>
              <a:rPr dirty="0" sz="1000" spc="715" u="sng">
                <a:solidFill>
                  <a:srgbClr val="EC1B24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87487" y="1535734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 h="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376375" y="1533434"/>
            <a:ext cx="405765" cy="344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120" i="1">
                <a:latin typeface="Arial"/>
                <a:cs typeface="Arial"/>
              </a:rPr>
              <a:t>P</a:t>
            </a:r>
            <a:r>
              <a:rPr dirty="0" sz="1000" spc="-10" i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46159" y="834883"/>
            <a:ext cx="2177461" cy="2048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20/36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06" y="25957"/>
            <a:ext cx="5537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Angoli</a:t>
            </a: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ass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iati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Qu</a:t>
            </a:r>
            <a:r>
              <a:rPr dirty="0" spc="-35"/>
              <a:t>a</a:t>
            </a:r>
            <a:r>
              <a:rPr dirty="0"/>
              <a:t>r</a:t>
            </a:r>
            <a:r>
              <a:rPr dirty="0" spc="75"/>
              <a:t>t</a:t>
            </a:r>
            <a:r>
              <a:rPr dirty="0" spc="-40"/>
              <a:t>o</a:t>
            </a:r>
            <a:r>
              <a:rPr dirty="0" spc="105"/>
              <a:t> </a:t>
            </a:r>
            <a:r>
              <a:rPr dirty="0" spc="25"/>
              <a:t>quadrante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286" y="750377"/>
            <a:ext cx="2179955" cy="306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8369" marR="5080" indent="-916305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Arial"/>
                <a:cs typeface="Arial"/>
              </a:rPr>
              <a:t>BQO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congruenti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9587" y="1249449"/>
            <a:ext cx="111823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7985" algn="l"/>
                <a:tab pos="829310" algn="l"/>
              </a:tabLst>
            </a:pPr>
            <a:r>
              <a:rPr dirty="0" sz="1000" spc="-35">
                <a:solidFill>
                  <a:srgbClr val="EC1B24"/>
                </a:solidFill>
                <a:latin typeface="Book Antiqua"/>
                <a:cs typeface="Book Antiqua"/>
              </a:rPr>
              <a:t>cos</a:t>
            </a:r>
            <a:r>
              <a:rPr dirty="0" sz="1000" spc="-35">
                <a:solidFill>
                  <a:srgbClr val="EC1B24"/>
                </a:solidFill>
                <a:latin typeface="Book Antiqua"/>
                <a:cs typeface="Book Antiqua"/>
              </a:rPr>
              <a:t>	</a:t>
            </a:r>
            <a:r>
              <a:rPr dirty="0" sz="1000" spc="-110" i="1">
                <a:solidFill>
                  <a:srgbClr val="EC1B24"/>
                </a:solidFill>
                <a:latin typeface="Century Gothic"/>
                <a:cs typeface="Century Gothic"/>
              </a:rPr>
              <a:t>π</a:t>
            </a:r>
            <a:r>
              <a:rPr dirty="0" sz="1000" spc="-20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EC1B24"/>
                </a:solidFill>
                <a:latin typeface="Lucida Sans Unicode"/>
                <a:cs typeface="Lucida Sans Unicode"/>
              </a:rPr>
              <a:t>+</a:t>
            </a:r>
            <a:r>
              <a:rPr dirty="0" sz="1000" spc="-95">
                <a:solidFill>
                  <a:srgbClr val="EC1B2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30" i="1">
                <a:latin typeface="Arial"/>
                <a:cs typeface="Arial"/>
              </a:rPr>
              <a:t>QB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639" y="1140055"/>
            <a:ext cx="1968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baseline="-41666" sz="1500" spc="-7">
                <a:solidFill>
                  <a:srgbClr val="EC1B24"/>
                </a:solidFill>
                <a:latin typeface="Book Antiqua"/>
                <a:cs typeface="Book Antiqua"/>
              </a:rPr>
              <a:t>3</a:t>
            </a:r>
            <a:endParaRPr baseline="-41666" sz="1500">
              <a:latin typeface="Book Antiqua"/>
              <a:cs typeface="Book Antiqu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9657" y="132568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EC1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56957" y="133812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EC1B24"/>
                </a:solidFill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8092" y="1140055"/>
            <a:ext cx="3790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</a:tabLst>
            </a:pPr>
            <a:r>
              <a:rPr dirty="0" sz="1000" spc="450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sz="1000" spc="450">
                <a:solidFill>
                  <a:srgbClr val="EC1B24"/>
                </a:solidFill>
                <a:latin typeface="Arial"/>
                <a:cs typeface="Arial"/>
              </a:rPr>
              <a:t>	</a:t>
            </a:r>
            <a:r>
              <a:rPr dirty="0" sz="1000" spc="715" u="sng">
                <a:solidFill>
                  <a:srgbClr val="EC1B24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87487" y="1535734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 h="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376375" y="1533434"/>
            <a:ext cx="405765" cy="344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120" i="1">
                <a:latin typeface="Arial"/>
                <a:cs typeface="Arial"/>
              </a:rPr>
              <a:t>P</a:t>
            </a:r>
            <a:r>
              <a:rPr dirty="0" sz="1000" spc="-10" i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0788" y="240046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120A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84606" y="2324212"/>
            <a:ext cx="12490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4490" algn="l"/>
                <a:tab pos="805180" algn="l"/>
              </a:tabLst>
            </a:pPr>
            <a:r>
              <a:rPr dirty="0" sz="1000" spc="-60">
                <a:solidFill>
                  <a:srgbClr val="120A8E"/>
                </a:solidFill>
                <a:latin typeface="Book Antiqua"/>
                <a:cs typeface="Book Antiqua"/>
              </a:rPr>
              <a:t>sin</a:t>
            </a:r>
            <a:r>
              <a:rPr dirty="0" sz="1000" spc="-60">
                <a:solidFill>
                  <a:srgbClr val="120A8E"/>
                </a:solidFill>
                <a:latin typeface="Book Antiqua"/>
                <a:cs typeface="Book Antiqua"/>
              </a:rPr>
              <a:t>	</a:t>
            </a:r>
            <a:r>
              <a:rPr dirty="0" sz="1000" spc="-110" i="1">
                <a:solidFill>
                  <a:srgbClr val="120A8E"/>
                </a:solidFill>
                <a:latin typeface="Century Gothic"/>
                <a:cs typeface="Century Gothic"/>
              </a:rPr>
              <a:t>π</a:t>
            </a:r>
            <a:r>
              <a:rPr dirty="0" sz="1000" spc="-20" i="1">
                <a:solidFill>
                  <a:srgbClr val="120A8E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120A8E"/>
                </a:solidFill>
                <a:latin typeface="Lucida Sans Unicode"/>
                <a:cs typeface="Lucida Sans Unicode"/>
              </a:rPr>
              <a:t>+</a:t>
            </a:r>
            <a:r>
              <a:rPr dirty="0" sz="1000" spc="-95">
                <a:solidFill>
                  <a:srgbClr val="120A8E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120A8E"/>
                </a:solidFill>
                <a:latin typeface="Century Gothic"/>
                <a:cs typeface="Century Gothic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Arial"/>
                <a:cs typeface="Arial"/>
              </a:rPr>
              <a:t>BO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9757" y="2214818"/>
            <a:ext cx="19748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0">
                <a:solidFill>
                  <a:srgbClr val="120A8E"/>
                </a:solidFill>
                <a:latin typeface="Arial"/>
                <a:cs typeface="Arial"/>
              </a:rPr>
              <a:t> </a:t>
            </a:r>
            <a:r>
              <a:rPr dirty="0" sz="1000" spc="-160">
                <a:solidFill>
                  <a:srgbClr val="120A8E"/>
                </a:solidFill>
                <a:latin typeface="Arial"/>
                <a:cs typeface="Arial"/>
              </a:rPr>
              <a:t> </a:t>
            </a:r>
            <a:r>
              <a:rPr dirty="0" baseline="-41666" sz="1500" spc="-7">
                <a:solidFill>
                  <a:srgbClr val="120A8E"/>
                </a:solidFill>
                <a:latin typeface="Book Antiqua"/>
                <a:cs typeface="Book Antiqua"/>
              </a:rPr>
              <a:t>3</a:t>
            </a:r>
            <a:endParaRPr baseline="-41666" sz="15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8088" y="241289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120A8E"/>
                </a:solidFill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9222" y="2214818"/>
            <a:ext cx="533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3700" algn="l"/>
              </a:tabLst>
            </a:pPr>
            <a:r>
              <a:rPr dirty="0" sz="1000" spc="450">
                <a:solidFill>
                  <a:srgbClr val="120A8E"/>
                </a:solidFill>
                <a:latin typeface="Arial"/>
                <a:cs typeface="Arial"/>
              </a:rPr>
              <a:t> </a:t>
            </a:r>
            <a:r>
              <a:rPr dirty="0" sz="1000" spc="450">
                <a:solidFill>
                  <a:srgbClr val="120A8E"/>
                </a:solidFill>
                <a:latin typeface="Arial"/>
                <a:cs typeface="Arial"/>
              </a:rPr>
              <a:t>	</a:t>
            </a:r>
            <a:r>
              <a:rPr dirty="0" sz="1000" spc="715" u="sng">
                <a:solidFill>
                  <a:srgbClr val="120A8E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43253" y="2610497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277505" y="2608197"/>
            <a:ext cx="584200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 i="1">
                <a:latin typeface="Arial"/>
                <a:cs typeface="Arial"/>
              </a:rPr>
              <a:t>A</a:t>
            </a:r>
            <a:r>
              <a:rPr dirty="0" sz="1000" spc="-50" i="1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46159" y="834883"/>
            <a:ext cx="2177461" cy="2048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20/36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06" y="25957"/>
            <a:ext cx="5537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Angoli</a:t>
            </a: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ass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iati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Qu</a:t>
            </a:r>
            <a:r>
              <a:rPr dirty="0" spc="-35"/>
              <a:t>a</a:t>
            </a:r>
            <a:r>
              <a:rPr dirty="0"/>
              <a:t>r</a:t>
            </a:r>
            <a:r>
              <a:rPr dirty="0" spc="75"/>
              <a:t>t</a:t>
            </a:r>
            <a:r>
              <a:rPr dirty="0" spc="-40"/>
              <a:t>o</a:t>
            </a:r>
            <a:r>
              <a:rPr dirty="0" spc="105"/>
              <a:t> </a:t>
            </a:r>
            <a:r>
              <a:rPr dirty="0" spc="25"/>
              <a:t>quadrante</a:t>
            </a:r>
          </a:p>
        </p:txBody>
      </p:sp>
      <p:sp>
        <p:nvSpPr>
          <p:cNvPr id="6" name="object 6"/>
          <p:cNvSpPr/>
          <p:nvPr/>
        </p:nvSpPr>
        <p:spPr>
          <a:xfrm>
            <a:off x="1310157" y="1476197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5039" y="1043709"/>
            <a:ext cx="2176145" cy="774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7100" marR="5080" indent="-91440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 i="1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dirty="0" sz="1000" spc="-60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50" i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congruenti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645160">
              <a:lnSpc>
                <a:spcPct val="100000"/>
              </a:lnSpc>
            </a:pP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55">
                <a:solidFill>
                  <a:srgbClr val="120A8E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-25">
                <a:solidFill>
                  <a:srgbClr val="120A8E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spc="55">
                <a:solidFill>
                  <a:srgbClr val="120A8E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-40">
                <a:solidFill>
                  <a:srgbClr val="120A8E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 i="1">
                <a:latin typeface="Arial"/>
                <a:cs typeface="Arial"/>
              </a:rPr>
              <a:t>A</a:t>
            </a:r>
            <a:r>
              <a:rPr dirty="0" sz="1000" spc="-50" i="1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  <a:p>
            <a:pPr marL="112649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55049" y="537204"/>
            <a:ext cx="1959719" cy="2758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21/36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06" y="25957"/>
            <a:ext cx="5537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Angoli</a:t>
            </a:r>
            <a:r>
              <a:rPr dirty="0" sz="500" spc="5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ass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o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iati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Qu</a:t>
            </a:r>
            <a:r>
              <a:rPr dirty="0" spc="-35"/>
              <a:t>a</a:t>
            </a:r>
            <a:r>
              <a:rPr dirty="0"/>
              <a:t>r</a:t>
            </a:r>
            <a:r>
              <a:rPr dirty="0" spc="75"/>
              <a:t>t</a:t>
            </a:r>
            <a:r>
              <a:rPr dirty="0" spc="-40"/>
              <a:t>o</a:t>
            </a:r>
            <a:r>
              <a:rPr dirty="0" spc="105"/>
              <a:t> </a:t>
            </a:r>
            <a:r>
              <a:rPr dirty="0" spc="25"/>
              <a:t>quadrante</a:t>
            </a:r>
          </a:p>
        </p:txBody>
      </p:sp>
      <p:sp>
        <p:nvSpPr>
          <p:cNvPr id="6" name="object 6"/>
          <p:cNvSpPr/>
          <p:nvPr/>
        </p:nvSpPr>
        <p:spPr>
          <a:xfrm>
            <a:off x="1310157" y="1476197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7475" y="222269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 h="0">
                <a:moveTo>
                  <a:pt x="0" y="0"/>
                </a:moveTo>
                <a:lnTo>
                  <a:pt x="17748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7475" y="2432024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 h="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5039" y="1043709"/>
            <a:ext cx="2176145" cy="176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 i="1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dirty="0" sz="1000" spc="-60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50" i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congruenti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645160">
              <a:lnSpc>
                <a:spcPct val="100000"/>
              </a:lnSpc>
            </a:pP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55">
                <a:solidFill>
                  <a:srgbClr val="120A8E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-25">
                <a:solidFill>
                  <a:srgbClr val="120A8E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spc="55">
                <a:solidFill>
                  <a:srgbClr val="120A8E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-40">
                <a:solidFill>
                  <a:srgbClr val="120A8E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 i="1">
                <a:latin typeface="Arial"/>
                <a:cs typeface="Arial"/>
              </a:rPr>
              <a:t>A</a:t>
            </a:r>
            <a:r>
              <a:rPr dirty="0" sz="1000" spc="-50" i="1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  <a:p>
            <a:pPr marL="591820" indent="53467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 marR="97155">
              <a:lnSpc>
                <a:spcPct val="100000"/>
              </a:lnSpc>
              <a:spcBef>
                <a:spcPts val="880"/>
              </a:spcBef>
            </a:pP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55">
                <a:solidFill>
                  <a:srgbClr val="EC1B24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-25">
                <a:solidFill>
                  <a:srgbClr val="EC1B24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spc="55">
                <a:solidFill>
                  <a:srgbClr val="EC1B24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-40">
                <a:solidFill>
                  <a:srgbClr val="EC1B2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0" i="1">
                <a:latin typeface="Arial"/>
                <a:cs typeface="Arial"/>
              </a:rPr>
              <a:t>QA</a:t>
            </a:r>
            <a:endParaRPr sz="1000">
              <a:latin typeface="Arial"/>
              <a:cs typeface="Arial"/>
            </a:endParaRPr>
          </a:p>
          <a:p>
            <a:pPr marL="1049020">
              <a:lnSpc>
                <a:spcPct val="100000"/>
              </a:lnSpc>
              <a:spcBef>
                <a:spcPts val="44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120" i="1">
                <a:latin typeface="Arial"/>
                <a:cs typeface="Arial"/>
              </a:rPr>
              <a:t>P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104902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55049" y="537204"/>
            <a:ext cx="1959719" cy="2758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21/36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Relazione</a:t>
            </a:r>
            <a:r>
              <a:rPr dirty="0" spc="100"/>
              <a:t> </a:t>
            </a:r>
            <a:r>
              <a:rPr dirty="0" spc="15"/>
              <a:t>trigonometrica</a:t>
            </a:r>
            <a:r>
              <a:rPr dirty="0" spc="110"/>
              <a:t> </a:t>
            </a:r>
            <a:r>
              <a:rPr dirty="0" spc="15"/>
              <a:t>fondamentale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1532152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200121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2052015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444397"/>
            <a:ext cx="50800" cy="5695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507897"/>
            <a:ext cx="50800" cy="5060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614721"/>
            <a:ext cx="4457065" cy="450215"/>
          </a:xfrm>
          <a:custGeom>
            <a:avLst/>
            <a:gdLst/>
            <a:ahLst/>
            <a:cxnLst/>
            <a:rect l="l" t="t" r="r" b="b"/>
            <a:pathLst>
              <a:path w="4457065" h="450214">
                <a:moveTo>
                  <a:pt x="4456669" y="0"/>
                </a:moveTo>
                <a:lnTo>
                  <a:pt x="0" y="0"/>
                </a:lnTo>
                <a:lnTo>
                  <a:pt x="0" y="399193"/>
                </a:lnTo>
                <a:lnTo>
                  <a:pt x="16636" y="436707"/>
                </a:lnTo>
                <a:lnTo>
                  <a:pt x="4405868" y="449994"/>
                </a:lnTo>
                <a:lnTo>
                  <a:pt x="4420111" y="447949"/>
                </a:lnTo>
                <a:lnTo>
                  <a:pt x="4451232" y="421990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495197"/>
            <a:ext cx="0" cy="537845"/>
          </a:xfrm>
          <a:custGeom>
            <a:avLst/>
            <a:gdLst/>
            <a:ahLst/>
            <a:cxnLst/>
            <a:rect l="l" t="t" r="r" b="b"/>
            <a:pathLst>
              <a:path w="0" h="537844">
                <a:moveTo>
                  <a:pt x="0" y="53776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4824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4697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4570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43804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792" y="1432832"/>
            <a:ext cx="3778250" cy="622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3333B2"/>
                </a:solidFill>
                <a:latin typeface="Book Antiqua"/>
                <a:cs typeface="Book Antiqua"/>
              </a:rPr>
              <a:t>T</a:t>
            </a: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e</a:t>
            </a:r>
            <a:r>
              <a:rPr dirty="0" sz="1000" spc="-80">
                <a:solidFill>
                  <a:srgbClr val="3333B2"/>
                </a:solidFill>
                <a:latin typeface="Book Antiqua"/>
                <a:cs typeface="Book Antiqua"/>
              </a:rPr>
              <a:t>o</a:t>
            </a: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rema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000" spc="80" i="1">
                <a:latin typeface="Calibri"/>
                <a:cs typeface="Calibri"/>
              </a:rPr>
              <a:t>P</a:t>
            </a:r>
            <a:r>
              <a:rPr dirty="0" sz="1000" spc="-25" i="1">
                <a:latin typeface="Calibri"/>
                <a:cs typeface="Calibri"/>
              </a:rPr>
              <a:t>er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ogni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 i="1">
                <a:latin typeface="Calibri"/>
                <a:cs typeface="Calibri"/>
              </a:rPr>
              <a:t>vale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la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seguente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0" i="1">
                <a:solidFill>
                  <a:srgbClr val="FF0000"/>
                </a:solidFill>
                <a:latin typeface="Calibri"/>
                <a:cs typeface="Calibri"/>
              </a:rPr>
              <a:t>relazione</a:t>
            </a:r>
            <a:r>
              <a:rPr dirty="0" sz="1000" spc="10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" i="1">
                <a:solidFill>
                  <a:srgbClr val="FF0000"/>
                </a:solidFill>
                <a:latin typeface="Calibri"/>
                <a:cs typeface="Calibri"/>
              </a:rPr>
              <a:t>trigonometrica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114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15" i="1">
                <a:solidFill>
                  <a:srgbClr val="FF0000"/>
                </a:solidFill>
                <a:latin typeface="Calibri"/>
                <a:cs typeface="Calibri"/>
              </a:rPr>
              <a:t>fondamentale</a:t>
            </a:r>
            <a:endParaRPr sz="1000">
              <a:latin typeface="Calibri"/>
              <a:cs typeface="Calibri"/>
            </a:endParaRPr>
          </a:p>
          <a:p>
            <a:pPr marL="1664970">
              <a:lnSpc>
                <a:spcPct val="100000"/>
              </a:lnSpc>
              <a:spcBef>
                <a:spcPts val="990"/>
              </a:spcBef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baseline="35714" sz="1050" spc="37">
                <a:latin typeface="Calibri"/>
                <a:cs typeface="Calibri"/>
              </a:rPr>
              <a:t>2</a:t>
            </a:r>
            <a:r>
              <a:rPr dirty="0" baseline="35714" sz="1050" spc="82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+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baseline="31746" sz="1050" spc="37">
                <a:latin typeface="Calibri"/>
                <a:cs typeface="Calibri"/>
              </a:rPr>
              <a:t>2</a:t>
            </a:r>
            <a:r>
              <a:rPr dirty="0" baseline="31746" sz="1050" spc="82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22</a:t>
            </a:r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512" y="25957"/>
            <a:ext cx="85344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Calcolo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di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0">
                <a:solidFill>
                  <a:srgbClr val="7A0000"/>
                </a:solidFill>
                <a:latin typeface="Arial"/>
                <a:cs typeface="Arial"/>
              </a:rPr>
              <a:t>seno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coseno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Calcolo</a:t>
            </a:r>
            <a:r>
              <a:rPr dirty="0" spc="100"/>
              <a:t> </a:t>
            </a:r>
            <a:r>
              <a:rPr dirty="0" spc="-5"/>
              <a:t>d</a:t>
            </a:r>
            <a:r>
              <a:rPr dirty="0"/>
              <a:t>i</a:t>
            </a:r>
            <a:r>
              <a:rPr dirty="0" spc="105"/>
              <a:t> </a:t>
            </a:r>
            <a:r>
              <a:rPr dirty="0" spc="-10"/>
              <a:t>seno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-10"/>
              <a:t>coseno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1470576"/>
            <a:ext cx="2169795" cy="75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0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conside</a:t>
            </a:r>
            <a:r>
              <a:rPr dirty="0" sz="1000" spc="-55">
                <a:latin typeface="Book Antiqua"/>
                <a:cs typeface="Book Antiqua"/>
              </a:rPr>
              <a:t>razioni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c</a:t>
            </a:r>
            <a:r>
              <a:rPr dirty="0" sz="1000" spc="-45">
                <a:latin typeface="Book Antiqua"/>
                <a:cs typeface="Book Antiqua"/>
              </a:rPr>
              <a:t>a</a:t>
            </a:r>
            <a:r>
              <a:rPr dirty="0" sz="1000" spc="-25">
                <a:latin typeface="Book Antiqua"/>
                <a:cs typeface="Book Antiqua"/>
              </a:rPr>
              <a:t>rattere</a:t>
            </a:r>
            <a:r>
              <a:rPr dirty="0" sz="1000" spc="-1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geometrico,</a:t>
            </a:r>
            <a:r>
              <a:rPr dirty="0" sz="1000" spc="75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ossibile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calcol</a:t>
            </a:r>
            <a:r>
              <a:rPr dirty="0" sz="1000" spc="-65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val</a:t>
            </a:r>
            <a:r>
              <a:rPr dirty="0" sz="1000" spc="-105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fun</a:t>
            </a:r>
            <a:r>
              <a:rPr dirty="0" sz="1000" spc="-65">
                <a:latin typeface="Book Antiqua"/>
                <a:cs typeface="Book Antiqua"/>
              </a:rPr>
              <a:t>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trigonometriche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65">
                <a:latin typeface="Book Antiqua"/>
                <a:cs typeface="Book Antiqua"/>
              </a:rPr>
              <a:t>o</a:t>
            </a:r>
            <a:r>
              <a:rPr dirty="0" sz="1000" spc="-55">
                <a:latin typeface="Book Antiqua"/>
                <a:cs typeface="Book Antiqua"/>
              </a:rPr>
              <a:t>rris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60">
                <a:latin typeface="Book Antiqua"/>
                <a:cs typeface="Book Antiqua"/>
              </a:rPr>
              <a:t>ondenza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alcuni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angoli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35">
                <a:latin typeface="Book Antiqua"/>
                <a:cs typeface="Book Antiqua"/>
              </a:rPr>
              <a:t>rticol</a:t>
            </a:r>
            <a:r>
              <a:rPr dirty="0" sz="1000" spc="-70">
                <a:latin typeface="Book Antiqua"/>
                <a:cs typeface="Book Antiqua"/>
              </a:rPr>
              <a:t>a</a:t>
            </a:r>
            <a:r>
              <a:rPr dirty="0" sz="1000" spc="-30">
                <a:latin typeface="Book Antiqua"/>
                <a:cs typeface="Book Antiqua"/>
              </a:rPr>
              <a:t>ri.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159" y="816142"/>
            <a:ext cx="2177408" cy="2061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10</a:t>
            </a:fld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Relazione</a:t>
            </a:r>
            <a:r>
              <a:rPr dirty="0" spc="100"/>
              <a:t> </a:t>
            </a:r>
            <a:r>
              <a:rPr dirty="0" spc="15"/>
              <a:t>trigonometrica</a:t>
            </a:r>
            <a:r>
              <a:rPr dirty="0" spc="110"/>
              <a:t> </a:t>
            </a:r>
            <a:r>
              <a:rPr dirty="0" spc="15"/>
              <a:t>fondamentale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327263"/>
            <a:ext cx="2496901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66928" y="249044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2541245"/>
            <a:ext cx="2344499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30429" y="1239503"/>
            <a:ext cx="50800" cy="1263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30429" y="1303004"/>
            <a:ext cx="50800" cy="12001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409828"/>
            <a:ext cx="2497455" cy="1144270"/>
          </a:xfrm>
          <a:custGeom>
            <a:avLst/>
            <a:gdLst/>
            <a:ahLst/>
            <a:cxnLst/>
            <a:rect l="l" t="t" r="r" b="b"/>
            <a:pathLst>
              <a:path w="2497455" h="1144270">
                <a:moveTo>
                  <a:pt x="2496901" y="0"/>
                </a:moveTo>
                <a:lnTo>
                  <a:pt x="0" y="0"/>
                </a:lnTo>
                <a:lnTo>
                  <a:pt x="0" y="1093316"/>
                </a:lnTo>
                <a:lnTo>
                  <a:pt x="16636" y="1130830"/>
                </a:lnTo>
                <a:lnTo>
                  <a:pt x="2446101" y="1144116"/>
                </a:lnTo>
                <a:lnTo>
                  <a:pt x="2460344" y="1142071"/>
                </a:lnTo>
                <a:lnTo>
                  <a:pt x="2491464" y="1116113"/>
                </a:lnTo>
                <a:lnTo>
                  <a:pt x="2496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30429" y="1290304"/>
            <a:ext cx="0" cy="1231900"/>
          </a:xfrm>
          <a:custGeom>
            <a:avLst/>
            <a:gdLst/>
            <a:ahLst/>
            <a:cxnLst/>
            <a:rect l="l" t="t" r="r" b="b"/>
            <a:pathLst>
              <a:path w="0" h="1231900">
                <a:moveTo>
                  <a:pt x="0" y="123188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30429" y="12776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30429" y="12649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30429" y="125220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30429" y="123315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17358" y="1699285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 h="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5054">
            <a:solidFill>
              <a:srgbClr val="EC1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99310" y="1699285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120A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1627" y="1227942"/>
            <a:ext cx="1990725" cy="622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000" spc="-50">
                <a:latin typeface="Book Antiqua"/>
                <a:cs typeface="Book Antiqua"/>
              </a:rPr>
              <a:t>Dal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te</a:t>
            </a:r>
            <a:r>
              <a:rPr dirty="0" sz="1000" spc="-55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rema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Pitag</a:t>
            </a:r>
            <a:r>
              <a:rPr dirty="0" sz="1000" spc="-60">
                <a:latin typeface="Book Antiqua"/>
                <a:cs typeface="Book Antiqua"/>
              </a:rPr>
              <a:t>o</a:t>
            </a:r>
            <a:r>
              <a:rPr dirty="0" sz="1000" spc="-20">
                <a:latin typeface="Book Antiqua"/>
                <a:cs typeface="Book Antiqua"/>
              </a:rPr>
              <a:t>ra,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436245">
              <a:lnSpc>
                <a:spcPct val="100000"/>
              </a:lnSpc>
            </a:pP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baseline="31746" sz="1050" spc="112">
                <a:latin typeface="Calibri"/>
                <a:cs typeface="Calibri"/>
              </a:rPr>
              <a:t>2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spc="-55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+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baseline="31746" sz="1050" spc="112">
                <a:latin typeface="Calibri"/>
                <a:cs typeface="Calibri"/>
              </a:rPr>
              <a:t>2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120A8E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20" i="1">
                <a:solidFill>
                  <a:srgbClr val="EC1B24"/>
                </a:solidFill>
                <a:latin typeface="Arial"/>
                <a:cs typeface="Arial"/>
              </a:rPr>
              <a:t>P</a:t>
            </a:r>
            <a:r>
              <a:rPr dirty="0" sz="1000" spc="-10" i="1">
                <a:solidFill>
                  <a:srgbClr val="EC1B24"/>
                </a:solidFill>
                <a:latin typeface="Arial"/>
                <a:cs typeface="Arial"/>
              </a:rPr>
              <a:t>A</a:t>
            </a:r>
            <a:r>
              <a:rPr dirty="0" sz="1000" spc="-145" i="1">
                <a:solidFill>
                  <a:srgbClr val="EC1B24"/>
                </a:solidFill>
                <a:latin typeface="Arial"/>
                <a:cs typeface="Arial"/>
              </a:rPr>
              <a:t> </a:t>
            </a:r>
            <a:r>
              <a:rPr dirty="0" baseline="31746" sz="1050" spc="37">
                <a:latin typeface="Calibri"/>
                <a:cs typeface="Calibri"/>
              </a:rPr>
              <a:t>2</a:t>
            </a:r>
            <a:r>
              <a:rPr dirty="0" baseline="31746" sz="1050">
                <a:latin typeface="Calibri"/>
                <a:cs typeface="Calibri"/>
              </a:rPr>
              <a:t> </a:t>
            </a:r>
            <a:r>
              <a:rPr dirty="0" baseline="31746" sz="1050" spc="-67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+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 i="1">
                <a:solidFill>
                  <a:srgbClr val="120A8E"/>
                </a:solidFill>
                <a:latin typeface="Arial"/>
                <a:cs typeface="Arial"/>
              </a:rPr>
              <a:t>A</a:t>
            </a:r>
            <a:r>
              <a:rPr dirty="0" sz="1000" spc="-50" i="1">
                <a:solidFill>
                  <a:srgbClr val="120A8E"/>
                </a:solidFill>
                <a:latin typeface="Arial"/>
                <a:cs typeface="Arial"/>
              </a:rPr>
              <a:t>O</a:t>
            </a:r>
            <a:r>
              <a:rPr dirty="0" sz="1000" spc="-70" i="1">
                <a:solidFill>
                  <a:srgbClr val="120A8E"/>
                </a:solidFill>
                <a:latin typeface="Arial"/>
                <a:cs typeface="Arial"/>
              </a:rPr>
              <a:t> </a:t>
            </a:r>
            <a:r>
              <a:rPr dirty="0" baseline="31746" sz="1050" spc="37">
                <a:latin typeface="Calibri"/>
                <a:cs typeface="Calibri"/>
              </a:rPr>
              <a:t>2</a:t>
            </a:r>
            <a:endParaRPr baseline="31746" sz="105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17358" y="1935797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271104" y="1933496"/>
            <a:ext cx="333375" cy="344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PO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05470" y="1881016"/>
            <a:ext cx="7493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>
                <a:latin typeface="Calibri"/>
                <a:cs typeface="Calibri"/>
              </a:rPr>
              <a:t>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89924" y="2424138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392451" y="242666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392451" y="250699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470886" y="2424138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63926" y="856817"/>
            <a:ext cx="1959738" cy="19597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23</a:t>
            </a:r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Relazioni</a:t>
            </a:r>
            <a:r>
              <a:rPr dirty="0" spc="100"/>
              <a:t> </a:t>
            </a:r>
            <a:r>
              <a:rPr dirty="0" spc="10"/>
              <a:t>tangente-seno/coseno</a:t>
            </a:r>
            <a:r>
              <a:rPr dirty="0" spc="114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10"/>
              <a:t>cotangente-seno/coseno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1316798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2324252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2375052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229047"/>
            <a:ext cx="50800" cy="1107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292548"/>
            <a:ext cx="50800" cy="1044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399371"/>
            <a:ext cx="4457065" cy="988694"/>
          </a:xfrm>
          <a:custGeom>
            <a:avLst/>
            <a:gdLst/>
            <a:ahLst/>
            <a:cxnLst/>
            <a:rect l="l" t="t" r="r" b="b"/>
            <a:pathLst>
              <a:path w="4457065" h="988694">
                <a:moveTo>
                  <a:pt x="4456669" y="0"/>
                </a:moveTo>
                <a:lnTo>
                  <a:pt x="0" y="0"/>
                </a:lnTo>
                <a:lnTo>
                  <a:pt x="0" y="937580"/>
                </a:lnTo>
                <a:lnTo>
                  <a:pt x="16636" y="975094"/>
                </a:lnTo>
                <a:lnTo>
                  <a:pt x="4405868" y="988380"/>
                </a:lnTo>
                <a:lnTo>
                  <a:pt x="4420111" y="986336"/>
                </a:lnTo>
                <a:lnTo>
                  <a:pt x="4451232" y="960377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279848"/>
            <a:ext cx="0" cy="1076325"/>
          </a:xfrm>
          <a:custGeom>
            <a:avLst/>
            <a:gdLst/>
            <a:ahLst/>
            <a:cxnLst/>
            <a:rect l="l" t="t" r="r" b="b"/>
            <a:pathLst>
              <a:path w="0" h="1076325">
                <a:moveTo>
                  <a:pt x="0" y="107615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2671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2544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24174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22269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792" y="1217478"/>
            <a:ext cx="2463165" cy="344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3333B2"/>
                </a:solidFill>
                <a:latin typeface="Book Antiqua"/>
                <a:cs typeface="Book Antiqua"/>
              </a:rPr>
              <a:t>T</a:t>
            </a: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e</a:t>
            </a:r>
            <a:r>
              <a:rPr dirty="0" sz="1000" spc="-80">
                <a:solidFill>
                  <a:srgbClr val="3333B2"/>
                </a:solidFill>
                <a:latin typeface="Book Antiqua"/>
                <a:cs typeface="Book Antiqua"/>
              </a:rPr>
              <a:t>o</a:t>
            </a: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rema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000" spc="10" i="1">
                <a:latin typeface="Calibri"/>
                <a:cs typeface="Calibri"/>
              </a:rPr>
              <a:t>Dato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l’angolo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5" i="1">
                <a:latin typeface="Calibri"/>
                <a:cs typeface="Calibri"/>
              </a:rPr>
              <a:t>o</a:t>
            </a:r>
            <a:r>
              <a:rPr dirty="0" sz="1000" spc="-10" i="1">
                <a:latin typeface="Calibri"/>
                <a:cs typeface="Calibri"/>
              </a:rPr>
              <a:t>rientato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25" i="1">
                <a:latin typeface="Calibri"/>
                <a:cs typeface="Calibri"/>
              </a:rPr>
              <a:t>,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valgono</a:t>
            </a:r>
            <a:r>
              <a:rPr dirty="0" sz="1000" spc="110" i="1">
                <a:latin typeface="Calibri"/>
                <a:cs typeface="Calibri"/>
              </a:rPr>
              <a:t> </a:t>
            </a:r>
            <a:r>
              <a:rPr dirty="0" sz="1000" spc="-15" i="1">
                <a:latin typeface="Calibri"/>
                <a:cs typeface="Calibri"/>
              </a:rPr>
              <a:t>le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relazioni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89354" y="1819541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53604" y="1657985"/>
            <a:ext cx="769620" cy="239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105">
                <a:latin typeface="Lucida Sans Unicode"/>
                <a:cs typeface="Lucida Sans Unicode"/>
              </a:rPr>
              <a:t> </a:t>
            </a:r>
            <a:r>
              <a:rPr dirty="0" baseline="36111" sz="1500" spc="-89">
                <a:latin typeface="Book Antiqua"/>
                <a:cs typeface="Book Antiqua"/>
              </a:rPr>
              <a:t>sin</a:t>
            </a:r>
            <a:r>
              <a:rPr dirty="0" baseline="36111" sz="1500" spc="-127">
                <a:latin typeface="Book Antiqua"/>
                <a:cs typeface="Book Antiqua"/>
              </a:rPr>
              <a:t> </a:t>
            </a:r>
            <a:r>
              <a:rPr dirty="0" baseline="36111" sz="1500" spc="-75" i="1">
                <a:latin typeface="Century Gothic"/>
                <a:cs typeface="Century Gothic"/>
              </a:rPr>
              <a:t>α</a:t>
            </a:r>
            <a:r>
              <a:rPr dirty="0" baseline="36111" sz="1500" spc="-89" i="1">
                <a:latin typeface="Century Gothic"/>
                <a:cs typeface="Century Gothic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76654" y="1830362"/>
            <a:ext cx="29591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11932" y="1819541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071509" y="1657985"/>
            <a:ext cx="148336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39800">
              <a:lnSpc>
                <a:spcPts val="935"/>
              </a:lnSpc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ts val="935"/>
              </a:lnSpc>
            </a:pPr>
            <a:r>
              <a:rPr dirty="0" sz="1000" spc="25" i="1">
                <a:latin typeface="Calibri"/>
                <a:cs typeface="Calibri"/>
              </a:rPr>
              <a:t>p</a:t>
            </a:r>
            <a:r>
              <a:rPr dirty="0" sz="1000" spc="-25" i="1">
                <a:latin typeface="Calibri"/>
                <a:cs typeface="Calibri"/>
              </a:rPr>
              <a:t>er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+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55">
                <a:latin typeface="Lucida Sans Unicode"/>
                <a:cs typeface="Lucida Sans Unicode"/>
              </a:rPr>
              <a:t>)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05">
                <a:latin typeface="Lucida Sans Unicode"/>
                <a:cs typeface="Lucida Sans Unicode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5">
                <a:latin typeface="Arial"/>
                <a:cs typeface="Arial"/>
              </a:rPr>
              <a:t>Z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05937" y="1831967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89354" y="2224900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060284" y="2063344"/>
            <a:ext cx="762635" cy="239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Book Antiqua"/>
                <a:cs typeface="Book Antiqua"/>
              </a:rPr>
              <a:t>cot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36111" sz="1500" spc="-52">
                <a:latin typeface="Book Antiqua"/>
                <a:cs typeface="Book Antiqua"/>
              </a:rPr>
              <a:t>cos</a:t>
            </a:r>
            <a:r>
              <a:rPr dirty="0" baseline="36111" sz="1500" spc="-127">
                <a:latin typeface="Book Antiqua"/>
                <a:cs typeface="Book Antiqua"/>
              </a:rPr>
              <a:t> </a:t>
            </a:r>
            <a:r>
              <a:rPr dirty="0" baseline="36111" sz="1500" spc="104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88605" y="2235734"/>
            <a:ext cx="27178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71509" y="2148660"/>
            <a:ext cx="10731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p</a:t>
            </a:r>
            <a:r>
              <a:rPr dirty="0" sz="1000" spc="-25" i="1">
                <a:latin typeface="Calibri"/>
                <a:cs typeface="Calibri"/>
              </a:rPr>
              <a:t>er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5">
                <a:latin typeface="Arial"/>
                <a:cs typeface="Arial"/>
              </a:rPr>
              <a:t>Z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24</a:t>
            </a:r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Relazioni</a:t>
            </a:r>
            <a:r>
              <a:rPr dirty="0" spc="100"/>
              <a:t> </a:t>
            </a:r>
            <a:r>
              <a:rPr dirty="0" spc="10"/>
              <a:t>tangente-seno/coseno</a:t>
            </a:r>
            <a:r>
              <a:rPr dirty="0" spc="114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10"/>
              <a:t>cotangente-seno/coseno</a:t>
            </a:r>
          </a:p>
        </p:txBody>
      </p:sp>
      <p:sp>
        <p:nvSpPr>
          <p:cNvPr id="6" name="object 6"/>
          <p:cNvSpPr/>
          <p:nvPr/>
        </p:nvSpPr>
        <p:spPr>
          <a:xfrm>
            <a:off x="323862" y="1143341"/>
            <a:ext cx="2279135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39496" y="264137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5463" y="2692171"/>
            <a:ext cx="2126733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02997" y="1055581"/>
            <a:ext cx="50800" cy="15984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02997" y="1119081"/>
            <a:ext cx="50800" cy="15349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3862" y="1225905"/>
            <a:ext cx="2279650" cy="1479550"/>
          </a:xfrm>
          <a:custGeom>
            <a:avLst/>
            <a:gdLst/>
            <a:ahLst/>
            <a:cxnLst/>
            <a:rect l="l" t="t" r="r" b="b"/>
            <a:pathLst>
              <a:path w="2279650" h="1479550">
                <a:moveTo>
                  <a:pt x="2279135" y="0"/>
                </a:moveTo>
                <a:lnTo>
                  <a:pt x="0" y="0"/>
                </a:lnTo>
                <a:lnTo>
                  <a:pt x="0" y="1428165"/>
                </a:lnTo>
                <a:lnTo>
                  <a:pt x="16636" y="1465679"/>
                </a:lnTo>
                <a:lnTo>
                  <a:pt x="2228334" y="1478966"/>
                </a:lnTo>
                <a:lnTo>
                  <a:pt x="2242577" y="1476921"/>
                </a:lnTo>
                <a:lnTo>
                  <a:pt x="2273698" y="1450962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02997" y="1106381"/>
            <a:ext cx="0" cy="1567180"/>
          </a:xfrm>
          <a:custGeom>
            <a:avLst/>
            <a:gdLst/>
            <a:ahLst/>
            <a:cxnLst/>
            <a:rect l="l" t="t" r="r" b="b"/>
            <a:pathLst>
              <a:path w="0" h="1567180">
                <a:moveTo>
                  <a:pt x="0" y="156673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02997" y="10936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02997" y="10809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02997" y="10682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02997" y="104923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61962" y="1044021"/>
            <a:ext cx="2046605" cy="667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5900"/>
              </a:lnSpc>
              <a:spcBef>
                <a:spcPts val="245"/>
              </a:spcBef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Arial"/>
                <a:cs typeface="Arial"/>
              </a:rPr>
              <a:t>BQO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simili</a:t>
            </a:r>
            <a:r>
              <a:rPr dirty="0" sz="1000" spc="8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quanto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-60">
                <a:latin typeface="Book Antiqua"/>
                <a:cs typeface="Book Antiqua"/>
              </a:rPr>
              <a:t>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ed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aventi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comune</a:t>
            </a:r>
            <a:r>
              <a:rPr dirty="0" sz="1000" spc="-45">
                <a:latin typeface="Book Antiqua"/>
                <a:cs typeface="Book Antiqua"/>
              </a:rPr>
              <a:t> 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15" i="1">
                <a:latin typeface="Arial"/>
                <a:cs typeface="Arial"/>
              </a:rPr>
              <a:t>B</a:t>
            </a:r>
            <a:r>
              <a:rPr dirty="0" baseline="13888" sz="1500" spc="-1635">
                <a:latin typeface="Arial"/>
                <a:cs typeface="Arial"/>
              </a:rPr>
              <a:t>---</a:t>
            </a:r>
            <a:r>
              <a:rPr dirty="0" sz="1000" spc="-50" i="1">
                <a:latin typeface="Arial"/>
                <a:cs typeface="Arial"/>
              </a:rPr>
              <a:t>O</a:t>
            </a:r>
            <a:r>
              <a:rPr dirty="0" sz="1000" spc="20" i="1">
                <a:latin typeface="Arial"/>
                <a:cs typeface="Arial"/>
              </a:rPr>
              <a:t>Q</a:t>
            </a:r>
            <a:r>
              <a:rPr dirty="0" sz="1000" spc="25">
                <a:latin typeface="Book Antiqua"/>
                <a:cs typeface="Book Antiqua"/>
              </a:rPr>
              <a:t>,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26829" y="1171310"/>
            <a:ext cx="1306455" cy="1297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73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25/36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Relazioni</a:t>
            </a:r>
            <a:r>
              <a:rPr dirty="0" spc="100"/>
              <a:t> </a:t>
            </a:r>
            <a:r>
              <a:rPr dirty="0" spc="10"/>
              <a:t>tangente-seno/coseno</a:t>
            </a:r>
            <a:r>
              <a:rPr dirty="0" spc="114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10"/>
              <a:t>cotangente-seno/coseno</a:t>
            </a:r>
          </a:p>
        </p:txBody>
      </p:sp>
      <p:sp>
        <p:nvSpPr>
          <p:cNvPr id="6" name="object 6"/>
          <p:cNvSpPr/>
          <p:nvPr/>
        </p:nvSpPr>
        <p:spPr>
          <a:xfrm>
            <a:off x="323862" y="1143341"/>
            <a:ext cx="2279135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39496" y="264137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5463" y="2692171"/>
            <a:ext cx="2126733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02997" y="1055581"/>
            <a:ext cx="50800" cy="15984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02997" y="1119081"/>
            <a:ext cx="50800" cy="15349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3862" y="1225905"/>
            <a:ext cx="2279650" cy="1479550"/>
          </a:xfrm>
          <a:custGeom>
            <a:avLst/>
            <a:gdLst/>
            <a:ahLst/>
            <a:cxnLst/>
            <a:rect l="l" t="t" r="r" b="b"/>
            <a:pathLst>
              <a:path w="2279650" h="1479550">
                <a:moveTo>
                  <a:pt x="2279135" y="0"/>
                </a:moveTo>
                <a:lnTo>
                  <a:pt x="0" y="0"/>
                </a:lnTo>
                <a:lnTo>
                  <a:pt x="0" y="1428165"/>
                </a:lnTo>
                <a:lnTo>
                  <a:pt x="16636" y="1465679"/>
                </a:lnTo>
                <a:lnTo>
                  <a:pt x="2228334" y="1478966"/>
                </a:lnTo>
                <a:lnTo>
                  <a:pt x="2242577" y="1476921"/>
                </a:lnTo>
                <a:lnTo>
                  <a:pt x="2273698" y="1450962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02997" y="1106381"/>
            <a:ext cx="0" cy="1567180"/>
          </a:xfrm>
          <a:custGeom>
            <a:avLst/>
            <a:gdLst/>
            <a:ahLst/>
            <a:cxnLst/>
            <a:rect l="l" t="t" r="r" b="b"/>
            <a:pathLst>
              <a:path w="0" h="1567180">
                <a:moveTo>
                  <a:pt x="0" y="156673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02997" y="10936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02997" y="10809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02997" y="10682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02997" y="104923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61962" y="1044021"/>
            <a:ext cx="2046605" cy="667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5900"/>
              </a:lnSpc>
              <a:spcBef>
                <a:spcPts val="245"/>
              </a:spcBef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Arial"/>
                <a:cs typeface="Arial"/>
              </a:rPr>
              <a:t>BQO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simili</a:t>
            </a:r>
            <a:r>
              <a:rPr dirty="0" sz="1000" spc="8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quanto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-60">
                <a:latin typeface="Book Antiqua"/>
                <a:cs typeface="Book Antiqua"/>
              </a:rPr>
              <a:t>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ed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aventi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comune</a:t>
            </a:r>
            <a:r>
              <a:rPr dirty="0" sz="1000" spc="-45">
                <a:latin typeface="Book Antiqua"/>
                <a:cs typeface="Book Antiqua"/>
              </a:rPr>
              <a:t> 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15" i="1">
                <a:latin typeface="Arial"/>
                <a:cs typeface="Arial"/>
              </a:rPr>
              <a:t>B</a:t>
            </a:r>
            <a:r>
              <a:rPr dirty="0" baseline="13888" sz="1500" spc="-1635">
                <a:latin typeface="Arial"/>
                <a:cs typeface="Arial"/>
              </a:rPr>
              <a:t>---</a:t>
            </a:r>
            <a:r>
              <a:rPr dirty="0" sz="1000" spc="-50" i="1">
                <a:latin typeface="Arial"/>
                <a:cs typeface="Arial"/>
              </a:rPr>
              <a:t>O</a:t>
            </a:r>
            <a:r>
              <a:rPr dirty="0" sz="1000" spc="20" i="1">
                <a:latin typeface="Arial"/>
                <a:cs typeface="Arial"/>
              </a:rPr>
              <a:t>Q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45">
                <a:latin typeface="Book Antiqua"/>
                <a:cs typeface="Book Antiqua"/>
              </a:rPr>
              <a:t>erciò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77836" y="1836699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 h="0">
                <a:moveTo>
                  <a:pt x="0" y="0"/>
                </a:moveTo>
                <a:lnTo>
                  <a:pt x="187985" y="0"/>
                </a:lnTo>
              </a:path>
            </a:pathLst>
          </a:custGeom>
          <a:ln w="5054">
            <a:solidFill>
              <a:srgbClr val="EC1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77836" y="1996249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 h="0">
                <a:moveTo>
                  <a:pt x="0" y="0"/>
                </a:moveTo>
                <a:lnTo>
                  <a:pt x="18798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44180" y="1836699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 h="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5054">
            <a:solidFill>
              <a:srgbClr val="EC1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65136" y="1834398"/>
            <a:ext cx="546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8460" algn="l"/>
              </a:tabLst>
            </a:pPr>
            <a:r>
              <a:rPr dirty="0" sz="1000" spc="-30" i="1">
                <a:solidFill>
                  <a:srgbClr val="EC1B24"/>
                </a:solidFill>
                <a:latin typeface="Arial"/>
                <a:cs typeface="Arial"/>
              </a:rPr>
              <a:t>QB</a:t>
            </a:r>
            <a:r>
              <a:rPr dirty="0" sz="1000" spc="-30" i="1">
                <a:solidFill>
                  <a:srgbClr val="EC1B24"/>
                </a:solidFill>
                <a:latin typeface="Arial"/>
                <a:cs typeface="Arial"/>
              </a:rPr>
              <a:t>	</a:t>
            </a:r>
            <a:r>
              <a:rPr dirty="0" sz="1000" spc="-120" i="1">
                <a:solidFill>
                  <a:srgbClr val="EC1B24"/>
                </a:solidFill>
                <a:latin typeface="Arial"/>
                <a:cs typeface="Arial"/>
              </a:rPr>
              <a:t>P</a:t>
            </a:r>
            <a:r>
              <a:rPr dirty="0" sz="1000" spc="-10" i="1">
                <a:solidFill>
                  <a:srgbClr val="EC1B24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29727" y="1996249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65605" y="2019247"/>
            <a:ext cx="5511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3855" algn="l"/>
              </a:tabLst>
            </a:pPr>
            <a:r>
              <a:rPr dirty="0" sz="1000" spc="-30" i="1">
                <a:solidFill>
                  <a:srgbClr val="120A8E"/>
                </a:solidFill>
                <a:latin typeface="Arial"/>
                <a:cs typeface="Arial"/>
              </a:rPr>
              <a:t>BO</a:t>
            </a:r>
            <a:r>
              <a:rPr dirty="0" sz="1000" spc="-30" i="1">
                <a:solidFill>
                  <a:srgbClr val="120A8E"/>
                </a:solidFill>
                <a:latin typeface="Arial"/>
                <a:cs typeface="Arial"/>
              </a:rPr>
              <a:t>	</a:t>
            </a:r>
            <a:r>
              <a:rPr dirty="0" sz="1000" spc="-40" i="1">
                <a:solidFill>
                  <a:srgbClr val="120A8E"/>
                </a:solidFill>
                <a:latin typeface="Arial"/>
                <a:cs typeface="Arial"/>
              </a:rPr>
              <a:t>A</a:t>
            </a:r>
            <a:r>
              <a:rPr dirty="0" sz="1000" spc="-50" i="1">
                <a:solidFill>
                  <a:srgbClr val="120A8E"/>
                </a:solidFill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65605" y="1913361"/>
            <a:ext cx="610870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27965" algn="l"/>
                <a:tab pos="56261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78801" y="2148984"/>
            <a:ext cx="784860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  <a:tabLst>
                <a:tab pos="462280" algn="l"/>
              </a:tabLst>
            </a:pPr>
            <a:r>
              <a:rPr dirty="0" sz="1000" spc="-20" u="sng">
                <a:solidFill>
                  <a:srgbClr val="EC1B24"/>
                </a:solidFill>
                <a:latin typeface="Book Antiqua"/>
                <a:cs typeface="Book Antiqua"/>
              </a:rPr>
              <a:t>tan</a:t>
            </a:r>
            <a:r>
              <a:rPr dirty="0" sz="1000" spc="-90" u="sng">
                <a:solidFill>
                  <a:srgbClr val="EC1B24"/>
                </a:solidFill>
                <a:latin typeface="Times New Roman"/>
                <a:cs typeface="Times New Roman"/>
              </a:rPr>
              <a:t> </a:t>
            </a:r>
            <a:r>
              <a:rPr dirty="0" sz="1000" spc="-50" i="1" u="sng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	</a:t>
            </a:r>
            <a:r>
              <a:rPr dirty="0" sz="1000" spc="-60" u="sng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90" u="sng">
                <a:solidFill>
                  <a:srgbClr val="EC1B24"/>
                </a:solidFill>
                <a:latin typeface="Times New Roman"/>
                <a:cs typeface="Times New Roman"/>
              </a:rPr>
              <a:t> </a:t>
            </a:r>
            <a:r>
              <a:rPr dirty="0" sz="1000" spc="-50" i="1" u="sng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  <a:p>
            <a:pPr marL="337185">
              <a:lnSpc>
                <a:spcPts val="935"/>
              </a:lnSpc>
              <a:tabLst>
                <a:tab pos="735965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5">
                <a:latin typeface="Lucida Sans Unicode"/>
                <a:cs typeface="Lucida Sans Unicode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84325" y="2328291"/>
            <a:ext cx="62801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4805" algn="l"/>
              </a:tabLst>
            </a:pP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>
                <a:latin typeface="Book Antiqua"/>
                <a:cs typeface="Book Antiqua"/>
              </a:rPr>
              <a:t>	</a:t>
            </a: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26829" y="1171310"/>
            <a:ext cx="1306455" cy="1297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73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25/36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Relazioni</a:t>
            </a:r>
            <a:r>
              <a:rPr dirty="0" spc="100"/>
              <a:t> </a:t>
            </a:r>
            <a:r>
              <a:rPr dirty="0" spc="10"/>
              <a:t>tangente-seno/coseno</a:t>
            </a:r>
            <a:r>
              <a:rPr dirty="0" spc="114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10"/>
              <a:t>cotangente-seno/coseno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39496" y="255027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5463" y="2601074"/>
            <a:ext cx="2126733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02997" y="1122632"/>
            <a:ext cx="50800" cy="1440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02997" y="1186132"/>
            <a:ext cx="50800" cy="13768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3862" y="1129195"/>
            <a:ext cx="2279650" cy="1484630"/>
          </a:xfrm>
          <a:custGeom>
            <a:avLst/>
            <a:gdLst/>
            <a:ahLst/>
            <a:cxnLst/>
            <a:rect l="l" t="t" r="r" b="b"/>
            <a:pathLst>
              <a:path w="2279650" h="1484630">
                <a:moveTo>
                  <a:pt x="2279135" y="0"/>
                </a:moveTo>
                <a:lnTo>
                  <a:pt x="0" y="0"/>
                </a:lnTo>
                <a:lnTo>
                  <a:pt x="0" y="1433778"/>
                </a:lnTo>
                <a:lnTo>
                  <a:pt x="16636" y="1471292"/>
                </a:lnTo>
                <a:lnTo>
                  <a:pt x="2228334" y="1484579"/>
                </a:lnTo>
                <a:lnTo>
                  <a:pt x="2242577" y="1482534"/>
                </a:lnTo>
                <a:lnTo>
                  <a:pt x="2273698" y="1456575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02997" y="1173432"/>
            <a:ext cx="0" cy="1409065"/>
          </a:xfrm>
          <a:custGeom>
            <a:avLst/>
            <a:gdLst/>
            <a:ahLst/>
            <a:cxnLst/>
            <a:rect l="l" t="t" r="r" b="b"/>
            <a:pathLst>
              <a:path w="0" h="1409064">
                <a:moveTo>
                  <a:pt x="0" y="140859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02997" y="116073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02997" y="114803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02997" y="113533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02997" y="111628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61962" y="1138006"/>
            <a:ext cx="2091689" cy="4959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22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Arial"/>
                <a:cs typeface="Arial"/>
              </a:rPr>
              <a:t>BQO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simili</a:t>
            </a:r>
            <a:r>
              <a:rPr dirty="0" sz="1000" spc="8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quanto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-60">
                <a:latin typeface="Book Antiqua"/>
                <a:cs typeface="Book Antiqua"/>
              </a:rPr>
              <a:t>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gli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an</a:t>
            </a:r>
            <a:r>
              <a:rPr dirty="0" sz="1000" spc="-65">
                <a:latin typeface="Book Antiqua"/>
                <a:cs typeface="Book Antiqua"/>
              </a:rPr>
              <a:t>g</a:t>
            </a:r>
            <a:r>
              <a:rPr dirty="0" sz="1000" spc="-55">
                <a:latin typeface="Book Antiqua"/>
                <a:cs typeface="Book Antiqua"/>
              </a:rPr>
              <a:t>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70" i="1">
                <a:latin typeface="Arial"/>
                <a:cs typeface="Arial"/>
              </a:rPr>
              <a:t>A</a:t>
            </a:r>
            <a:r>
              <a:rPr dirty="0" baseline="13888" sz="1500" spc="-1589">
                <a:latin typeface="Arial"/>
                <a:cs typeface="Arial"/>
              </a:rPr>
              <a:t>---</a:t>
            </a:r>
            <a:r>
              <a:rPr dirty="0" sz="1000" spc="-45" i="1">
                <a:latin typeface="Arial"/>
                <a:cs typeface="Arial"/>
              </a:rPr>
              <a:t>OP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515" i="1">
                <a:latin typeface="Arial"/>
                <a:cs typeface="Arial"/>
              </a:rPr>
              <a:t>B</a:t>
            </a:r>
            <a:r>
              <a:rPr dirty="0" baseline="13888" sz="1500" spc="-1635">
                <a:latin typeface="Arial"/>
                <a:cs typeface="Arial"/>
              </a:rPr>
              <a:t>---</a:t>
            </a:r>
            <a:r>
              <a:rPr dirty="0" sz="1000" spc="-50" i="1">
                <a:latin typeface="Arial"/>
                <a:cs typeface="Arial"/>
              </a:rPr>
              <a:t>OQ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ampiezza,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26829" y="1156120"/>
            <a:ext cx="1306455" cy="1297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26/36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Relazioni</a:t>
            </a:r>
            <a:r>
              <a:rPr dirty="0" spc="100"/>
              <a:t> </a:t>
            </a:r>
            <a:r>
              <a:rPr dirty="0" spc="10"/>
              <a:t>tangente-seno/coseno</a:t>
            </a:r>
            <a:r>
              <a:rPr dirty="0" spc="114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10"/>
              <a:t>cotangente-seno/coseno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39496" y="255027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5463" y="2601074"/>
            <a:ext cx="2126733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02997" y="1122632"/>
            <a:ext cx="50800" cy="1440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02997" y="1186132"/>
            <a:ext cx="50800" cy="13768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3862" y="1129195"/>
            <a:ext cx="2279650" cy="1484630"/>
          </a:xfrm>
          <a:custGeom>
            <a:avLst/>
            <a:gdLst/>
            <a:ahLst/>
            <a:cxnLst/>
            <a:rect l="l" t="t" r="r" b="b"/>
            <a:pathLst>
              <a:path w="2279650" h="1484630">
                <a:moveTo>
                  <a:pt x="2279135" y="0"/>
                </a:moveTo>
                <a:lnTo>
                  <a:pt x="0" y="0"/>
                </a:lnTo>
                <a:lnTo>
                  <a:pt x="0" y="1433778"/>
                </a:lnTo>
                <a:lnTo>
                  <a:pt x="16636" y="1471292"/>
                </a:lnTo>
                <a:lnTo>
                  <a:pt x="2228334" y="1484579"/>
                </a:lnTo>
                <a:lnTo>
                  <a:pt x="2242577" y="1482534"/>
                </a:lnTo>
                <a:lnTo>
                  <a:pt x="2273698" y="1456575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02997" y="1173432"/>
            <a:ext cx="0" cy="1409065"/>
          </a:xfrm>
          <a:custGeom>
            <a:avLst/>
            <a:gdLst/>
            <a:ahLst/>
            <a:cxnLst/>
            <a:rect l="l" t="t" r="r" b="b"/>
            <a:pathLst>
              <a:path w="0" h="1409064">
                <a:moveTo>
                  <a:pt x="0" y="140859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02997" y="116073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02997" y="114803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02997" y="113533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02997" y="111628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61962" y="1138006"/>
            <a:ext cx="2091689" cy="4959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22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30" i="1">
                <a:solidFill>
                  <a:srgbClr val="FF0000"/>
                </a:solidFill>
                <a:latin typeface="Arial"/>
                <a:cs typeface="Arial"/>
              </a:rPr>
              <a:t>APO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 i="1">
                <a:solidFill>
                  <a:srgbClr val="FF0000"/>
                </a:solidFill>
                <a:latin typeface="Arial"/>
                <a:cs typeface="Arial"/>
              </a:rPr>
              <a:t>BQO</a:t>
            </a:r>
            <a:r>
              <a:rPr dirty="0" sz="1000" spc="1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simili</a:t>
            </a:r>
            <a:r>
              <a:rPr dirty="0" sz="1000" spc="8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quanto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-60">
                <a:latin typeface="Book Antiqua"/>
                <a:cs typeface="Book Antiqua"/>
              </a:rPr>
              <a:t>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gli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an</a:t>
            </a:r>
            <a:r>
              <a:rPr dirty="0" sz="1000" spc="-65">
                <a:latin typeface="Book Antiqua"/>
                <a:cs typeface="Book Antiqua"/>
              </a:rPr>
              <a:t>g</a:t>
            </a:r>
            <a:r>
              <a:rPr dirty="0" sz="1000" spc="-55">
                <a:latin typeface="Book Antiqua"/>
                <a:cs typeface="Book Antiqua"/>
              </a:rPr>
              <a:t>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70" i="1">
                <a:latin typeface="Arial"/>
                <a:cs typeface="Arial"/>
              </a:rPr>
              <a:t>A</a:t>
            </a:r>
            <a:r>
              <a:rPr dirty="0" baseline="13888" sz="1500" spc="-1589">
                <a:latin typeface="Arial"/>
                <a:cs typeface="Arial"/>
              </a:rPr>
              <a:t>---</a:t>
            </a:r>
            <a:r>
              <a:rPr dirty="0" sz="1000" spc="-45" i="1">
                <a:latin typeface="Arial"/>
                <a:cs typeface="Arial"/>
              </a:rPr>
              <a:t>OP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515" i="1">
                <a:latin typeface="Arial"/>
                <a:cs typeface="Arial"/>
              </a:rPr>
              <a:t>B</a:t>
            </a:r>
            <a:r>
              <a:rPr dirty="0" baseline="13888" sz="1500" spc="-1635">
                <a:latin typeface="Arial"/>
                <a:cs typeface="Arial"/>
              </a:rPr>
              <a:t>---</a:t>
            </a:r>
            <a:r>
              <a:rPr dirty="0" sz="1000" spc="-50" i="1">
                <a:latin typeface="Arial"/>
                <a:cs typeface="Arial"/>
              </a:rPr>
              <a:t>OQ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ampiezza,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45">
                <a:latin typeface="Book Antiqua"/>
                <a:cs typeface="Book Antiqua"/>
              </a:rPr>
              <a:t>erciò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74496" y="1759089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 h="0">
                <a:moveTo>
                  <a:pt x="0" y="0"/>
                </a:moveTo>
                <a:lnTo>
                  <a:pt x="187985" y="0"/>
                </a:lnTo>
              </a:path>
            </a:pathLst>
          </a:custGeom>
          <a:ln w="5054">
            <a:solidFill>
              <a:srgbClr val="120A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74496" y="1918627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 h="0">
                <a:moveTo>
                  <a:pt x="0" y="0"/>
                </a:moveTo>
                <a:lnTo>
                  <a:pt x="18798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26400" y="1759089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120A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61796" y="1756788"/>
            <a:ext cx="5518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4490" algn="l"/>
              </a:tabLst>
            </a:pPr>
            <a:r>
              <a:rPr dirty="0" sz="1000" spc="-30" i="1">
                <a:solidFill>
                  <a:srgbClr val="120A8E"/>
                </a:solidFill>
                <a:latin typeface="Arial"/>
                <a:cs typeface="Arial"/>
              </a:rPr>
              <a:t>QB</a:t>
            </a:r>
            <a:r>
              <a:rPr dirty="0" sz="1000" spc="-30" i="1">
                <a:solidFill>
                  <a:srgbClr val="120A8E"/>
                </a:solidFill>
                <a:latin typeface="Arial"/>
                <a:cs typeface="Arial"/>
              </a:rPr>
              <a:t>	</a:t>
            </a:r>
            <a:r>
              <a:rPr dirty="0" sz="1000" spc="-40" i="1">
                <a:solidFill>
                  <a:srgbClr val="120A8E"/>
                </a:solidFill>
                <a:latin typeface="Arial"/>
                <a:cs typeface="Arial"/>
              </a:rPr>
              <a:t>A</a:t>
            </a:r>
            <a:r>
              <a:rPr dirty="0" sz="1000" spc="-50" i="1">
                <a:solidFill>
                  <a:srgbClr val="120A8E"/>
                </a:solidFill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26400" y="1918627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162265" y="1941637"/>
            <a:ext cx="5461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8460" algn="l"/>
              </a:tabLst>
            </a:pPr>
            <a:r>
              <a:rPr dirty="0" sz="1000" spc="-30" i="1">
                <a:solidFill>
                  <a:srgbClr val="EC1B24"/>
                </a:solidFill>
                <a:latin typeface="Arial"/>
                <a:cs typeface="Arial"/>
              </a:rPr>
              <a:t>BO</a:t>
            </a:r>
            <a:r>
              <a:rPr dirty="0" sz="1000" spc="-30" i="1">
                <a:solidFill>
                  <a:srgbClr val="EC1B24"/>
                </a:solidFill>
                <a:latin typeface="Arial"/>
                <a:cs typeface="Arial"/>
              </a:rPr>
              <a:t>	</a:t>
            </a:r>
            <a:r>
              <a:rPr dirty="0" sz="1000" spc="-120" i="1">
                <a:solidFill>
                  <a:srgbClr val="EC1B24"/>
                </a:solidFill>
                <a:latin typeface="Arial"/>
                <a:cs typeface="Arial"/>
              </a:rPr>
              <a:t>P</a:t>
            </a:r>
            <a:r>
              <a:rPr dirty="0" sz="1000" spc="-10" i="1">
                <a:solidFill>
                  <a:srgbClr val="EC1B24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2265" y="1835751"/>
            <a:ext cx="610870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27965" algn="l"/>
                <a:tab pos="56134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85">
                <a:latin typeface="Lucida Sans Unicode"/>
                <a:cs typeface="Lucida Sans Unicode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82128" y="2057887"/>
            <a:ext cx="777875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  <a:tabLst>
                <a:tab pos="443865" algn="l"/>
              </a:tabLst>
            </a:pPr>
            <a:r>
              <a:rPr dirty="0" sz="1000" spc="-10" u="sng">
                <a:solidFill>
                  <a:srgbClr val="120A8E"/>
                </a:solidFill>
                <a:latin typeface="Book Antiqua"/>
                <a:cs typeface="Book Antiqua"/>
              </a:rPr>
              <a:t>cot</a:t>
            </a:r>
            <a:r>
              <a:rPr dirty="0" sz="1000" spc="-90" u="sng">
                <a:solidFill>
                  <a:srgbClr val="120A8E"/>
                </a:solidFill>
                <a:latin typeface="Times New Roman"/>
                <a:cs typeface="Times New Roman"/>
              </a:rPr>
              <a:t> </a:t>
            </a:r>
            <a:r>
              <a:rPr dirty="0" sz="1000" spc="-50" i="1" u="sng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120A8E"/>
                </a:solidFill>
                <a:latin typeface="Century Gothic"/>
                <a:cs typeface="Century Gothic"/>
              </a:rPr>
              <a:t>	</a:t>
            </a:r>
            <a:r>
              <a:rPr dirty="0" sz="1000" spc="-35" u="sng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90" u="sng">
                <a:solidFill>
                  <a:srgbClr val="120A8E"/>
                </a:solidFill>
                <a:latin typeface="Times New Roman"/>
                <a:cs typeface="Times New Roman"/>
              </a:rPr>
              <a:t> </a:t>
            </a:r>
            <a:r>
              <a:rPr dirty="0" sz="1000" spc="-50" i="1" u="sng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  <a:p>
            <a:pPr marL="330200">
              <a:lnSpc>
                <a:spcPts val="935"/>
              </a:lnSpc>
              <a:tabLst>
                <a:tab pos="729615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5">
                <a:latin typeface="Lucida Sans Unicode"/>
                <a:cs typeface="Lucida Sans Unicode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84325" y="2237194"/>
            <a:ext cx="61277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3695" algn="l"/>
              </a:tabLst>
            </a:pP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>
                <a:latin typeface="Book Antiqua"/>
                <a:cs typeface="Book Antiqua"/>
              </a:rPr>
              <a:t>	</a:t>
            </a: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62491" y="2483967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65019" y="248649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65019" y="256682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543454" y="2483967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26829" y="1156120"/>
            <a:ext cx="1306455" cy="1297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20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26/36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25"/>
              <a:t>ange</a:t>
            </a:r>
            <a:r>
              <a:rPr dirty="0" spc="20"/>
              <a:t>n</a:t>
            </a:r>
            <a:r>
              <a:rPr dirty="0" spc="45"/>
              <a:t>te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35"/>
              <a:t>rette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1155916"/>
            <a:ext cx="2200275" cy="761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tangen</a:t>
            </a:r>
            <a:r>
              <a:rPr dirty="0" sz="1000" spc="-5">
                <a:latin typeface="Book Antiqua"/>
                <a:cs typeface="Book Antiqua"/>
              </a:rPr>
              <a:t>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dell’angolo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anche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10">
                <a:latin typeface="Book Antiqua"/>
                <a:cs typeface="Book Antiqua"/>
              </a:rPr>
              <a:t>o</a:t>
            </a:r>
            <a:r>
              <a:rPr dirty="0" sz="1000" spc="-40">
                <a:latin typeface="Book Antiqua"/>
                <a:cs typeface="Book Antiqua"/>
              </a:rPr>
              <a:t>efficiente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angol</a:t>
            </a:r>
            <a:r>
              <a:rPr dirty="0" sz="1000" spc="-75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Arial"/>
                <a:cs typeface="Arial"/>
              </a:rPr>
              <a:t>m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>
                <a:latin typeface="Book Antiqua"/>
                <a:cs typeface="Book Antiqua"/>
              </a:rPr>
              <a:t>rett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l’</a:t>
            </a:r>
            <a:r>
              <a:rPr dirty="0" sz="1000" spc="-85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rigine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Arial"/>
                <a:cs typeface="Arial"/>
              </a:rPr>
              <a:t>O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i="1">
                <a:latin typeface="Arial"/>
                <a:cs typeface="Arial"/>
              </a:rPr>
              <a:t>O</a:t>
            </a:r>
            <a:r>
              <a:rPr dirty="0" baseline="-11904" sz="1050" spc="-142" i="1">
                <a:latin typeface="Arial"/>
                <a:cs typeface="Arial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baseline="-11904" sz="1050" i="1">
                <a:latin typeface="Arial"/>
                <a:cs typeface="Arial"/>
              </a:rPr>
              <a:t>O</a:t>
            </a:r>
            <a:r>
              <a:rPr dirty="0" baseline="-11904" sz="1050" spc="-142" i="1">
                <a:latin typeface="Arial"/>
                <a:cs typeface="Arial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)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55">
                <a:latin typeface="Lucida Sans Unicode"/>
                <a:cs typeface="Lucida Sans Unicode"/>
              </a:rPr>
              <a:t>)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-5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Arial"/>
                <a:cs typeface="Arial"/>
              </a:rPr>
              <a:t>P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i="1">
                <a:latin typeface="Arial"/>
                <a:cs typeface="Arial"/>
              </a:rPr>
              <a:t>P</a:t>
            </a:r>
            <a:r>
              <a:rPr dirty="0" baseline="-11904" sz="1050" spc="-135" i="1">
                <a:latin typeface="Arial"/>
                <a:cs typeface="Arial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baseline="-11904" sz="1050" i="1">
                <a:latin typeface="Arial"/>
                <a:cs typeface="Arial"/>
              </a:rPr>
              <a:t>P</a:t>
            </a:r>
            <a:r>
              <a:rPr dirty="0" baseline="-11904" sz="1050" spc="-135" i="1">
                <a:latin typeface="Arial"/>
                <a:cs typeface="Arial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)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(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>
                <a:latin typeface="Lucida Sans Unicode"/>
                <a:cs typeface="Lucida Sans Unicode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-45">
                <a:latin typeface="Book Antiqua"/>
                <a:cs typeface="Book Antiqua"/>
              </a:rPr>
              <a:t> </a:t>
            </a:r>
            <a:r>
              <a:rPr dirty="0" sz="1000" spc="-10">
                <a:latin typeface="Book Antiqua"/>
                <a:cs typeface="Book Antiqua"/>
              </a:rPr>
              <a:t>tutte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sue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ralle</a:t>
            </a:r>
            <a:r>
              <a:rPr dirty="0" sz="1000" spc="-25">
                <a:latin typeface="Book Antiqua"/>
                <a:cs typeface="Book Antiqua"/>
              </a:rPr>
              <a:t>le.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159" y="981289"/>
            <a:ext cx="2177370" cy="1648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27/36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25"/>
              <a:t>ange</a:t>
            </a:r>
            <a:r>
              <a:rPr dirty="0" spc="20"/>
              <a:t>n</a:t>
            </a:r>
            <a:r>
              <a:rPr dirty="0" spc="45"/>
              <a:t>te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35"/>
              <a:t>rette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627" y="1155916"/>
            <a:ext cx="2200275" cy="913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tangen</a:t>
            </a:r>
            <a:r>
              <a:rPr dirty="0" sz="1000" spc="-5">
                <a:latin typeface="Book Antiqua"/>
                <a:cs typeface="Book Antiqua"/>
              </a:rPr>
              <a:t>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dell’angolo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anche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</a:t>
            </a:r>
            <a:r>
              <a:rPr dirty="0" sz="1000" spc="-2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10">
                <a:latin typeface="Book Antiqua"/>
                <a:cs typeface="Book Antiqua"/>
              </a:rPr>
              <a:t>o</a:t>
            </a:r>
            <a:r>
              <a:rPr dirty="0" sz="1000" spc="-40">
                <a:latin typeface="Book Antiqua"/>
                <a:cs typeface="Book Antiqua"/>
              </a:rPr>
              <a:t>efficiente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angol</a:t>
            </a:r>
            <a:r>
              <a:rPr dirty="0" sz="1000" spc="-75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Arial"/>
                <a:cs typeface="Arial"/>
              </a:rPr>
              <a:t>m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">
                <a:latin typeface="Book Antiqua"/>
                <a:cs typeface="Book Antiqua"/>
              </a:rPr>
              <a:t>rett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l’</a:t>
            </a:r>
            <a:r>
              <a:rPr dirty="0" sz="1000" spc="-85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rigine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Arial"/>
                <a:cs typeface="Arial"/>
              </a:rPr>
              <a:t>O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i="1">
                <a:latin typeface="Arial"/>
                <a:cs typeface="Arial"/>
              </a:rPr>
              <a:t>O</a:t>
            </a:r>
            <a:r>
              <a:rPr dirty="0" baseline="-11904" sz="1050" spc="-142" i="1">
                <a:latin typeface="Arial"/>
                <a:cs typeface="Arial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baseline="-11904" sz="1050" i="1">
                <a:latin typeface="Arial"/>
                <a:cs typeface="Arial"/>
              </a:rPr>
              <a:t>O</a:t>
            </a:r>
            <a:r>
              <a:rPr dirty="0" baseline="-11904" sz="1050" spc="-142" i="1">
                <a:latin typeface="Arial"/>
                <a:cs typeface="Arial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)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55">
                <a:latin typeface="Lucida Sans Unicode"/>
                <a:cs typeface="Lucida Sans Unicode"/>
              </a:rPr>
              <a:t>)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-5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Arial"/>
                <a:cs typeface="Arial"/>
              </a:rPr>
              <a:t>P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i="1">
                <a:latin typeface="Arial"/>
                <a:cs typeface="Arial"/>
              </a:rPr>
              <a:t>P</a:t>
            </a:r>
            <a:r>
              <a:rPr dirty="0" baseline="-11904" sz="1050" spc="-135" i="1">
                <a:latin typeface="Arial"/>
                <a:cs typeface="Arial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baseline="-11904" sz="1050" i="1">
                <a:latin typeface="Arial"/>
                <a:cs typeface="Arial"/>
              </a:rPr>
              <a:t>P</a:t>
            </a:r>
            <a:r>
              <a:rPr dirty="0" baseline="-11904" sz="1050" spc="-135" i="1">
                <a:latin typeface="Arial"/>
                <a:cs typeface="Arial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)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(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>
                <a:latin typeface="Lucida Sans Unicode"/>
                <a:cs typeface="Lucida Sans Unicode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-45">
                <a:latin typeface="Book Antiqua"/>
                <a:cs typeface="Book Antiqua"/>
              </a:rPr>
              <a:t> </a:t>
            </a:r>
            <a:r>
              <a:rPr dirty="0" sz="1000" spc="-10">
                <a:latin typeface="Book Antiqua"/>
                <a:cs typeface="Book Antiqua"/>
              </a:rPr>
              <a:t>tutte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sue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ralle</a:t>
            </a:r>
            <a:r>
              <a:rPr dirty="0" sz="1000" spc="-25">
                <a:latin typeface="Book Antiqua"/>
                <a:cs typeface="Book Antiqua"/>
              </a:rPr>
              <a:t>le.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195"/>
              </a:lnSpc>
            </a:pPr>
            <a:r>
              <a:rPr dirty="0" sz="1000" spc="-30">
                <a:latin typeface="Book Antiqua"/>
                <a:cs typeface="Book Antiqua"/>
              </a:rPr>
              <a:t>Infatti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957" y="2225330"/>
            <a:ext cx="2616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i="1">
                <a:latin typeface="Arial"/>
                <a:cs typeface="Arial"/>
              </a:rPr>
              <a:t>m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609" y="2133096"/>
            <a:ext cx="44005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 u="sng">
                <a:latin typeface="Arial"/>
                <a:cs typeface="Arial"/>
              </a:rPr>
              <a:t>y</a:t>
            </a:r>
            <a:r>
              <a:rPr dirty="0" baseline="-11904" sz="1050" i="1" u="sng">
                <a:latin typeface="Arial"/>
                <a:cs typeface="Arial"/>
              </a:rPr>
              <a:t>P</a:t>
            </a:r>
            <a:r>
              <a:rPr dirty="0" baseline="-11904" sz="1050" spc="-7" u="sng">
                <a:latin typeface="Times New Roman"/>
                <a:cs typeface="Times New Roman"/>
              </a:rPr>
              <a:t> </a:t>
            </a:r>
            <a:r>
              <a:rPr dirty="0" baseline="-11904" sz="1050" spc="-37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45" i="1" u="sng">
                <a:latin typeface="Arial"/>
                <a:cs typeface="Arial"/>
              </a:rPr>
              <a:t>y</a:t>
            </a:r>
            <a:r>
              <a:rPr dirty="0" baseline="-11904" sz="1050" i="1" u="sng">
                <a:latin typeface="Arial"/>
                <a:cs typeface="Arial"/>
              </a:rPr>
              <a:t>O</a:t>
            </a:r>
            <a:endParaRPr baseline="-11904"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609" y="2312109"/>
            <a:ext cx="92201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38810" algn="l"/>
              </a:tabLst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i="1">
                <a:latin typeface="Arial"/>
                <a:cs typeface="Arial"/>
              </a:rPr>
              <a:t>P</a:t>
            </a:r>
            <a:r>
              <a:rPr dirty="0" baseline="-11904" sz="1050" i="1">
                <a:latin typeface="Arial"/>
                <a:cs typeface="Arial"/>
              </a:rPr>
              <a:t> </a:t>
            </a:r>
            <a:r>
              <a:rPr dirty="0" baseline="-11904" sz="1050" spc="-97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i="1">
                <a:latin typeface="Arial"/>
                <a:cs typeface="Arial"/>
              </a:rPr>
              <a:t>O	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6269" y="2225330"/>
            <a:ext cx="937894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81965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5">
                <a:latin typeface="Lucida Sans Unicode"/>
                <a:cs typeface="Lucida Sans Unicode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6949" y="2133096"/>
            <a:ext cx="271780" cy="16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 u="sng">
                <a:latin typeface="Book Antiqua"/>
                <a:cs typeface="Book Antiqua"/>
              </a:rPr>
              <a:t>sin</a:t>
            </a:r>
            <a:r>
              <a:rPr dirty="0" sz="1000" spc="-90" u="sng">
                <a:latin typeface="Times New Roman"/>
                <a:cs typeface="Times New Roman"/>
              </a:rPr>
              <a:t> </a:t>
            </a:r>
            <a:r>
              <a:rPr dirty="0" sz="1000" spc="-50" i="1" u="sng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46159" y="981289"/>
            <a:ext cx="2177370" cy="1648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263606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27/36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25"/>
              <a:t>ange</a:t>
            </a:r>
            <a:r>
              <a:rPr dirty="0" spc="20"/>
              <a:t>n</a:t>
            </a:r>
            <a:r>
              <a:rPr dirty="0" spc="45"/>
              <a:t>te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35"/>
              <a:t>rette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1100504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265711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2707919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007128"/>
            <a:ext cx="50800" cy="16626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070629"/>
            <a:ext cx="50800" cy="15991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183070"/>
            <a:ext cx="4457065" cy="1537970"/>
          </a:xfrm>
          <a:custGeom>
            <a:avLst/>
            <a:gdLst/>
            <a:ahLst/>
            <a:cxnLst/>
            <a:rect l="l" t="t" r="r" b="b"/>
            <a:pathLst>
              <a:path w="4457065" h="1537970">
                <a:moveTo>
                  <a:pt x="4456669" y="0"/>
                </a:moveTo>
                <a:lnTo>
                  <a:pt x="0" y="0"/>
                </a:lnTo>
                <a:lnTo>
                  <a:pt x="0" y="1486748"/>
                </a:lnTo>
                <a:lnTo>
                  <a:pt x="16636" y="1524262"/>
                </a:lnTo>
                <a:lnTo>
                  <a:pt x="4405868" y="1537549"/>
                </a:lnTo>
                <a:lnTo>
                  <a:pt x="4420111" y="1535504"/>
                </a:lnTo>
                <a:lnTo>
                  <a:pt x="4451232" y="1509545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057929"/>
            <a:ext cx="0" cy="1631314"/>
          </a:xfrm>
          <a:custGeom>
            <a:avLst/>
            <a:gdLst/>
            <a:ahLst/>
            <a:cxnLst/>
            <a:rect l="l" t="t" r="r" b="b"/>
            <a:pathLst>
              <a:path w="0" h="1631314">
                <a:moveTo>
                  <a:pt x="0" y="163093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0452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0325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0198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00077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77362" y="12159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792" y="995558"/>
            <a:ext cx="3794760" cy="411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solidFill>
                  <a:srgbClr val="007F00"/>
                </a:solidFill>
                <a:latin typeface="Book Antiqua"/>
                <a:cs typeface="Book Antiqua"/>
              </a:rPr>
              <a:t>Esempio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calcoli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5" i="1">
                <a:latin typeface="Arial"/>
                <a:cs typeface="Arial"/>
              </a:rPr>
              <a:t>r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20" i="1">
                <a:latin typeface="Arial"/>
                <a:cs typeface="Arial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equa</a:t>
            </a:r>
            <a:r>
              <a:rPr dirty="0" sz="1000" spc="-60">
                <a:latin typeface="Book Antiqua"/>
                <a:cs typeface="Book Antiqua"/>
              </a:rPr>
              <a:t>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sz="1000" spc="10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">
                <a:latin typeface="Book Antiqua"/>
                <a:cs typeface="Book Antiqua"/>
              </a:rPr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5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l</a:t>
            </a:r>
            <a:r>
              <a:rPr dirty="0" sz="1000" spc="-30">
                <a:latin typeface="Book Antiqua"/>
                <a:cs typeface="Book Antiqua"/>
              </a:rPr>
              <a:t>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28/36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25"/>
              <a:t>ange</a:t>
            </a:r>
            <a:r>
              <a:rPr dirty="0" spc="20"/>
              <a:t>n</a:t>
            </a:r>
            <a:r>
              <a:rPr dirty="0" spc="45"/>
              <a:t>te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35"/>
              <a:t>rette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1100504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265711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2707919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007128"/>
            <a:ext cx="50800" cy="16626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070629"/>
            <a:ext cx="50800" cy="15991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183070"/>
            <a:ext cx="4457065" cy="1537970"/>
          </a:xfrm>
          <a:custGeom>
            <a:avLst/>
            <a:gdLst/>
            <a:ahLst/>
            <a:cxnLst/>
            <a:rect l="l" t="t" r="r" b="b"/>
            <a:pathLst>
              <a:path w="4457065" h="1537970">
                <a:moveTo>
                  <a:pt x="4456669" y="0"/>
                </a:moveTo>
                <a:lnTo>
                  <a:pt x="0" y="0"/>
                </a:lnTo>
                <a:lnTo>
                  <a:pt x="0" y="1486748"/>
                </a:lnTo>
                <a:lnTo>
                  <a:pt x="16636" y="1524262"/>
                </a:lnTo>
                <a:lnTo>
                  <a:pt x="4405868" y="1537549"/>
                </a:lnTo>
                <a:lnTo>
                  <a:pt x="4420111" y="1535504"/>
                </a:lnTo>
                <a:lnTo>
                  <a:pt x="4451232" y="1509545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057929"/>
            <a:ext cx="0" cy="1631314"/>
          </a:xfrm>
          <a:custGeom>
            <a:avLst/>
            <a:gdLst/>
            <a:ahLst/>
            <a:cxnLst/>
            <a:rect l="l" t="t" r="r" b="b"/>
            <a:pathLst>
              <a:path w="0" h="1631314">
                <a:moveTo>
                  <a:pt x="0" y="163093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0452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0325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0198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00077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77362" y="12159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38323" y="162079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64764" y="189298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54336" y="217751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792" y="995558"/>
            <a:ext cx="3837304" cy="1336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solidFill>
                  <a:srgbClr val="007F00"/>
                </a:solidFill>
                <a:latin typeface="Book Antiqua"/>
                <a:cs typeface="Book Antiqua"/>
              </a:rPr>
              <a:t>Esempio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calcoli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5" i="1">
                <a:latin typeface="Arial"/>
                <a:cs typeface="Arial"/>
              </a:rPr>
              <a:t>r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20" i="1">
                <a:latin typeface="Arial"/>
                <a:cs typeface="Arial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equa</a:t>
            </a:r>
            <a:r>
              <a:rPr dirty="0" sz="1000" spc="-60">
                <a:latin typeface="Book Antiqua"/>
                <a:cs typeface="Book Antiqua"/>
              </a:rPr>
              <a:t>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sz="1000" spc="10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-5">
                <a:latin typeface="Book Antiqua"/>
                <a:cs typeface="Book Antiqua"/>
              </a:rPr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5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l</a:t>
            </a:r>
            <a:r>
              <a:rPr dirty="0" sz="1000" spc="-30">
                <a:latin typeface="Book Antiqua"/>
                <a:cs typeface="Book Antiqua"/>
              </a:rPr>
              <a:t>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5">
                <a:latin typeface="Book Antiqua"/>
                <a:cs typeface="Book Antiqua"/>
              </a:rPr>
              <a:t>Essendo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10">
                <a:latin typeface="Book Antiqua"/>
                <a:cs typeface="Book Antiqua"/>
              </a:rPr>
              <a:t>o</a:t>
            </a:r>
            <a:r>
              <a:rPr dirty="0" sz="1000" spc="-40">
                <a:latin typeface="Book Antiqua"/>
                <a:cs typeface="Book Antiqua"/>
              </a:rPr>
              <a:t>efficiente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angol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Arial"/>
                <a:cs typeface="Arial"/>
              </a:rPr>
              <a:t>m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5" i="1">
                <a:latin typeface="Arial"/>
                <a:cs typeface="Arial"/>
              </a:rPr>
              <a:t>r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20" i="1">
                <a:latin typeface="Arial"/>
                <a:cs typeface="Arial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10">
                <a:latin typeface="Book Antiqua"/>
                <a:cs typeface="Book Antiqua"/>
              </a:rPr>
              <a:t>3,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endParaRPr sz="1000">
              <a:latin typeface="Book Antiqua"/>
              <a:cs typeface="Book Antiqua"/>
            </a:endParaRPr>
          </a:p>
          <a:p>
            <a:pPr marL="1731010">
              <a:lnSpc>
                <a:spcPct val="100000"/>
              </a:lnSpc>
              <a:spcBef>
                <a:spcPts val="990"/>
              </a:spcBef>
            </a:pPr>
            <a:r>
              <a:rPr dirty="0" sz="1000" spc="-50" i="1">
                <a:latin typeface="Arial"/>
                <a:cs typeface="Arial"/>
              </a:rPr>
              <a:t>m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">
                <a:latin typeface="Book Antiqua"/>
                <a:cs typeface="Book Antiqua"/>
              </a:rPr>
              <a:t>3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70">
                <a:latin typeface="Book Antiqua"/>
                <a:cs typeface="Book Antiqua"/>
              </a:rPr>
              <a:t>quindi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s</a:t>
            </a:r>
            <a:r>
              <a:rPr dirty="0" sz="1000" spc="-65">
                <a:latin typeface="Book Antiqua"/>
                <a:cs typeface="Book Antiqua"/>
              </a:rPr>
              <a:t>a</a:t>
            </a:r>
            <a:r>
              <a:rPr dirty="0" sz="1000" spc="-45">
                <a:latin typeface="Book Antiqua"/>
                <a:cs typeface="Book Antiqua"/>
              </a:rPr>
              <a:t>rà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com</a:t>
            </a:r>
            <a:r>
              <a:rPr dirty="0" sz="1000" spc="-9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reso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10" i="1">
                <a:latin typeface="Century Gothic"/>
                <a:cs typeface="Century Gothic"/>
              </a:rPr>
              <a:t>π</a:t>
            </a:r>
            <a:r>
              <a:rPr dirty="0" sz="1000" spc="90" i="1">
                <a:latin typeface="Century Gothic"/>
                <a:cs typeface="Century Gothic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tangen</a:t>
            </a:r>
            <a:r>
              <a:rPr dirty="0" sz="1000" spc="-5">
                <a:latin typeface="Book Antiqua"/>
                <a:cs typeface="Book Antiqua"/>
              </a:rPr>
              <a:t>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10">
                <a:latin typeface="Book Antiqua"/>
                <a:cs typeface="Book Antiqua"/>
              </a:rPr>
              <a:t>3,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ovvero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13419" y="24751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652270" y="2396211"/>
            <a:ext cx="1283970" cy="239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33450" algn="l"/>
              </a:tabLst>
            </a:pP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baseline="50000" sz="1500" spc="22">
                <a:latin typeface="Lucida Sans Unicode"/>
                <a:cs typeface="Lucida Sans Unicode"/>
              </a:rPr>
              <a:t>√</a:t>
            </a:r>
            <a:r>
              <a:rPr dirty="0" sz="1000" spc="-5">
                <a:latin typeface="Book Antiqua"/>
                <a:cs typeface="Book Antiqua"/>
              </a:rPr>
              <a:t>3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	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80">
                <a:latin typeface="Lucida Sans Unicode"/>
                <a:cs typeface="Lucida Sans Unicode"/>
              </a:rPr>
              <a:t> </a:t>
            </a:r>
            <a:r>
              <a:rPr dirty="0" baseline="36111" sz="1500" spc="-165" i="1">
                <a:latin typeface="Century Gothic"/>
                <a:cs typeface="Century Gothic"/>
              </a:rPr>
              <a:t>π</a:t>
            </a:r>
            <a:endParaRPr baseline="36111" sz="15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51188" y="2557767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845193" y="257020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3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28/36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5300" y="25957"/>
            <a:ext cx="1483360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4262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Calcolo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di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0">
                <a:solidFill>
                  <a:srgbClr val="7A0000"/>
                </a:solidFill>
                <a:latin typeface="Arial"/>
                <a:cs typeface="Arial"/>
              </a:rPr>
              <a:t>seno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coseno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85" i="1">
                <a:solidFill>
                  <a:srgbClr val="CC0000"/>
                </a:solidFill>
                <a:latin typeface="Arial"/>
                <a:cs typeface="Arial"/>
              </a:rPr>
              <a:t>α</a:t>
            </a:r>
            <a:r>
              <a:rPr dirty="0" sz="1400" spc="15" i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CC0000"/>
                </a:solidFill>
                <a:latin typeface="Lucida Sans Unicode"/>
                <a:cs typeface="Lucida Sans Unicode"/>
              </a:rPr>
              <a:t>=</a:t>
            </a:r>
            <a:r>
              <a:rPr dirty="0" sz="1400" spc="-45">
                <a:solidFill>
                  <a:srgbClr val="CC0000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25">
                <a:solidFill>
                  <a:srgbClr val="CC0000"/>
                </a:solidFill>
                <a:latin typeface="Garamond"/>
                <a:cs typeface="Garamond"/>
              </a:rPr>
              <a:t>0</a:t>
            </a:r>
            <a:endParaRPr sz="140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627" y="1349385"/>
            <a:ext cx="2114550" cy="925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nullo,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all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Arial"/>
                <a:cs typeface="Arial"/>
              </a:rPr>
              <a:t>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ha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10">
                <a:latin typeface="Book Antiqua"/>
                <a:cs typeface="Book Antiqua"/>
              </a:rPr>
              <a:t>o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50">
                <a:latin typeface="Book Antiqua"/>
                <a:cs typeface="Book Antiqua"/>
              </a:rPr>
              <a:t>rdinate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55">
                <a:solidFill>
                  <a:srgbClr val="FF0000"/>
                </a:solidFill>
                <a:latin typeface="Lucida Sans Unicode"/>
                <a:cs typeface="Lucida Sans Unicode"/>
              </a:rPr>
              <a:t>(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1</a:t>
            </a:r>
            <a:r>
              <a:rPr dirty="0" sz="1000" spc="-5" i="1">
                <a:solidFill>
                  <a:srgbClr val="FF0000"/>
                </a:solidFill>
                <a:latin typeface="Century Gothic"/>
                <a:cs typeface="Century Gothic"/>
              </a:rPr>
              <a:t>,</a:t>
            </a:r>
            <a:r>
              <a:rPr dirty="0" sz="1000" spc="-114" i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FF0000"/>
                </a:solidFill>
                <a:latin typeface="Book Antiqua"/>
                <a:cs typeface="Book Antiqua"/>
              </a:rPr>
              <a:t>0</a:t>
            </a:r>
            <a:r>
              <a:rPr dirty="0" sz="1000" spc="55">
                <a:solidFill>
                  <a:srgbClr val="FF0000"/>
                </a:solidFill>
                <a:latin typeface="Lucida Sans Unicode"/>
                <a:cs typeface="Lucida Sans Unicode"/>
              </a:rPr>
              <a:t>)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195"/>
              </a:lnSpc>
            </a:pPr>
            <a:r>
              <a:rPr dirty="0" sz="1000" spc="-75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  <a:p>
            <a:pPr algn="ctr" marL="832485" marR="735965">
              <a:lnSpc>
                <a:spcPct val="124500"/>
              </a:lnSpc>
              <a:spcBef>
                <a:spcPts val="695"/>
              </a:spcBef>
            </a:pP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120A8E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 </a:t>
            </a: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0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6159" y="922485"/>
            <a:ext cx="2177503" cy="1795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10</a:t>
            </a:fld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25"/>
              <a:t>ange</a:t>
            </a:r>
            <a:r>
              <a:rPr dirty="0" spc="20"/>
              <a:t>n</a:t>
            </a:r>
            <a:r>
              <a:rPr dirty="0" spc="45"/>
              <a:t>te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35"/>
              <a:t>rette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1052632"/>
            <a:ext cx="464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solidFill>
                  <a:srgbClr val="007F00"/>
                </a:solidFill>
                <a:latin typeface="Book Antiqua"/>
                <a:cs typeface="Book Antiqua"/>
              </a:rPr>
              <a:t>Esempio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691" y="1157578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59" y="257152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292" y="2622321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064198"/>
            <a:ext cx="50800" cy="15200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60" y="1127699"/>
            <a:ext cx="50800" cy="1456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691" y="1240140"/>
            <a:ext cx="4457065" cy="1395095"/>
          </a:xfrm>
          <a:custGeom>
            <a:avLst/>
            <a:gdLst/>
            <a:ahLst/>
            <a:cxnLst/>
            <a:rect l="l" t="t" r="r" b="b"/>
            <a:pathLst>
              <a:path w="4457065" h="1395095">
                <a:moveTo>
                  <a:pt x="4456669" y="0"/>
                </a:moveTo>
                <a:lnTo>
                  <a:pt x="0" y="0"/>
                </a:lnTo>
                <a:lnTo>
                  <a:pt x="0" y="1344081"/>
                </a:lnTo>
                <a:lnTo>
                  <a:pt x="16636" y="1381595"/>
                </a:lnTo>
                <a:lnTo>
                  <a:pt x="4405868" y="1394881"/>
                </a:lnTo>
                <a:lnTo>
                  <a:pt x="4420111" y="1392836"/>
                </a:lnTo>
                <a:lnTo>
                  <a:pt x="4451232" y="1366878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114998"/>
            <a:ext cx="0" cy="1488440"/>
          </a:xfrm>
          <a:custGeom>
            <a:avLst/>
            <a:gdLst/>
            <a:ahLst/>
            <a:cxnLst/>
            <a:rect l="l" t="t" r="r" b="b"/>
            <a:pathLst>
              <a:path w="0" h="1488439">
                <a:moveTo>
                  <a:pt x="0" y="148827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1022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0895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0768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60" y="105784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792" y="1252472"/>
            <a:ext cx="416750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scriva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l’equazione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5" i="1">
                <a:latin typeface="Arial"/>
                <a:cs typeface="Arial"/>
              </a:rPr>
              <a:t>r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20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passante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3</a:t>
            </a:r>
            <a:r>
              <a:rPr dirty="0" sz="1000" spc="55">
                <a:latin typeface="Lucida Sans Unicode"/>
                <a:cs typeface="Lucida Sans Unicode"/>
              </a:rPr>
              <a:t>)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interseca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01165" y="1513078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792" y="1436825"/>
            <a:ext cx="152717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78915" algn="l"/>
              </a:tabLst>
            </a:pPr>
            <a:r>
              <a:rPr dirty="0" sz="1000" spc="-40">
                <a:latin typeface="Book Antiqua"/>
                <a:cs typeface="Book Antiqua"/>
              </a:rPr>
              <a:t>l’asse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>
                <a:latin typeface="Book Antiqua"/>
                <a:cs typeface="Book Antiqua"/>
              </a:rPr>
              <a:t>	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88465" y="1351522"/>
            <a:ext cx="97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5171" y="152550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6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29/36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25"/>
              <a:t>ange</a:t>
            </a:r>
            <a:r>
              <a:rPr dirty="0" spc="20"/>
              <a:t>n</a:t>
            </a:r>
            <a:r>
              <a:rPr dirty="0" spc="45"/>
              <a:t>te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35"/>
              <a:t>rette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1052632"/>
            <a:ext cx="464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solidFill>
                  <a:srgbClr val="007F00"/>
                </a:solidFill>
                <a:latin typeface="Book Antiqua"/>
                <a:cs typeface="Book Antiqua"/>
              </a:rPr>
              <a:t>Esempio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691" y="1157578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59" y="257152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292" y="2622321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064198"/>
            <a:ext cx="50800" cy="15200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60" y="1127699"/>
            <a:ext cx="50800" cy="1456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691" y="1240140"/>
            <a:ext cx="4457065" cy="1395095"/>
          </a:xfrm>
          <a:custGeom>
            <a:avLst/>
            <a:gdLst/>
            <a:ahLst/>
            <a:cxnLst/>
            <a:rect l="l" t="t" r="r" b="b"/>
            <a:pathLst>
              <a:path w="4457065" h="1395095">
                <a:moveTo>
                  <a:pt x="4456669" y="0"/>
                </a:moveTo>
                <a:lnTo>
                  <a:pt x="0" y="0"/>
                </a:lnTo>
                <a:lnTo>
                  <a:pt x="0" y="1344081"/>
                </a:lnTo>
                <a:lnTo>
                  <a:pt x="16636" y="1381595"/>
                </a:lnTo>
                <a:lnTo>
                  <a:pt x="4405868" y="1394881"/>
                </a:lnTo>
                <a:lnTo>
                  <a:pt x="4420111" y="1392836"/>
                </a:lnTo>
                <a:lnTo>
                  <a:pt x="4451232" y="1366878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114998"/>
            <a:ext cx="0" cy="1488440"/>
          </a:xfrm>
          <a:custGeom>
            <a:avLst/>
            <a:gdLst/>
            <a:ahLst/>
            <a:cxnLst/>
            <a:rect l="l" t="t" r="r" b="b"/>
            <a:pathLst>
              <a:path w="0" h="1488439">
                <a:moveTo>
                  <a:pt x="0" y="148827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1022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0895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07689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60" y="105784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792" y="1252472"/>
            <a:ext cx="416750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scriva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l’equazione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della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5" i="1">
                <a:latin typeface="Arial"/>
                <a:cs typeface="Arial"/>
              </a:rPr>
              <a:t>r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20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passante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3</a:t>
            </a:r>
            <a:r>
              <a:rPr dirty="0" sz="1000" spc="55">
                <a:latin typeface="Lucida Sans Unicode"/>
                <a:cs typeface="Lucida Sans Unicode"/>
              </a:rPr>
              <a:t>)</a:t>
            </a:r>
            <a:r>
              <a:rPr dirty="0" sz="1000" spc="1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interseca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01165" y="1513078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3792" y="1436825"/>
            <a:ext cx="152717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78915" algn="l"/>
              </a:tabLst>
            </a:pPr>
            <a:r>
              <a:rPr dirty="0" sz="1000" spc="-40">
                <a:latin typeface="Book Antiqua"/>
                <a:cs typeface="Book Antiqua"/>
              </a:rPr>
              <a:t>l’asse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>
                <a:latin typeface="Book Antiqua"/>
                <a:cs typeface="Book Antiqua"/>
              </a:rPr>
              <a:t>	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88465" y="1351522"/>
            <a:ext cx="97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5171" y="152550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6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792" y="1882513"/>
            <a:ext cx="412813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65">
                <a:latin typeface="Book Antiqua"/>
                <a:cs typeface="Book Antiqua"/>
              </a:rPr>
              <a:t>Usando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f</a:t>
            </a:r>
            <a:r>
              <a:rPr dirty="0" sz="1000" spc="-80">
                <a:latin typeface="Book Antiqua"/>
                <a:cs typeface="Book Antiqua"/>
              </a:rPr>
              <a:t>o</a:t>
            </a:r>
            <a:r>
              <a:rPr dirty="0" sz="1000" spc="-65">
                <a:latin typeface="Book Antiqua"/>
                <a:cs typeface="Book Antiqua"/>
              </a:rPr>
              <a:t>rmula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dà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l’equazione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una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passante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50">
                <a:latin typeface="Book Antiqua"/>
                <a:cs typeface="Book Antiqua"/>
              </a:rPr>
              <a:t>er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5">
                <a:latin typeface="Book Antiqua"/>
                <a:cs typeface="Book Antiqua"/>
              </a:rPr>
              <a:t>un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punto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-45">
                <a:latin typeface="Book Antiqua"/>
                <a:cs typeface="Book Antiqua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c</a:t>
            </a:r>
            <a:r>
              <a:rPr dirty="0" sz="1000" spc="-10">
                <a:latin typeface="Book Antiqua"/>
                <a:cs typeface="Book Antiqua"/>
              </a:rPr>
              <a:t>o</a:t>
            </a:r>
            <a:r>
              <a:rPr dirty="0" sz="1000" spc="-40">
                <a:latin typeface="Book Antiqua"/>
                <a:cs typeface="Book Antiqua"/>
              </a:rPr>
              <a:t>efficiente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angol</a:t>
            </a:r>
            <a:r>
              <a:rPr dirty="0" sz="1000" spc="-75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noto,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792" y="2365042"/>
            <a:ext cx="10134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sz="1000" spc="-7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1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baseline="-11904" sz="1050" spc="37">
                <a:latin typeface="Calibri"/>
                <a:cs typeface="Calibri"/>
              </a:rPr>
              <a:t>0</a:t>
            </a:r>
            <a:r>
              <a:rPr dirty="0" baseline="-11904" sz="1050">
                <a:latin typeface="Calibri"/>
                <a:cs typeface="Calibri"/>
              </a:rPr>
              <a:t> </a:t>
            </a:r>
            <a:r>
              <a:rPr dirty="0" baseline="-11904" sz="1050" spc="15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5" i="1">
                <a:latin typeface="Arial"/>
                <a:cs typeface="Arial"/>
              </a:rPr>
              <a:t>m</a:t>
            </a:r>
            <a:r>
              <a:rPr dirty="0" sz="1000" spc="55">
                <a:latin typeface="Lucida Sans Unicode"/>
                <a:cs typeface="Lucida Sans Unicode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8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1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spc="112">
                <a:latin typeface="Calibri"/>
                <a:cs typeface="Calibri"/>
              </a:rPr>
              <a:t>0</a:t>
            </a:r>
            <a:r>
              <a:rPr dirty="0" sz="1000" spc="55">
                <a:latin typeface="Lucida Sans Unicode"/>
                <a:cs typeface="Lucida Sans Unicode"/>
              </a:rPr>
              <a:t>)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63519" y="2293609"/>
            <a:ext cx="1647825" cy="262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7825" algn="l"/>
              </a:tabLst>
            </a:pPr>
            <a:r>
              <a:rPr dirty="0" sz="1000" spc="-190">
                <a:latin typeface="Lucida Sans Unicode"/>
                <a:cs typeface="Lucida Sans Unicode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sz="1000" spc="-7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1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3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/</a:t>
            </a:r>
            <a:r>
              <a:rPr dirty="0" baseline="61111" sz="1500" spc="-240">
                <a:latin typeface="Arial"/>
                <a:cs typeface="Arial"/>
              </a:rPr>
              <a:t> </a:t>
            </a:r>
            <a:r>
              <a:rPr dirty="0" baseline="61111" sz="1500" spc="660" u="sng">
                <a:latin typeface="Arial"/>
                <a:cs typeface="Arial"/>
              </a:rPr>
              <a:t> </a:t>
            </a:r>
            <a:r>
              <a:rPr dirty="0" baseline="61111" sz="1500" spc="-615">
                <a:latin typeface="Arial"/>
                <a:cs typeface="Arial"/>
              </a:rPr>
              <a:t>�</a:t>
            </a:r>
            <a:r>
              <a:rPr dirty="0" baseline="61111" sz="1500" spc="-172">
                <a:latin typeface="Arial"/>
                <a:cs typeface="Arial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8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+</a:t>
            </a:r>
            <a:r>
              <a:rPr dirty="0" sz="1000" spc="-21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55">
                <a:latin typeface="Lucida Sans Unicode"/>
                <a:cs typeface="Lucida Sans Unicode"/>
              </a:rPr>
              <a:t>)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47848" y="245372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6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81412" y="2441295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68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341143" y="2279739"/>
            <a:ext cx="186245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92555" algn="l"/>
                <a:tab pos="1786255" algn="l"/>
              </a:tabLst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r>
              <a:rPr dirty="0" sz="1000" spc="-110" i="1">
                <a:latin typeface="Century Gothic"/>
                <a:cs typeface="Century Gothic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74833" y="2441295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68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047347" y="2354609"/>
            <a:ext cx="1447165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7825" algn="l"/>
              </a:tabLst>
            </a:pPr>
            <a:r>
              <a:rPr dirty="0" sz="1000" spc="-195">
                <a:latin typeface="Lucida Sans Unicode"/>
                <a:cs typeface="Lucida Sans Unicode"/>
              </a:rPr>
              <a:t>=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sz="1000" spc="10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80">
                <a:latin typeface="Lucida Sans Unicode"/>
                <a:cs typeface="Lucida Sans Unicode"/>
              </a:rPr>
              <a:t> </a:t>
            </a:r>
            <a:r>
              <a:rPr dirty="0" baseline="2777" sz="1500" spc="22">
                <a:latin typeface="Lucida Sans Unicode"/>
                <a:cs typeface="Lucida Sans Unicode"/>
              </a:rPr>
              <a:t>√</a:t>
            </a:r>
            <a:r>
              <a:rPr dirty="0" baseline="2777" sz="1500" spc="-7" u="sng">
                <a:latin typeface="Times New Roman"/>
                <a:cs typeface="Times New Roman"/>
              </a:rPr>
              <a:t> </a:t>
            </a:r>
            <a:r>
              <a:rPr dirty="0" baseline="2777" sz="1500" spc="172" u="sng">
                <a:latin typeface="Times New Roman"/>
                <a:cs typeface="Times New Roman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8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+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2777" sz="1500" spc="22">
                <a:latin typeface="Lucida Sans Unicode"/>
                <a:cs typeface="Lucida Sans Unicode"/>
              </a:rPr>
              <a:t>√</a:t>
            </a:r>
            <a:r>
              <a:rPr dirty="0" baseline="2777" sz="1500" spc="-7" u="sng">
                <a:latin typeface="Times New Roman"/>
                <a:cs typeface="Times New Roman"/>
              </a:rPr>
              <a:t> </a:t>
            </a:r>
            <a:r>
              <a:rPr dirty="0" baseline="2777" sz="1500" u="sng">
                <a:latin typeface="Times New Roman"/>
                <a:cs typeface="Times New Roman"/>
              </a:rPr>
              <a:t> </a:t>
            </a:r>
            <a:r>
              <a:rPr dirty="0" baseline="2777" sz="1500" spc="-44" u="sng">
                <a:latin typeface="Times New Roman"/>
                <a:cs typeface="Times New Roman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+</a:t>
            </a:r>
            <a:r>
              <a:rPr dirty="0" sz="1000" spc="-21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3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4147" y="246864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3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67568" y="246864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3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29/36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25"/>
              <a:t>ange</a:t>
            </a:r>
            <a:r>
              <a:rPr dirty="0" spc="20"/>
              <a:t>n</a:t>
            </a:r>
            <a:r>
              <a:rPr dirty="0" spc="45"/>
              <a:t>te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20"/>
              <a:t>cotange</a:t>
            </a:r>
            <a:r>
              <a:rPr dirty="0" spc="20"/>
              <a:t>n</a:t>
            </a:r>
            <a:r>
              <a:rPr dirty="0" spc="45"/>
              <a:t>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92" y="1336273"/>
            <a:ext cx="4781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3333B2"/>
                </a:solidFill>
                <a:latin typeface="Book Antiqua"/>
                <a:cs typeface="Book Antiqua"/>
              </a:rPr>
              <a:t>T</a:t>
            </a: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e</a:t>
            </a:r>
            <a:r>
              <a:rPr dirty="0" sz="1000" spc="-80">
                <a:solidFill>
                  <a:srgbClr val="3333B2"/>
                </a:solidFill>
                <a:latin typeface="Book Antiqua"/>
                <a:cs typeface="Book Antiqua"/>
              </a:rPr>
              <a:t>o</a:t>
            </a: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rema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691" y="1435594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68859" y="214605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7292" y="2196859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347843"/>
            <a:ext cx="50800" cy="810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60" y="1411343"/>
            <a:ext cx="50800" cy="7474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691" y="1518167"/>
            <a:ext cx="4457065" cy="691515"/>
          </a:xfrm>
          <a:custGeom>
            <a:avLst/>
            <a:gdLst/>
            <a:ahLst/>
            <a:cxnLst/>
            <a:rect l="l" t="t" r="r" b="b"/>
            <a:pathLst>
              <a:path w="4457065" h="691514">
                <a:moveTo>
                  <a:pt x="4456669" y="0"/>
                </a:moveTo>
                <a:lnTo>
                  <a:pt x="0" y="0"/>
                </a:lnTo>
                <a:lnTo>
                  <a:pt x="0" y="640591"/>
                </a:lnTo>
                <a:lnTo>
                  <a:pt x="16636" y="678105"/>
                </a:lnTo>
                <a:lnTo>
                  <a:pt x="4405868" y="691391"/>
                </a:lnTo>
                <a:lnTo>
                  <a:pt x="4420111" y="689346"/>
                </a:lnTo>
                <a:lnTo>
                  <a:pt x="4451232" y="663387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398643"/>
            <a:ext cx="0" cy="779780"/>
          </a:xfrm>
          <a:custGeom>
            <a:avLst/>
            <a:gdLst/>
            <a:ahLst/>
            <a:cxnLst/>
            <a:rect l="l" t="t" r="r" b="b"/>
            <a:pathLst>
              <a:path w="0" h="779780">
                <a:moveTo>
                  <a:pt x="0" y="77916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3859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3732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3605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60" y="134149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54441" y="1651914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3792" y="1575674"/>
            <a:ext cx="2458720" cy="24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" i="1">
                <a:latin typeface="Calibri"/>
                <a:cs typeface="Calibri"/>
              </a:rPr>
              <a:t>Dato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l’angolo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5" i="1">
                <a:latin typeface="Calibri"/>
                <a:cs typeface="Calibri"/>
              </a:rPr>
              <a:t>o</a:t>
            </a:r>
            <a:r>
              <a:rPr dirty="0" sz="1000" spc="-10" i="1">
                <a:latin typeface="Calibri"/>
                <a:cs typeface="Calibri"/>
              </a:rPr>
              <a:t>rientato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baseline="-38888" sz="1500" spc="-7">
                <a:latin typeface="Book Antiqua"/>
                <a:cs typeface="Book Antiqua"/>
              </a:rPr>
              <a:t>2</a:t>
            </a:r>
            <a:r>
              <a:rPr dirty="0" baseline="-38888" sz="1500" spc="-120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5">
                <a:latin typeface="Arial"/>
                <a:cs typeface="Arial"/>
              </a:rPr>
              <a:t>Z</a:t>
            </a:r>
            <a:r>
              <a:rPr dirty="0" sz="1000" spc="25" i="1">
                <a:latin typeface="Calibri"/>
                <a:cs typeface="Calibri"/>
              </a:rPr>
              <a:t>,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si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25" i="1">
                <a:latin typeface="Calibri"/>
                <a:cs typeface="Calibri"/>
              </a:rPr>
              <a:t>ha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41741" y="1490358"/>
            <a:ext cx="97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03222" y="1970466"/>
            <a:ext cx="43370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63609" y="188675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74112" y="204670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 h="0">
                <a:moveTo>
                  <a:pt x="0" y="0"/>
                </a:moveTo>
                <a:lnTo>
                  <a:pt x="2676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361412" y="2057540"/>
            <a:ext cx="29273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Book Antiqua"/>
                <a:cs typeface="Book Antiqua"/>
              </a:rPr>
              <a:t>cot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44241" y="1970748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30</a:t>
            </a:r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25"/>
              <a:t>ange</a:t>
            </a:r>
            <a:r>
              <a:rPr dirty="0" spc="20"/>
              <a:t>n</a:t>
            </a:r>
            <a:r>
              <a:rPr dirty="0" spc="45"/>
              <a:t>te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20"/>
              <a:t>cotange</a:t>
            </a:r>
            <a:r>
              <a:rPr dirty="0" spc="20"/>
              <a:t>n</a:t>
            </a:r>
            <a:r>
              <a:rPr dirty="0" spc="45"/>
              <a:t>te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761821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315672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3207525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674039"/>
            <a:ext cx="50800" cy="24953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737539"/>
            <a:ext cx="50800" cy="24318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844363"/>
            <a:ext cx="4457065" cy="2376170"/>
          </a:xfrm>
          <a:custGeom>
            <a:avLst/>
            <a:gdLst/>
            <a:ahLst/>
            <a:cxnLst/>
            <a:rect l="l" t="t" r="r" b="b"/>
            <a:pathLst>
              <a:path w="4457065" h="2376170">
                <a:moveTo>
                  <a:pt x="4456669" y="0"/>
                </a:moveTo>
                <a:lnTo>
                  <a:pt x="0" y="0"/>
                </a:lnTo>
                <a:lnTo>
                  <a:pt x="0" y="2325061"/>
                </a:lnTo>
                <a:lnTo>
                  <a:pt x="16636" y="2362575"/>
                </a:lnTo>
                <a:lnTo>
                  <a:pt x="4405868" y="2375861"/>
                </a:lnTo>
                <a:lnTo>
                  <a:pt x="4420111" y="2373816"/>
                </a:lnTo>
                <a:lnTo>
                  <a:pt x="4451232" y="2347858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724839"/>
            <a:ext cx="0" cy="2463800"/>
          </a:xfrm>
          <a:custGeom>
            <a:avLst/>
            <a:gdLst/>
            <a:ahLst/>
            <a:cxnLst/>
            <a:rect l="l" t="t" r="r" b="b"/>
            <a:pathLst>
              <a:path w="0" h="2463800">
                <a:moveTo>
                  <a:pt x="0" y="246363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7121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6994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6867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66768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792" y="662488"/>
            <a:ext cx="4015740" cy="344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000" spc="-45">
                <a:latin typeface="Book Antiqua"/>
                <a:cs typeface="Book Antiqua"/>
              </a:rPr>
              <a:t>Questo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te</a:t>
            </a:r>
            <a:r>
              <a:rPr dirty="0" sz="1000" spc="-55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rema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può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dimostr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utilizzand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te</a:t>
            </a:r>
            <a:r>
              <a:rPr dirty="0" sz="1000" spc="-55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rema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35">
                <a:latin typeface="Book Antiqua"/>
                <a:cs typeface="Book Antiqua"/>
              </a:rPr>
              <a:t>recedente,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ovvero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17979" y="1264551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47076" y="1102995"/>
            <a:ext cx="902969" cy="239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145">
                <a:latin typeface="Lucida Sans Unicode"/>
                <a:cs typeface="Lucida Sans Unicode"/>
              </a:rPr>
              <a:t> </a:t>
            </a:r>
            <a:r>
              <a:rPr dirty="0" baseline="36111" sz="1500" spc="-89">
                <a:latin typeface="Book Antiqua"/>
                <a:cs typeface="Book Antiqua"/>
              </a:rPr>
              <a:t>sin</a:t>
            </a:r>
            <a:r>
              <a:rPr dirty="0" baseline="36111" sz="1500" spc="-127">
                <a:latin typeface="Book Antiqua"/>
                <a:cs typeface="Book Antiqua"/>
              </a:rPr>
              <a:t> </a:t>
            </a:r>
            <a:r>
              <a:rPr dirty="0" baseline="36111" sz="1500" spc="-75" i="1">
                <a:latin typeface="Century Gothic"/>
                <a:cs typeface="Century Gothic"/>
              </a:rPr>
              <a:t>α</a:t>
            </a:r>
            <a:r>
              <a:rPr dirty="0" baseline="36111" sz="1500" i="1">
                <a:latin typeface="Century Gothic"/>
                <a:cs typeface="Century Gothic"/>
              </a:rPr>
              <a:t> </a:t>
            </a:r>
            <a:r>
              <a:rPr dirty="0" baseline="36111" sz="1500" spc="-89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05279" y="1275385"/>
            <a:ext cx="29591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87498" y="126455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68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02674" y="1351343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 h="0">
                <a:moveTo>
                  <a:pt x="0" y="0"/>
                </a:moveTo>
                <a:lnTo>
                  <a:pt x="21332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389974" y="1104600"/>
            <a:ext cx="238760" cy="35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endParaRPr sz="1000">
              <a:latin typeface="Book Antiqua"/>
              <a:cs typeface="Book Antiqua"/>
            </a:endParaRPr>
          </a:p>
          <a:p>
            <a:pPr algn="ctr">
              <a:lnSpc>
                <a:spcPts val="790"/>
              </a:lnSpc>
              <a:spcBef>
                <a:spcPts val="65"/>
              </a:spcBef>
            </a:pPr>
            <a:r>
              <a:rPr dirty="0" sz="700" spc="25">
                <a:latin typeface="Calibri"/>
                <a:cs typeface="Calibri"/>
              </a:rPr>
              <a:t>cos</a:t>
            </a:r>
            <a:r>
              <a:rPr dirty="0" sz="700" spc="-25">
                <a:latin typeface="Calibri"/>
                <a:cs typeface="Calibri"/>
              </a:rPr>
              <a:t> </a:t>
            </a:r>
            <a:r>
              <a:rPr dirty="0" sz="700" spc="114" i="1">
                <a:latin typeface="Arial"/>
                <a:cs typeface="Arial"/>
              </a:rPr>
              <a:t>α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ts val="790"/>
              </a:lnSpc>
            </a:pPr>
            <a:r>
              <a:rPr dirty="0" sz="700" spc="20">
                <a:latin typeface="Calibri"/>
                <a:cs typeface="Calibri"/>
              </a:rPr>
              <a:t>sin</a:t>
            </a:r>
            <a:r>
              <a:rPr dirty="0" sz="700" spc="-25">
                <a:latin typeface="Calibri"/>
                <a:cs typeface="Calibri"/>
              </a:rPr>
              <a:t> </a:t>
            </a:r>
            <a:r>
              <a:rPr dirty="0" sz="700" spc="114" i="1">
                <a:latin typeface="Arial"/>
                <a:cs typeface="Arial"/>
              </a:rPr>
              <a:t>α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68816" y="1188311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19742" y="1104600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30245" y="126455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 h="0">
                <a:moveTo>
                  <a:pt x="0" y="0"/>
                </a:moveTo>
                <a:lnTo>
                  <a:pt x="2676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817545" y="1275385"/>
            <a:ext cx="29273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Book Antiqua"/>
                <a:cs typeface="Book Antiqua"/>
              </a:rPr>
              <a:t>cot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00374" y="118859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31/36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5"/>
              <a:t>T</a:t>
            </a:r>
            <a:r>
              <a:rPr dirty="0" spc="25"/>
              <a:t>ange</a:t>
            </a:r>
            <a:r>
              <a:rPr dirty="0" spc="20"/>
              <a:t>n</a:t>
            </a:r>
            <a:r>
              <a:rPr dirty="0" spc="45"/>
              <a:t>te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20"/>
              <a:t>cotange</a:t>
            </a:r>
            <a:r>
              <a:rPr dirty="0" spc="20"/>
              <a:t>n</a:t>
            </a:r>
            <a:r>
              <a:rPr dirty="0" spc="45"/>
              <a:t>te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761821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315672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3207525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674039"/>
            <a:ext cx="50800" cy="24953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737539"/>
            <a:ext cx="50800" cy="24318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844363"/>
            <a:ext cx="4457065" cy="2376170"/>
          </a:xfrm>
          <a:custGeom>
            <a:avLst/>
            <a:gdLst/>
            <a:ahLst/>
            <a:cxnLst/>
            <a:rect l="l" t="t" r="r" b="b"/>
            <a:pathLst>
              <a:path w="4457065" h="2376170">
                <a:moveTo>
                  <a:pt x="4456669" y="0"/>
                </a:moveTo>
                <a:lnTo>
                  <a:pt x="0" y="0"/>
                </a:lnTo>
                <a:lnTo>
                  <a:pt x="0" y="2325061"/>
                </a:lnTo>
                <a:lnTo>
                  <a:pt x="16636" y="2362575"/>
                </a:lnTo>
                <a:lnTo>
                  <a:pt x="4405868" y="2375861"/>
                </a:lnTo>
                <a:lnTo>
                  <a:pt x="4420111" y="2373816"/>
                </a:lnTo>
                <a:lnTo>
                  <a:pt x="4451232" y="2347858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724839"/>
            <a:ext cx="0" cy="2463800"/>
          </a:xfrm>
          <a:custGeom>
            <a:avLst/>
            <a:gdLst/>
            <a:ahLst/>
            <a:cxnLst/>
            <a:rect l="l" t="t" r="r" b="b"/>
            <a:pathLst>
              <a:path w="0" h="2463800">
                <a:moveTo>
                  <a:pt x="0" y="246363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7121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6994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6867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66768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792" y="662488"/>
            <a:ext cx="4015740" cy="344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000" spc="-45">
                <a:latin typeface="Book Antiqua"/>
                <a:cs typeface="Book Antiqua"/>
              </a:rPr>
              <a:t>Questo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te</a:t>
            </a:r>
            <a:r>
              <a:rPr dirty="0" sz="1000" spc="-55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rema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può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dimostr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0">
                <a:latin typeface="Book Antiqua"/>
                <a:cs typeface="Book Antiqua"/>
              </a:rPr>
              <a:t>re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utilizzand</a:t>
            </a:r>
            <a:r>
              <a:rPr dirty="0" sz="1000" spc="-50">
                <a:latin typeface="Book Antiqua"/>
                <a:cs typeface="Book Antiqua"/>
              </a:rPr>
              <a:t>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te</a:t>
            </a:r>
            <a:r>
              <a:rPr dirty="0" sz="1000" spc="-55">
                <a:latin typeface="Book Antiqua"/>
                <a:cs typeface="Book Antiqua"/>
              </a:rPr>
              <a:t>o</a:t>
            </a:r>
            <a:r>
              <a:rPr dirty="0" sz="1000" spc="-60">
                <a:latin typeface="Book Antiqua"/>
                <a:cs typeface="Book Antiqua"/>
              </a:rPr>
              <a:t>rema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25">
                <a:latin typeface="Book Antiqua"/>
                <a:cs typeface="Book Antiqua"/>
              </a:rPr>
              <a:t>p</a:t>
            </a:r>
            <a:r>
              <a:rPr dirty="0" sz="1000" spc="-35">
                <a:latin typeface="Book Antiqua"/>
                <a:cs typeface="Book Antiqua"/>
              </a:rPr>
              <a:t>recedente,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ovvero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17979" y="1264551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 h="0">
                <a:moveTo>
                  <a:pt x="0" y="0"/>
                </a:moveTo>
                <a:lnTo>
                  <a:pt x="2704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47076" y="1102995"/>
            <a:ext cx="902969" cy="239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Book Antiqua"/>
                <a:cs typeface="Book Antiqua"/>
              </a:rPr>
              <a:t>tan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145">
                <a:latin typeface="Lucida Sans Unicode"/>
                <a:cs typeface="Lucida Sans Unicode"/>
              </a:rPr>
              <a:t> </a:t>
            </a:r>
            <a:r>
              <a:rPr dirty="0" baseline="36111" sz="1500" spc="-89">
                <a:latin typeface="Book Antiqua"/>
                <a:cs typeface="Book Antiqua"/>
              </a:rPr>
              <a:t>sin</a:t>
            </a:r>
            <a:r>
              <a:rPr dirty="0" baseline="36111" sz="1500" spc="-127">
                <a:latin typeface="Book Antiqua"/>
                <a:cs typeface="Book Antiqua"/>
              </a:rPr>
              <a:t> </a:t>
            </a:r>
            <a:r>
              <a:rPr dirty="0" baseline="36111" sz="1500" spc="-75" i="1">
                <a:latin typeface="Century Gothic"/>
                <a:cs typeface="Century Gothic"/>
              </a:rPr>
              <a:t>α</a:t>
            </a:r>
            <a:r>
              <a:rPr dirty="0" baseline="36111" sz="1500" i="1">
                <a:latin typeface="Century Gothic"/>
                <a:cs typeface="Century Gothic"/>
              </a:rPr>
              <a:t> </a:t>
            </a:r>
            <a:r>
              <a:rPr dirty="0" baseline="36111" sz="1500" spc="-89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05279" y="1275385"/>
            <a:ext cx="29591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87498" y="126455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68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02674" y="1351343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 h="0">
                <a:moveTo>
                  <a:pt x="0" y="0"/>
                </a:moveTo>
                <a:lnTo>
                  <a:pt x="21332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389974" y="1104600"/>
            <a:ext cx="238760" cy="35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endParaRPr sz="1000">
              <a:latin typeface="Book Antiqua"/>
              <a:cs typeface="Book Antiqua"/>
            </a:endParaRPr>
          </a:p>
          <a:p>
            <a:pPr algn="ctr">
              <a:lnSpc>
                <a:spcPts val="790"/>
              </a:lnSpc>
              <a:spcBef>
                <a:spcPts val="65"/>
              </a:spcBef>
            </a:pPr>
            <a:r>
              <a:rPr dirty="0" sz="700" spc="25">
                <a:latin typeface="Calibri"/>
                <a:cs typeface="Calibri"/>
              </a:rPr>
              <a:t>cos</a:t>
            </a:r>
            <a:r>
              <a:rPr dirty="0" sz="700" spc="-25">
                <a:latin typeface="Calibri"/>
                <a:cs typeface="Calibri"/>
              </a:rPr>
              <a:t> </a:t>
            </a:r>
            <a:r>
              <a:rPr dirty="0" sz="700" spc="114" i="1">
                <a:latin typeface="Arial"/>
                <a:cs typeface="Arial"/>
              </a:rPr>
              <a:t>α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ts val="790"/>
              </a:lnSpc>
            </a:pPr>
            <a:r>
              <a:rPr dirty="0" sz="700" spc="20">
                <a:latin typeface="Calibri"/>
                <a:cs typeface="Calibri"/>
              </a:rPr>
              <a:t>sin</a:t>
            </a:r>
            <a:r>
              <a:rPr dirty="0" sz="700" spc="-25">
                <a:latin typeface="Calibri"/>
                <a:cs typeface="Calibri"/>
              </a:rPr>
              <a:t> </a:t>
            </a:r>
            <a:r>
              <a:rPr dirty="0" sz="700" spc="114" i="1">
                <a:latin typeface="Arial"/>
                <a:cs typeface="Arial"/>
              </a:rPr>
              <a:t>α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68816" y="1188311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19742" y="1104600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30245" y="126455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 h="0">
                <a:moveTo>
                  <a:pt x="0" y="0"/>
                </a:moveTo>
                <a:lnTo>
                  <a:pt x="26763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817545" y="1275385"/>
            <a:ext cx="29273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Book Antiqua"/>
                <a:cs typeface="Book Antiqua"/>
              </a:rPr>
              <a:t>cot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00374" y="118859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627" y="1666201"/>
            <a:ext cx="2200910" cy="497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5900"/>
              </a:lnSpc>
            </a:pPr>
            <a:r>
              <a:rPr dirty="0" sz="1000" spc="-60">
                <a:latin typeface="Book Antiqua"/>
                <a:cs typeface="Book Antiqua"/>
              </a:rPr>
              <a:t>Oppure,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da</a:t>
            </a:r>
            <a:r>
              <a:rPr dirty="0" sz="1000" spc="-10">
                <a:latin typeface="Book Antiqua"/>
                <a:cs typeface="Book Antiqua"/>
              </a:rPr>
              <a:t>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30" i="1">
                <a:latin typeface="Arial"/>
                <a:cs typeface="Arial"/>
              </a:rPr>
              <a:t>A</a:t>
            </a:r>
            <a:r>
              <a:rPr dirty="0" baseline="13888" sz="1500" spc="-1657">
                <a:latin typeface="Arial"/>
                <a:cs typeface="Arial"/>
              </a:rPr>
              <a:t>---</a:t>
            </a:r>
            <a:r>
              <a:rPr dirty="0" sz="1000" spc="-50" i="1">
                <a:latin typeface="Arial"/>
                <a:cs typeface="Arial"/>
              </a:rPr>
              <a:t>OQ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è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uguale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all’angolo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560" i="1">
                <a:latin typeface="Arial"/>
                <a:cs typeface="Arial"/>
              </a:rPr>
              <a:t>B</a:t>
            </a:r>
            <a:r>
              <a:rPr dirty="0" baseline="13888" sz="1500" spc="-1567">
                <a:latin typeface="Arial"/>
                <a:cs typeface="Arial"/>
              </a:rPr>
              <a:t>---</a:t>
            </a:r>
            <a:r>
              <a:rPr dirty="0" sz="1000" spc="-65" i="1">
                <a:latin typeface="Arial"/>
                <a:cs typeface="Arial"/>
              </a:rPr>
              <a:t>R</a:t>
            </a:r>
            <a:r>
              <a:rPr dirty="0" sz="1000" i="1">
                <a:latin typeface="Arial"/>
                <a:cs typeface="Arial"/>
              </a:rPr>
              <a:t>O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all</a:t>
            </a:r>
            <a:r>
              <a:rPr dirty="0" sz="1000" spc="-90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0" i="1">
                <a:latin typeface="Arial"/>
                <a:cs typeface="Arial"/>
              </a:rPr>
              <a:t>A</a:t>
            </a:r>
            <a:r>
              <a:rPr dirty="0" sz="1000" spc="-50" i="1">
                <a:latin typeface="Arial"/>
                <a:cs typeface="Arial"/>
              </a:rPr>
              <a:t>QO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e </a:t>
            </a:r>
            <a:r>
              <a:rPr dirty="0" sz="1000" spc="-45" i="1">
                <a:latin typeface="Arial"/>
                <a:cs typeface="Arial"/>
              </a:rPr>
              <a:t>BOR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simili.</a:t>
            </a:r>
            <a:r>
              <a:rPr dirty="0" sz="100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94626" y="2280399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 h="0">
                <a:moveTo>
                  <a:pt x="0" y="0"/>
                </a:moveTo>
                <a:lnTo>
                  <a:pt x="177482" y="0"/>
                </a:lnTo>
              </a:path>
            </a:pathLst>
          </a:custGeom>
          <a:ln w="5054">
            <a:solidFill>
              <a:srgbClr val="EC1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89838" y="2439936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240802" y="2280399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120A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881926" y="2278098"/>
            <a:ext cx="5461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8775" algn="l"/>
              </a:tabLst>
            </a:pPr>
            <a:r>
              <a:rPr dirty="0" sz="1000" spc="-30" i="1">
                <a:solidFill>
                  <a:srgbClr val="EC1B24"/>
                </a:solidFill>
                <a:latin typeface="Arial"/>
                <a:cs typeface="Arial"/>
              </a:rPr>
              <a:t>QA</a:t>
            </a:r>
            <a:r>
              <a:rPr dirty="0" sz="1000" spc="-30" i="1">
                <a:solidFill>
                  <a:srgbClr val="EC1B24"/>
                </a:solidFill>
                <a:latin typeface="Arial"/>
                <a:cs typeface="Arial"/>
              </a:rPr>
              <a:t>	</a:t>
            </a:r>
            <a:r>
              <a:rPr dirty="0" sz="1000" spc="-40" i="1">
                <a:solidFill>
                  <a:srgbClr val="120A8E"/>
                </a:solidFill>
                <a:latin typeface="Arial"/>
                <a:cs typeface="Arial"/>
              </a:rPr>
              <a:t>A</a:t>
            </a:r>
            <a:r>
              <a:rPr dirty="0" sz="1000" spc="-50" i="1">
                <a:solidFill>
                  <a:srgbClr val="120A8E"/>
                </a:solidFill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40802" y="2439936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877138" y="2462947"/>
            <a:ext cx="5461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7030" algn="l"/>
              </a:tabLst>
            </a:pPr>
            <a:r>
              <a:rPr dirty="0" sz="1000" spc="-30" i="1">
                <a:solidFill>
                  <a:srgbClr val="EC1B24"/>
                </a:solidFill>
                <a:latin typeface="Arial"/>
                <a:cs typeface="Arial"/>
              </a:rPr>
              <a:t>BO</a:t>
            </a:r>
            <a:r>
              <a:rPr dirty="0" sz="1000" spc="-30" i="1">
                <a:solidFill>
                  <a:srgbClr val="EC1B24"/>
                </a:solidFill>
                <a:latin typeface="Arial"/>
                <a:cs typeface="Arial"/>
              </a:rPr>
              <a:t>	</a:t>
            </a:r>
            <a:r>
              <a:rPr dirty="0" sz="1000" spc="-45" i="1">
                <a:solidFill>
                  <a:srgbClr val="120A8E"/>
                </a:solidFill>
                <a:latin typeface="Arial"/>
                <a:cs typeface="Arial"/>
              </a:rPr>
              <a:t>RB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77138" y="2357061"/>
            <a:ext cx="61023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27965" algn="l"/>
                <a:tab pos="571500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170">
                <a:latin typeface="Lucida Sans Unicode"/>
                <a:cs typeface="Lucida Sans Unicode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9876" y="2590144"/>
            <a:ext cx="781685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  <a:tabLst>
                <a:tab pos="450850" algn="l"/>
                <a:tab pos="733425" algn="l"/>
              </a:tabLst>
            </a:pPr>
            <a:r>
              <a:rPr dirty="0" sz="1000" spc="-20" u="sng">
                <a:solidFill>
                  <a:srgbClr val="EC1B24"/>
                </a:solidFill>
                <a:latin typeface="Book Antiqua"/>
                <a:cs typeface="Book Antiqua"/>
              </a:rPr>
              <a:t>tan</a:t>
            </a:r>
            <a:r>
              <a:rPr dirty="0" sz="1000" spc="-90" u="sng">
                <a:solidFill>
                  <a:srgbClr val="EC1B24"/>
                </a:solidFill>
                <a:latin typeface="Times New Roman"/>
                <a:cs typeface="Times New Roman"/>
              </a:rPr>
              <a:t> </a:t>
            </a:r>
            <a:r>
              <a:rPr dirty="0" sz="1000" spc="-50" i="1" u="sng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</a:t>
            </a:r>
            <a:r>
              <a:rPr dirty="0" sz="1000" spc="5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Book Antiqua"/>
                <a:cs typeface="Book Antiqua"/>
              </a:rPr>
              <a:t>1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marL="337185">
              <a:lnSpc>
                <a:spcPts val="935"/>
              </a:lnSpc>
              <a:tabLst>
                <a:tab pos="733425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5">
                <a:latin typeface="Lucida Sans Unicode"/>
                <a:cs typeface="Lucida Sans Unicode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5400" y="2769451"/>
            <a:ext cx="62547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4805" algn="l"/>
              </a:tabLst>
            </a:pP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>
                <a:latin typeface="Book Antiqua"/>
                <a:cs typeface="Book Antiqua"/>
              </a:rPr>
              <a:t>	</a:t>
            </a:r>
            <a:r>
              <a:rPr dirty="0" sz="1000" spc="-10">
                <a:solidFill>
                  <a:srgbClr val="120A8E"/>
                </a:solidFill>
                <a:latin typeface="Book Antiqua"/>
                <a:cs typeface="Book Antiqua"/>
              </a:rPr>
              <a:t>cot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172157" y="3016224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174697" y="30187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174697" y="309906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253119" y="3016224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346159" y="1587208"/>
            <a:ext cx="2177490" cy="15885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31/36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Relazioni</a:t>
            </a:r>
            <a:r>
              <a:rPr dirty="0" spc="100"/>
              <a:t> </a:t>
            </a:r>
            <a:r>
              <a:rPr dirty="0" spc="15"/>
              <a:t>secante-coseno</a:t>
            </a:r>
            <a:r>
              <a:rPr dirty="0" spc="110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15"/>
              <a:t>cosecante-seno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1357476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226324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2314042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269710"/>
            <a:ext cx="50800" cy="10062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333211"/>
            <a:ext cx="50800" cy="9427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440034"/>
            <a:ext cx="4457065" cy="887094"/>
          </a:xfrm>
          <a:custGeom>
            <a:avLst/>
            <a:gdLst/>
            <a:ahLst/>
            <a:cxnLst/>
            <a:rect l="l" t="t" r="r" b="b"/>
            <a:pathLst>
              <a:path w="4457065" h="887094">
                <a:moveTo>
                  <a:pt x="4456669" y="0"/>
                </a:moveTo>
                <a:lnTo>
                  <a:pt x="0" y="0"/>
                </a:lnTo>
                <a:lnTo>
                  <a:pt x="0" y="835906"/>
                </a:lnTo>
                <a:lnTo>
                  <a:pt x="16636" y="873420"/>
                </a:lnTo>
                <a:lnTo>
                  <a:pt x="4405868" y="886707"/>
                </a:lnTo>
                <a:lnTo>
                  <a:pt x="4420111" y="884662"/>
                </a:lnTo>
                <a:lnTo>
                  <a:pt x="4451232" y="858703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320511"/>
            <a:ext cx="0" cy="974725"/>
          </a:xfrm>
          <a:custGeom>
            <a:avLst/>
            <a:gdLst/>
            <a:ahLst/>
            <a:cxnLst/>
            <a:rect l="l" t="t" r="r" b="b"/>
            <a:pathLst>
              <a:path w="0" h="974725">
                <a:moveTo>
                  <a:pt x="0" y="9744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3078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295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282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26336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792" y="1258143"/>
            <a:ext cx="1700530" cy="344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3333B2"/>
                </a:solidFill>
                <a:latin typeface="Book Antiqua"/>
                <a:cs typeface="Book Antiqua"/>
              </a:rPr>
              <a:t>T</a:t>
            </a: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e</a:t>
            </a:r>
            <a:r>
              <a:rPr dirty="0" sz="1000" spc="-80">
                <a:solidFill>
                  <a:srgbClr val="3333B2"/>
                </a:solidFill>
                <a:latin typeface="Book Antiqua"/>
                <a:cs typeface="Book Antiqua"/>
              </a:rPr>
              <a:t>o</a:t>
            </a: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rema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000" spc="10" i="1">
                <a:latin typeface="Calibri"/>
                <a:cs typeface="Calibri"/>
              </a:rPr>
              <a:t>Dato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l’angolo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5" i="1">
                <a:latin typeface="Calibri"/>
                <a:cs typeface="Calibri"/>
              </a:rPr>
              <a:t>o</a:t>
            </a:r>
            <a:r>
              <a:rPr dirty="0" sz="1000" spc="-10" i="1">
                <a:latin typeface="Calibri"/>
                <a:cs typeface="Calibri"/>
              </a:rPr>
              <a:t>rientato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25" i="1">
                <a:latin typeface="Calibri"/>
                <a:cs typeface="Calibri"/>
              </a:rPr>
              <a:t>,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si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25" i="1">
                <a:latin typeface="Calibri"/>
                <a:cs typeface="Calibri"/>
              </a:rPr>
              <a:t>ha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1212" y="1781426"/>
            <a:ext cx="42227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Book Antiqua"/>
                <a:cs typeface="Book Antiqua"/>
              </a:rPr>
              <a:t>sec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6972" y="169771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86065" y="1857667"/>
            <a:ext cx="270510" cy="0"/>
          </a:xfrm>
          <a:custGeom>
            <a:avLst/>
            <a:gdLst/>
            <a:ahLst/>
            <a:cxnLst/>
            <a:rect l="l" t="t" r="r" b="b"/>
            <a:pathLst>
              <a:path w="270509" h="0">
                <a:moveTo>
                  <a:pt x="0" y="0"/>
                </a:moveTo>
                <a:lnTo>
                  <a:pt x="2704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04324" y="1857667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86065" y="2163889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 h="0">
                <a:moveTo>
                  <a:pt x="0" y="0"/>
                </a:moveTo>
                <a:lnTo>
                  <a:pt x="2465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273365" y="1868500"/>
            <a:ext cx="295910" cy="459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125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  <a:p>
            <a:pPr algn="ctr" marR="15240">
              <a:lnSpc>
                <a:spcPts val="1125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endParaRPr sz="1000">
              <a:latin typeface="Book Antiqua"/>
              <a:cs typeface="Book Antiqua"/>
            </a:endParaRPr>
          </a:p>
          <a:p>
            <a:pPr algn="ctr" marR="15875">
              <a:lnSpc>
                <a:spcPct val="100000"/>
              </a:lnSpc>
              <a:spcBef>
                <a:spcPts val="155"/>
              </a:spcBef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06421" y="1696111"/>
            <a:ext cx="1440815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97890">
              <a:lnSpc>
                <a:spcPts val="935"/>
              </a:lnSpc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ts val="935"/>
              </a:lnSpc>
              <a:tabLst>
                <a:tab pos="989330" algn="l"/>
              </a:tabLst>
            </a:pPr>
            <a:r>
              <a:rPr dirty="0" sz="1000" spc="-25" i="1">
                <a:latin typeface="Calibri"/>
                <a:cs typeface="Calibri"/>
              </a:rPr>
              <a:t>se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(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+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55">
                <a:latin typeface="Lucida Sans Unicode"/>
                <a:cs typeface="Lucida Sans Unicode"/>
              </a:rPr>
              <a:t>)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5">
                <a:latin typeface="Arial"/>
                <a:cs typeface="Arial"/>
              </a:rPr>
              <a:t>Z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06421" y="1870105"/>
            <a:ext cx="1009650" cy="408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33655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  <a:p>
            <a:pPr algn="r" marR="5080">
              <a:lnSpc>
                <a:spcPct val="100000"/>
              </a:lnSpc>
              <a:spcBef>
                <a:spcPts val="525"/>
              </a:spcBef>
            </a:pPr>
            <a:r>
              <a:rPr dirty="0" sz="1000" spc="-25" i="1">
                <a:latin typeface="Calibri"/>
                <a:cs typeface="Calibri"/>
              </a:rPr>
              <a:t>se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Lucida Sans Unicode"/>
                <a:cs typeface="Lucida Sans Unicode"/>
              </a:rPr>
              <a:t>/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5">
                <a:latin typeface="Arial"/>
                <a:cs typeface="Arial"/>
              </a:rPr>
              <a:t>Z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1212" y="2087649"/>
            <a:ext cx="42227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Book Antiqua"/>
                <a:cs typeface="Book Antiqua"/>
              </a:rPr>
              <a:t>csc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32</a:t>
            </a:r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Relazioni</a:t>
            </a:r>
            <a:r>
              <a:rPr dirty="0" spc="100"/>
              <a:t> </a:t>
            </a:r>
            <a:r>
              <a:rPr dirty="0" spc="15"/>
              <a:t>secante-coseno</a:t>
            </a:r>
            <a:r>
              <a:rPr dirty="0" spc="110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15"/>
              <a:t>cosecante-seno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173491"/>
            <a:ext cx="2279135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49161" y="266896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2719769"/>
            <a:ext cx="2126733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2662" y="1085713"/>
            <a:ext cx="50800" cy="1595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12662" y="1149213"/>
            <a:ext cx="50800" cy="1532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256037"/>
            <a:ext cx="2279650" cy="1477010"/>
          </a:xfrm>
          <a:custGeom>
            <a:avLst/>
            <a:gdLst/>
            <a:ahLst/>
            <a:cxnLst/>
            <a:rect l="l" t="t" r="r" b="b"/>
            <a:pathLst>
              <a:path w="2279650" h="1477010">
                <a:moveTo>
                  <a:pt x="2279135" y="0"/>
                </a:moveTo>
                <a:lnTo>
                  <a:pt x="0" y="0"/>
                </a:lnTo>
                <a:lnTo>
                  <a:pt x="0" y="1425631"/>
                </a:lnTo>
                <a:lnTo>
                  <a:pt x="16636" y="1463144"/>
                </a:lnTo>
                <a:lnTo>
                  <a:pt x="2228334" y="1476431"/>
                </a:lnTo>
                <a:lnTo>
                  <a:pt x="2242577" y="1474386"/>
                </a:lnTo>
                <a:lnTo>
                  <a:pt x="2273698" y="1448427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2662" y="1136513"/>
            <a:ext cx="0" cy="1564640"/>
          </a:xfrm>
          <a:custGeom>
            <a:avLst/>
            <a:gdLst/>
            <a:ahLst/>
            <a:cxnLst/>
            <a:rect l="l" t="t" r="r" b="b"/>
            <a:pathLst>
              <a:path w="0" h="1564639">
                <a:moveTo>
                  <a:pt x="0" y="15642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2662" y="11238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2662" y="11111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2662" y="10984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12662" y="10793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1074158"/>
            <a:ext cx="2046605" cy="667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5900"/>
              </a:lnSpc>
              <a:spcBef>
                <a:spcPts val="245"/>
              </a:spcBef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QPO</a:t>
            </a:r>
            <a:r>
              <a:rPr dirty="0" sz="1000" spc="130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 i="1">
                <a:latin typeface="Arial"/>
                <a:cs typeface="Arial"/>
              </a:rPr>
              <a:t>APO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simili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quanto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-60">
                <a:latin typeface="Book Antiqua"/>
                <a:cs typeface="Book Antiqua"/>
              </a:rPr>
              <a:t>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ed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aventi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comune</a:t>
            </a:r>
            <a:r>
              <a:rPr dirty="0" sz="1000" spc="-45">
                <a:latin typeface="Book Antiqua"/>
                <a:cs typeface="Book Antiqua"/>
              </a:rPr>
              <a:t> 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10" i="1">
                <a:latin typeface="Arial"/>
                <a:cs typeface="Arial"/>
              </a:rPr>
              <a:t>P</a:t>
            </a:r>
            <a:r>
              <a:rPr dirty="0" baseline="13888" sz="1500" spc="-1530">
                <a:latin typeface="Arial"/>
                <a:cs typeface="Arial"/>
              </a:rPr>
              <a:t>---</a:t>
            </a:r>
            <a:r>
              <a:rPr dirty="0" sz="1000" spc="-80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25">
                <a:latin typeface="Book Antiqua"/>
                <a:cs typeface="Book Antiqua"/>
              </a:rPr>
              <a:t>,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46159" y="807272"/>
            <a:ext cx="2177543" cy="2083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33/36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Relazioni</a:t>
            </a:r>
            <a:r>
              <a:rPr dirty="0" spc="100"/>
              <a:t> </a:t>
            </a:r>
            <a:r>
              <a:rPr dirty="0" spc="15"/>
              <a:t>secante-coseno</a:t>
            </a:r>
            <a:r>
              <a:rPr dirty="0" spc="110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15"/>
              <a:t>cosecante-seno</a:t>
            </a:r>
          </a:p>
        </p:txBody>
      </p:sp>
      <p:sp>
        <p:nvSpPr>
          <p:cNvPr id="6" name="object 6"/>
          <p:cNvSpPr/>
          <p:nvPr/>
        </p:nvSpPr>
        <p:spPr>
          <a:xfrm>
            <a:off x="33527" y="1173491"/>
            <a:ext cx="2279135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49161" y="266896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128" y="2719769"/>
            <a:ext cx="2126733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2662" y="1085713"/>
            <a:ext cx="50800" cy="1595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12662" y="1149213"/>
            <a:ext cx="50800" cy="1532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527" y="1256037"/>
            <a:ext cx="2279650" cy="1477010"/>
          </a:xfrm>
          <a:custGeom>
            <a:avLst/>
            <a:gdLst/>
            <a:ahLst/>
            <a:cxnLst/>
            <a:rect l="l" t="t" r="r" b="b"/>
            <a:pathLst>
              <a:path w="2279650" h="1477010">
                <a:moveTo>
                  <a:pt x="2279135" y="0"/>
                </a:moveTo>
                <a:lnTo>
                  <a:pt x="0" y="0"/>
                </a:lnTo>
                <a:lnTo>
                  <a:pt x="0" y="1425631"/>
                </a:lnTo>
                <a:lnTo>
                  <a:pt x="16636" y="1463144"/>
                </a:lnTo>
                <a:lnTo>
                  <a:pt x="2228334" y="1476431"/>
                </a:lnTo>
                <a:lnTo>
                  <a:pt x="2242577" y="1474386"/>
                </a:lnTo>
                <a:lnTo>
                  <a:pt x="2273698" y="1448427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2662" y="1136513"/>
            <a:ext cx="0" cy="1564640"/>
          </a:xfrm>
          <a:custGeom>
            <a:avLst/>
            <a:gdLst/>
            <a:ahLst/>
            <a:cxnLst/>
            <a:rect l="l" t="t" r="r" b="b"/>
            <a:pathLst>
              <a:path w="0" h="1564639">
                <a:moveTo>
                  <a:pt x="0" y="15642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2662" y="11238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2662" y="11111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2662" y="10984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12662" y="10793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627" y="1074158"/>
            <a:ext cx="2046605" cy="667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 marR="5080">
              <a:lnSpc>
                <a:spcPct val="105900"/>
              </a:lnSpc>
              <a:spcBef>
                <a:spcPts val="245"/>
              </a:spcBef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QPO</a:t>
            </a:r>
            <a:r>
              <a:rPr dirty="0" sz="1000" spc="130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 i="1">
                <a:latin typeface="Arial"/>
                <a:cs typeface="Arial"/>
              </a:rPr>
              <a:t>APO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simili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quanto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-60">
                <a:latin typeface="Book Antiqua"/>
                <a:cs typeface="Book Antiqua"/>
              </a:rPr>
              <a:t>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ed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aventi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comune</a:t>
            </a:r>
            <a:r>
              <a:rPr dirty="0" sz="1000" spc="-45">
                <a:latin typeface="Book Antiqua"/>
                <a:cs typeface="Book Antiqua"/>
              </a:rPr>
              <a:t> l’angolo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10" i="1">
                <a:latin typeface="Arial"/>
                <a:cs typeface="Arial"/>
              </a:rPr>
              <a:t>P</a:t>
            </a:r>
            <a:r>
              <a:rPr dirty="0" baseline="13888" sz="1500" spc="-1530">
                <a:latin typeface="Arial"/>
                <a:cs typeface="Arial"/>
              </a:rPr>
              <a:t>---</a:t>
            </a:r>
            <a:r>
              <a:rPr dirty="0" sz="1000" spc="-80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45">
                <a:latin typeface="Book Antiqua"/>
                <a:cs typeface="Book Antiqua"/>
              </a:rPr>
              <a:t>erciò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74204" y="1866836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 h="0">
                <a:moveTo>
                  <a:pt x="0" y="0"/>
                </a:moveTo>
                <a:lnTo>
                  <a:pt x="195834" y="0"/>
                </a:lnTo>
              </a:path>
            </a:pathLst>
          </a:custGeom>
          <a:ln w="5054">
            <a:solidFill>
              <a:srgbClr val="EC1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74204" y="2026386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 h="0">
                <a:moveTo>
                  <a:pt x="0" y="0"/>
                </a:moveTo>
                <a:lnTo>
                  <a:pt x="1958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33957" y="1866836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61504" y="1864535"/>
            <a:ext cx="5594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2110" algn="l"/>
              </a:tabLst>
            </a:pPr>
            <a:r>
              <a:rPr dirty="0" sz="1000" spc="-50" i="1">
                <a:solidFill>
                  <a:srgbClr val="EC1B24"/>
                </a:solidFill>
                <a:latin typeface="Arial"/>
                <a:cs typeface="Arial"/>
              </a:rPr>
              <a:t>QO</a:t>
            </a:r>
            <a:r>
              <a:rPr dirty="0" sz="1000" spc="-50" i="1">
                <a:solidFill>
                  <a:srgbClr val="EC1B24"/>
                </a:solidFill>
                <a:latin typeface="Arial"/>
                <a:cs typeface="Arial"/>
              </a:rPr>
              <a:t>	</a:t>
            </a:r>
            <a:r>
              <a:rPr dirty="0" sz="1000" spc="-45" i="1">
                <a:latin typeface="Arial"/>
                <a:cs typeface="Arial"/>
              </a:rPr>
              <a:t>PO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33957" y="2026386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67651" y="2049384"/>
            <a:ext cx="5530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5760" algn="l"/>
              </a:tabLst>
            </a:pPr>
            <a:r>
              <a:rPr dirty="0" sz="1000" spc="-45" i="1">
                <a:latin typeface="Arial"/>
                <a:cs typeface="Arial"/>
              </a:rPr>
              <a:t>PO</a:t>
            </a:r>
            <a:r>
              <a:rPr dirty="0" sz="1000" spc="-45" i="1">
                <a:latin typeface="Arial"/>
                <a:cs typeface="Arial"/>
              </a:rPr>
              <a:t>	</a:t>
            </a:r>
            <a:r>
              <a:rPr dirty="0" sz="1000" spc="-40" i="1">
                <a:solidFill>
                  <a:srgbClr val="120A8E"/>
                </a:solidFill>
                <a:latin typeface="Arial"/>
                <a:cs typeface="Arial"/>
              </a:rPr>
              <a:t>A</a:t>
            </a:r>
            <a:r>
              <a:rPr dirty="0" sz="1000" spc="-50" i="1">
                <a:solidFill>
                  <a:srgbClr val="120A8E"/>
                </a:solidFill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7651" y="1943498"/>
            <a:ext cx="61277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24154" algn="l"/>
                <a:tab pos="564515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3915" y="2176581"/>
            <a:ext cx="773430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  <a:tabLst>
                <a:tab pos="439420" algn="l"/>
                <a:tab pos="725170" algn="l"/>
              </a:tabLst>
            </a:pPr>
            <a:r>
              <a:rPr dirty="0" sz="1000" spc="-30" u="sng">
                <a:solidFill>
                  <a:srgbClr val="EC1B24"/>
                </a:solidFill>
                <a:latin typeface="Book Antiqua"/>
                <a:cs typeface="Book Antiqua"/>
              </a:rPr>
              <a:t>sec</a:t>
            </a:r>
            <a:r>
              <a:rPr dirty="0" sz="1000" spc="-90" u="sng">
                <a:solidFill>
                  <a:srgbClr val="EC1B24"/>
                </a:solidFill>
                <a:latin typeface="Times New Roman"/>
                <a:cs typeface="Times New Roman"/>
              </a:rPr>
              <a:t> </a:t>
            </a:r>
            <a:r>
              <a:rPr dirty="0" sz="1000" spc="-50" i="1" u="sng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</a:t>
            </a:r>
            <a:r>
              <a:rPr dirty="0" sz="1000" spc="6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Book Antiqua"/>
                <a:cs typeface="Book Antiqua"/>
              </a:rPr>
              <a:t>1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marL="326390">
              <a:lnSpc>
                <a:spcPts val="935"/>
              </a:lnSpc>
              <a:tabLst>
                <a:tab pos="725170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5">
                <a:latin typeface="Lucida Sans Unicode"/>
                <a:cs typeface="Lucida Sans Unicode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4003" y="2355888"/>
            <a:ext cx="62293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9725" algn="l"/>
              </a:tabLst>
            </a:pP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>
                <a:latin typeface="Book Antiqua"/>
                <a:cs typeface="Book Antiqua"/>
              </a:rPr>
              <a:t>	</a:t>
            </a: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46159" y="807272"/>
            <a:ext cx="2177543" cy="2083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33/36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Relazioni</a:t>
            </a:r>
            <a:r>
              <a:rPr dirty="0" spc="100"/>
              <a:t> </a:t>
            </a:r>
            <a:r>
              <a:rPr dirty="0" spc="15"/>
              <a:t>secante-coseno</a:t>
            </a:r>
            <a:r>
              <a:rPr dirty="0" spc="110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15"/>
              <a:t>cosecante-seno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49161" y="259980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5128" y="2650604"/>
            <a:ext cx="2126733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12662" y="1161219"/>
            <a:ext cx="50800" cy="14512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2662" y="1224719"/>
            <a:ext cx="50800" cy="1387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527" y="1167782"/>
            <a:ext cx="2279650" cy="1496060"/>
          </a:xfrm>
          <a:custGeom>
            <a:avLst/>
            <a:gdLst/>
            <a:ahLst/>
            <a:cxnLst/>
            <a:rect l="l" t="t" r="r" b="b"/>
            <a:pathLst>
              <a:path w="2279650" h="1496060">
                <a:moveTo>
                  <a:pt x="2279135" y="0"/>
                </a:moveTo>
                <a:lnTo>
                  <a:pt x="0" y="0"/>
                </a:lnTo>
                <a:lnTo>
                  <a:pt x="0" y="1444721"/>
                </a:lnTo>
                <a:lnTo>
                  <a:pt x="16636" y="1482235"/>
                </a:lnTo>
                <a:lnTo>
                  <a:pt x="2228334" y="1495522"/>
                </a:lnTo>
                <a:lnTo>
                  <a:pt x="2242577" y="1493477"/>
                </a:lnTo>
                <a:lnTo>
                  <a:pt x="2273698" y="1467518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12662" y="1212019"/>
            <a:ext cx="0" cy="1419860"/>
          </a:xfrm>
          <a:custGeom>
            <a:avLst/>
            <a:gdLst/>
            <a:ahLst/>
            <a:cxnLst/>
            <a:rect l="l" t="t" r="r" b="b"/>
            <a:pathLst>
              <a:path w="0" h="1419860">
                <a:moveTo>
                  <a:pt x="0" y="141953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2662" y="11993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2662" y="11866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2662" y="11739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2662" y="115486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1627" y="1176589"/>
            <a:ext cx="2080895" cy="4959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22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PQO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 i="1">
                <a:latin typeface="Arial"/>
                <a:cs typeface="Arial"/>
              </a:rPr>
              <a:t>APO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simili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quanto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-60">
                <a:latin typeface="Book Antiqua"/>
                <a:cs typeface="Book Antiqua"/>
              </a:rPr>
              <a:t>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gli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an</a:t>
            </a:r>
            <a:r>
              <a:rPr dirty="0" sz="1000" spc="-55">
                <a:latin typeface="Book Antiqua"/>
                <a:cs typeface="Book Antiqua"/>
              </a:rPr>
              <a:t>go</a:t>
            </a:r>
            <a:r>
              <a:rPr dirty="0" sz="1000" spc="-60">
                <a:latin typeface="Book Antiqua"/>
                <a:cs typeface="Book Antiqua"/>
              </a:rPr>
              <a:t>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10" i="1">
                <a:latin typeface="Arial"/>
                <a:cs typeface="Arial"/>
              </a:rPr>
              <a:t>P</a:t>
            </a:r>
            <a:r>
              <a:rPr dirty="0" baseline="13888" sz="1500" spc="-1530">
                <a:latin typeface="Arial"/>
                <a:cs typeface="Arial"/>
              </a:rPr>
              <a:t>---</a:t>
            </a:r>
            <a:r>
              <a:rPr dirty="0" sz="1000" spc="-80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5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635" i="1">
                <a:latin typeface="Arial"/>
                <a:cs typeface="Arial"/>
              </a:rPr>
              <a:t>O</a:t>
            </a:r>
            <a:r>
              <a:rPr dirty="0" baseline="13888" sz="1500" spc="-1522">
                <a:latin typeface="Arial"/>
                <a:cs typeface="Arial"/>
              </a:rPr>
              <a:t>--</a:t>
            </a:r>
            <a:r>
              <a:rPr dirty="0" baseline="13888" sz="1500" spc="-1514">
                <a:latin typeface="Arial"/>
                <a:cs typeface="Arial"/>
              </a:rPr>
              <a:t>-</a:t>
            </a:r>
            <a:r>
              <a:rPr dirty="0" sz="1000" spc="-45" i="1">
                <a:latin typeface="Arial"/>
                <a:cs typeface="Arial"/>
              </a:rPr>
              <a:t>QP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ampiezza,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46159" y="807272"/>
            <a:ext cx="2177543" cy="2083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34/36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Relazioni</a:t>
            </a:r>
            <a:r>
              <a:rPr dirty="0" spc="100"/>
              <a:t> </a:t>
            </a:r>
            <a:r>
              <a:rPr dirty="0" spc="15"/>
              <a:t>secante-coseno</a:t>
            </a:r>
            <a:r>
              <a:rPr dirty="0" spc="110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15"/>
              <a:t>cosecante-seno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49161" y="2599804"/>
            <a:ext cx="114301" cy="11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5128" y="2650604"/>
            <a:ext cx="2126733" cy="6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12662" y="1161219"/>
            <a:ext cx="50800" cy="14512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2662" y="1224719"/>
            <a:ext cx="50800" cy="1387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527" y="1167782"/>
            <a:ext cx="2279650" cy="1496060"/>
          </a:xfrm>
          <a:custGeom>
            <a:avLst/>
            <a:gdLst/>
            <a:ahLst/>
            <a:cxnLst/>
            <a:rect l="l" t="t" r="r" b="b"/>
            <a:pathLst>
              <a:path w="2279650" h="1496060">
                <a:moveTo>
                  <a:pt x="2279135" y="0"/>
                </a:moveTo>
                <a:lnTo>
                  <a:pt x="0" y="0"/>
                </a:lnTo>
                <a:lnTo>
                  <a:pt x="0" y="1444721"/>
                </a:lnTo>
                <a:lnTo>
                  <a:pt x="16636" y="1482235"/>
                </a:lnTo>
                <a:lnTo>
                  <a:pt x="2228334" y="1495522"/>
                </a:lnTo>
                <a:lnTo>
                  <a:pt x="2242577" y="1493477"/>
                </a:lnTo>
                <a:lnTo>
                  <a:pt x="2273698" y="1467518"/>
                </a:lnTo>
                <a:lnTo>
                  <a:pt x="2279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12662" y="1212019"/>
            <a:ext cx="0" cy="1419860"/>
          </a:xfrm>
          <a:custGeom>
            <a:avLst/>
            <a:gdLst/>
            <a:ahLst/>
            <a:cxnLst/>
            <a:rect l="l" t="t" r="r" b="b"/>
            <a:pathLst>
              <a:path w="0" h="1419860">
                <a:moveTo>
                  <a:pt x="0" y="141953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2662" y="11993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2662" y="11866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2662" y="11739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2662" y="115486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1627" y="1176589"/>
            <a:ext cx="2080895" cy="4959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2200"/>
              </a:lnSpc>
            </a:pPr>
            <a:r>
              <a:rPr dirty="0" sz="1000" spc="-65">
                <a:latin typeface="Book Antiqua"/>
                <a:cs typeface="Book Antiqua"/>
              </a:rPr>
              <a:t>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triangoli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PQO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0" i="1">
                <a:latin typeface="Arial"/>
                <a:cs typeface="Arial"/>
              </a:rPr>
              <a:t>APO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sono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simili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in</a:t>
            </a:r>
            <a:r>
              <a:rPr dirty="0" sz="1000" spc="-35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quanto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5">
                <a:latin typeface="Book Antiqua"/>
                <a:cs typeface="Book Antiqua"/>
              </a:rPr>
              <a:t>retta</a:t>
            </a:r>
            <a:r>
              <a:rPr dirty="0" sz="1000" spc="-60">
                <a:latin typeface="Book Antiqua"/>
                <a:cs typeface="Book Antiqua"/>
              </a:rPr>
              <a:t>ngoli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gli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an</a:t>
            </a:r>
            <a:r>
              <a:rPr dirty="0" sz="1000" spc="-55">
                <a:latin typeface="Book Antiqua"/>
                <a:cs typeface="Book Antiqua"/>
              </a:rPr>
              <a:t>go</a:t>
            </a:r>
            <a:r>
              <a:rPr dirty="0" sz="1000" spc="-60">
                <a:latin typeface="Book Antiqua"/>
                <a:cs typeface="Book Antiqua"/>
              </a:rPr>
              <a:t>li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10" i="1">
                <a:latin typeface="Arial"/>
                <a:cs typeface="Arial"/>
              </a:rPr>
              <a:t>P</a:t>
            </a:r>
            <a:r>
              <a:rPr dirty="0" baseline="13888" sz="1500" spc="-1530">
                <a:latin typeface="Arial"/>
                <a:cs typeface="Arial"/>
              </a:rPr>
              <a:t>---</a:t>
            </a:r>
            <a:r>
              <a:rPr dirty="0" sz="1000" spc="-80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5" i="1">
                <a:latin typeface="Arial"/>
                <a:cs typeface="Arial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-20">
                <a:latin typeface="Book Antiqua"/>
                <a:cs typeface="Book Antiqua"/>
              </a:rPr>
              <a:t> </a:t>
            </a:r>
            <a:r>
              <a:rPr dirty="0" sz="1000" spc="-635" i="1">
                <a:latin typeface="Arial"/>
                <a:cs typeface="Arial"/>
              </a:rPr>
              <a:t>O</a:t>
            </a:r>
            <a:r>
              <a:rPr dirty="0" baseline="13888" sz="1500" spc="-1522">
                <a:latin typeface="Arial"/>
                <a:cs typeface="Arial"/>
              </a:rPr>
              <a:t>--</a:t>
            </a:r>
            <a:r>
              <a:rPr dirty="0" baseline="13888" sz="1500" spc="-1514">
                <a:latin typeface="Arial"/>
                <a:cs typeface="Arial"/>
              </a:rPr>
              <a:t>-</a:t>
            </a:r>
            <a:r>
              <a:rPr dirty="0" sz="1000" spc="-45" i="1">
                <a:latin typeface="Arial"/>
                <a:cs typeface="Arial"/>
              </a:rPr>
              <a:t>QP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80">
                <a:latin typeface="Book Antiqua"/>
                <a:cs typeface="Book Antiqua"/>
              </a:rPr>
              <a:t>a</a:t>
            </a:r>
            <a:r>
              <a:rPr dirty="0" sz="1000" spc="-55">
                <a:latin typeface="Book Antiqua"/>
                <a:cs typeface="Book Antiqua"/>
              </a:rPr>
              <a:t>ri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ampiezza,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p</a:t>
            </a:r>
            <a:r>
              <a:rPr dirty="0" sz="1000" spc="-45">
                <a:latin typeface="Book Antiqua"/>
                <a:cs typeface="Book Antiqua"/>
              </a:rPr>
              <a:t>erciò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86155" y="1797672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 h="0">
                <a:moveTo>
                  <a:pt x="0" y="0"/>
                </a:moveTo>
                <a:lnTo>
                  <a:pt x="195834" y="0"/>
                </a:lnTo>
              </a:path>
            </a:pathLst>
          </a:custGeom>
          <a:ln w="5054">
            <a:solidFill>
              <a:srgbClr val="EC1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86155" y="1957209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 h="0">
                <a:moveTo>
                  <a:pt x="0" y="0"/>
                </a:moveTo>
                <a:lnTo>
                  <a:pt x="19583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45908" y="1797672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73455" y="1795371"/>
            <a:ext cx="5594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2110" algn="l"/>
              </a:tabLst>
            </a:pPr>
            <a:r>
              <a:rPr dirty="0" sz="1000" spc="-50" i="1">
                <a:solidFill>
                  <a:srgbClr val="EC1B24"/>
                </a:solidFill>
                <a:latin typeface="Arial"/>
                <a:cs typeface="Arial"/>
              </a:rPr>
              <a:t>QO</a:t>
            </a:r>
            <a:r>
              <a:rPr dirty="0" sz="1000" spc="-50" i="1">
                <a:solidFill>
                  <a:srgbClr val="EC1B24"/>
                </a:solidFill>
                <a:latin typeface="Arial"/>
                <a:cs typeface="Arial"/>
              </a:rPr>
              <a:t>	</a:t>
            </a:r>
            <a:r>
              <a:rPr dirty="0" sz="1000" spc="-45" i="1">
                <a:latin typeface="Arial"/>
                <a:cs typeface="Arial"/>
              </a:rPr>
              <a:t>PO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45908" y="1957209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 h="0">
                <a:moveTo>
                  <a:pt x="0" y="0"/>
                </a:moveTo>
                <a:lnTo>
                  <a:pt x="18352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79602" y="1980220"/>
            <a:ext cx="5486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dirty="0" sz="1000" spc="-45" i="1">
                <a:latin typeface="Arial"/>
                <a:cs typeface="Arial"/>
              </a:rPr>
              <a:t>PO</a:t>
            </a:r>
            <a:r>
              <a:rPr dirty="0" sz="1000" spc="-45" i="1">
                <a:latin typeface="Arial"/>
                <a:cs typeface="Arial"/>
              </a:rPr>
              <a:t>	</a:t>
            </a:r>
            <a:r>
              <a:rPr dirty="0" sz="1000" spc="-120" i="1">
                <a:solidFill>
                  <a:srgbClr val="120A8E"/>
                </a:solidFill>
                <a:latin typeface="Arial"/>
                <a:cs typeface="Arial"/>
              </a:rPr>
              <a:t>P</a:t>
            </a:r>
            <a:r>
              <a:rPr dirty="0" sz="1000" spc="-10" i="1">
                <a:solidFill>
                  <a:srgbClr val="120A8E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9602" y="1874334"/>
            <a:ext cx="612775" cy="15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24154" algn="l"/>
                <a:tab pos="563245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85">
                <a:latin typeface="Lucida Sans Unicode"/>
                <a:cs typeface="Lucida Sans Unicode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5853" y="2107417"/>
            <a:ext cx="749935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  <a:tabLst>
                <a:tab pos="439420" algn="l"/>
                <a:tab pos="701675" algn="l"/>
              </a:tabLst>
            </a:pPr>
            <a:r>
              <a:rPr dirty="0" sz="1000" spc="-20" u="sng">
                <a:solidFill>
                  <a:srgbClr val="EC1B24"/>
                </a:solidFill>
                <a:latin typeface="Book Antiqua"/>
                <a:cs typeface="Book Antiqua"/>
              </a:rPr>
              <a:t>csc</a:t>
            </a:r>
            <a:r>
              <a:rPr dirty="0" sz="1000" spc="-90" u="sng">
                <a:solidFill>
                  <a:srgbClr val="EC1B24"/>
                </a:solidFill>
                <a:latin typeface="Times New Roman"/>
                <a:cs typeface="Times New Roman"/>
              </a:rPr>
              <a:t> </a:t>
            </a:r>
            <a:r>
              <a:rPr dirty="0" sz="1000" spc="-50" i="1" u="sng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</a:t>
            </a:r>
            <a:r>
              <a:rPr dirty="0" sz="1000" spc="-30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Book Antiqua"/>
                <a:cs typeface="Book Antiqua"/>
              </a:rPr>
              <a:t>1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marL="326390">
              <a:lnSpc>
                <a:spcPts val="935"/>
              </a:lnSpc>
              <a:tabLst>
                <a:tab pos="701675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5">
                <a:latin typeface="Lucida Sans Unicode"/>
                <a:cs typeface="Lucida Sans Unicode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5941" y="2286724"/>
            <a:ext cx="59880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9725" algn="l"/>
              </a:tabLst>
            </a:pP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>
                <a:latin typeface="Book Antiqua"/>
                <a:cs typeface="Book Antiqua"/>
              </a:rPr>
              <a:t>	</a:t>
            </a:r>
            <a:r>
              <a:rPr dirty="0" sz="1000" spc="-60">
                <a:solidFill>
                  <a:srgbClr val="120A8E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72157" y="2533497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174697" y="253602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174697" y="261635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253119" y="2533497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346159" y="807272"/>
            <a:ext cx="2177543" cy="2083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63593" y="3369131"/>
            <a:ext cx="22796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65">
                <a:solidFill>
                  <a:srgbClr val="F2F2F2"/>
                </a:solidFill>
                <a:latin typeface="Arial"/>
                <a:cs typeface="Arial"/>
              </a:rPr>
              <a:t>34/36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512" y="25957"/>
            <a:ext cx="85344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Calcolo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di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0">
                <a:solidFill>
                  <a:srgbClr val="7A0000"/>
                </a:solidFill>
                <a:latin typeface="Arial"/>
                <a:cs typeface="Arial"/>
              </a:rPr>
              <a:t>seno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coseno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410845"/>
          </a:xfrm>
          <a:custGeom>
            <a:avLst/>
            <a:gdLst/>
            <a:ahLst/>
            <a:cxnLst/>
            <a:rect l="l" t="t" r="r" b="b"/>
            <a:pathLst>
              <a:path w="4608195" h="410845">
                <a:moveTo>
                  <a:pt x="0" y="410806"/>
                </a:moveTo>
                <a:lnTo>
                  <a:pt x="4608004" y="410806"/>
                </a:lnTo>
                <a:lnTo>
                  <a:pt x="4608004" y="0"/>
                </a:lnTo>
                <a:lnTo>
                  <a:pt x="0" y="0"/>
                </a:lnTo>
                <a:lnTo>
                  <a:pt x="0" y="41080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4157"/>
            <a:ext cx="32956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85" i="1">
                <a:solidFill>
                  <a:srgbClr val="CC0000"/>
                </a:solidFill>
                <a:latin typeface="Arial"/>
                <a:cs typeface="Arial"/>
              </a:rPr>
              <a:t>α</a:t>
            </a:r>
            <a:r>
              <a:rPr dirty="0" sz="1400" spc="15" i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CC0000"/>
                </a:solidFill>
                <a:latin typeface="Lucida Sans Unicode"/>
                <a:cs typeface="Lucida Sans Unicode"/>
              </a:rPr>
              <a:t>=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086" y="111116"/>
            <a:ext cx="127000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0" i="1">
                <a:solidFill>
                  <a:srgbClr val="CC0000"/>
                </a:solidFill>
                <a:latin typeface="Arial"/>
                <a:cs typeface="Arial"/>
              </a:rPr>
              <a:t>π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7786" y="33817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 h="0">
                <a:moveTo>
                  <a:pt x="0" y="0"/>
                </a:moveTo>
                <a:lnTo>
                  <a:pt x="107734" y="0"/>
                </a:lnTo>
              </a:path>
            </a:pathLst>
          </a:custGeom>
          <a:ln w="7289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75551" y="362347"/>
            <a:ext cx="11239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aramond"/>
                <a:cs typeface="Garamond"/>
              </a:rPr>
              <a:t>6</a:t>
            </a:r>
            <a:endParaRPr sz="14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27" y="799882"/>
            <a:ext cx="2202815" cy="761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0">
                <a:latin typeface="Book Antiqua"/>
                <a:cs typeface="Book Antiqua"/>
              </a:rPr>
              <a:t>Sia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45" i="1">
                <a:latin typeface="Arial"/>
                <a:cs typeface="Arial"/>
              </a:rPr>
              <a:t>P</a:t>
            </a:r>
            <a:r>
              <a:rPr dirty="0" baseline="27777" sz="1050" i="1">
                <a:latin typeface="Calibri"/>
                <a:cs typeface="Calibri"/>
              </a:rPr>
              <a:t>! </a:t>
            </a:r>
            <a:r>
              <a:rPr dirty="0" baseline="27777" sz="1050" spc="97" i="1">
                <a:latin typeface="Calibri"/>
                <a:cs typeface="Calibri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simmetrico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Arial"/>
                <a:cs typeface="Arial"/>
              </a:rPr>
              <a:t>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ris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10">
                <a:latin typeface="Book Antiqua"/>
                <a:cs typeface="Book Antiqua"/>
              </a:rPr>
              <a:t>etto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all’asse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195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 marL="12700" marR="81280">
              <a:lnSpc>
                <a:spcPts val="1200"/>
              </a:lnSpc>
              <a:spcBef>
                <a:spcPts val="35"/>
              </a:spcBef>
            </a:pPr>
            <a:r>
              <a:rPr dirty="0" sz="1000" spc="-70">
                <a:latin typeface="Book Antiqua"/>
                <a:cs typeface="Book Antiqua"/>
              </a:rPr>
              <a:t>All</a:t>
            </a:r>
            <a:r>
              <a:rPr dirty="0" sz="1000" spc="-114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Book Antiqua"/>
                <a:cs typeface="Book Antiqua"/>
              </a:rPr>
              <a:t>il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Book Antiqua"/>
                <a:cs typeface="Book Antiqua"/>
              </a:rPr>
              <a:t>triangolo</a:t>
            </a:r>
            <a:r>
              <a:rPr dirty="0" sz="1000" spc="8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PO</a:t>
            </a:r>
            <a:r>
              <a:rPr dirty="0" sz="1000" spc="40" i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baseline="27777" sz="1050" i="1">
                <a:solidFill>
                  <a:srgbClr val="FF0000"/>
                </a:solidFill>
                <a:latin typeface="Calibri"/>
                <a:cs typeface="Calibri"/>
              </a:rPr>
              <a:t>! </a:t>
            </a:r>
            <a:r>
              <a:rPr dirty="0" baseline="27777" sz="1050" spc="97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Book Antiqua"/>
                <a:cs typeface="Book Antiqua"/>
              </a:rPr>
              <a:t>è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equila</a:t>
            </a:r>
            <a:r>
              <a:rPr dirty="0" sz="1000" spc="-35">
                <a:solidFill>
                  <a:srgbClr val="FF0000"/>
                </a:solidFill>
                <a:latin typeface="Book Antiqua"/>
                <a:cs typeface="Book Antiqua"/>
              </a:rPr>
              <a:t>tero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essendo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-40">
                <a:latin typeface="Book Antiqua"/>
                <a:cs typeface="Book Antiqua"/>
              </a:rPr>
              <a:t>soscele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(i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OP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ed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Arial"/>
                <a:cs typeface="Arial"/>
              </a:rPr>
              <a:t>O</a:t>
            </a:r>
            <a:r>
              <a:rPr dirty="0" sz="1000" spc="40" i="1">
                <a:latin typeface="Arial"/>
                <a:cs typeface="Arial"/>
              </a:rPr>
              <a:t>P</a:t>
            </a:r>
            <a:r>
              <a:rPr dirty="0" baseline="27777" sz="1050" i="1">
                <a:latin typeface="Calibri"/>
                <a:cs typeface="Calibri"/>
              </a:rPr>
              <a:t>! </a:t>
            </a:r>
            <a:r>
              <a:rPr dirty="0" baseline="27777" sz="1050" spc="97" i="1">
                <a:latin typeface="Calibri"/>
                <a:cs typeface="Calibri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sono </a:t>
            </a:r>
            <a:r>
              <a:rPr dirty="0" sz="1000" spc="-40">
                <a:latin typeface="Book Antiqua"/>
                <a:cs typeface="Book Antiqua"/>
              </a:rPr>
              <a:t>raggi,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uguali)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0">
                <a:latin typeface="Book Antiqua"/>
                <a:cs typeface="Book Antiqua"/>
              </a:rPr>
              <a:t>d</a:t>
            </a:r>
            <a:r>
              <a:rPr dirty="0" sz="1000" spc="-15">
                <a:latin typeface="Book Antiqua"/>
                <a:cs typeface="Book Antiqua"/>
              </a:rPr>
              <a:t>ato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5535" y="1690700"/>
            <a:ext cx="614680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1195"/>
              </a:lnSpc>
            </a:pPr>
            <a:r>
              <a:rPr dirty="0" sz="1000" spc="-610" i="1">
                <a:latin typeface="Arial"/>
                <a:cs typeface="Arial"/>
              </a:rPr>
              <a:t>P</a:t>
            </a:r>
            <a:r>
              <a:rPr dirty="0" baseline="13888" sz="1500" spc="-419">
                <a:latin typeface="Arial"/>
                <a:cs typeface="Arial"/>
              </a:rPr>
              <a:t> </a:t>
            </a:r>
            <a:r>
              <a:rPr dirty="0" baseline="23809" sz="1050" spc="75" i="1">
                <a:latin typeface="Calibri"/>
                <a:cs typeface="Calibri"/>
              </a:rPr>
              <a:t>!</a:t>
            </a:r>
            <a:r>
              <a:rPr dirty="0" sz="1000" spc="-45" i="1">
                <a:latin typeface="Arial"/>
                <a:cs typeface="Arial"/>
              </a:rPr>
              <a:t>OP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  <a:p>
            <a:pPr algn="r" marR="61594">
              <a:lnSpc>
                <a:spcPts val="1195"/>
              </a:lnSpc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67" y="2024164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51979" y="1947911"/>
            <a:ext cx="2660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5">
                <a:latin typeface="Lucida Sans Unicode"/>
                <a:cs typeface="Lucida Sans Unicode"/>
              </a:rPr>
              <a:t>  </a:t>
            </a:r>
            <a:r>
              <a:rPr dirty="0" sz="1000" spc="-105">
                <a:latin typeface="Lucida Sans Unicode"/>
                <a:cs typeface="Lucida Sans Unicode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6475" y="2036590"/>
            <a:ext cx="919480" cy="564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00965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3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000" spc="-615" i="1">
                <a:latin typeface="Arial"/>
                <a:cs typeface="Arial"/>
              </a:rPr>
              <a:t>P</a:t>
            </a:r>
            <a:r>
              <a:rPr dirty="0" baseline="13888" sz="1500" spc="-540">
                <a:latin typeface="Arial"/>
                <a:cs typeface="Arial"/>
              </a:rPr>
              <a:t> </a:t>
            </a:r>
            <a:r>
              <a:rPr dirty="0" sz="1000" spc="45" i="1">
                <a:latin typeface="Arial"/>
                <a:cs typeface="Arial"/>
              </a:rPr>
              <a:t>P</a:t>
            </a:r>
            <a:r>
              <a:rPr dirty="0" baseline="23809" sz="1050" spc="75" i="1">
                <a:latin typeface="Calibri"/>
                <a:cs typeface="Calibri"/>
              </a:rPr>
              <a:t>!</a:t>
            </a:r>
            <a:r>
              <a:rPr dirty="0" sz="1000" spc="-50" i="1">
                <a:latin typeface="Arial"/>
                <a:cs typeface="Arial"/>
              </a:rPr>
              <a:t>O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765" i="1">
                <a:latin typeface="Arial"/>
                <a:cs typeface="Arial"/>
              </a:rPr>
              <a:t>O</a:t>
            </a:r>
            <a:r>
              <a:rPr dirty="0" baseline="13888" sz="1500" spc="-337">
                <a:latin typeface="Arial"/>
                <a:cs typeface="Arial"/>
              </a:rPr>
              <a:t> </a:t>
            </a:r>
            <a:r>
              <a:rPr dirty="0" sz="1000" spc="-35" i="1">
                <a:latin typeface="Arial"/>
                <a:cs typeface="Arial"/>
              </a:rPr>
              <a:t>P</a:t>
            </a:r>
            <a:r>
              <a:rPr dirty="0" sz="1000" spc="45" i="1">
                <a:latin typeface="Arial"/>
                <a:cs typeface="Arial"/>
              </a:rPr>
              <a:t>P</a:t>
            </a:r>
            <a:r>
              <a:rPr dirty="0" baseline="23809" sz="1050" i="1">
                <a:latin typeface="Calibri"/>
                <a:cs typeface="Calibri"/>
              </a:rPr>
              <a:t>!</a:t>
            </a:r>
            <a:endParaRPr baseline="23809" sz="1050">
              <a:latin typeface="Calibri"/>
              <a:cs typeface="Calibri"/>
            </a:endParaRPr>
          </a:p>
          <a:p>
            <a:pPr marL="471170">
              <a:lnSpc>
                <a:spcPct val="100000"/>
              </a:lnSpc>
              <a:spcBef>
                <a:spcPts val="305"/>
              </a:spcBef>
            </a:pPr>
            <a:r>
              <a:rPr dirty="0" sz="1000" spc="-110" i="1" u="sng">
                <a:latin typeface="Century Gothic"/>
                <a:cs typeface="Century Gothic"/>
              </a:rPr>
              <a:t>π</a:t>
            </a:r>
            <a:r>
              <a:rPr dirty="0" sz="100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75" i="1" u="sng">
                <a:latin typeface="Century Gothic"/>
                <a:cs typeface="Century Gothic"/>
              </a:rPr>
              <a:t>π</a:t>
            </a:r>
            <a:r>
              <a:rPr dirty="0" sz="1000" spc="55" i="1" u="sng">
                <a:latin typeface="Century Gothic"/>
                <a:cs typeface="Century Gothic"/>
              </a:rPr>
              <a:t>/</a:t>
            </a:r>
            <a:r>
              <a:rPr dirty="0" sz="1000" spc="-5" u="sng">
                <a:latin typeface="Book Antiqua"/>
                <a:cs typeface="Book Antiqua"/>
              </a:rPr>
              <a:t>3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1979" y="2495636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1178" y="258431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78267" y="2849359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51979" y="2773106"/>
            <a:ext cx="2660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5">
                <a:latin typeface="Lucida Sans Unicode"/>
                <a:cs typeface="Lucida Sans Unicode"/>
              </a:rPr>
              <a:t>  </a:t>
            </a:r>
            <a:r>
              <a:rPr dirty="0" sz="1000" spc="-105">
                <a:latin typeface="Lucida Sans Unicode"/>
                <a:cs typeface="Lucida Sans Unicode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5567" y="2687803"/>
            <a:ext cx="97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2273" y="286178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3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46159" y="834663"/>
            <a:ext cx="2177458" cy="2111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10</a:t>
            </a:fld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Relazione</a:t>
            </a:r>
            <a:r>
              <a:rPr dirty="0" spc="100"/>
              <a:t> </a:t>
            </a:r>
            <a:r>
              <a:rPr dirty="0" spc="50"/>
              <a:t>tra</a:t>
            </a:r>
            <a:r>
              <a:rPr dirty="0" spc="105"/>
              <a:t> </a:t>
            </a:r>
            <a:r>
              <a:rPr dirty="0" spc="30"/>
              <a:t>secante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20"/>
              <a:t>cosecante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1530742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200333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2054136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442981"/>
            <a:ext cx="50800" cy="5730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506481"/>
            <a:ext cx="50800" cy="509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613305"/>
            <a:ext cx="4457065" cy="454025"/>
          </a:xfrm>
          <a:custGeom>
            <a:avLst/>
            <a:gdLst/>
            <a:ahLst/>
            <a:cxnLst/>
            <a:rect l="l" t="t" r="r" b="b"/>
            <a:pathLst>
              <a:path w="4457065" h="454025">
                <a:moveTo>
                  <a:pt x="4456669" y="0"/>
                </a:moveTo>
                <a:lnTo>
                  <a:pt x="0" y="0"/>
                </a:lnTo>
                <a:lnTo>
                  <a:pt x="0" y="402730"/>
                </a:lnTo>
                <a:lnTo>
                  <a:pt x="16636" y="440244"/>
                </a:lnTo>
                <a:lnTo>
                  <a:pt x="4405868" y="453530"/>
                </a:lnTo>
                <a:lnTo>
                  <a:pt x="4420111" y="451486"/>
                </a:lnTo>
                <a:lnTo>
                  <a:pt x="4451232" y="425527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493781"/>
            <a:ext cx="0" cy="541655"/>
          </a:xfrm>
          <a:custGeom>
            <a:avLst/>
            <a:gdLst/>
            <a:ahLst/>
            <a:cxnLst/>
            <a:rect l="l" t="t" r="r" b="b"/>
            <a:pathLst>
              <a:path w="0" h="541655">
                <a:moveTo>
                  <a:pt x="0" y="5413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4810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4683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4556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43663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792" y="1431409"/>
            <a:ext cx="3030855" cy="626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solidFill>
                  <a:srgbClr val="3333B2"/>
                </a:solidFill>
                <a:latin typeface="Book Antiqua"/>
                <a:cs typeface="Book Antiqua"/>
              </a:rPr>
              <a:t>T</a:t>
            </a: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e</a:t>
            </a:r>
            <a:r>
              <a:rPr dirty="0" sz="1000" spc="-80">
                <a:solidFill>
                  <a:srgbClr val="3333B2"/>
                </a:solidFill>
                <a:latin typeface="Book Antiqua"/>
                <a:cs typeface="Book Antiqua"/>
              </a:rPr>
              <a:t>o</a:t>
            </a:r>
            <a:r>
              <a:rPr dirty="0" sz="1000" spc="-60">
                <a:solidFill>
                  <a:srgbClr val="3333B2"/>
                </a:solidFill>
                <a:latin typeface="Book Antiqua"/>
                <a:cs typeface="Book Antiqua"/>
              </a:rPr>
              <a:t>rema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  <a:tabLst>
                <a:tab pos="1531620" algn="l"/>
              </a:tabLst>
            </a:pPr>
            <a:r>
              <a:rPr dirty="0" sz="1000" spc="10" i="1">
                <a:latin typeface="Calibri"/>
                <a:cs typeface="Calibri"/>
              </a:rPr>
              <a:t>Dato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10" i="1">
                <a:latin typeface="Calibri"/>
                <a:cs typeface="Calibri"/>
              </a:rPr>
              <a:t>l’angolo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5" i="1">
                <a:latin typeface="Calibri"/>
                <a:cs typeface="Calibri"/>
              </a:rPr>
              <a:t>o</a:t>
            </a:r>
            <a:r>
              <a:rPr dirty="0" sz="1000" spc="-10" i="1">
                <a:latin typeface="Calibri"/>
                <a:cs typeface="Calibri"/>
              </a:rPr>
              <a:t>rientato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800">
                <a:latin typeface="Lucida Sans Unicode"/>
                <a:cs typeface="Lucida Sans Unicode"/>
              </a:rPr>
              <a:t>=</a:t>
            </a:r>
            <a:r>
              <a:rPr dirty="0" sz="1000" spc="-10">
                <a:latin typeface="Lucida Sans Unicode"/>
                <a:cs typeface="Lucida Sans Unicode"/>
              </a:rPr>
              <a:t>/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65" i="1">
                <a:latin typeface="Arial"/>
                <a:cs typeface="Arial"/>
              </a:rPr>
              <a:t>k</a:t>
            </a:r>
            <a:r>
              <a:rPr dirty="0" sz="1000" spc="-75" i="1">
                <a:latin typeface="Century Gothic"/>
                <a:cs typeface="Century Gothic"/>
              </a:rPr>
              <a:t>π</a:t>
            </a:r>
            <a:r>
              <a:rPr dirty="0" sz="1000" spc="50" i="1">
                <a:latin typeface="Century Gothic"/>
                <a:cs typeface="Century Gothic"/>
              </a:rPr>
              <a:t>/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spc="-15" i="1">
                <a:latin typeface="Arial"/>
                <a:cs typeface="Arial"/>
              </a:rPr>
              <a:t>k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5">
                <a:latin typeface="Arial"/>
                <a:cs typeface="Arial"/>
              </a:rPr>
              <a:t>Z</a:t>
            </a:r>
            <a:r>
              <a:rPr dirty="0" sz="1000" spc="25" i="1">
                <a:latin typeface="Calibri"/>
                <a:cs typeface="Calibri"/>
              </a:rPr>
              <a:t>,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si</a:t>
            </a:r>
            <a:r>
              <a:rPr dirty="0" sz="1000" spc="105" i="1">
                <a:latin typeface="Calibri"/>
                <a:cs typeface="Calibri"/>
              </a:rPr>
              <a:t> </a:t>
            </a:r>
            <a:r>
              <a:rPr dirty="0" sz="1000" spc="-25" i="1">
                <a:latin typeface="Calibri"/>
                <a:cs typeface="Calibri"/>
              </a:rPr>
              <a:t>ha</a:t>
            </a:r>
            <a:endParaRPr sz="1000">
              <a:latin typeface="Calibri"/>
              <a:cs typeface="Calibri"/>
            </a:endParaRPr>
          </a:p>
          <a:p>
            <a:pPr marL="136271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latin typeface="Book Antiqua"/>
                <a:cs typeface="Book Antiqua"/>
              </a:rPr>
              <a:t>sec</a:t>
            </a:r>
            <a:r>
              <a:rPr dirty="0" baseline="31746" sz="1050" spc="37">
                <a:latin typeface="Calibri"/>
                <a:cs typeface="Calibri"/>
              </a:rPr>
              <a:t>2</a:t>
            </a:r>
            <a:r>
              <a:rPr dirty="0" baseline="31746" sz="1050" spc="82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+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csc</a:t>
            </a:r>
            <a:r>
              <a:rPr dirty="0" baseline="31746" sz="1050" spc="37">
                <a:latin typeface="Calibri"/>
                <a:cs typeface="Calibri"/>
              </a:rPr>
              <a:t>2</a:t>
            </a:r>
            <a:r>
              <a:rPr dirty="0" baseline="31746" sz="1050" spc="82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sec</a:t>
            </a:r>
            <a:r>
              <a:rPr dirty="0" baseline="31746" sz="1050" spc="37">
                <a:latin typeface="Calibri"/>
                <a:cs typeface="Calibri"/>
              </a:rPr>
              <a:t>2</a:t>
            </a:r>
            <a:r>
              <a:rPr dirty="0" baseline="31746" sz="1050" spc="82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csc</a:t>
            </a:r>
            <a:r>
              <a:rPr dirty="0" baseline="31746" sz="1050" spc="37">
                <a:latin typeface="Calibri"/>
                <a:cs typeface="Calibri"/>
              </a:rPr>
              <a:t>2</a:t>
            </a:r>
            <a:r>
              <a:rPr dirty="0" baseline="31746" sz="1050" spc="82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35</a:t>
            </a:r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399" y="25957"/>
            <a:ext cx="129984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Relazioni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55">
                <a:solidFill>
                  <a:srgbClr val="7A0000"/>
                </a:solidFill>
                <a:latin typeface="Arial"/>
                <a:cs typeface="Arial"/>
              </a:rPr>
              <a:t>tra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funzioni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7A0000"/>
                </a:solidFill>
                <a:latin typeface="Arial"/>
                <a:cs typeface="Arial"/>
              </a:rPr>
              <a:t>trigonometriche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354330"/>
          </a:xfrm>
          <a:custGeom>
            <a:avLst/>
            <a:gdLst/>
            <a:ahLst/>
            <a:cxnLst/>
            <a:rect l="l" t="t" r="r" b="b"/>
            <a:pathLst>
              <a:path w="4608195" h="354330">
                <a:moveTo>
                  <a:pt x="0" y="354152"/>
                </a:moveTo>
                <a:lnTo>
                  <a:pt x="4608004" y="354152"/>
                </a:lnTo>
                <a:lnTo>
                  <a:pt x="4608004" y="0"/>
                </a:lnTo>
                <a:lnTo>
                  <a:pt x="0" y="0"/>
                </a:lnTo>
                <a:lnTo>
                  <a:pt x="0" y="35415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80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Relazione</a:t>
            </a:r>
            <a:r>
              <a:rPr dirty="0" spc="100"/>
              <a:t> </a:t>
            </a:r>
            <a:r>
              <a:rPr dirty="0" spc="50"/>
              <a:t>tra</a:t>
            </a:r>
            <a:r>
              <a:rPr dirty="0" spc="105"/>
              <a:t> </a:t>
            </a:r>
            <a:r>
              <a:rPr dirty="0" spc="30"/>
              <a:t>secante</a:t>
            </a:r>
            <a:r>
              <a:rPr dirty="0" spc="105"/>
              <a:t> </a:t>
            </a:r>
            <a:r>
              <a:rPr dirty="0" spc="15"/>
              <a:t>e</a:t>
            </a:r>
            <a:r>
              <a:rPr dirty="0" spc="105"/>
              <a:t> </a:t>
            </a:r>
            <a:r>
              <a:rPr dirty="0" spc="20"/>
              <a:t>cosecante</a:t>
            </a:r>
          </a:p>
        </p:txBody>
      </p:sp>
      <p:sp>
        <p:nvSpPr>
          <p:cNvPr id="6" name="object 6"/>
          <p:cNvSpPr/>
          <p:nvPr/>
        </p:nvSpPr>
        <p:spPr>
          <a:xfrm>
            <a:off x="75691" y="1237334"/>
            <a:ext cx="4456669" cy="10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59" y="244345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292" y="2494255"/>
            <a:ext cx="4304267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60" y="1149572"/>
            <a:ext cx="50800" cy="13065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60" y="1213073"/>
            <a:ext cx="50800" cy="1243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691" y="1319896"/>
            <a:ext cx="4457065" cy="1187450"/>
          </a:xfrm>
          <a:custGeom>
            <a:avLst/>
            <a:gdLst/>
            <a:ahLst/>
            <a:cxnLst/>
            <a:rect l="l" t="t" r="r" b="b"/>
            <a:pathLst>
              <a:path w="4457065" h="1187450">
                <a:moveTo>
                  <a:pt x="4456669" y="0"/>
                </a:moveTo>
                <a:lnTo>
                  <a:pt x="0" y="0"/>
                </a:lnTo>
                <a:lnTo>
                  <a:pt x="0" y="1136257"/>
                </a:lnTo>
                <a:lnTo>
                  <a:pt x="16636" y="1173771"/>
                </a:lnTo>
                <a:lnTo>
                  <a:pt x="4405868" y="1187058"/>
                </a:lnTo>
                <a:lnTo>
                  <a:pt x="4420111" y="1185013"/>
                </a:lnTo>
                <a:lnTo>
                  <a:pt x="4451232" y="1159054"/>
                </a:lnTo>
                <a:lnTo>
                  <a:pt x="445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60" y="1200373"/>
            <a:ext cx="0" cy="1275080"/>
          </a:xfrm>
          <a:custGeom>
            <a:avLst/>
            <a:gdLst/>
            <a:ahLst/>
            <a:cxnLst/>
            <a:rect l="l" t="t" r="r" b="b"/>
            <a:pathLst>
              <a:path w="0" h="1275080">
                <a:moveTo>
                  <a:pt x="0" y="12748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60" y="118767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60" y="117497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60" y="116227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60" y="114322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792" y="1138001"/>
            <a:ext cx="3981450" cy="366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solidFill>
                  <a:srgbClr val="3333B2"/>
                </a:solidFill>
                <a:latin typeface="Book Antiqua"/>
                <a:cs typeface="Book Antiqua"/>
              </a:rPr>
              <a:t>Dimostrazione.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000" spc="-65">
                <a:latin typeface="Book Antiqua"/>
                <a:cs typeface="Book Antiqua"/>
              </a:rPr>
              <a:t>Usando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5">
                <a:latin typeface="Book Antiqua"/>
                <a:cs typeface="Book Antiqua"/>
              </a:rPr>
              <a:t>definizioni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la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relazione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fondamental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baseline="27777" sz="1050" spc="37">
                <a:latin typeface="Calibri"/>
                <a:cs typeface="Calibri"/>
              </a:rPr>
              <a:t>2</a:t>
            </a:r>
            <a:r>
              <a:rPr dirty="0" baseline="27777" sz="1050" spc="82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+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baseline="35714" sz="1050" spc="37">
                <a:latin typeface="Calibri"/>
                <a:cs typeface="Calibri"/>
              </a:rPr>
              <a:t>2</a:t>
            </a:r>
            <a:r>
              <a:rPr dirty="0" baseline="35714" sz="1050" spc="82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r>
              <a:rPr dirty="0" sz="1000" spc="55" i="1">
                <a:latin typeface="Century Gothic"/>
                <a:cs typeface="Century Gothic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ha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8525" y="1689780"/>
            <a:ext cx="95123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Book Antiqua"/>
                <a:cs typeface="Book Antiqua"/>
              </a:rPr>
              <a:t>sec</a:t>
            </a:r>
            <a:r>
              <a:rPr dirty="0" baseline="31746" sz="1050" spc="37">
                <a:latin typeface="Calibri"/>
                <a:cs typeface="Calibri"/>
              </a:rPr>
              <a:t>2</a:t>
            </a:r>
            <a:r>
              <a:rPr dirty="0" baseline="31746" sz="1050" spc="82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+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csc</a:t>
            </a:r>
            <a:r>
              <a:rPr dirty="0" baseline="31746" sz="1050" spc="37">
                <a:latin typeface="Calibri"/>
                <a:cs typeface="Calibri"/>
              </a:rPr>
              <a:t>2</a:t>
            </a:r>
            <a:r>
              <a:rPr dirty="0" baseline="31746" sz="1050" spc="82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52206" y="178884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 h="0">
                <a:moveTo>
                  <a:pt x="0" y="0"/>
                </a:moveTo>
                <a:lnTo>
                  <a:pt x="32583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39506" y="1792256"/>
            <a:ext cx="35115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baseline="23809" sz="1050" spc="37">
                <a:latin typeface="Calibri"/>
                <a:cs typeface="Calibri"/>
              </a:rPr>
              <a:t>2</a:t>
            </a:r>
            <a:r>
              <a:rPr dirty="0" baseline="23809" sz="1050" spc="82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08631" y="1712605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+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63038" y="1788845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 h="0">
                <a:moveTo>
                  <a:pt x="0" y="0"/>
                </a:moveTo>
                <a:lnTo>
                  <a:pt x="30194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64040" y="1788845"/>
            <a:ext cx="782955" cy="0"/>
          </a:xfrm>
          <a:custGeom>
            <a:avLst/>
            <a:gdLst/>
            <a:ahLst/>
            <a:cxnLst/>
            <a:rect l="l" t="t" r="r" b="b"/>
            <a:pathLst>
              <a:path w="782954" h="0">
                <a:moveTo>
                  <a:pt x="0" y="0"/>
                </a:moveTo>
                <a:lnTo>
                  <a:pt x="78240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970798" y="1627007"/>
            <a:ext cx="1738630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11175" algn="l"/>
                <a:tab pos="744220" algn="l"/>
              </a:tabLst>
            </a:pP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>
                <a:latin typeface="Book Antiqua"/>
                <a:cs typeface="Book Antiqua"/>
              </a:rPr>
              <a:t>	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5">
                <a:latin typeface="Book Antiqua"/>
                <a:cs typeface="Book Antiqua"/>
              </a:rPr>
              <a:t>	</a:t>
            </a:r>
            <a:r>
              <a:rPr dirty="0" baseline="-36111" sz="1500" spc="-37">
                <a:latin typeface="Lucida Sans Unicode"/>
                <a:cs typeface="Lucida Sans Unicode"/>
              </a:rPr>
              <a:t>=</a:t>
            </a:r>
            <a:r>
              <a:rPr dirty="0" baseline="-36111" sz="1500" spc="120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sz="1000">
                <a:latin typeface="Book Antiqua"/>
                <a:cs typeface="Book Antiqua"/>
              </a:rPr>
              <a:t> </a:t>
            </a:r>
            <a:r>
              <a:rPr dirty="0" sz="1000" spc="10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5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+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sz="1000">
                <a:latin typeface="Book Antiqua"/>
                <a:cs typeface="Book Antiqua"/>
              </a:rPr>
              <a:t> </a:t>
            </a:r>
            <a:r>
              <a:rPr dirty="0" sz="1000" spc="100">
                <a:latin typeface="Book Antiqua"/>
                <a:cs typeface="Book Antiqua"/>
              </a:rPr>
              <a:t> </a:t>
            </a:r>
            <a:r>
              <a:rPr dirty="0" sz="1000" spc="70" i="1">
                <a:latin typeface="Century Gothic"/>
                <a:cs typeface="Century Gothic"/>
              </a:rPr>
              <a:t>α</a:t>
            </a:r>
            <a:r>
              <a:rPr dirty="0" baseline="-36111" sz="1500" spc="-7" i="1">
                <a:latin typeface="Century Gothic"/>
                <a:cs typeface="Century Gothic"/>
              </a:rPr>
              <a:t>,</a:t>
            </a:r>
            <a:endParaRPr baseline="-36111" sz="15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50338" y="1786554"/>
            <a:ext cx="1242060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0390" algn="l"/>
              </a:tabLst>
            </a:pP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baseline="35714" sz="1050" spc="37">
                <a:latin typeface="Calibri"/>
                <a:cs typeface="Calibri"/>
              </a:rPr>
              <a:t>2</a:t>
            </a:r>
            <a:r>
              <a:rPr dirty="0" baseline="35714" sz="1050" spc="82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	</a:t>
            </a: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baseline="23809" sz="1050" spc="37">
                <a:latin typeface="Calibri"/>
                <a:cs typeface="Calibri"/>
              </a:rPr>
              <a:t>2</a:t>
            </a:r>
            <a:r>
              <a:rPr dirty="0" baseline="23809" sz="1050" spc="82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baseline="35714" sz="1050" spc="37">
                <a:latin typeface="Calibri"/>
                <a:cs typeface="Calibri"/>
              </a:rPr>
              <a:t>2</a:t>
            </a:r>
            <a:r>
              <a:rPr dirty="0" baseline="35714" sz="1050" spc="82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95409" y="1601934"/>
            <a:ext cx="554990" cy="12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2759" algn="l"/>
              </a:tabLst>
            </a:pPr>
            <a:r>
              <a:rPr dirty="0" baseline="3968" sz="1050" spc="37">
                <a:latin typeface="Calibri"/>
                <a:cs typeface="Calibri"/>
              </a:rPr>
              <a:t>2</a:t>
            </a:r>
            <a:r>
              <a:rPr dirty="0" baseline="3968" sz="1050" spc="37">
                <a:latin typeface="Calibri"/>
                <a:cs typeface="Calibri"/>
              </a:rPr>
              <a:t>	</a:t>
            </a:r>
            <a:r>
              <a:rPr dirty="0" sz="700" spc="25">
                <a:latin typeface="Calibri"/>
                <a:cs typeface="Calibri"/>
              </a:rPr>
              <a:t>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52206" y="2107311"/>
            <a:ext cx="648970" cy="0"/>
          </a:xfrm>
          <a:custGeom>
            <a:avLst/>
            <a:gdLst/>
            <a:ahLst/>
            <a:cxnLst/>
            <a:rect l="l" t="t" r="r" b="b"/>
            <a:pathLst>
              <a:path w="648969" h="0">
                <a:moveTo>
                  <a:pt x="0" y="0"/>
                </a:moveTo>
                <a:lnTo>
                  <a:pt x="64885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725904" y="2031058"/>
            <a:ext cx="1665605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90"/>
              </a:lnSpc>
              <a:tabLst>
                <a:tab pos="824865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5">
                <a:latin typeface="Lucida Sans Unicode"/>
                <a:cs typeface="Lucida Sans Unicode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Book Antiqua"/>
                <a:cs typeface="Book Antiqua"/>
              </a:rPr>
              <a:t>sec</a:t>
            </a:r>
            <a:r>
              <a:rPr dirty="0" sz="1000">
                <a:latin typeface="Book Antiqua"/>
                <a:cs typeface="Book Antiqua"/>
              </a:rPr>
              <a:t> </a:t>
            </a:r>
            <a:r>
              <a:rPr dirty="0" sz="1000" spc="10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20">
                <a:latin typeface="Book Antiqua"/>
                <a:cs typeface="Book Antiqua"/>
              </a:rPr>
              <a:t>csc</a:t>
            </a:r>
            <a:r>
              <a:rPr dirty="0" sz="1000">
                <a:latin typeface="Book Antiqua"/>
                <a:cs typeface="Book Antiqua"/>
              </a:rPr>
              <a:t> </a:t>
            </a:r>
            <a:r>
              <a:rPr dirty="0" sz="1000" spc="10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  <a:p>
            <a:pPr marL="125730">
              <a:lnSpc>
                <a:spcPts val="990"/>
              </a:lnSpc>
            </a:pPr>
            <a:r>
              <a:rPr dirty="0" sz="1000" spc="-35">
                <a:latin typeface="Book Antiqua"/>
                <a:cs typeface="Book Antiqua"/>
              </a:rPr>
              <a:t>cos</a:t>
            </a:r>
            <a:r>
              <a:rPr dirty="0" baseline="23809" sz="1050" spc="37">
                <a:latin typeface="Calibri"/>
                <a:cs typeface="Calibri"/>
              </a:rPr>
              <a:t>2</a:t>
            </a:r>
            <a:r>
              <a:rPr dirty="0" baseline="23809" sz="1050" spc="82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sin</a:t>
            </a:r>
            <a:r>
              <a:rPr dirty="0" baseline="35714" sz="1050" spc="37">
                <a:latin typeface="Calibri"/>
                <a:cs typeface="Calibri"/>
              </a:rPr>
              <a:t>2</a:t>
            </a:r>
            <a:r>
              <a:rPr dirty="0" baseline="35714" sz="1050" spc="82">
                <a:latin typeface="Calibri"/>
                <a:cs typeface="Calibri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32304" y="194735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1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33166" y="2008232"/>
            <a:ext cx="41465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2425" algn="l"/>
              </a:tabLst>
            </a:pPr>
            <a:r>
              <a:rPr dirty="0" sz="700" spc="25">
                <a:latin typeface="Calibri"/>
                <a:cs typeface="Calibri"/>
              </a:rPr>
              <a:t>2</a:t>
            </a:r>
            <a:r>
              <a:rPr dirty="0" sz="700" spc="25">
                <a:latin typeface="Calibri"/>
                <a:cs typeface="Calibri"/>
              </a:rPr>
              <a:t>	</a:t>
            </a:r>
            <a:r>
              <a:rPr dirty="0" sz="700" spc="25">
                <a:latin typeface="Calibri"/>
                <a:cs typeface="Calibri"/>
              </a:rPr>
              <a:t>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91837" y="2377147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394365" y="237967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394365" y="2460002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5895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72787" y="2377147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382"/>
                </a:moveTo>
                <a:lnTo>
                  <a:pt x="0" y="0"/>
                </a:lnTo>
              </a:path>
            </a:pathLst>
          </a:custGeom>
          <a:ln w="5054">
            <a:solidFill>
              <a:srgbClr val="3333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35"/>
              <a:t>36</a:t>
            </a:r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512" y="25957"/>
            <a:ext cx="85344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Calcolo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di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0">
                <a:solidFill>
                  <a:srgbClr val="7A0000"/>
                </a:solidFill>
                <a:latin typeface="Arial"/>
                <a:cs typeface="Arial"/>
              </a:rPr>
              <a:t>seno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coseno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410845"/>
          </a:xfrm>
          <a:custGeom>
            <a:avLst/>
            <a:gdLst/>
            <a:ahLst/>
            <a:cxnLst/>
            <a:rect l="l" t="t" r="r" b="b"/>
            <a:pathLst>
              <a:path w="4608195" h="410845">
                <a:moveTo>
                  <a:pt x="0" y="410806"/>
                </a:moveTo>
                <a:lnTo>
                  <a:pt x="4608004" y="410806"/>
                </a:lnTo>
                <a:lnTo>
                  <a:pt x="4608004" y="0"/>
                </a:lnTo>
                <a:lnTo>
                  <a:pt x="0" y="0"/>
                </a:lnTo>
                <a:lnTo>
                  <a:pt x="0" y="41080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4157"/>
            <a:ext cx="32956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85" i="1">
                <a:solidFill>
                  <a:srgbClr val="CC0000"/>
                </a:solidFill>
                <a:latin typeface="Arial"/>
                <a:cs typeface="Arial"/>
              </a:rPr>
              <a:t>α</a:t>
            </a:r>
            <a:r>
              <a:rPr dirty="0" sz="1400" spc="15" i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CC0000"/>
                </a:solidFill>
                <a:latin typeface="Lucida Sans Unicode"/>
                <a:cs typeface="Lucida Sans Unicode"/>
              </a:rPr>
              <a:t>=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086" y="111116"/>
            <a:ext cx="127000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0" i="1">
                <a:solidFill>
                  <a:srgbClr val="CC0000"/>
                </a:solidFill>
                <a:latin typeface="Arial"/>
                <a:cs typeface="Arial"/>
              </a:rPr>
              <a:t>π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7786" y="33817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 h="0">
                <a:moveTo>
                  <a:pt x="0" y="0"/>
                </a:moveTo>
                <a:lnTo>
                  <a:pt x="107734" y="0"/>
                </a:lnTo>
              </a:path>
            </a:pathLst>
          </a:custGeom>
          <a:ln w="7289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75551" y="362347"/>
            <a:ext cx="11239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aramond"/>
                <a:cs typeface="Garamond"/>
              </a:rPr>
              <a:t>6</a:t>
            </a:r>
            <a:endParaRPr sz="14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27" y="1301348"/>
            <a:ext cx="375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8982" y="169952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40982" y="1539575"/>
            <a:ext cx="534670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36111" sz="1500" spc="-7">
                <a:latin typeface="Book Antiqua"/>
                <a:cs typeface="Book Antiqua"/>
              </a:rPr>
              <a:t>1</a:t>
            </a:r>
            <a:r>
              <a:rPr dirty="0" baseline="36111" sz="1500" spc="-195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1093" y="1711952"/>
            <a:ext cx="15240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305">
              <a:lnSpc>
                <a:spcPts val="84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840"/>
              </a:lnSpc>
            </a:pPr>
            <a:r>
              <a:rPr dirty="0" sz="1000" spc="715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60323" y="1876145"/>
            <a:ext cx="553720" cy="0"/>
          </a:xfrm>
          <a:custGeom>
            <a:avLst/>
            <a:gdLst/>
            <a:ahLst/>
            <a:cxnLst/>
            <a:rect l="l" t="t" r="r" b="b"/>
            <a:pathLst>
              <a:path w="553719" h="0">
                <a:moveTo>
                  <a:pt x="0" y="0"/>
                </a:moveTo>
                <a:lnTo>
                  <a:pt x="55316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17093" y="2012617"/>
            <a:ext cx="74612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120A8E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86535" y="208887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65504" y="1889843"/>
            <a:ext cx="354330" cy="363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650" marR="5080" indent="-108585">
              <a:lnSpc>
                <a:spcPts val="209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">
                <a:latin typeface="Book Antiqua"/>
                <a:cs typeface="Book Antiqua"/>
              </a:rPr>
              <a:t>1</a:t>
            </a:r>
            <a:r>
              <a:rPr dirty="0" baseline="-41666" sz="1500" spc="-195">
                <a:latin typeface="Book Antiqua"/>
                <a:cs typeface="Book Antiqu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30">
                <a:latin typeface="Calibri"/>
                <a:cs typeface="Calibri"/>
              </a:rPr>
              <a:t>2 </a:t>
            </a: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02803" y="19268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97354" y="2088870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68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35925" y="1860179"/>
            <a:ext cx="393065" cy="39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9779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baseline="-47222" sz="1500" spc="-7">
                <a:latin typeface="Book Antiqua"/>
                <a:cs typeface="Book Antiqua"/>
              </a:rPr>
              <a:t>3</a:t>
            </a:r>
            <a:endParaRPr baseline="-47222" sz="1500">
              <a:latin typeface="Book Antiqua"/>
              <a:cs typeface="Book Antiqua"/>
            </a:endParaRPr>
          </a:p>
          <a:p>
            <a:pPr algn="ctr">
              <a:lnSpc>
                <a:spcPts val="940"/>
              </a:lnSpc>
              <a:spcBef>
                <a:spcPts val="305"/>
              </a:spcBef>
              <a:tabLst>
                <a:tab pos="332105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5">
                <a:latin typeface="Lucida Sans Unicode"/>
                <a:cs typeface="Lucida Sans Unicode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  <a:p>
            <a:pPr algn="ctr" marL="97790">
              <a:lnSpc>
                <a:spcPts val="94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46159" y="830269"/>
            <a:ext cx="2177458" cy="2111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10</a:t>
            </a:fld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512" y="25957"/>
            <a:ext cx="85344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Calcolo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di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0">
                <a:solidFill>
                  <a:srgbClr val="7A0000"/>
                </a:solidFill>
                <a:latin typeface="Arial"/>
                <a:cs typeface="Arial"/>
              </a:rPr>
              <a:t>seno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coseno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410845"/>
          </a:xfrm>
          <a:custGeom>
            <a:avLst/>
            <a:gdLst/>
            <a:ahLst/>
            <a:cxnLst/>
            <a:rect l="l" t="t" r="r" b="b"/>
            <a:pathLst>
              <a:path w="4608195" h="410845">
                <a:moveTo>
                  <a:pt x="0" y="410806"/>
                </a:moveTo>
                <a:lnTo>
                  <a:pt x="4608004" y="410806"/>
                </a:lnTo>
                <a:lnTo>
                  <a:pt x="4608004" y="0"/>
                </a:lnTo>
                <a:lnTo>
                  <a:pt x="0" y="0"/>
                </a:lnTo>
                <a:lnTo>
                  <a:pt x="0" y="41080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4157"/>
            <a:ext cx="32956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85" i="1">
                <a:solidFill>
                  <a:srgbClr val="CC0000"/>
                </a:solidFill>
                <a:latin typeface="Arial"/>
                <a:cs typeface="Arial"/>
              </a:rPr>
              <a:t>α</a:t>
            </a:r>
            <a:r>
              <a:rPr dirty="0" sz="1400" spc="15" i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CC0000"/>
                </a:solidFill>
                <a:latin typeface="Lucida Sans Unicode"/>
                <a:cs typeface="Lucida Sans Unicode"/>
              </a:rPr>
              <a:t>=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086" y="111116"/>
            <a:ext cx="127000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0" i="1">
                <a:solidFill>
                  <a:srgbClr val="CC0000"/>
                </a:solidFill>
                <a:latin typeface="Arial"/>
                <a:cs typeface="Arial"/>
              </a:rPr>
              <a:t>π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7786" y="33817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 h="0">
                <a:moveTo>
                  <a:pt x="0" y="0"/>
                </a:moveTo>
                <a:lnTo>
                  <a:pt x="107734" y="0"/>
                </a:lnTo>
              </a:path>
            </a:pathLst>
          </a:custGeom>
          <a:ln w="7289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75551" y="362347"/>
            <a:ext cx="11239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aramond"/>
                <a:cs typeface="Garamond"/>
              </a:rPr>
              <a:t>4</a:t>
            </a:r>
            <a:endParaRPr sz="1400">
              <a:latin typeface="Garamond"/>
              <a:cs typeface="Garamon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4489" y="1242364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1627" y="1166111"/>
            <a:ext cx="2043430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34390" algn="l"/>
              </a:tabLst>
            </a:pPr>
            <a:r>
              <a:rPr dirty="0" sz="1000" spc="-55">
                <a:latin typeface="Book Antiqua"/>
                <a:cs typeface="Book Antiqua"/>
              </a:rPr>
              <a:t>Essendo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sz="1000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raggio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OP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coincide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789" y="1080796"/>
            <a:ext cx="97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627" y="1254790"/>
            <a:ext cx="2016760" cy="408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446405">
              <a:lnSpc>
                <a:spcPts val="1010"/>
              </a:lnSpc>
            </a:pPr>
            <a:r>
              <a:rPr dirty="0" sz="1000" spc="-5">
                <a:latin typeface="Book Antiqua"/>
                <a:cs typeface="Book Antiqua"/>
              </a:rPr>
              <a:t>4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005"/>
              </a:lnSpc>
            </a:pPr>
            <a:r>
              <a:rPr dirty="0" sz="1000" spc="-45">
                <a:latin typeface="Book Antiqua"/>
                <a:cs typeface="Book Antiqua"/>
              </a:rPr>
              <a:t>con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Book Antiqua"/>
                <a:cs typeface="Book Antiqua"/>
              </a:rPr>
              <a:t>la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Book Antiqua"/>
                <a:cs typeface="Book Antiqua"/>
              </a:rPr>
              <a:t>diagonale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5">
                <a:solidFill>
                  <a:srgbClr val="FF0000"/>
                </a:solidFill>
                <a:latin typeface="Book Antiqua"/>
                <a:cs typeface="Book Antiqua"/>
              </a:rPr>
              <a:t>del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Book Antiqua"/>
                <a:cs typeface="Book Antiqua"/>
              </a:rPr>
              <a:t>quadrato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20" i="1">
                <a:solidFill>
                  <a:srgbClr val="FF0000"/>
                </a:solidFill>
                <a:latin typeface="Arial"/>
                <a:cs typeface="Arial"/>
              </a:rPr>
              <a:t>APB</a:t>
            </a:r>
            <a:r>
              <a:rPr dirty="0" sz="1000" spc="50" i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200"/>
              </a:lnSpc>
            </a:pPr>
            <a:r>
              <a:rPr dirty="0" sz="1000" spc="-75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7524" y="1787103"/>
            <a:ext cx="711200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algn="ctr" marL="301625">
              <a:lnSpc>
                <a:spcPts val="935"/>
              </a:lnSpc>
              <a:spcBef>
                <a:spcPts val="210"/>
              </a:spcBef>
              <a:tabLst>
                <a:tab pos="499109" algn="l"/>
              </a:tabLst>
            </a:pP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85" u="sng">
                <a:latin typeface="Times New Roman"/>
                <a:cs typeface="Times New Roman"/>
              </a:rPr>
              <a:t> </a:t>
            </a:r>
            <a:r>
              <a:rPr dirty="0" sz="1000" spc="-90" u="sng">
                <a:latin typeface="Book Antiqua"/>
                <a:cs typeface="Book Antiqua"/>
              </a:rPr>
              <a:t>1</a:t>
            </a:r>
            <a:r>
              <a:rPr dirty="0" sz="1000" spc="-17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algn="ctr" marL="210185">
              <a:lnSpc>
                <a:spcPts val="935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2777" sz="1500" spc="22">
                <a:latin typeface="Lucida Sans Unicode"/>
                <a:cs typeface="Lucida Sans Unicode"/>
              </a:rPr>
              <a:t>√</a:t>
            </a:r>
            <a:r>
              <a:rPr dirty="0" baseline="-44444" sz="1500" spc="-7">
                <a:latin typeface="Book Antiqua"/>
                <a:cs typeface="Book Antiqua"/>
              </a:rPr>
              <a:t>2</a:t>
            </a:r>
            <a:r>
              <a:rPr dirty="0" baseline="-44444" sz="1500" spc="-195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30960" y="233582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25524" y="2497836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 h="0">
                <a:moveTo>
                  <a:pt x="0" y="0"/>
                </a:moveTo>
                <a:lnTo>
                  <a:pt x="16868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099235" y="2421583"/>
            <a:ext cx="358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9880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5">
                <a:latin typeface="Lucida Sans Unicode"/>
                <a:cs typeface="Lucida Sans Unicode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12824" y="2269145"/>
            <a:ext cx="19431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baseline="-47222" sz="1500" spc="-7">
                <a:latin typeface="Book Antiqua"/>
                <a:cs typeface="Book Antiqua"/>
              </a:rPr>
              <a:t>2</a:t>
            </a:r>
            <a:endParaRPr baseline="-47222" sz="15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65542" y="2510261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46159" y="873121"/>
            <a:ext cx="2177548" cy="2003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10</a:t>
            </a:fld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512" y="25957"/>
            <a:ext cx="85344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Calcolo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di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0">
                <a:solidFill>
                  <a:srgbClr val="7A0000"/>
                </a:solidFill>
                <a:latin typeface="Arial"/>
                <a:cs typeface="Arial"/>
              </a:rPr>
              <a:t>seno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coseno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410845"/>
          </a:xfrm>
          <a:custGeom>
            <a:avLst/>
            <a:gdLst/>
            <a:ahLst/>
            <a:cxnLst/>
            <a:rect l="l" t="t" r="r" b="b"/>
            <a:pathLst>
              <a:path w="4608195" h="410845">
                <a:moveTo>
                  <a:pt x="0" y="410806"/>
                </a:moveTo>
                <a:lnTo>
                  <a:pt x="4608004" y="410806"/>
                </a:lnTo>
                <a:lnTo>
                  <a:pt x="4608004" y="0"/>
                </a:lnTo>
                <a:lnTo>
                  <a:pt x="0" y="0"/>
                </a:lnTo>
                <a:lnTo>
                  <a:pt x="0" y="41080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4157"/>
            <a:ext cx="32956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85" i="1">
                <a:solidFill>
                  <a:srgbClr val="CC0000"/>
                </a:solidFill>
                <a:latin typeface="Arial"/>
                <a:cs typeface="Arial"/>
              </a:rPr>
              <a:t>α</a:t>
            </a:r>
            <a:r>
              <a:rPr dirty="0" sz="1400" spc="15" i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CC0000"/>
                </a:solidFill>
                <a:latin typeface="Lucida Sans Unicode"/>
                <a:cs typeface="Lucida Sans Unicode"/>
              </a:rPr>
              <a:t>=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086" y="111116"/>
            <a:ext cx="127000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0" i="1">
                <a:solidFill>
                  <a:srgbClr val="CC0000"/>
                </a:solidFill>
                <a:latin typeface="Arial"/>
                <a:cs typeface="Arial"/>
              </a:rPr>
              <a:t>π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7786" y="33817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 h="0">
                <a:moveTo>
                  <a:pt x="0" y="0"/>
                </a:moveTo>
                <a:lnTo>
                  <a:pt x="107734" y="0"/>
                </a:lnTo>
              </a:path>
            </a:pathLst>
          </a:custGeom>
          <a:ln w="7289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75551" y="362347"/>
            <a:ext cx="11239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aramond"/>
                <a:cs typeface="Garamond"/>
              </a:rPr>
              <a:t>3</a:t>
            </a:r>
            <a:endParaRPr sz="14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27" y="778660"/>
            <a:ext cx="2202815" cy="761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0">
                <a:latin typeface="Book Antiqua"/>
                <a:cs typeface="Book Antiqua"/>
              </a:rPr>
              <a:t>Sia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45" i="1">
                <a:latin typeface="Arial"/>
                <a:cs typeface="Arial"/>
              </a:rPr>
              <a:t>P</a:t>
            </a:r>
            <a:r>
              <a:rPr dirty="0" baseline="27777" sz="1050" i="1">
                <a:latin typeface="Calibri"/>
                <a:cs typeface="Calibri"/>
              </a:rPr>
              <a:t>! </a:t>
            </a:r>
            <a:r>
              <a:rPr dirty="0" baseline="27777" sz="1050" spc="97" i="1">
                <a:latin typeface="Calibri"/>
                <a:cs typeface="Calibri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il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simmetrico</a:t>
            </a:r>
            <a:r>
              <a:rPr dirty="0" sz="1000" spc="85">
                <a:latin typeface="Book Antiqua"/>
                <a:cs typeface="Book Antiqua"/>
              </a:rPr>
              <a:t> </a:t>
            </a:r>
            <a:r>
              <a:rPr dirty="0" sz="1000" spc="-80">
                <a:latin typeface="Book Antiqua"/>
                <a:cs typeface="Book Antiqua"/>
              </a:rPr>
              <a:t>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35" i="1">
                <a:latin typeface="Arial"/>
                <a:cs typeface="Arial"/>
              </a:rPr>
              <a:t>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55">
                <a:latin typeface="Book Antiqua"/>
                <a:cs typeface="Book Antiqua"/>
              </a:rPr>
              <a:t>ris</a:t>
            </a:r>
            <a:r>
              <a:rPr dirty="0" sz="1000" spc="-60">
                <a:latin typeface="Book Antiqua"/>
                <a:cs typeface="Book Antiqua"/>
              </a:rPr>
              <a:t>p</a:t>
            </a:r>
            <a:r>
              <a:rPr dirty="0" sz="1000" spc="-10">
                <a:latin typeface="Book Antiqua"/>
                <a:cs typeface="Book Antiqua"/>
              </a:rPr>
              <a:t>etto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all’asse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1195"/>
              </a:lnSpc>
            </a:pP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sz="1000" spc="-170" i="1">
                <a:latin typeface="Arial"/>
                <a:cs typeface="Arial"/>
              </a:rPr>
              <a:t> </a:t>
            </a:r>
            <a:r>
              <a:rPr dirty="0" sz="1000" spc="25">
                <a:latin typeface="Book Antiqua"/>
                <a:cs typeface="Book Antiqua"/>
              </a:rPr>
              <a:t>.</a:t>
            </a:r>
            <a:endParaRPr sz="1000">
              <a:latin typeface="Book Antiqua"/>
              <a:cs typeface="Book Antiqua"/>
            </a:endParaRPr>
          </a:p>
          <a:p>
            <a:pPr marL="12700" marR="81280">
              <a:lnSpc>
                <a:spcPts val="1200"/>
              </a:lnSpc>
              <a:spcBef>
                <a:spcPts val="35"/>
              </a:spcBef>
            </a:pPr>
            <a:r>
              <a:rPr dirty="0" sz="1000" spc="-70">
                <a:latin typeface="Book Antiqua"/>
                <a:cs typeface="Book Antiqua"/>
              </a:rPr>
              <a:t>All</a:t>
            </a:r>
            <a:r>
              <a:rPr dirty="0" sz="1000" spc="-114">
                <a:latin typeface="Book Antiqua"/>
                <a:cs typeface="Book Antiqua"/>
              </a:rPr>
              <a:t>o</a:t>
            </a:r>
            <a:r>
              <a:rPr dirty="0" sz="1000" spc="-45">
                <a:latin typeface="Book Antiqua"/>
                <a:cs typeface="Book Antiqua"/>
              </a:rPr>
              <a:t>ra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Book Antiqua"/>
                <a:cs typeface="Book Antiqua"/>
              </a:rPr>
              <a:t>il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Book Antiqua"/>
                <a:cs typeface="Book Antiqua"/>
              </a:rPr>
              <a:t>triangolo</a:t>
            </a:r>
            <a:r>
              <a:rPr dirty="0" sz="1000" spc="8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PO</a:t>
            </a:r>
            <a:r>
              <a:rPr dirty="0" sz="1000" spc="40" i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baseline="27777" sz="1050" i="1">
                <a:solidFill>
                  <a:srgbClr val="FF0000"/>
                </a:solidFill>
                <a:latin typeface="Calibri"/>
                <a:cs typeface="Calibri"/>
              </a:rPr>
              <a:t>! </a:t>
            </a:r>
            <a:r>
              <a:rPr dirty="0" baseline="27777" sz="1050" spc="97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Book Antiqua"/>
                <a:cs typeface="Book Antiqua"/>
              </a:rPr>
              <a:t>è</a:t>
            </a:r>
            <a:r>
              <a:rPr dirty="0" sz="1000" spc="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Book Antiqua"/>
                <a:cs typeface="Book Antiqua"/>
              </a:rPr>
              <a:t>equil</a:t>
            </a:r>
            <a:r>
              <a:rPr dirty="0" sz="1000" spc="-30">
                <a:solidFill>
                  <a:srgbClr val="FF0000"/>
                </a:solidFill>
                <a:latin typeface="Book Antiqua"/>
                <a:cs typeface="Book Antiqua"/>
              </a:rPr>
              <a:t>atero</a:t>
            </a:r>
            <a:r>
              <a:rPr dirty="0" sz="1000" spc="25">
                <a:latin typeface="Book Antiqua"/>
                <a:cs typeface="Book Antiqua"/>
              </a:rPr>
              <a:t>,</a:t>
            </a:r>
            <a:r>
              <a:rPr dirty="0" sz="1000" spc="25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essendo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60">
                <a:latin typeface="Book Antiqua"/>
                <a:cs typeface="Book Antiqua"/>
              </a:rPr>
              <a:t>i</a:t>
            </a:r>
            <a:r>
              <a:rPr dirty="0" sz="1000" spc="-40">
                <a:latin typeface="Book Antiqua"/>
                <a:cs typeface="Book Antiqua"/>
              </a:rPr>
              <a:t>soscele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(i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25">
                <a:latin typeface="Book Antiqua"/>
                <a:cs typeface="Book Antiqua"/>
              </a:rPr>
              <a:t>lati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 i="1">
                <a:latin typeface="Arial"/>
                <a:cs typeface="Arial"/>
              </a:rPr>
              <a:t>OP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75">
                <a:latin typeface="Book Antiqua"/>
                <a:cs typeface="Book Antiqua"/>
              </a:rPr>
              <a:t>ed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 i="1">
                <a:latin typeface="Arial"/>
                <a:cs typeface="Arial"/>
              </a:rPr>
              <a:t>O</a:t>
            </a:r>
            <a:r>
              <a:rPr dirty="0" sz="1000" spc="40" i="1">
                <a:latin typeface="Arial"/>
                <a:cs typeface="Arial"/>
              </a:rPr>
              <a:t>P</a:t>
            </a:r>
            <a:r>
              <a:rPr dirty="0" baseline="27777" sz="1050" i="1">
                <a:latin typeface="Calibri"/>
                <a:cs typeface="Calibri"/>
              </a:rPr>
              <a:t>! </a:t>
            </a:r>
            <a:r>
              <a:rPr dirty="0" baseline="27777" sz="1050" spc="97" i="1">
                <a:latin typeface="Calibri"/>
                <a:cs typeface="Calibri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sono </a:t>
            </a:r>
            <a:r>
              <a:rPr dirty="0" sz="1000" spc="-40">
                <a:latin typeface="Book Antiqua"/>
                <a:cs typeface="Book Antiqua"/>
              </a:rPr>
              <a:t>raggi,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70">
                <a:latin typeface="Book Antiqua"/>
                <a:cs typeface="Book Antiqua"/>
              </a:rPr>
              <a:t>quindi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50">
                <a:latin typeface="Book Antiqua"/>
                <a:cs typeface="Book Antiqua"/>
              </a:rPr>
              <a:t>uguali)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0">
                <a:latin typeface="Book Antiqua"/>
                <a:cs typeface="Book Antiqua"/>
              </a:rPr>
              <a:t>e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100">
                <a:latin typeface="Book Antiqua"/>
                <a:cs typeface="Book Antiqua"/>
              </a:rPr>
              <a:t>d</a:t>
            </a:r>
            <a:r>
              <a:rPr dirty="0" sz="1000" spc="-15">
                <a:latin typeface="Book Antiqua"/>
                <a:cs typeface="Book Antiqua"/>
              </a:rPr>
              <a:t>ato</a:t>
            </a:r>
            <a:r>
              <a:rPr dirty="0" sz="1000" spc="80">
                <a:latin typeface="Book Antiqua"/>
                <a:cs typeface="Book Antiqua"/>
              </a:rPr>
              <a:t> </a:t>
            </a:r>
            <a:r>
              <a:rPr dirty="0" sz="1000" spc="-45">
                <a:latin typeface="Book Antiqua"/>
                <a:cs typeface="Book Antiqua"/>
              </a:rPr>
              <a:t>che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2727" y="1778533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30593" y="1616977"/>
            <a:ext cx="1094740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0" i="1">
                <a:latin typeface="Arial"/>
                <a:cs typeface="Arial"/>
              </a:rPr>
              <a:t>P</a:t>
            </a:r>
            <a:r>
              <a:rPr dirty="0" baseline="13888" sz="1500" spc="-480">
                <a:latin typeface="Arial"/>
                <a:cs typeface="Arial"/>
              </a:rPr>
              <a:t> </a:t>
            </a:r>
            <a:r>
              <a:rPr dirty="0" sz="1000" spc="-50" i="1">
                <a:latin typeface="Arial"/>
                <a:cs typeface="Arial"/>
              </a:rPr>
              <a:t>O</a:t>
            </a:r>
            <a:r>
              <a:rPr dirty="0" sz="1000" spc="40" i="1">
                <a:latin typeface="Arial"/>
                <a:cs typeface="Arial"/>
              </a:rPr>
              <a:t>P</a:t>
            </a:r>
            <a:r>
              <a:rPr dirty="0" baseline="23809" sz="1050" i="1">
                <a:latin typeface="Calibri"/>
                <a:cs typeface="Calibri"/>
              </a:rPr>
              <a:t>! </a:t>
            </a:r>
            <a:r>
              <a:rPr dirty="0" baseline="23809" sz="1050" spc="1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5">
                <a:latin typeface="Book Antiqua"/>
                <a:cs typeface="Book Antiqua"/>
              </a:rPr>
              <a:t>2</a:t>
            </a:r>
            <a:r>
              <a:rPr dirty="0" sz="1000" spc="-85">
                <a:latin typeface="Book Antiqua"/>
                <a:cs typeface="Book Antiqua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/</a:t>
            </a:r>
            <a:r>
              <a:rPr dirty="0" baseline="61111" sz="1500" spc="-240">
                <a:latin typeface="Arial"/>
                <a:cs typeface="Arial"/>
              </a:rPr>
              <a:t> </a:t>
            </a:r>
            <a:r>
              <a:rPr dirty="0" baseline="36111" sz="1500" spc="-165" i="1">
                <a:latin typeface="Century Gothic"/>
                <a:cs typeface="Century Gothic"/>
              </a:rPr>
              <a:t>π</a:t>
            </a:r>
            <a:r>
              <a:rPr dirty="0" baseline="36111" sz="1500" spc="142" i="1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Century Gothic"/>
                <a:cs typeface="Century Gothic"/>
              </a:rPr>
              <a:t>α</a:t>
            </a:r>
            <a:r>
              <a:rPr dirty="0" baseline="61111" sz="1500" spc="-615">
                <a:latin typeface="Arial"/>
                <a:cs typeface="Arial"/>
              </a:rPr>
              <a:t>�</a:t>
            </a:r>
            <a:r>
              <a:rPr dirty="0" baseline="61111" sz="1500" spc="-172">
                <a:latin typeface="Arial"/>
                <a:cs typeface="Arial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6746" y="179095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92835" y="2056003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66546" y="1979762"/>
            <a:ext cx="2660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5">
                <a:latin typeface="Lucida Sans Unicode"/>
                <a:cs typeface="Lucida Sans Unicode"/>
              </a:rPr>
              <a:t>  </a:t>
            </a:r>
            <a:r>
              <a:rPr dirty="0" sz="1000" spc="-105">
                <a:latin typeface="Lucida Sans Unicode"/>
                <a:cs typeface="Lucida Sans Unicode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0135" y="1894446"/>
            <a:ext cx="97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1042" y="2068441"/>
            <a:ext cx="919480" cy="564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00965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3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000" spc="-615" i="1">
                <a:latin typeface="Arial"/>
                <a:cs typeface="Arial"/>
              </a:rPr>
              <a:t>P</a:t>
            </a:r>
            <a:r>
              <a:rPr dirty="0" baseline="13888" sz="1500" spc="-412">
                <a:latin typeface="Arial"/>
                <a:cs typeface="Arial"/>
              </a:rPr>
              <a:t> </a:t>
            </a:r>
            <a:r>
              <a:rPr dirty="0" baseline="23809" sz="1050" spc="75" i="1">
                <a:latin typeface="Calibri"/>
                <a:cs typeface="Calibri"/>
              </a:rPr>
              <a:t>!</a:t>
            </a:r>
            <a:r>
              <a:rPr dirty="0" sz="1000" spc="-45" i="1">
                <a:latin typeface="Arial"/>
                <a:cs typeface="Arial"/>
              </a:rPr>
              <a:t>PO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720" i="1">
                <a:latin typeface="Arial"/>
                <a:cs typeface="Arial"/>
              </a:rPr>
              <a:t>O</a:t>
            </a:r>
            <a:r>
              <a:rPr dirty="0" baseline="13888" sz="1500" spc="-397">
                <a:latin typeface="Arial"/>
                <a:cs typeface="Arial"/>
              </a:rPr>
              <a:t> </a:t>
            </a:r>
            <a:r>
              <a:rPr dirty="0" sz="1000" spc="45" i="1">
                <a:latin typeface="Arial"/>
                <a:cs typeface="Arial"/>
              </a:rPr>
              <a:t>P</a:t>
            </a:r>
            <a:r>
              <a:rPr dirty="0" baseline="23809" sz="1050" spc="75" i="1">
                <a:latin typeface="Calibri"/>
                <a:cs typeface="Calibri"/>
              </a:rPr>
              <a:t>!</a:t>
            </a:r>
            <a:r>
              <a:rPr dirty="0" sz="1000" spc="45" i="1">
                <a:latin typeface="Arial"/>
                <a:cs typeface="Arial"/>
              </a:rPr>
              <a:t>P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  <a:p>
            <a:pPr marL="471170">
              <a:lnSpc>
                <a:spcPct val="100000"/>
              </a:lnSpc>
              <a:spcBef>
                <a:spcPts val="305"/>
              </a:spcBef>
            </a:pPr>
            <a:r>
              <a:rPr dirty="0" sz="1000" spc="-110" i="1" u="sng">
                <a:latin typeface="Century Gothic"/>
                <a:cs typeface="Century Gothic"/>
              </a:rPr>
              <a:t>π</a:t>
            </a:r>
            <a:r>
              <a:rPr dirty="0" sz="100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75" i="1" u="sng">
                <a:latin typeface="Century Gothic"/>
                <a:cs typeface="Century Gothic"/>
              </a:rPr>
              <a:t>π</a:t>
            </a:r>
            <a:r>
              <a:rPr dirty="0" sz="1000" spc="55" i="1" u="sng">
                <a:latin typeface="Century Gothic"/>
                <a:cs typeface="Century Gothic"/>
              </a:rPr>
              <a:t>/</a:t>
            </a:r>
            <a:r>
              <a:rPr dirty="0" sz="1000" spc="-5" u="sng">
                <a:latin typeface="Book Antiqua"/>
                <a:cs typeface="Book Antiqua"/>
              </a:rPr>
              <a:t>3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6546" y="2527488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65745" y="2616154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29791" y="2527770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92835" y="2881198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 h="0">
                <a:moveTo>
                  <a:pt x="0" y="0"/>
                </a:moveTo>
                <a:lnTo>
                  <a:pt x="7665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66546" y="2804958"/>
            <a:ext cx="2660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5">
                <a:latin typeface="Lucida Sans Unicode"/>
                <a:cs typeface="Lucida Sans Unicode"/>
              </a:rPr>
              <a:t>  </a:t>
            </a:r>
            <a:r>
              <a:rPr dirty="0" sz="1000" spc="-105">
                <a:latin typeface="Lucida Sans Unicode"/>
                <a:cs typeface="Lucida Sans Unicode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80135" y="2719642"/>
            <a:ext cx="97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10" i="1">
                <a:latin typeface="Century Gothic"/>
                <a:cs typeface="Century Gothic"/>
              </a:rPr>
              <a:t>π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6840" y="289363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Book Antiqua"/>
                <a:cs typeface="Book Antiqua"/>
              </a:rPr>
              <a:t>3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46159" y="1161078"/>
            <a:ext cx="2177431" cy="1468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10</a:t>
            </a:fld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512" y="25957"/>
            <a:ext cx="85344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Calcolo</a:t>
            </a:r>
            <a:r>
              <a:rPr dirty="0" sz="500" spc="3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7A0000"/>
                </a:solidFill>
                <a:latin typeface="Arial"/>
                <a:cs typeface="Arial"/>
              </a:rPr>
              <a:t>di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7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0">
                <a:solidFill>
                  <a:srgbClr val="7A0000"/>
                </a:solidFill>
                <a:latin typeface="Arial"/>
                <a:cs typeface="Arial"/>
              </a:rPr>
              <a:t>seno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7A0000"/>
                </a:solidFill>
                <a:latin typeface="Arial"/>
                <a:cs typeface="Arial"/>
              </a:rPr>
              <a:t>e</a:t>
            </a:r>
            <a:r>
              <a:rPr dirty="0" sz="500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-65">
                <a:solidFill>
                  <a:srgbClr val="7A0000"/>
                </a:solidFill>
                <a:latin typeface="Arial"/>
                <a:cs typeface="Arial"/>
              </a:rPr>
              <a:t> </a:t>
            </a:r>
            <a:r>
              <a:rPr dirty="0" sz="500" spc="25">
                <a:solidFill>
                  <a:srgbClr val="7A0000"/>
                </a:solidFill>
                <a:latin typeface="Arial"/>
                <a:cs typeface="Arial"/>
              </a:rPr>
              <a:t>coseno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936"/>
                </a:moveTo>
                <a:lnTo>
                  <a:pt x="2303995" y="126936"/>
                </a:lnTo>
                <a:lnTo>
                  <a:pt x="2303995" y="0"/>
                </a:lnTo>
                <a:lnTo>
                  <a:pt x="0" y="0"/>
                </a:lnTo>
                <a:lnTo>
                  <a:pt x="0" y="12693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936"/>
            <a:ext cx="4608195" cy="410845"/>
          </a:xfrm>
          <a:custGeom>
            <a:avLst/>
            <a:gdLst/>
            <a:ahLst/>
            <a:cxnLst/>
            <a:rect l="l" t="t" r="r" b="b"/>
            <a:pathLst>
              <a:path w="4608195" h="410845">
                <a:moveTo>
                  <a:pt x="0" y="410806"/>
                </a:moveTo>
                <a:lnTo>
                  <a:pt x="4608004" y="410806"/>
                </a:lnTo>
                <a:lnTo>
                  <a:pt x="4608004" y="0"/>
                </a:lnTo>
                <a:lnTo>
                  <a:pt x="0" y="0"/>
                </a:lnTo>
                <a:lnTo>
                  <a:pt x="0" y="41080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4157"/>
            <a:ext cx="32956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85" i="1">
                <a:solidFill>
                  <a:srgbClr val="CC0000"/>
                </a:solidFill>
                <a:latin typeface="Arial"/>
                <a:cs typeface="Arial"/>
              </a:rPr>
              <a:t>α</a:t>
            </a:r>
            <a:r>
              <a:rPr dirty="0" sz="1400" spc="15" i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CC0000"/>
                </a:solidFill>
                <a:latin typeface="Lucida Sans Unicode"/>
                <a:cs typeface="Lucida Sans Unicode"/>
              </a:rPr>
              <a:t>=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086" y="111116"/>
            <a:ext cx="127000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0" i="1">
                <a:solidFill>
                  <a:srgbClr val="CC0000"/>
                </a:solidFill>
                <a:latin typeface="Arial"/>
                <a:cs typeface="Arial"/>
              </a:rPr>
              <a:t>π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7786" y="33817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 h="0">
                <a:moveTo>
                  <a:pt x="0" y="0"/>
                </a:moveTo>
                <a:lnTo>
                  <a:pt x="107734" y="0"/>
                </a:lnTo>
              </a:path>
            </a:pathLst>
          </a:custGeom>
          <a:ln w="7289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75551" y="362347"/>
            <a:ext cx="11239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aramond"/>
                <a:cs typeface="Garamond"/>
              </a:rPr>
              <a:t>3</a:t>
            </a:r>
            <a:endParaRPr sz="14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27" y="1237125"/>
            <a:ext cx="375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Book Antiqua"/>
                <a:cs typeface="Book Antiqua"/>
              </a:rPr>
              <a:t>Quindi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8982" y="163529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17093" y="1475339"/>
            <a:ext cx="5581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solidFill>
                  <a:srgbClr val="120A8E"/>
                </a:solidFill>
                <a:latin typeface="Book Antiqua"/>
                <a:cs typeface="Book Antiqua"/>
              </a:rPr>
              <a:t>cos</a:t>
            </a:r>
            <a:r>
              <a:rPr dirty="0" sz="1000" spc="-85">
                <a:solidFill>
                  <a:srgbClr val="120A8E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120A8E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120A8E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36111" sz="1500" spc="-7">
                <a:latin typeface="Book Antiqua"/>
                <a:cs typeface="Book Antiqua"/>
              </a:rPr>
              <a:t>1</a:t>
            </a:r>
            <a:r>
              <a:rPr dirty="0" baseline="36111" sz="1500" spc="-195">
                <a:latin typeface="Book Antiqua"/>
                <a:cs typeface="Book Antiqua"/>
              </a:rPr>
              <a:t> </a:t>
            </a:r>
            <a:r>
              <a:rPr dirty="0" sz="1000" spc="-5" i="1">
                <a:latin typeface="Century Gothic"/>
                <a:cs typeface="Century Gothic"/>
              </a:rPr>
              <a:t>,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1093" y="1647728"/>
            <a:ext cx="15240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305">
              <a:lnSpc>
                <a:spcPts val="84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  <a:p>
            <a:pPr marL="12700">
              <a:lnSpc>
                <a:spcPts val="840"/>
              </a:lnSpc>
            </a:pPr>
            <a:r>
              <a:rPr dirty="0" sz="1000" spc="715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60323" y="1811921"/>
            <a:ext cx="553720" cy="0"/>
          </a:xfrm>
          <a:custGeom>
            <a:avLst/>
            <a:gdLst/>
            <a:ahLst/>
            <a:cxnLst/>
            <a:rect l="l" t="t" r="r" b="b"/>
            <a:pathLst>
              <a:path w="553719" h="0">
                <a:moveTo>
                  <a:pt x="0" y="0"/>
                </a:moveTo>
                <a:lnTo>
                  <a:pt x="55316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40982" y="1948393"/>
            <a:ext cx="7219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0">
                <a:solidFill>
                  <a:srgbClr val="EC1B24"/>
                </a:solidFill>
                <a:latin typeface="Book Antiqua"/>
                <a:cs typeface="Book Antiqua"/>
              </a:rPr>
              <a:t>sin</a:t>
            </a:r>
            <a:r>
              <a:rPr dirty="0" sz="1000" spc="-85">
                <a:solidFill>
                  <a:srgbClr val="EC1B24"/>
                </a:solidFill>
                <a:latin typeface="Book Antiqua"/>
                <a:cs typeface="Book Antiqua"/>
              </a:rPr>
              <a:t> </a:t>
            </a:r>
            <a:r>
              <a:rPr dirty="0" sz="1000" spc="-50" i="1">
                <a:solidFill>
                  <a:srgbClr val="EC1B24"/>
                </a:solidFill>
                <a:latin typeface="Century Gothic"/>
                <a:cs typeface="Century Gothic"/>
              </a:rPr>
              <a:t>α</a:t>
            </a:r>
            <a:r>
              <a:rPr dirty="0" sz="1000" i="1">
                <a:solidFill>
                  <a:srgbClr val="EC1B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45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Book Antiqua"/>
                <a:cs typeface="Book Antiqua"/>
              </a:rPr>
              <a:t>1</a:t>
            </a:r>
            <a:r>
              <a:rPr dirty="0" sz="1000" spc="-30">
                <a:latin typeface="Book Antiqua"/>
                <a:cs typeface="Book Antiqu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86535" y="202463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65504" y="1825619"/>
            <a:ext cx="354330" cy="363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650" marR="5080" indent="-108585">
              <a:lnSpc>
                <a:spcPts val="2090"/>
              </a:lnSpc>
            </a:pPr>
            <a:r>
              <a:rPr dirty="0" sz="1000" spc="450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41666" sz="1500" spc="-7">
                <a:latin typeface="Book Antiqua"/>
                <a:cs typeface="Book Antiqua"/>
              </a:rPr>
              <a:t>1</a:t>
            </a:r>
            <a:r>
              <a:rPr dirty="0" baseline="-41666" sz="1500" spc="-195">
                <a:latin typeface="Book Antiqua"/>
                <a:cs typeface="Book Antiqua"/>
              </a:rPr>
              <a:t> </a:t>
            </a:r>
            <a:r>
              <a:rPr dirty="0" sz="1000" spc="450">
                <a:latin typeface="Arial"/>
                <a:cs typeface="Arial"/>
              </a:rPr>
              <a:t> </a:t>
            </a:r>
            <a:r>
              <a:rPr dirty="0" baseline="-15873" sz="1050" spc="30">
                <a:latin typeface="Calibri"/>
                <a:cs typeface="Calibri"/>
              </a:rPr>
              <a:t>2 </a:t>
            </a: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02803" y="186263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4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97354" y="2024634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68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35925" y="1795943"/>
            <a:ext cx="393065" cy="39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97790">
              <a:lnSpc>
                <a:spcPct val="100000"/>
              </a:lnSpc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baseline="-47222" sz="1500" spc="-7">
                <a:latin typeface="Book Antiqua"/>
                <a:cs typeface="Book Antiqua"/>
              </a:rPr>
              <a:t>3</a:t>
            </a:r>
            <a:endParaRPr baseline="-47222" sz="1500">
              <a:latin typeface="Book Antiqua"/>
              <a:cs typeface="Book Antiqua"/>
            </a:endParaRPr>
          </a:p>
          <a:p>
            <a:pPr algn="ctr">
              <a:lnSpc>
                <a:spcPts val="940"/>
              </a:lnSpc>
              <a:spcBef>
                <a:spcPts val="305"/>
              </a:spcBef>
              <a:tabLst>
                <a:tab pos="332105" algn="l"/>
              </a:tabLst>
            </a:pPr>
            <a:r>
              <a:rPr dirty="0" sz="1000" spc="-25">
                <a:latin typeface="Lucida Sans Unicode"/>
                <a:cs typeface="Lucida Sans Unicode"/>
              </a:rPr>
              <a:t>=</a:t>
            </a:r>
            <a:r>
              <a:rPr dirty="0" sz="1000" spc="-25">
                <a:latin typeface="Lucida Sans Unicode"/>
                <a:cs typeface="Lucida Sans Unicode"/>
              </a:rPr>
              <a:t>	</a:t>
            </a:r>
            <a:r>
              <a:rPr dirty="0" sz="1000" spc="-5" i="1"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  <a:p>
            <a:pPr algn="ctr" marL="97790">
              <a:lnSpc>
                <a:spcPts val="940"/>
              </a:lnSpc>
            </a:pPr>
            <a:r>
              <a:rPr dirty="0" sz="1000" spc="-5">
                <a:latin typeface="Book Antiqua"/>
                <a:cs typeface="Book Antiqua"/>
              </a:rPr>
              <a:t>2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46159" y="1087139"/>
            <a:ext cx="2177431" cy="1468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3364319"/>
            <a:ext cx="1383030" cy="92075"/>
          </a:xfrm>
          <a:custGeom>
            <a:avLst/>
            <a:gdLst/>
            <a:ahLst/>
            <a:cxnLst/>
            <a:rect l="l" t="t" r="r" b="b"/>
            <a:pathLst>
              <a:path w="1383030" h="92075">
                <a:moveTo>
                  <a:pt x="0" y="91681"/>
                </a:moveTo>
                <a:lnTo>
                  <a:pt x="1382420" y="91681"/>
                </a:lnTo>
                <a:lnTo>
                  <a:pt x="1382420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07" y="3364319"/>
            <a:ext cx="1935480" cy="92075"/>
          </a:xfrm>
          <a:custGeom>
            <a:avLst/>
            <a:gdLst/>
            <a:ahLst/>
            <a:cxnLst/>
            <a:rect l="l" t="t" r="r" b="b"/>
            <a:pathLst>
              <a:path w="1935479" h="92075">
                <a:moveTo>
                  <a:pt x="0" y="91681"/>
                </a:moveTo>
                <a:lnTo>
                  <a:pt x="1935352" y="91681"/>
                </a:lnTo>
                <a:lnTo>
                  <a:pt x="193535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319"/>
            <a:ext cx="829944" cy="92075"/>
          </a:xfrm>
          <a:custGeom>
            <a:avLst/>
            <a:gdLst/>
            <a:ahLst/>
            <a:cxnLst/>
            <a:rect l="l" t="t" r="r" b="b"/>
            <a:pathLst>
              <a:path w="829945" h="92075">
                <a:moveTo>
                  <a:pt x="0" y="91681"/>
                </a:moveTo>
                <a:lnTo>
                  <a:pt x="829411" y="91681"/>
                </a:lnTo>
                <a:lnTo>
                  <a:pt x="829411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319"/>
            <a:ext cx="461009" cy="92075"/>
          </a:xfrm>
          <a:custGeom>
            <a:avLst/>
            <a:gdLst/>
            <a:ahLst/>
            <a:cxnLst/>
            <a:rect l="l" t="t" r="r" b="b"/>
            <a:pathLst>
              <a:path w="461010" h="92075">
                <a:moveTo>
                  <a:pt x="0" y="91681"/>
                </a:moveTo>
                <a:lnTo>
                  <a:pt x="460832" y="91681"/>
                </a:lnTo>
                <a:lnTo>
                  <a:pt x="460832" y="0"/>
                </a:lnTo>
                <a:lnTo>
                  <a:pt x="0" y="0"/>
                </a:lnTo>
                <a:lnTo>
                  <a:pt x="0" y="91681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5"/>
              <a:t>F</a:t>
            </a:r>
            <a:r>
              <a:rPr dirty="0" spc="40"/>
              <a:t>r</a:t>
            </a:r>
            <a:r>
              <a:rPr dirty="0" spc="25"/>
              <a:t>ancesco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50"/>
              <a:t>Bonghi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95"/>
              <a:t>T</a:t>
            </a:r>
            <a:r>
              <a:rPr dirty="0" spc="45"/>
              <a:t>rigonometria</a:t>
            </a:r>
            <a:r>
              <a:rPr dirty="0"/>
              <a:t> </a:t>
            </a:r>
            <a:r>
              <a:rPr dirty="0" spc="-70"/>
              <a:t> </a:t>
            </a:r>
            <a:r>
              <a:rPr dirty="0" spc="35"/>
              <a:t>2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35"/>
              <a:t>10</a:t>
            </a:fld>
            <a:r>
              <a:rPr dirty="0" spc="85"/>
              <a:t>/36</a:t>
            </a: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Francesco Bonghi</dc:creator>
  <dc:title>Trigonometria: proprietà delle funzioni trigonometriche</dc:title>
  <dcterms:created xsi:type="dcterms:W3CDTF">2023-04-06T11:20:05Z</dcterms:created>
  <dcterms:modified xsi:type="dcterms:W3CDTF">2023-04-06T11:20:05Z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2017-09-11T00:00:00Z</vt:filetime>
  </property>
  <property fmtid="{D5CDD505-2E9C-101B-9397-08002B2CF9AE}" pid="3" name="LastSaved">
    <vt:filetime>2023-04-06T00:00:00Z</vt:filetime>
  </property>
</Properties>
</file>