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59282" y="2766053"/>
            <a:ext cx="7825435" cy="889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324351"/>
            <a:ext cx="8089798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100" y="1996591"/>
            <a:ext cx="8089798" cy="34315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5918" y="6595120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446402" y="4554213"/>
            <a:ext cx="6947534" cy="304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b="1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6</a:t>
            </a:r>
            <a:r>
              <a:rPr dirty="0" sz="2400" spc="2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Ma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3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peso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de</a:t>
            </a:r>
            <a:r>
              <a:rPr dirty="0" sz="24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si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4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pes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sp</a:t>
            </a:r>
            <a:r>
              <a:rPr dirty="0" sz="24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ecifico.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46402" y="5026006"/>
            <a:ext cx="4708525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3600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Mass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ine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zial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massa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gravitazionale.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G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andez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z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assolute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lativ</a:t>
            </a:r>
            <a:r>
              <a:rPr dirty="0" sz="2200" spc="-30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.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7693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Uni</a:t>
            </a:r>
            <a:r>
              <a:rPr dirty="0" spc="-20"/>
              <a:t>t</a:t>
            </a:r>
            <a:r>
              <a:rPr dirty="0" spc="-15"/>
              <a:t>à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20"/>
              <a:t>misur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10"/>
              <a:t>d</a:t>
            </a:r>
            <a:r>
              <a:rPr dirty="0" spc="-15"/>
              <a:t>ell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20"/>
              <a:t>massa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100" y="1780811"/>
            <a:ext cx="8028940" cy="6115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nità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10">
                <a:latin typeface="Franklin Gothic Book"/>
                <a:cs typeface="Franklin Gothic Book"/>
              </a:rPr>
              <a:t> 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S.I.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gramm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7100" y="3119137"/>
            <a:ext cx="242633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889000" algn="l"/>
                <a:tab pos="234315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fondamentale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20339" y="3119621"/>
            <a:ext cx="9499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438269" y="3119621"/>
            <a:ext cx="15055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35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212585" y="3119621"/>
            <a:ext cx="7327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come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212330" y="3119621"/>
            <a:ext cx="13436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latin typeface="Franklin Gothic Book"/>
                <a:cs typeface="Franklin Gothic Book"/>
              </a:rPr>
              <a:t>grandezza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701287"/>
            <a:ext cx="8031480" cy="4572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peso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4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a,</a:t>
            </a:r>
            <a:r>
              <a:rPr dirty="0" sz="2400" spc="-15">
                <a:latin typeface="Franklin Gothic Book"/>
                <a:cs typeface="Franklin Gothic Book"/>
              </a:rPr>
              <a:t> abitualmente,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vett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15">
                <a:latin typeface="Franklin Gothic Book"/>
                <a:cs typeface="Franklin Gothic Book"/>
              </a:rPr>
              <a:t> che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E‘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campo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gravitazio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eserci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corpo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prat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des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l‘interaz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R="205104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m·g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ove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l'acc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lerazione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terrestre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,8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m/s</a:t>
            </a:r>
            <a:r>
              <a:rPr dirty="0" baseline="24305" sz="2400" spc="-15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4775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Massa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pes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6350" indent="-342900">
              <a:lnSpc>
                <a:spcPct val="76400"/>
              </a:lnSpc>
              <a:spcBef>
                <a:spcPts val="844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ist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 spc="-5">
                <a:latin typeface="Franklin Gothic Book"/>
                <a:cs typeface="Franklin Gothic Book"/>
              </a:rPr>
              <a:t>-pes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anto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anzia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dive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intrinsec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penden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.  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eso,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campo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gravitazional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segue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ssa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mentre</a:t>
            </a:r>
            <a:r>
              <a:rPr dirty="0" sz="2400">
                <a:latin typeface="Franklin Gothic Book"/>
                <a:cs typeface="Franklin Gothic Book"/>
              </a:rPr>
              <a:t> 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dipende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ragione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Add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rittura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mbia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luo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l‘altro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sup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rficie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ste.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alore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cc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lerazio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ravità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più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elevato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all‘eq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atore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rra</a:t>
            </a:r>
            <a:r>
              <a:rPr dirty="0" sz="2400" spc="-10">
                <a:latin typeface="Franklin Gothic Book"/>
                <a:cs typeface="Franklin Gothic Book"/>
              </a:rPr>
              <a:t> 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erme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schiacciata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ogget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l’acceleraz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sso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topos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10">
                <a:latin typeface="Franklin Gothic Book"/>
                <a:cs typeface="Franklin Gothic Book"/>
              </a:rPr>
              <a:t> così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9575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Densità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assoluta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d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nsi</a:t>
            </a:r>
            <a:r>
              <a:rPr dirty="0" sz="2400" spc="-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à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 spc="-5" b="1">
                <a:latin typeface="Franklin Gothic Book"/>
                <a:cs typeface="Franklin Gothic Book"/>
              </a:rPr>
              <a:t>a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5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olu</a:t>
            </a:r>
            <a:r>
              <a:rPr dirty="0" sz="2400" spc="-25" b="1">
                <a:latin typeface="Franklin Gothic Book"/>
                <a:cs typeface="Franklin Gothic Book"/>
              </a:rPr>
              <a:t>t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15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e</a:t>
            </a:r>
            <a:r>
              <a:rPr dirty="0" sz="2400" spc="-5" b="1">
                <a:latin typeface="Franklin Gothic Book"/>
                <a:cs typeface="Franklin Gothic Book"/>
              </a:rPr>
              <a:t> </a:t>
            </a:r>
            <a:r>
              <a:rPr dirty="0" sz="2400" b="1">
                <a:latin typeface="Franklin Gothic Book"/>
                <a:cs typeface="Franklin Gothic Book"/>
              </a:rPr>
              <a:t>r</a:t>
            </a:r>
            <a:r>
              <a:rPr dirty="0" sz="2400" spc="-10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lat</a:t>
            </a:r>
            <a:r>
              <a:rPr dirty="0" sz="2400" spc="-5" b="1">
                <a:latin typeface="Franklin Gothic Book"/>
                <a:cs typeface="Franklin Gothic Book"/>
              </a:rPr>
              <a:t>i</a:t>
            </a:r>
            <a:r>
              <a:rPr dirty="0" sz="2400" spc="-10" b="1">
                <a:latin typeface="Franklin Gothic Book"/>
                <a:cs typeface="Franklin Gothic Book"/>
              </a:rPr>
              <a:t>v</a:t>
            </a:r>
            <a:r>
              <a:rPr dirty="0" sz="2400" spc="-15" b="1">
                <a:latin typeface="Franklin Gothic Book"/>
                <a:cs typeface="Franklin Gothic Book"/>
              </a:rPr>
              <a:t>a</a:t>
            </a:r>
            <a:r>
              <a:rPr dirty="0" sz="2400" spc="-25" b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d</a:t>
            </a:r>
            <a:r>
              <a:rPr dirty="0" sz="2400" spc="-5" b="1">
                <a:latin typeface="Franklin Gothic Book"/>
                <a:cs typeface="Franklin Gothic Book"/>
              </a:rPr>
              <a:t>e</a:t>
            </a:r>
            <a:r>
              <a:rPr dirty="0" sz="2400" spc="-10" b="1">
                <a:latin typeface="Franklin Gothic Book"/>
                <a:cs typeface="Franklin Gothic Book"/>
              </a:rPr>
              <a:t>nsità</a:t>
            </a:r>
            <a:r>
              <a:rPr dirty="0" sz="2400" spc="10" b="1"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latin typeface="Franklin Gothic Book"/>
                <a:cs typeface="Franklin Gothic Book"/>
              </a:rPr>
              <a:t>as</a:t>
            </a:r>
            <a:r>
              <a:rPr dirty="0" sz="2400" spc="-10" b="1"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latin typeface="Franklin Gothic Book"/>
                <a:cs typeface="Franklin Gothic Book"/>
              </a:rPr>
              <a:t>oluta</a:t>
            </a:r>
            <a:r>
              <a:rPr dirty="0" sz="2400" spc="25" b="1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me,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chiamata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corr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tam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met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ific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indica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sim</a:t>
            </a:r>
            <a:r>
              <a:rPr dirty="0" sz="2400" spc="-5">
                <a:latin typeface="Franklin Gothic Book"/>
                <a:cs typeface="Franklin Gothic Book"/>
              </a:rPr>
              <a:t>bol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ρ,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marL="2755900">
              <a:lnSpc>
                <a:spcPct val="100000"/>
              </a:lnSpc>
            </a:pP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asso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 spc="-30">
                <a:latin typeface="Franklin Gothic Book"/>
                <a:cs typeface="Franklin Gothic Book"/>
              </a:rPr>
              <a:t>/Volu</a:t>
            </a:r>
            <a:r>
              <a:rPr dirty="0" baseline="13888" sz="3600" spc="-3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4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nità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S.I.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Kg/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15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grammo/c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808595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abella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densità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assoluta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6532245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abella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riportata,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teriali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5425" y="2519426"/>
          <a:ext cx="3548379" cy="3488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4538"/>
                <a:gridCol w="1764411"/>
              </a:tblGrid>
              <a:tr h="4274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000" spc="10" b="1">
                          <a:latin typeface="Franklin Gothic Medium"/>
                          <a:cs typeface="Franklin Gothic Medium"/>
                        </a:rPr>
                        <a:t>No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</a:pP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000" spc="15" b="1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ns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tà</a:t>
                      </a:r>
                      <a:r>
                        <a:rPr dirty="0" sz="1000" spc="-3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000" spc="10" b="1">
                          <a:latin typeface="Franklin Gothic Medium"/>
                          <a:cs typeface="Franklin Gothic Medium"/>
                        </a:rPr>
                        <a:t>g/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000" spc="-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^3)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02108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Al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l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um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inio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2.70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13411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A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.49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04799">
                <a:tc>
                  <a:txBody>
                    <a:bodyPr/>
                    <a:lstStyle/>
                    <a:p>
                      <a:pPr algn="r" marR="33655">
                        <a:lnSpc>
                          <a:spcPct val="100000"/>
                        </a:lnSpc>
                      </a:pPr>
                      <a:r>
                        <a:rPr dirty="0" sz="1400" spc="-25">
                          <a:latin typeface="Calibri"/>
                          <a:cs typeface="Calibri"/>
                        </a:rPr>
                        <a:t>F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er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7.96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04673">
                <a:tc>
                  <a:txBody>
                    <a:bodyPr/>
                    <a:lstStyle/>
                    <a:p>
                      <a:pPr marL="109410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Ghia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cc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io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0.92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0985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Le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g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(d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n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si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à</a:t>
                      </a:r>
                      <a:r>
                        <a:rPr dirty="0" sz="1400" spc="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d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ia)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0.75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115506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P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io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mb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.3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marR="32384">
                        <a:lnSpc>
                          <a:spcPct val="100000"/>
                        </a:lnSpc>
                      </a:pPr>
                      <a:r>
                        <a:rPr dirty="0" sz="1400" spc="-80">
                          <a:latin typeface="Calibri"/>
                          <a:cs typeface="Calibri"/>
                        </a:rPr>
                        <a:t>V</a:t>
                      </a:r>
                      <a:r>
                        <a:rPr dirty="0" sz="1400" spc="-1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t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2.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4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-2.8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r" marR="32384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.3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04787">
                <a:tc>
                  <a:txBody>
                    <a:bodyPr/>
                    <a:lstStyle/>
                    <a:p>
                      <a:pPr marL="105473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C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m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nt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 marR="3111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.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7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-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3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.0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04774">
                <a:tc>
                  <a:txBody>
                    <a:bodyPr/>
                    <a:lstStyle/>
                    <a:p>
                      <a:pPr marL="111696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Sug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h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e</a:t>
                      </a:r>
                      <a:r>
                        <a:rPr dirty="0" sz="1400" spc="-25">
                          <a:latin typeface="Calibri"/>
                          <a:cs typeface="Calibri"/>
                        </a:rPr>
                        <a:t>r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o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2616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0.2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2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-0.26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324351"/>
            <a:ext cx="7808595" cy="171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 marR="4604385">
              <a:lnSpc>
                <a:spcPct val="100000"/>
              </a:lnSpc>
            </a:pPr>
            <a:r>
              <a:rPr dirty="0" sz="2400" spc="-13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abella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densità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assoluta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dell’ac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6532245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abella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riportata,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dell’acq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 in fu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zione 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tempera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ura: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765425" y="2133600"/>
          <a:ext cx="3548379" cy="37553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64538"/>
                <a:gridCol w="1764411"/>
              </a:tblGrid>
              <a:tr h="427482">
                <a:tc>
                  <a:txBody>
                    <a:bodyPr/>
                    <a:lstStyle/>
                    <a:p>
                      <a:pPr marL="621665">
                        <a:lnSpc>
                          <a:spcPct val="100000"/>
                        </a:lnSpc>
                      </a:pP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000" spc="15" b="1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peratu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000" spc="-3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000" spc="15" b="1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000" spc="10" b="1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000" spc="10" b="1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)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394970">
                        <a:lnSpc>
                          <a:spcPct val="100000"/>
                        </a:lnSpc>
                      </a:pP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000" spc="15" b="1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ns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tà</a:t>
                      </a:r>
                      <a:r>
                        <a:rPr dirty="0" sz="1000" spc="-35" b="1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000" spc="5" b="1">
                          <a:latin typeface="Franklin Gothic Medium"/>
                          <a:cs typeface="Franklin Gothic Medium"/>
                        </a:rPr>
                        <a:t>(</a:t>
                      </a:r>
                      <a:r>
                        <a:rPr dirty="0" sz="1000" spc="10" b="1">
                          <a:latin typeface="Franklin Gothic Medium"/>
                          <a:cs typeface="Franklin Gothic Medium"/>
                        </a:rPr>
                        <a:t>g/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000" spc="-5" b="1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000" b="1">
                          <a:latin typeface="Franklin Gothic Medium"/>
                          <a:cs typeface="Franklin Gothic Medium"/>
                        </a:rPr>
                        <a:t>^3)</a:t>
                      </a:r>
                      <a:endParaRPr sz="10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0,9584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80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971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60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0,9832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40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16649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0,99565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0,997048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0,997774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0,998207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15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10"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99910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0,999703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4420">
                        <a:lnSpc>
                          <a:spcPct val="100000"/>
                        </a:lnSpc>
                      </a:pP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0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 spc="-1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9</a:t>
                      </a:r>
                      <a:r>
                        <a:rPr dirty="0" sz="1400" b="1">
                          <a:solidFill>
                            <a:srgbClr val="FF0000"/>
                          </a:solidFill>
                          <a:latin typeface="Calibri"/>
                          <a:cs typeface="Calibri"/>
                        </a:rPr>
                        <a:t>72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098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16649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0,99984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−10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0,998117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221018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−20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0,993547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220979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−30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076325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0,983854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Densità dell’ac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noti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densità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dell‘acq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massimo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C.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dilata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sopra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esta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peratur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ghiacci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densità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all‘acqua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liquida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dilatazi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</a:t>
            </a:r>
            <a:r>
              <a:rPr dirty="0" sz="2400" spc="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bassarsi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temperatura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verific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liquido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maggior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anze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iventan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>
                <a:latin typeface="Franklin Gothic Book"/>
                <a:cs typeface="Franklin Gothic Book"/>
              </a:rPr>
              <a:t> 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l‘ab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ass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rsi 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delle 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emperat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ra 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poich</a:t>
            </a:r>
            <a:r>
              <a:rPr dirty="0" sz="2400">
                <a:latin typeface="Franklin Gothic Book"/>
                <a:cs typeface="Franklin Gothic Book"/>
              </a:rPr>
              <a:t>è 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corrisponde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dimin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ergia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5">
                <a:latin typeface="Franklin Gothic Book"/>
                <a:cs typeface="Franklin Gothic Book"/>
              </a:rPr>
              <a:t> molecole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Densità dell’ac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q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dell‘ac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   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all‘abb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ssarsi   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 spc="-15">
                <a:latin typeface="Franklin Gothic Book"/>
                <a:cs typeface="Franklin Gothic Book"/>
              </a:rPr>
              <a:t> 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titu</a:t>
            </a:r>
            <a:r>
              <a:rPr dirty="0" sz="2400" spc="-3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sce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ampi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vuot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determinano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aume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L‘aum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orrisponde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dimi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uzio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densità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ghiacci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galleggia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sull‘acq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spi</a:t>
            </a:r>
            <a:r>
              <a:rPr dirty="0" sz="2400" spc="-15">
                <a:latin typeface="Franklin Gothic Book"/>
                <a:cs typeface="Franklin Gothic Book"/>
              </a:rPr>
              <a:t>ega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ragione,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regi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fredde,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laghi </a:t>
            </a:r>
            <a:r>
              <a:rPr dirty="0" sz="2400" spc="-5">
                <a:latin typeface="Franklin Gothic Book"/>
                <a:cs typeface="Franklin Gothic Book"/>
              </a:rPr>
              <a:t>ghiaccin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5">
                <a:latin typeface="Franklin Gothic Book"/>
                <a:cs typeface="Franklin Gothic Book"/>
              </a:rPr>
              <a:t>solo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superfici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l‘ac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ua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av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sse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proprietà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ar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pian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specchi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d‘acqua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sareb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ghiacciat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limi</a:t>
            </a:r>
            <a:r>
              <a:rPr dirty="0" sz="2400" spc="-15">
                <a:latin typeface="Franklin Gothic Book"/>
                <a:cs typeface="Franklin Gothic Book"/>
              </a:rPr>
              <a:t>tando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pc="-15"/>
              <a:t>Diagramma</a:t>
            </a:r>
            <a:r>
              <a:rPr dirty="0" spc="-5"/>
              <a:t> </a:t>
            </a:r>
            <a:r>
              <a:rPr dirty="0" spc="-10"/>
              <a:t>d</a:t>
            </a:r>
            <a:r>
              <a:rPr dirty="0" spc="-15"/>
              <a:t>ella</a:t>
            </a:r>
            <a:r>
              <a:rPr dirty="0" spc="-15"/>
              <a:t> </a:t>
            </a:r>
            <a:r>
              <a:rPr dirty="0">
                <a:latin typeface="Franklin Gothic Medium"/>
                <a:cs typeface="Franklin Gothic Medium"/>
              </a:rPr>
              <a:t>densità dell’a</a:t>
            </a:r>
            <a:r>
              <a:rPr dirty="0" spc="-10">
                <a:latin typeface="Franklin Gothic Medium"/>
                <a:cs typeface="Franklin Gothic Medium"/>
              </a:rPr>
              <a:t>c</a:t>
            </a:r>
            <a:r>
              <a:rPr dirty="0">
                <a:latin typeface="Franklin Gothic Medium"/>
                <a:cs typeface="Franklin Gothic Medium"/>
              </a:rPr>
              <a:t>qua</a:t>
            </a:r>
          </a:p>
        </p:txBody>
      </p:sp>
      <p:sp>
        <p:nvSpPr>
          <p:cNvPr id="3" name="object 3"/>
          <p:cNvSpPr/>
          <p:nvPr/>
        </p:nvSpPr>
        <p:spPr>
          <a:xfrm>
            <a:off x="1727326" y="1628775"/>
            <a:ext cx="113030" cy="3313429"/>
          </a:xfrm>
          <a:custGeom>
            <a:avLst/>
            <a:gdLst/>
            <a:ahLst/>
            <a:cxnLst/>
            <a:rect l="l" t="t" r="r" b="b"/>
            <a:pathLst>
              <a:path w="113030" h="3313429">
                <a:moveTo>
                  <a:pt x="42817" y="76032"/>
                </a:moveTo>
                <a:lnTo>
                  <a:pt x="33292" y="76239"/>
                </a:lnTo>
                <a:lnTo>
                  <a:pt x="103124" y="3313176"/>
                </a:lnTo>
                <a:lnTo>
                  <a:pt x="112522" y="3313049"/>
                </a:lnTo>
                <a:lnTo>
                  <a:pt x="42817" y="76032"/>
                </a:lnTo>
                <a:close/>
              </a:path>
              <a:path w="113030" h="3313429">
                <a:moveTo>
                  <a:pt x="36449" y="0"/>
                </a:moveTo>
                <a:lnTo>
                  <a:pt x="0" y="76962"/>
                </a:lnTo>
                <a:lnTo>
                  <a:pt x="33292" y="76239"/>
                </a:lnTo>
                <a:lnTo>
                  <a:pt x="33020" y="63626"/>
                </a:lnTo>
                <a:lnTo>
                  <a:pt x="42545" y="63373"/>
                </a:lnTo>
                <a:lnTo>
                  <a:pt x="69791" y="63373"/>
                </a:lnTo>
                <a:lnTo>
                  <a:pt x="36449" y="0"/>
                </a:lnTo>
                <a:close/>
              </a:path>
              <a:path w="113030" h="3313429">
                <a:moveTo>
                  <a:pt x="42545" y="63373"/>
                </a:moveTo>
                <a:lnTo>
                  <a:pt x="33020" y="63626"/>
                </a:lnTo>
                <a:lnTo>
                  <a:pt x="33292" y="76239"/>
                </a:lnTo>
                <a:lnTo>
                  <a:pt x="42817" y="76032"/>
                </a:lnTo>
                <a:lnTo>
                  <a:pt x="42545" y="63373"/>
                </a:lnTo>
                <a:close/>
              </a:path>
              <a:path w="113030" h="3313429">
                <a:moveTo>
                  <a:pt x="69791" y="63373"/>
                </a:moveTo>
                <a:lnTo>
                  <a:pt x="42545" y="63373"/>
                </a:lnTo>
                <a:lnTo>
                  <a:pt x="42817" y="76032"/>
                </a:lnTo>
                <a:lnTo>
                  <a:pt x="76073" y="75311"/>
                </a:lnTo>
                <a:lnTo>
                  <a:pt x="69791" y="6337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35150" y="4903851"/>
            <a:ext cx="5113655" cy="76200"/>
          </a:xfrm>
          <a:custGeom>
            <a:avLst/>
            <a:gdLst/>
            <a:ahLst/>
            <a:cxnLst/>
            <a:rect l="l" t="t" r="r" b="b"/>
            <a:pathLst>
              <a:path w="5113655" h="76200">
                <a:moveTo>
                  <a:pt x="5037074" y="0"/>
                </a:moveTo>
                <a:lnTo>
                  <a:pt x="5037074" y="76200"/>
                </a:lnTo>
                <a:lnTo>
                  <a:pt x="5103876" y="42799"/>
                </a:lnTo>
                <a:lnTo>
                  <a:pt x="5049774" y="42799"/>
                </a:lnTo>
                <a:lnTo>
                  <a:pt x="5049774" y="33274"/>
                </a:lnTo>
                <a:lnTo>
                  <a:pt x="5103622" y="33274"/>
                </a:lnTo>
                <a:lnTo>
                  <a:pt x="5037074" y="0"/>
                </a:lnTo>
                <a:close/>
              </a:path>
              <a:path w="5113655" h="76200">
                <a:moveTo>
                  <a:pt x="5037074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5037074" y="42799"/>
                </a:lnTo>
                <a:lnTo>
                  <a:pt x="5037074" y="33274"/>
                </a:lnTo>
                <a:close/>
              </a:path>
              <a:path w="5113655" h="76200">
                <a:moveTo>
                  <a:pt x="5103622" y="33274"/>
                </a:moveTo>
                <a:lnTo>
                  <a:pt x="5049774" y="33274"/>
                </a:lnTo>
                <a:lnTo>
                  <a:pt x="5049774" y="42799"/>
                </a:lnTo>
                <a:lnTo>
                  <a:pt x="5103876" y="42799"/>
                </a:lnTo>
                <a:lnTo>
                  <a:pt x="5113274" y="38100"/>
                </a:lnTo>
                <a:lnTo>
                  <a:pt x="5103622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11476" y="4846701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443726" y="4868798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59176" y="48545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79901" y="485457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427601" y="4860925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076825" y="4868798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749925" y="4876800"/>
            <a:ext cx="0" cy="215900"/>
          </a:xfrm>
          <a:custGeom>
            <a:avLst/>
            <a:gdLst/>
            <a:ahLst/>
            <a:cxnLst/>
            <a:rect l="l" t="t" r="r" b="b"/>
            <a:pathLst>
              <a:path w="0" h="215900">
                <a:moveTo>
                  <a:pt x="0" y="0"/>
                </a:moveTo>
                <a:lnTo>
                  <a:pt x="0" y="2159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22501" y="3429000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692275" y="270827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47901" y="4149725"/>
            <a:ext cx="215900" cy="0"/>
          </a:xfrm>
          <a:custGeom>
            <a:avLst/>
            <a:gdLst/>
            <a:ahLst/>
            <a:cxnLst/>
            <a:rect l="l" t="t" r="r" b="b"/>
            <a:pathLst>
              <a:path w="215900" h="0">
                <a:moveTo>
                  <a:pt x="21590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031544" y="2622151"/>
            <a:ext cx="1517650" cy="3004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600" spc="20">
                <a:latin typeface="Franklin Gothic Medium"/>
                <a:cs typeface="Franklin Gothic Medium"/>
              </a:rPr>
              <a:t>1</a:t>
            </a:r>
            <a:r>
              <a:rPr dirty="0" sz="1600" spc="-10">
                <a:latin typeface="Franklin Gothic Medium"/>
                <a:cs typeface="Franklin Gothic Medium"/>
              </a:rPr>
              <a:t>,000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3"/>
              </a:spcBef>
            </a:pPr>
            <a:endParaRPr sz="1600">
              <a:latin typeface="Times New Roman"/>
              <a:cs typeface="Times New Roman"/>
            </a:endParaRPr>
          </a:p>
          <a:p>
            <a:pPr marL="31115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999,9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3"/>
              </a:spcBef>
            </a:pPr>
            <a:endParaRPr sz="1400">
              <a:latin typeface="Times New Roman"/>
              <a:cs typeface="Times New Roman"/>
            </a:endParaRPr>
          </a:p>
          <a:p>
            <a:pPr marL="80645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999,8</a:t>
            </a:r>
            <a:endParaRPr sz="16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"/>
              </a:spcBef>
            </a:pPr>
            <a:endParaRPr sz="2150">
              <a:latin typeface="Times New Roman"/>
              <a:cs typeface="Times New Roman"/>
            </a:endParaRPr>
          </a:p>
          <a:p>
            <a:pPr marL="99695">
              <a:lnSpc>
                <a:spcPct val="100000"/>
              </a:lnSpc>
            </a:pPr>
            <a:r>
              <a:rPr dirty="0" sz="1600" spc="-15">
                <a:latin typeface="Franklin Gothic Medium"/>
                <a:cs typeface="Franklin Gothic Medium"/>
              </a:rPr>
              <a:t>999,7</a:t>
            </a:r>
            <a:endParaRPr sz="1600">
              <a:latin typeface="Franklin Gothic Medium"/>
              <a:cs typeface="Franklin Gothic Medium"/>
            </a:endParaRPr>
          </a:p>
          <a:p>
            <a:pPr algn="r" marR="205740">
              <a:lnSpc>
                <a:spcPct val="100000"/>
              </a:lnSpc>
              <a:spcBef>
                <a:spcPts val="745"/>
              </a:spcBef>
            </a:pPr>
            <a:r>
              <a:rPr dirty="0" sz="1600" spc="-10">
                <a:latin typeface="Franklin Gothic Medium"/>
                <a:cs typeface="Franklin Gothic Medium"/>
              </a:rPr>
              <a:t>1</a:t>
            </a:r>
            <a:endParaRPr sz="1600">
              <a:latin typeface="Franklin Gothic Medium"/>
              <a:cs typeface="Franklin Gothic Medium"/>
            </a:endParaRPr>
          </a:p>
          <a:p>
            <a:pPr algn="r" marR="5080">
              <a:lnSpc>
                <a:spcPct val="100000"/>
              </a:lnSpc>
              <a:spcBef>
                <a:spcPts val="25"/>
              </a:spcBef>
            </a:pPr>
            <a:r>
              <a:rPr dirty="0" sz="1600" spc="-20">
                <a:latin typeface="MS PGothic"/>
                <a:cs typeface="MS PGothic"/>
              </a:rPr>
              <a:t>°</a:t>
            </a:r>
            <a:r>
              <a:rPr dirty="0" sz="1600" spc="-10">
                <a:latin typeface="Franklin Gothic Medium"/>
                <a:cs typeface="Franklin Gothic Medium"/>
              </a:rPr>
              <a:t>C</a:t>
            </a:r>
            <a:endParaRPr sz="1600">
              <a:latin typeface="Franklin Gothic Medium"/>
              <a:cs typeface="Franklin Gothic Medium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987550" y="2794637"/>
            <a:ext cx="5753100" cy="2207895"/>
          </a:xfrm>
          <a:custGeom>
            <a:avLst/>
            <a:gdLst/>
            <a:ahLst/>
            <a:cxnLst/>
            <a:rect l="l" t="t" r="r" b="b"/>
            <a:pathLst>
              <a:path w="5753100" h="2207895">
                <a:moveTo>
                  <a:pt x="0" y="1041397"/>
                </a:moveTo>
                <a:lnTo>
                  <a:pt x="121671" y="951560"/>
                </a:lnTo>
                <a:lnTo>
                  <a:pt x="243454" y="862317"/>
                </a:lnTo>
                <a:lnTo>
                  <a:pt x="365458" y="774264"/>
                </a:lnTo>
                <a:lnTo>
                  <a:pt x="487795" y="687996"/>
                </a:lnTo>
                <a:lnTo>
                  <a:pt x="610576" y="604108"/>
                </a:lnTo>
                <a:lnTo>
                  <a:pt x="733911" y="523197"/>
                </a:lnTo>
                <a:lnTo>
                  <a:pt x="857911" y="445859"/>
                </a:lnTo>
                <a:lnTo>
                  <a:pt x="982687" y="372688"/>
                </a:lnTo>
                <a:lnTo>
                  <a:pt x="1108350" y="304281"/>
                </a:lnTo>
                <a:lnTo>
                  <a:pt x="1235011" y="241233"/>
                </a:lnTo>
                <a:lnTo>
                  <a:pt x="1362781" y="184141"/>
                </a:lnTo>
                <a:lnTo>
                  <a:pt x="1491770" y="133599"/>
                </a:lnTo>
                <a:lnTo>
                  <a:pt x="1622090" y="90203"/>
                </a:lnTo>
                <a:lnTo>
                  <a:pt x="1753851" y="54550"/>
                </a:lnTo>
                <a:lnTo>
                  <a:pt x="1887164" y="27234"/>
                </a:lnTo>
                <a:lnTo>
                  <a:pt x="2022140" y="8852"/>
                </a:lnTo>
                <a:lnTo>
                  <a:pt x="2158890" y="0"/>
                </a:lnTo>
                <a:lnTo>
                  <a:pt x="2297526" y="1272"/>
                </a:lnTo>
                <a:lnTo>
                  <a:pt x="2438156" y="13264"/>
                </a:lnTo>
                <a:lnTo>
                  <a:pt x="2580894" y="36573"/>
                </a:lnTo>
                <a:lnTo>
                  <a:pt x="2733696" y="78617"/>
                </a:lnTo>
                <a:lnTo>
                  <a:pt x="2902716" y="144577"/>
                </a:lnTo>
                <a:lnTo>
                  <a:pt x="3085351" y="231632"/>
                </a:lnTo>
                <a:lnTo>
                  <a:pt x="3279001" y="336966"/>
                </a:lnTo>
                <a:lnTo>
                  <a:pt x="3481066" y="457757"/>
                </a:lnTo>
                <a:lnTo>
                  <a:pt x="3688943" y="591186"/>
                </a:lnTo>
                <a:lnTo>
                  <a:pt x="3900032" y="734435"/>
                </a:lnTo>
                <a:lnTo>
                  <a:pt x="4111733" y="884685"/>
                </a:lnTo>
                <a:lnTo>
                  <a:pt x="4321444" y="1039116"/>
                </a:lnTo>
                <a:lnTo>
                  <a:pt x="4526565" y="1194908"/>
                </a:lnTo>
                <a:lnTo>
                  <a:pt x="4724495" y="1349243"/>
                </a:lnTo>
                <a:lnTo>
                  <a:pt x="4912632" y="1499302"/>
                </a:lnTo>
                <a:lnTo>
                  <a:pt x="5088376" y="1642265"/>
                </a:lnTo>
                <a:lnTo>
                  <a:pt x="5249126" y="1775313"/>
                </a:lnTo>
                <a:lnTo>
                  <a:pt x="5392281" y="1895627"/>
                </a:lnTo>
                <a:lnTo>
                  <a:pt x="5515240" y="2000387"/>
                </a:lnTo>
                <a:lnTo>
                  <a:pt x="5615402" y="2086775"/>
                </a:lnTo>
                <a:lnTo>
                  <a:pt x="5690167" y="2151971"/>
                </a:lnTo>
                <a:lnTo>
                  <a:pt x="5736933" y="2193156"/>
                </a:lnTo>
                <a:lnTo>
                  <a:pt x="5753100" y="2207511"/>
                </a:lnTo>
              </a:path>
            </a:pathLst>
          </a:custGeom>
          <a:ln w="19049">
            <a:solidFill>
              <a:srgbClr val="006FC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2836545" y="5123162"/>
          <a:ext cx="3786504" cy="6083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1449"/>
                <a:gridCol w="680338"/>
                <a:gridCol w="657415"/>
                <a:gridCol w="668274"/>
                <a:gridCol w="684466"/>
                <a:gridCol w="544464"/>
              </a:tblGrid>
              <a:tr h="298905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2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ts val="1914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3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5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6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3937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7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</a:tr>
              <a:tr h="309322"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9621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6319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272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7462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8859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MS PGothic"/>
                          <a:cs typeface="MS PGothic"/>
                        </a:rPr>
                        <a:t>°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916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Densità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rela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iva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densità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esame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dell'acq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 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4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C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mani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 spc="-15">
                <a:latin typeface="Franklin Gothic Book"/>
                <a:cs typeface="Franklin Gothic Book"/>
              </a:rPr>
              <a:t> eq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ivalent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0">
                <a:latin typeface="Franklin Gothic Book"/>
                <a:cs typeface="Franklin Gothic Book"/>
              </a:rPr>
              <a:t>orto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esame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ella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uale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me 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acq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pura</a:t>
            </a:r>
            <a:r>
              <a:rPr dirty="0" sz="2400" spc="-5">
                <a:latin typeface="Franklin Gothic Book"/>
                <a:cs typeface="Franklin Gothic Book"/>
              </a:rPr>
              <a:t> (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illa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deioniz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829944" algn="l"/>
                <a:tab pos="1961514" algn="l"/>
                <a:tab pos="3090545" algn="l"/>
                <a:tab pos="3425825" algn="l"/>
                <a:tab pos="3931920" algn="l"/>
                <a:tab pos="5104130" algn="l"/>
                <a:tab pos="5868035" algn="l"/>
                <a:tab pos="6203315" algn="l"/>
                <a:tab pos="7176770" algn="l"/>
                <a:tab pos="751205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densità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relativa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pur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	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adimensio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al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800">
              <a:latin typeface="Times New Roman"/>
              <a:cs typeface="Times New Roman"/>
            </a:endParaRPr>
          </a:p>
          <a:p>
            <a:pPr algn="ctr" marR="52069">
              <a:lnSpc>
                <a:spcPts val="2805"/>
              </a:lnSpc>
            </a:pP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/m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</a:t>
            </a:r>
            <a:r>
              <a:rPr dirty="0" spc="-25"/>
              <a:t>n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odu</a:t>
            </a:r>
            <a:r>
              <a:rPr dirty="0" spc="-5"/>
              <a:t>z</a:t>
            </a:r>
            <a:r>
              <a:rPr dirty="0" spc="-15"/>
              <a:t>ione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0209" cy="2507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classica,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ntità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materi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alare,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 spc="-15">
                <a:latin typeface="Franklin Gothic Book"/>
                <a:cs typeface="Franklin Gothic Book"/>
              </a:rPr>
              <a:t>mane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 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interagis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>
                <a:latin typeface="Franklin Gothic Book"/>
                <a:cs typeface="Franklin Gothic Book"/>
              </a:rPr>
              <a:t>l‘ambi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circ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stant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Dopo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ami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definire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>
                <a:latin typeface="Franklin Gothic Book"/>
                <a:cs typeface="Franklin Gothic Book"/>
              </a:rPr>
              <a:t>an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 modo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seg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60865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Il</a:t>
            </a:r>
            <a:r>
              <a:rPr dirty="0" spc="-10"/>
              <a:t> peso</a:t>
            </a:r>
            <a:r>
              <a:rPr dirty="0" spc="-20"/>
              <a:t> </a:t>
            </a:r>
            <a:r>
              <a:rPr dirty="0" spc="-5"/>
              <a:t>specific</a:t>
            </a:r>
            <a:r>
              <a:rPr dirty="0"/>
              <a:t>o assoluto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618" y="6595120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845" cy="2841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cifico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uto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diviso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ternazionale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N/m³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Comune</a:t>
            </a:r>
            <a:r>
              <a:rPr dirty="0" sz="2400" spc="-15">
                <a:latin typeface="Franklin Gothic Book"/>
                <a:cs typeface="Franklin Gothic Book"/>
              </a:rPr>
              <a:t>mente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specifico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impropriam</a:t>
            </a:r>
            <a:r>
              <a:rPr dirty="0" sz="2400">
                <a:latin typeface="Franklin Gothic Book"/>
                <a:cs typeface="Franklin Gothic Book"/>
              </a:rPr>
              <a:t>ente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sino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sità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trova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mol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indica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g/cm</a:t>
            </a:r>
            <a:r>
              <a:rPr dirty="0" sz="2400" spc="-10">
                <a:latin typeface="Franklin Gothic Book"/>
                <a:cs typeface="Franklin Gothic Book"/>
              </a:rPr>
              <a:t>³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kg/L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kg/dm³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2800">
              <a:latin typeface="Times New Roman"/>
              <a:cs typeface="Times New Roman"/>
            </a:endParaRPr>
          </a:p>
          <a:p>
            <a:pPr marL="2222500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asso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ut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-7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baseline="13888" sz="3600">
                <a:latin typeface="Franklin Gothic Book"/>
                <a:cs typeface="Franklin Gothic Book"/>
              </a:rPr>
              <a:t>/</a:t>
            </a:r>
            <a:r>
              <a:rPr dirty="0" baseline="13888" sz="3600" spc="15">
                <a:latin typeface="Franklin Gothic Book"/>
                <a:cs typeface="Franklin Gothic Book"/>
              </a:rPr>
              <a:t> </a:t>
            </a:r>
            <a:r>
              <a:rPr dirty="0" baseline="13888" sz="3600" spc="-22">
                <a:latin typeface="Franklin Gothic Book"/>
                <a:cs typeface="Franklin Gothic Book"/>
              </a:rPr>
              <a:t>Vol</a:t>
            </a:r>
            <a:r>
              <a:rPr dirty="0" baseline="13888" sz="3600" spc="-37">
                <a:latin typeface="Franklin Gothic Book"/>
                <a:cs typeface="Franklin Gothic Book"/>
              </a:rPr>
              <a:t>u</a:t>
            </a:r>
            <a:r>
              <a:rPr dirty="0" baseline="13888" sz="3600" spc="-3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701287"/>
            <a:ext cx="8031480" cy="3715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peso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sp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cifico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elativo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05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9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specifico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ria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divi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ug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volum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MS PGothic"/>
                <a:cs typeface="MS PGothic"/>
              </a:rPr>
              <a:t>°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54"/>
              </a:spcBef>
              <a:buFont typeface="Wingdings"/>
              <a:buChar char=""/>
            </a:pPr>
            <a:endParaRPr sz="2250">
              <a:latin typeface="Times New Roman"/>
              <a:cs typeface="Times New Roman"/>
            </a:endParaRPr>
          </a:p>
          <a:p>
            <a:pPr algn="ctr"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cifico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relat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numero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pur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una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adimensionale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"/>
              </a:spcBef>
            </a:pPr>
            <a:endParaRPr sz="2850">
              <a:latin typeface="Times New Roman"/>
              <a:cs typeface="Times New Roman"/>
            </a:endParaRPr>
          </a:p>
          <a:p>
            <a:pPr algn="ctr" marR="39370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7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/</a:t>
            </a:r>
            <a:r>
              <a:rPr dirty="0" baseline="13888" sz="3600" spc="15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endParaRPr sz="16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2870835" cy="13487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60">
                <a:solidFill>
                  <a:srgbClr val="871E33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ormule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passaggio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  <a:tab pos="940435" algn="l"/>
                <a:tab pos="243586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dividi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3600450" y="1429251"/>
            <a:ext cx="16351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58495" algn="l"/>
              </a:tabLst>
            </a:pPr>
            <a:r>
              <a:rPr dirty="0" sz="2400">
                <a:latin typeface="Franklin Gothic Book"/>
                <a:cs typeface="Franklin Gothic Book"/>
              </a:rPr>
              <a:t>il	</a:t>
            </a:r>
            <a:r>
              <a:rPr dirty="0" sz="2400" spc="-15">
                <a:latin typeface="Franklin Gothic Book"/>
                <a:cs typeface="Franklin Gothic Book"/>
              </a:rPr>
              <a:t>Vol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64555" y="1429251"/>
            <a:ext cx="125349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7205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46138" y="1429251"/>
            <a:ext cx="15843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espressione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2413755"/>
            <a:ext cx="7247255" cy="3206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070100">
              <a:lnSpc>
                <a:spcPct val="100000"/>
              </a:lnSpc>
            </a:pP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10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=(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baseline="13888" sz="3600" spc="-7">
                <a:latin typeface="Franklin Gothic Book"/>
                <a:cs typeface="Franklin Gothic Book"/>
              </a:rPr>
              <a:t>/V)/</a:t>
            </a:r>
            <a:r>
              <a:rPr dirty="0" baseline="13888" sz="3600" spc="7">
                <a:latin typeface="Franklin Gothic Book"/>
                <a:cs typeface="Franklin Gothic Book"/>
              </a:rPr>
              <a:t>(</a:t>
            </a:r>
            <a:r>
              <a:rPr dirty="0" baseline="13888" sz="3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/V)</a:t>
            </a:r>
            <a:endParaRPr baseline="13888" sz="36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208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fomula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saggio: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Font typeface="Wingdings"/>
              <a:buChar char=""/>
            </a:pPr>
            <a:endParaRPr sz="2800">
              <a:latin typeface="Times New Roman"/>
              <a:cs typeface="Times New Roman"/>
            </a:endParaRPr>
          </a:p>
          <a:p>
            <a:pPr marL="2146300">
              <a:lnSpc>
                <a:spcPct val="100000"/>
              </a:lnSpc>
            </a:pP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r>
              <a:rPr dirty="0" sz="1600" spc="-10">
                <a:latin typeface="Franklin Gothic Book"/>
                <a:cs typeface="Franklin Gothic Book"/>
              </a:rPr>
              <a:t>=</a:t>
            </a:r>
            <a:r>
              <a:rPr dirty="0" sz="1600">
                <a:latin typeface="Franklin Gothic Book"/>
                <a:cs typeface="Franklin Gothic Book"/>
              </a:rPr>
              <a:t> </a:t>
            </a:r>
            <a:r>
              <a:rPr dirty="0" sz="1600" spc="-190">
                <a:latin typeface="Franklin Gothic Book"/>
                <a:cs typeface="Franklin Gothic Book"/>
              </a:rPr>
              <a:t> </a:t>
            </a: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asso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>
                <a:latin typeface="Franklin Gothic Book"/>
                <a:cs typeface="Franklin Gothic Book"/>
              </a:rPr>
              <a:t>/ </a:t>
            </a: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ua</a:t>
            </a:r>
            <a:endParaRPr sz="1600">
              <a:latin typeface="Franklin Gothic Book"/>
              <a:cs typeface="Franklin Gothic Book"/>
            </a:endParaRPr>
          </a:p>
          <a:p>
            <a:pPr marL="355600" indent="-342900">
              <a:lnSpc>
                <a:spcPct val="100000"/>
              </a:lnSpc>
              <a:spcBef>
                <a:spcPts val="209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Sos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mg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4"/>
              </a:spcBef>
            </a:pPr>
            <a:endParaRPr sz="2800">
              <a:latin typeface="Times New Roman"/>
              <a:cs typeface="Times New Roman"/>
            </a:endParaRPr>
          </a:p>
          <a:p>
            <a:pPr marL="1002665">
              <a:lnSpc>
                <a:spcPts val="2805"/>
              </a:lnSpc>
            </a:pP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</a:t>
            </a:r>
            <a:r>
              <a:rPr dirty="0" sz="1600" spc="-5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7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>
                <a:latin typeface="Franklin Gothic Book"/>
                <a:cs typeface="Franklin Gothic Book"/>
              </a:rPr>
              <a:t>/</a:t>
            </a:r>
            <a:r>
              <a:rPr dirty="0" baseline="13888" sz="3600" spc="15">
                <a:latin typeface="Franklin Gothic Book"/>
                <a:cs typeface="Franklin Gothic Book"/>
              </a:rPr>
              <a:t> </a:t>
            </a:r>
            <a:r>
              <a:rPr dirty="0" baseline="13888" sz="3600">
                <a:latin typeface="Franklin Gothic Book"/>
                <a:cs typeface="Franklin Gothic Book"/>
              </a:rPr>
              <a:t>P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 spc="-7">
                <a:latin typeface="Franklin Gothic Book"/>
                <a:cs typeface="Franklin Gothic Book"/>
              </a:rPr>
              <a:t>*g</a:t>
            </a:r>
            <a:r>
              <a:rPr dirty="0" baseline="13888" sz="3600">
                <a:latin typeface="Franklin Gothic Book"/>
                <a:cs typeface="Franklin Gothic Book"/>
              </a:rPr>
              <a:t>/</a:t>
            </a:r>
            <a:r>
              <a:rPr dirty="0" baseline="13888" sz="3600" spc="75">
                <a:latin typeface="Franklin Gothic Book"/>
                <a:cs typeface="Franklin Gothic Book"/>
              </a:rPr>
              <a:t> </a:t>
            </a:r>
            <a:r>
              <a:rPr dirty="0" baseline="13888" sz="3600" spc="-3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ac</a:t>
            </a:r>
            <a:r>
              <a:rPr dirty="0" sz="1600" spc="-20">
                <a:latin typeface="Franklin Gothic Book"/>
                <a:cs typeface="Franklin Gothic Book"/>
              </a:rPr>
              <a:t>q</a:t>
            </a:r>
            <a:r>
              <a:rPr dirty="0" sz="1600" spc="-10">
                <a:latin typeface="Franklin Gothic Book"/>
                <a:cs typeface="Franklin Gothic Book"/>
              </a:rPr>
              <a:t>u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*g</a:t>
            </a:r>
            <a:r>
              <a:rPr dirty="0" baseline="13888" sz="3600">
                <a:latin typeface="Franklin Gothic Book"/>
                <a:cs typeface="Franklin Gothic Book"/>
              </a:rPr>
              <a:t>=</a:t>
            </a:r>
            <a:r>
              <a:rPr dirty="0" baseline="13888" sz="3600" spc="67">
                <a:latin typeface="Franklin Gothic Book"/>
                <a:cs typeface="Franklin Gothic Book"/>
              </a:rPr>
              <a:t> </a:t>
            </a: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relati</a:t>
            </a:r>
            <a:r>
              <a:rPr dirty="0" sz="1600" spc="-15">
                <a:latin typeface="Franklin Gothic Book"/>
                <a:cs typeface="Franklin Gothic Book"/>
              </a:rPr>
              <a:t>va</a:t>
            </a:r>
            <a:endParaRPr sz="1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656195" cy="3197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L</a:t>
            </a:r>
            <a:r>
              <a:rPr dirty="0" sz="2400" spc="5" b="1">
                <a:latin typeface="Franklin Gothic Medium"/>
                <a:cs typeface="Franklin Gothic Medium"/>
              </a:rPr>
              <a:t>’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5" b="1">
                <a:latin typeface="Franklin Gothic Medium"/>
                <a:cs typeface="Franklin Gothic Medium"/>
              </a:rPr>
              <a:t>c</a:t>
            </a:r>
            <a:r>
              <a:rPr dirty="0" sz="2400" b="1">
                <a:latin typeface="Franklin Gothic Medium"/>
                <a:cs typeface="Franklin Gothic Medium"/>
              </a:rPr>
              <a:t>qua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ha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si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0" b="1">
                <a:latin typeface="Franklin Gothic Medium"/>
                <a:cs typeface="Franklin Gothic Medium"/>
              </a:rPr>
              <a:t>à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2400">
              <a:latin typeface="Times New Roman"/>
              <a:cs typeface="Times New Roman"/>
            </a:endParaRPr>
          </a:p>
          <a:p>
            <a:pPr marL="527685" indent="-514984">
              <a:lnSpc>
                <a:spcPts val="2825"/>
              </a:lnSpc>
              <a:buFont typeface="Franklin Gothic Book"/>
              <a:buAutoNum type="alphaLcParenR"/>
              <a:tabLst>
                <a:tab pos="5283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oluta1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S.I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c.g.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527685" indent="-514984">
              <a:lnSpc>
                <a:spcPts val="2775"/>
              </a:lnSpc>
              <a:buFont typeface="Franklin Gothic Book"/>
              <a:buAutoNum type="alphaLcParenR"/>
              <a:tabLst>
                <a:tab pos="528320" algn="l"/>
              </a:tabLst>
            </a:pPr>
            <a:r>
              <a:rPr dirty="0" sz="2400">
                <a:latin typeface="Franklin Gothic Book"/>
                <a:cs typeface="Franklin Gothic Book"/>
              </a:rPr>
              <a:t>relativa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S.I</a:t>
            </a:r>
            <a:r>
              <a:rPr dirty="0" sz="2400">
                <a:latin typeface="Franklin Gothic Book"/>
                <a:cs typeface="Franklin Gothic Book"/>
              </a:rPr>
              <a:t>. e 1 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c.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.s.</a:t>
            </a:r>
            <a:endParaRPr sz="2400">
              <a:latin typeface="Franklin Gothic Book"/>
              <a:cs typeface="Franklin Gothic Book"/>
            </a:endParaRPr>
          </a:p>
          <a:p>
            <a:pPr marL="527685" indent="-514984">
              <a:lnSpc>
                <a:spcPts val="2780"/>
              </a:lnSpc>
              <a:buFont typeface="Franklin Gothic Book"/>
              <a:buAutoNum type="alphaLcParenR"/>
              <a:tabLst>
                <a:tab pos="5283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S.I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c.g.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527685" indent="-514984">
              <a:lnSpc>
                <a:spcPts val="2780"/>
              </a:lnSpc>
              <a:buFont typeface="Franklin Gothic Book"/>
              <a:buAutoNum type="alphaLcParenR"/>
              <a:tabLst>
                <a:tab pos="5283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S.I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c.g.s</a:t>
            </a:r>
            <a:endParaRPr sz="2400">
              <a:latin typeface="Franklin Gothic Book"/>
              <a:cs typeface="Franklin Gothic Book"/>
            </a:endParaRPr>
          </a:p>
          <a:p>
            <a:pPr marL="527685" indent="-514984">
              <a:lnSpc>
                <a:spcPts val="2825"/>
              </a:lnSpc>
              <a:buFont typeface="Franklin Gothic Book"/>
              <a:buAutoNum type="alphaLcParenR"/>
              <a:tabLst>
                <a:tab pos="52832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oluta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S.I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relativa1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c.g.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8029575" cy="34639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tabLst>
                <a:tab pos="419100" algn="l"/>
                <a:tab pos="890269" algn="l"/>
                <a:tab pos="1268730" algn="l"/>
                <a:tab pos="2373630" algn="l"/>
                <a:tab pos="3616960" algn="l"/>
                <a:tab pos="4155440" algn="l"/>
                <a:tab pos="4914265" algn="l"/>
                <a:tab pos="5620385" algn="l"/>
                <a:tab pos="6158230" algn="l"/>
                <a:tab pos="6623050" algn="l"/>
                <a:tab pos="6922134" algn="l"/>
                <a:tab pos="7299959" algn="l"/>
              </a:tabLst>
            </a:pPr>
            <a:r>
              <a:rPr dirty="0" sz="2400" spc="-20" b="1">
                <a:latin typeface="Franklin Gothic Medium"/>
                <a:cs typeface="Franklin Gothic Medium"/>
              </a:rPr>
              <a:t>2</a:t>
            </a:r>
            <a:r>
              <a:rPr dirty="0" sz="2400" spc="-10" b="1">
                <a:latin typeface="Franklin Gothic Medium"/>
                <a:cs typeface="Franklin Gothic Medium"/>
              </a:rPr>
              <a:t>)</a:t>
            </a:r>
            <a:r>
              <a:rPr dirty="0" sz="2400" b="1">
                <a:latin typeface="Franklin Gothic Medium"/>
                <a:cs typeface="Franklin Gothic Medium"/>
              </a:rPr>
              <a:t>		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nsità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asso</a:t>
            </a:r>
            <a:r>
              <a:rPr dirty="0" sz="2400" spc="-20" b="1">
                <a:latin typeface="Franklin Gothic Medium"/>
                <a:cs typeface="Franklin Gothic Medium"/>
              </a:rPr>
              <a:t>l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del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rro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(</a:t>
            </a:r>
            <a:r>
              <a:rPr dirty="0" sz="2400" spc="-10" b="1">
                <a:latin typeface="Franklin Gothic Medium"/>
                <a:cs typeface="Franklin Gothic Medium"/>
              </a:rPr>
              <a:t>F</a:t>
            </a:r>
            <a:r>
              <a:rPr dirty="0" sz="2400" spc="-10" b="1">
                <a:latin typeface="Franklin Gothic Medium"/>
                <a:cs typeface="Franklin Gothic Medium"/>
              </a:rPr>
              <a:t>e),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nel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SI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20" b="1">
                <a:latin typeface="Franklin Gothic Medium"/>
                <a:cs typeface="Franklin Gothic Medium"/>
              </a:rPr>
              <a:t>78</a:t>
            </a:r>
            <a:r>
              <a:rPr dirty="0" sz="2400" spc="-5" b="1">
                <a:latin typeface="Franklin Gothic Medium"/>
                <a:cs typeface="Franklin Gothic Medium"/>
              </a:rPr>
              <a:t>7</a:t>
            </a:r>
            <a:r>
              <a:rPr dirty="0" sz="2400" spc="-15" b="1">
                <a:latin typeface="Franklin Gothic Medium"/>
                <a:cs typeface="Franklin Gothic Medium"/>
              </a:rPr>
              <a:t>4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k</a:t>
            </a:r>
            <a:r>
              <a:rPr dirty="0" sz="2400" spc="0" b="1">
                <a:latin typeface="Franklin Gothic Medium"/>
                <a:cs typeface="Franklin Gothic Medium"/>
              </a:rPr>
              <a:t>g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30" b="1">
                <a:latin typeface="Franklin Gothic Medium"/>
                <a:cs typeface="Franklin Gothic Medium"/>
              </a:rPr>
              <a:t>m</a:t>
            </a:r>
            <a:r>
              <a:rPr dirty="0" sz="2400" spc="-10" b="1">
                <a:latin typeface="Franklin Gothic Medium"/>
                <a:cs typeface="Franklin Gothic Medium"/>
              </a:rPr>
              <a:t>^</a:t>
            </a:r>
            <a:r>
              <a:rPr dirty="0" sz="2400" spc="-1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q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si</a:t>
            </a:r>
            <a:r>
              <a:rPr dirty="0" sz="2400" spc="-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à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luta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ess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spc="10" b="1">
                <a:latin typeface="Franklin Gothic Medium"/>
                <a:cs typeface="Franklin Gothic Medium"/>
              </a:rPr>
              <a:t>^</a:t>
            </a: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5" b="1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>
              <a:lnSpc>
                <a:spcPts val="2825"/>
              </a:lnSpc>
              <a:tabLst>
                <a:tab pos="469265" algn="l"/>
              </a:tabLst>
            </a:pPr>
            <a:r>
              <a:rPr dirty="0" sz="2400">
                <a:latin typeface="Franklin Gothic Book"/>
                <a:cs typeface="Franklin Gothic Book"/>
              </a:rPr>
              <a:t>a)	</a:t>
            </a:r>
            <a:r>
              <a:rPr dirty="0" sz="2400" spc="-5">
                <a:latin typeface="Franklin Gothic Book"/>
                <a:cs typeface="Franklin Gothic Book"/>
              </a:rPr>
              <a:t>7,8</a:t>
            </a:r>
            <a:r>
              <a:rPr dirty="0" sz="2400" spc="-10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g/c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8 </a:t>
            </a:r>
            <a:r>
              <a:rPr dirty="0" sz="2400" spc="-5">
                <a:latin typeface="Franklin Gothic Book"/>
                <a:cs typeface="Franklin Gothic Book"/>
              </a:rPr>
              <a:t>g/c</a:t>
            </a:r>
            <a:r>
              <a:rPr dirty="0" sz="2400" spc="1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marL="12700">
              <a:lnSpc>
                <a:spcPts val="2780"/>
              </a:lnSpc>
              <a:tabLst>
                <a:tab pos="469265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)	</a:t>
            </a:r>
            <a:r>
              <a:rPr dirty="0" sz="2400" spc="-5">
                <a:latin typeface="Franklin Gothic Book"/>
                <a:cs typeface="Franklin Gothic Book"/>
              </a:rPr>
              <a:t>78</a:t>
            </a:r>
            <a:r>
              <a:rPr dirty="0" sz="2400" spc="-10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4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g/c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78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g/c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 startAt="4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7230109" cy="38912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QUES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OPO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3/3: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19"/>
              </a:spcBef>
            </a:pPr>
            <a:endParaRPr sz="2700">
              <a:latin typeface="Times New Roman"/>
              <a:cs typeface="Times New Roman"/>
            </a:endParaRPr>
          </a:p>
          <a:p>
            <a:pPr marL="471170" marR="330835" indent="-458470">
              <a:lnSpc>
                <a:spcPts val="2770"/>
              </a:lnSpc>
              <a:buFont typeface="Franklin Gothic Medium"/>
              <a:buAutoNum type="arabicParenR" startAt="3"/>
              <a:tabLst>
                <a:tab pos="434975" algn="l"/>
                <a:tab pos="5485765" algn="l"/>
              </a:tabLst>
            </a:pP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0" b="1">
                <a:latin typeface="Franklin Gothic Medium"/>
                <a:cs typeface="Franklin Gothic Medium"/>
              </a:rPr>
              <a:t>ità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tiv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c</a:t>
            </a:r>
            <a:r>
              <a:rPr dirty="0" sz="2400" spc="-5" b="1">
                <a:latin typeface="Franklin Gothic Medium"/>
                <a:cs typeface="Franklin Gothic Medium"/>
              </a:rPr>
              <a:t>o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0" b="1">
                <a:latin typeface="Franklin Gothic Medium"/>
                <a:cs typeface="Franklin Gothic Medium"/>
              </a:rPr>
              <a:t>o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spc="-4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0" b="1">
                <a:latin typeface="Franklin Gothic Medium"/>
                <a:cs typeface="Franklin Gothic Medium"/>
              </a:rPr>
              <a:t>l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I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	</a:t>
            </a:r>
            <a:r>
              <a:rPr dirty="0" sz="2400" spc="-15" b="1">
                <a:latin typeface="Franklin Gothic Medium"/>
                <a:cs typeface="Franklin Gothic Medium"/>
              </a:rPr>
              <a:t>è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essa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tt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5" b="1">
                <a:latin typeface="Franklin Gothic Medium"/>
                <a:cs typeface="Franklin Gothic Medium"/>
              </a:rPr>
              <a:t>aver</a:t>
            </a:r>
            <a:r>
              <a:rPr dirty="0" sz="2400" spc="-20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-15" b="1">
                <a:latin typeface="Franklin Gothic Medium"/>
                <a:cs typeface="Franklin Gothic Medium"/>
              </a:rPr>
              <a:t>u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nte</a:t>
            </a:r>
            <a:r>
              <a:rPr dirty="0" sz="2400" spc="-2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u</a:t>
            </a:r>
            <a:r>
              <a:rPr dirty="0" sz="2400" spc="-10" b="1">
                <a:latin typeface="Franklin Gothic Medium"/>
                <a:cs typeface="Franklin Gothic Medium"/>
              </a:rPr>
              <a:t>n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tà</a:t>
            </a:r>
            <a:r>
              <a:rPr dirty="0" sz="2400" spc="-3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d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m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20" b="1">
                <a:latin typeface="Franklin Gothic Medium"/>
                <a:cs typeface="Franklin Gothic Medium"/>
              </a:rPr>
              <a:t>su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a</a:t>
            </a:r>
            <a:r>
              <a:rPr dirty="0" sz="2400" spc="-10" b="1">
                <a:latin typeface="Franklin Gothic Medium"/>
                <a:cs typeface="Franklin Gothic Medium"/>
              </a:rPr>
              <a:t>: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buFont typeface="Franklin Gothic Medium"/>
              <a:buAutoNum type="arabicParenR" startAt="3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8"/>
              </a:spcBef>
              <a:buFont typeface="Franklin Gothic Medium"/>
              <a:buAutoNum type="arabicParenR" startAt="3"/>
            </a:pPr>
            <a:endParaRPr sz="2250">
              <a:latin typeface="Times New Roman"/>
              <a:cs typeface="Times New Roman"/>
            </a:endParaRPr>
          </a:p>
          <a:p>
            <a:pPr lvl="1"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Adimensionale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g/c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Kg/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/ 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83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suffi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ien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form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lare 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risposta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1"/>
            <a:ext cx="247015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760577" y="2766053"/>
            <a:ext cx="7724140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50800" marR="5080" indent="-38100">
              <a:lnSpc>
                <a:spcPct val="76500"/>
              </a:lnSpc>
            </a:pPr>
            <a:r>
              <a:rPr dirty="0" sz="2400" spc="-10" b="1">
                <a:latin typeface="Franklin Gothic Medium"/>
                <a:cs typeface="Franklin Gothic Medium"/>
              </a:rPr>
              <a:t>D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b="1">
                <a:latin typeface="Franklin Gothic Medium"/>
                <a:cs typeface="Franklin Gothic Medium"/>
              </a:rPr>
              <a:t>g</a:t>
            </a:r>
            <a:r>
              <a:rPr dirty="0" sz="2400" spc="-20" b="1">
                <a:latin typeface="Franklin Gothic Medium"/>
                <a:cs typeface="Franklin Gothic Medium"/>
              </a:rPr>
              <a:t>ge</a:t>
            </a:r>
            <a:r>
              <a:rPr dirty="0" sz="2400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o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che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res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5" b="1">
                <a:latin typeface="Franklin Gothic Medium"/>
                <a:cs typeface="Franklin Gothic Medium"/>
              </a:rPr>
              <a:t>t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9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peso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p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r</a:t>
            </a:r>
            <a:r>
              <a:rPr dirty="0" sz="2400" spc="-10" b="1">
                <a:latin typeface="Franklin Gothic Medium"/>
                <a:cs typeface="Franklin Gothic Medium"/>
              </a:rPr>
              <a:t>i</a:t>
            </a:r>
            <a:r>
              <a:rPr dirty="0" sz="2400" spc="8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spc="8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2</a:t>
            </a:r>
            <a:r>
              <a:rPr dirty="0" sz="2400" spc="-20" b="1">
                <a:latin typeface="Franklin Gothic Medium"/>
                <a:cs typeface="Franklin Gothic Medium"/>
              </a:rPr>
              <a:t>9</a:t>
            </a:r>
            <a:r>
              <a:rPr dirty="0" sz="2400" b="1">
                <a:latin typeface="Franklin Gothic Medium"/>
                <a:cs typeface="Franklin Gothic Medium"/>
              </a:rPr>
              <a:t>,</a:t>
            </a:r>
            <a:r>
              <a:rPr dirty="0" sz="2400" spc="-15" b="1">
                <a:latin typeface="Franklin Gothic Medium"/>
                <a:cs typeface="Franklin Gothic Medium"/>
              </a:rPr>
              <a:t>4</a:t>
            </a:r>
            <a:r>
              <a:rPr dirty="0" sz="2400" spc="65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N</a:t>
            </a:r>
            <a:r>
              <a:rPr dirty="0" sz="2400" spc="70" b="1">
                <a:latin typeface="Franklin Gothic Medium"/>
                <a:cs typeface="Franklin Gothic Medium"/>
              </a:rPr>
              <a:t> 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75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un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volum</a:t>
            </a:r>
            <a:r>
              <a:rPr dirty="0" sz="2400" spc="-15" b="1">
                <a:latin typeface="Franklin Gothic Medium"/>
                <a:cs typeface="Franklin Gothic Medium"/>
              </a:rPr>
              <a:t>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55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di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1</a:t>
            </a:r>
            <a:r>
              <a:rPr dirty="0" sz="2400" spc="-20" b="1">
                <a:latin typeface="Franklin Gothic Medium"/>
                <a:cs typeface="Franklin Gothic Medium"/>
              </a:rPr>
              <a:t>00</a:t>
            </a:r>
            <a:r>
              <a:rPr dirty="0" sz="2400" spc="-15" b="1">
                <a:latin typeface="Franklin Gothic Medium"/>
                <a:cs typeface="Franklin Gothic Medium"/>
              </a:rPr>
              <a:t>0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cm</a:t>
            </a:r>
            <a:r>
              <a:rPr dirty="0" sz="2400" spc="-10" b="1">
                <a:latin typeface="Franklin Gothic Medium"/>
                <a:cs typeface="Franklin Gothic Medium"/>
              </a:rPr>
              <a:t>^</a:t>
            </a:r>
            <a:r>
              <a:rPr dirty="0" sz="2400" spc="-20" b="1">
                <a:latin typeface="Franklin Gothic Medium"/>
                <a:cs typeface="Franklin Gothic Medium"/>
              </a:rPr>
              <a:t>3</a:t>
            </a:r>
            <a:r>
              <a:rPr dirty="0" sz="2400" spc="-10" b="1">
                <a:latin typeface="Franklin Gothic Medium"/>
                <a:cs typeface="Franklin Gothic Medium"/>
              </a:rPr>
              <a:t>,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</a:t>
            </a:r>
            <a:r>
              <a:rPr dirty="0" sz="2400" spc="-5" b="1">
                <a:latin typeface="Franklin Gothic Medium"/>
                <a:cs typeface="Franklin Gothic Medium"/>
              </a:rPr>
              <a:t>e</a:t>
            </a:r>
            <a:r>
              <a:rPr dirty="0" sz="2400" spc="-20" b="1">
                <a:latin typeface="Franklin Gothic Medium"/>
                <a:cs typeface="Franklin Gothic Medium"/>
              </a:rPr>
              <a:t>termin</a:t>
            </a:r>
            <a:r>
              <a:rPr dirty="0" sz="2400" spc="-5" b="1">
                <a:latin typeface="Franklin Gothic Medium"/>
                <a:cs typeface="Franklin Gothic Medium"/>
              </a:rPr>
              <a:t>a</a:t>
            </a:r>
            <a:r>
              <a:rPr dirty="0" sz="2400" spc="-15" b="1">
                <a:latin typeface="Franklin Gothic Medium"/>
                <a:cs typeface="Franklin Gothic Medium"/>
              </a:rPr>
              <a:t>re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35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l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3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su</a:t>
            </a:r>
            <a:r>
              <a:rPr dirty="0" sz="2400" spc="-15" b="1">
                <a:latin typeface="Franklin Gothic Medium"/>
                <a:cs typeface="Franklin Gothic Medium"/>
              </a:rPr>
              <a:t>a</a:t>
            </a:r>
            <a:r>
              <a:rPr dirty="0" sz="2400" b="1">
                <a:latin typeface="Franklin Gothic Medium"/>
                <a:cs typeface="Franklin Gothic Medium"/>
              </a:rPr>
              <a:t>  </a:t>
            </a:r>
            <a:r>
              <a:rPr dirty="0" sz="2400" spc="50" b="1">
                <a:latin typeface="Franklin Gothic Medium"/>
                <a:cs typeface="Franklin Gothic Medium"/>
              </a:rPr>
              <a:t> </a:t>
            </a:r>
            <a:r>
              <a:rPr dirty="0" sz="2400" spc="-15" b="1">
                <a:latin typeface="Franklin Gothic Medium"/>
                <a:cs typeface="Franklin Gothic Medium"/>
              </a:rPr>
              <a:t>densità</a:t>
            </a:r>
            <a:r>
              <a:rPr dirty="0" sz="2400" spc="-10" b="1">
                <a:latin typeface="Franklin Gothic Medium"/>
                <a:cs typeface="Franklin Gothic Medium"/>
              </a:rPr>
              <a:t> </a:t>
            </a:r>
            <a:r>
              <a:rPr dirty="0" sz="2400" spc="5" b="1">
                <a:latin typeface="Franklin Gothic Medium"/>
                <a:cs typeface="Franklin Gothic Medium"/>
              </a:rPr>
              <a:t>a</a:t>
            </a:r>
            <a:r>
              <a:rPr dirty="0" sz="2400" spc="-5" b="1">
                <a:latin typeface="Franklin Gothic Medium"/>
                <a:cs typeface="Franklin Gothic Medium"/>
              </a:rPr>
              <a:t>ss</a:t>
            </a:r>
            <a:r>
              <a:rPr dirty="0" sz="2400" spc="-10" b="1">
                <a:latin typeface="Franklin Gothic Medium"/>
                <a:cs typeface="Franklin Gothic Medium"/>
              </a:rPr>
              <a:t>oluta,</a:t>
            </a:r>
            <a:r>
              <a:rPr dirty="0" sz="2400" b="1">
                <a:latin typeface="Franklin Gothic Medium"/>
                <a:cs typeface="Franklin Gothic Medium"/>
              </a:rPr>
              <a:t> 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-10" b="1">
                <a:latin typeface="Franklin Gothic Medium"/>
                <a:cs typeface="Franklin Gothic Medium"/>
              </a:rPr>
              <a:t>e</a:t>
            </a:r>
            <a:r>
              <a:rPr dirty="0" sz="2400" spc="-5" b="1">
                <a:latin typeface="Franklin Gothic Medium"/>
                <a:cs typeface="Franklin Gothic Medium"/>
              </a:rPr>
              <a:t>s</a:t>
            </a:r>
            <a:r>
              <a:rPr dirty="0" sz="2400" spc="-15" b="1">
                <a:latin typeface="Franklin Gothic Medium"/>
                <a:cs typeface="Franklin Gothic Medium"/>
              </a:rPr>
              <a:t>p</a:t>
            </a:r>
            <a:r>
              <a:rPr dirty="0" sz="2400" spc="-5" b="1">
                <a:latin typeface="Franklin Gothic Medium"/>
                <a:cs typeface="Franklin Gothic Medium"/>
              </a:rPr>
              <a:t>r</a:t>
            </a:r>
            <a:r>
              <a:rPr dirty="0" sz="2400" spc="-20" b="1">
                <a:latin typeface="Franklin Gothic Medium"/>
                <a:cs typeface="Franklin Gothic Medium"/>
              </a:rPr>
              <a:t>es</a:t>
            </a:r>
            <a:r>
              <a:rPr dirty="0" sz="2400" spc="-25" b="1">
                <a:latin typeface="Franklin Gothic Medium"/>
                <a:cs typeface="Franklin Gothic Medium"/>
              </a:rPr>
              <a:t>s</a:t>
            </a:r>
            <a:r>
              <a:rPr dirty="0" sz="2400" b="1">
                <a:latin typeface="Franklin Gothic Medium"/>
                <a:cs typeface="Franklin Gothic Medium"/>
              </a:rPr>
              <a:t>a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b="1">
                <a:latin typeface="Franklin Gothic Medium"/>
                <a:cs typeface="Franklin Gothic Medium"/>
              </a:rPr>
              <a:t>i</a:t>
            </a:r>
            <a:r>
              <a:rPr dirty="0" sz="2400" spc="-15" b="1">
                <a:latin typeface="Franklin Gothic Medium"/>
                <a:cs typeface="Franklin Gothic Medium"/>
              </a:rPr>
              <a:t>n</a:t>
            </a:r>
            <a:r>
              <a:rPr dirty="0" sz="2400" spc="-20" b="1">
                <a:latin typeface="Franklin Gothic Medium"/>
                <a:cs typeface="Franklin Gothic Medium"/>
              </a:rPr>
              <a:t> </a:t>
            </a:r>
            <a:r>
              <a:rPr dirty="0" sz="2400" spc="10" b="1">
                <a:latin typeface="Franklin Gothic Medium"/>
                <a:cs typeface="Franklin Gothic Medium"/>
              </a:rPr>
              <a:t>K</a:t>
            </a:r>
            <a:r>
              <a:rPr dirty="0" sz="2400" spc="-5" b="1">
                <a:latin typeface="Franklin Gothic Medium"/>
                <a:cs typeface="Franklin Gothic Medium"/>
              </a:rPr>
              <a:t>g</a:t>
            </a:r>
            <a:r>
              <a:rPr dirty="0" sz="2400" spc="10" b="1">
                <a:latin typeface="Franklin Gothic Medium"/>
                <a:cs typeface="Franklin Gothic Medium"/>
              </a:rPr>
              <a:t>/</a:t>
            </a:r>
            <a:r>
              <a:rPr dirty="0" sz="2400" spc="-5" b="1">
                <a:latin typeface="Franklin Gothic Medium"/>
                <a:cs typeface="Franklin Gothic Medium"/>
              </a:rPr>
              <a:t>m</a:t>
            </a:r>
            <a:r>
              <a:rPr dirty="0" sz="2400" spc="5" b="1">
                <a:latin typeface="Franklin Gothic Medium"/>
                <a:cs typeface="Franklin Gothic Medium"/>
              </a:rPr>
              <a:t>^</a:t>
            </a:r>
            <a:r>
              <a:rPr dirty="0" sz="2400" spc="-5" b="1">
                <a:latin typeface="Franklin Gothic Medium"/>
                <a:cs typeface="Franklin Gothic Medium"/>
              </a:rPr>
              <a:t>3</a:t>
            </a:r>
            <a:r>
              <a:rPr dirty="0" sz="2400" b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28305" cy="4225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Eser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p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dirty="0" sz="2400" spc="-5">
                <a:latin typeface="Franklin Gothic Book"/>
                <a:cs typeface="Franklin Gothic Book"/>
              </a:rPr>
              <a:t>Soluzione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700"/>
              </a:lnSpc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osa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calcoliamo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Conoscen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scrivere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sa=peso/</a:t>
            </a:r>
            <a:r>
              <a:rPr dirty="0" sz="2400">
                <a:latin typeface="Franklin Gothic Book"/>
                <a:cs typeface="Franklin Gothic Book"/>
              </a:rPr>
              <a:t>g =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29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9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8=3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20"/>
              </a:lnSpc>
            </a:pP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rtire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12700" marR="695960">
              <a:lnSpc>
                <a:spcPts val="2780"/>
              </a:lnSpc>
              <a:spcBef>
                <a:spcPts val="120"/>
              </a:spcBef>
            </a:pPr>
            <a:r>
              <a:rPr dirty="0" sz="2400">
                <a:latin typeface="Franklin Gothic Book"/>
                <a:cs typeface="Franklin Gothic Book"/>
              </a:rPr>
              <a:t>Sappiamo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=10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6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100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=10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>
                <a:latin typeface="Franklin Gothic Book"/>
                <a:cs typeface="Franklin Gothic Book"/>
              </a:rPr>
              <a:t> </a:t>
            </a:r>
            <a:r>
              <a:rPr dirty="0" baseline="24305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baseline="24305" sz="2400" spc="-7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usiamo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densità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2374900" marR="1915160">
              <a:lnSpc>
                <a:spcPct val="172600"/>
              </a:lnSpc>
              <a:spcBef>
                <a:spcPts val="1085"/>
              </a:spcBef>
            </a:pPr>
            <a:r>
              <a:rPr dirty="0" baseline="13888" sz="3600" spc="-7">
                <a:latin typeface="Franklin Gothic Book"/>
                <a:cs typeface="Franklin Gothic Book"/>
              </a:rPr>
              <a:t>δ</a:t>
            </a:r>
            <a:r>
              <a:rPr dirty="0" sz="1600" spc="-10">
                <a:latin typeface="Franklin Gothic Book"/>
                <a:cs typeface="Franklin Gothic Book"/>
              </a:rPr>
              <a:t>asso</a:t>
            </a:r>
            <a:r>
              <a:rPr dirty="0" sz="1600">
                <a:latin typeface="Franklin Gothic Book"/>
                <a:cs typeface="Franklin Gothic Book"/>
              </a:rPr>
              <a:t>l</a:t>
            </a:r>
            <a:r>
              <a:rPr dirty="0" sz="1600" spc="-10">
                <a:latin typeface="Franklin Gothic Book"/>
                <a:cs typeface="Franklin Gothic Book"/>
              </a:rPr>
              <a:t>ut</a:t>
            </a:r>
            <a:r>
              <a:rPr dirty="0" sz="1600" spc="-15">
                <a:latin typeface="Franklin Gothic Book"/>
                <a:cs typeface="Franklin Gothic Book"/>
              </a:rPr>
              <a:t>a</a:t>
            </a:r>
            <a:r>
              <a:rPr dirty="0" baseline="13888" sz="3600" spc="-7">
                <a:latin typeface="Franklin Gothic Book"/>
                <a:cs typeface="Franklin Gothic Book"/>
              </a:rPr>
              <a:t>=</a:t>
            </a:r>
            <a:r>
              <a:rPr dirty="0" baseline="13888" sz="3600">
                <a:latin typeface="Franklin Gothic Book"/>
                <a:cs typeface="Franklin Gothic Book"/>
              </a:rPr>
              <a:t>m</a:t>
            </a:r>
            <a:r>
              <a:rPr dirty="0" sz="1600" spc="-10">
                <a:latin typeface="Franklin Gothic Book"/>
                <a:cs typeface="Franklin Gothic Book"/>
              </a:rPr>
              <a:t>corp</a:t>
            </a:r>
            <a:r>
              <a:rPr dirty="0" sz="1600" spc="-15">
                <a:latin typeface="Franklin Gothic Book"/>
                <a:cs typeface="Franklin Gothic Book"/>
              </a:rPr>
              <a:t>o</a:t>
            </a:r>
            <a:r>
              <a:rPr dirty="0" baseline="13888" sz="3600" spc="-30">
                <a:latin typeface="Franklin Gothic Book"/>
                <a:cs typeface="Franklin Gothic Book"/>
              </a:rPr>
              <a:t>/Volu</a:t>
            </a:r>
            <a:r>
              <a:rPr dirty="0" baseline="13888" sz="3600" spc="-30">
                <a:latin typeface="Franklin Gothic Book"/>
                <a:cs typeface="Franklin Gothic Book"/>
              </a:rPr>
              <a:t>me</a:t>
            </a:r>
            <a:r>
              <a:rPr dirty="0" sz="1600" spc="-10">
                <a:latin typeface="Franklin Gothic Book"/>
                <a:cs typeface="Franklin Gothic Book"/>
              </a:rPr>
              <a:t>corpo</a:t>
            </a:r>
            <a:r>
              <a:rPr dirty="0" sz="1600" spc="-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δ</a:t>
            </a:r>
            <a:r>
              <a:rPr dirty="0" baseline="-20833" sz="2400" spc="-15">
                <a:latin typeface="Franklin Gothic Book"/>
                <a:cs typeface="Franklin Gothic Book"/>
              </a:rPr>
              <a:t>asso</a:t>
            </a:r>
            <a:r>
              <a:rPr dirty="0" baseline="-20833" sz="2400">
                <a:latin typeface="Franklin Gothic Book"/>
                <a:cs typeface="Franklin Gothic Book"/>
              </a:rPr>
              <a:t>l</a:t>
            </a:r>
            <a:r>
              <a:rPr dirty="0" baseline="-20833" sz="2400" spc="-15">
                <a:latin typeface="Franklin Gothic Book"/>
                <a:cs typeface="Franklin Gothic Book"/>
              </a:rPr>
              <a:t>ut</a:t>
            </a:r>
            <a:r>
              <a:rPr dirty="0" baseline="-20833" sz="2400" spc="-22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=3</a:t>
            </a:r>
            <a:r>
              <a:rPr dirty="0" sz="2400">
                <a:latin typeface="Franklin Gothic Book"/>
                <a:cs typeface="Franklin Gothic Book"/>
              </a:rPr>
              <a:t>/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baseline="24305" sz="2400" spc="-15">
                <a:latin typeface="Franklin Gothic Book"/>
                <a:cs typeface="Franklin Gothic Book"/>
              </a:rPr>
              <a:t>-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r>
              <a:rPr dirty="0" sz="2400" spc="-5">
                <a:latin typeface="Franklin Gothic Book"/>
                <a:cs typeface="Franklin Gothic Book"/>
              </a:rPr>
              <a:t>=30</a:t>
            </a:r>
            <a:r>
              <a:rPr dirty="0" sz="2400" spc="10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Kg/</a:t>
            </a:r>
            <a:r>
              <a:rPr dirty="0" sz="2400" spc="10">
                <a:latin typeface="Franklin Gothic Book"/>
                <a:cs typeface="Franklin Gothic Book"/>
              </a:rPr>
              <a:t>m</a:t>
            </a:r>
            <a:r>
              <a:rPr dirty="0" baseline="24305" sz="2400" spc="-15">
                <a:latin typeface="Franklin Gothic Book"/>
                <a:cs typeface="Franklin Gothic Book"/>
              </a:rPr>
              <a:t>3</a:t>
            </a:r>
            <a:endParaRPr baseline="24305"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Bibliografi</a:t>
            </a:r>
            <a:r>
              <a:rPr dirty="0" spc="-15"/>
              <a:t>a</a:t>
            </a:r>
            <a:r>
              <a:rPr dirty="0" spc="20"/>
              <a:t> </a:t>
            </a:r>
            <a:r>
              <a:rPr dirty="0" spc="-20"/>
              <a:t>e</a:t>
            </a:r>
            <a:r>
              <a:rPr dirty="0" spc="-15"/>
              <a:t>d</a:t>
            </a:r>
            <a:r>
              <a:rPr dirty="0"/>
              <a:t> </a:t>
            </a:r>
            <a:r>
              <a:rPr dirty="0" spc="-15"/>
              <a:t>ap</a:t>
            </a:r>
            <a:r>
              <a:rPr dirty="0" spc="-10"/>
              <a:t>p</a:t>
            </a:r>
            <a:r>
              <a:rPr dirty="0" spc="-15"/>
              <a:t>rondimen</a:t>
            </a:r>
            <a:r>
              <a:rPr dirty="0" spc="-30"/>
              <a:t>t</a:t>
            </a:r>
            <a:r>
              <a:rPr dirty="0" spc="-10"/>
              <a:t>i: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996591"/>
            <a:ext cx="8028940" cy="3431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1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Resnic</a:t>
            </a:r>
            <a:r>
              <a:rPr dirty="0" sz="2400" spc="-1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Halliday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Kran</a:t>
            </a:r>
            <a:r>
              <a:rPr dirty="0" sz="2400">
                <a:latin typeface="Franklin Gothic Book"/>
                <a:cs typeface="Franklin Gothic Book"/>
              </a:rPr>
              <a:t>e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Edi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rice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Am</a:t>
            </a:r>
            <a:r>
              <a:rPr dirty="0" sz="2400" spc="-1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rosian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Serway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0">
                <a:latin typeface="Franklin Gothic Book"/>
                <a:cs typeface="Franklin Gothic Book"/>
              </a:rPr>
              <a:t>W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Jewett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Jr</a:t>
            </a:r>
            <a:r>
              <a:rPr dirty="0" sz="2400">
                <a:latin typeface="Franklin Gothic Book"/>
                <a:cs typeface="Franklin Gothic Book"/>
              </a:rPr>
              <a:t> -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Lezioni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Fisica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ete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Gatti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cia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Fellicò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Dispense_di_Fi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ica/Dinamic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-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is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–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Panareo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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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Studiam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Fisica -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ichell</a:t>
            </a:r>
            <a:r>
              <a:rPr dirty="0" sz="2400">
                <a:latin typeface="Franklin Gothic Book"/>
                <a:cs typeface="Franklin Gothic Book"/>
              </a:rPr>
              <a:t>i 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line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 l</a:t>
            </a:r>
            <a:r>
              <a:rPr dirty="0" sz="2400">
                <a:latin typeface="Franklin Gothic Book"/>
                <a:cs typeface="Franklin Gothic Book"/>
              </a:rPr>
              <a:t>a sc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ol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845" cy="47155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Massa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erziale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uto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osservare</a:t>
            </a:r>
            <a:r>
              <a:rPr dirty="0" sz="2400">
                <a:latin typeface="Franklin Gothic Book"/>
                <a:cs typeface="Franklin Gothic Book"/>
              </a:rPr>
              <a:t>, 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perimenta</a:t>
            </a:r>
            <a:r>
              <a:rPr dirty="0" sz="2400" spc="-15">
                <a:latin typeface="Franklin Gothic Book"/>
                <a:cs typeface="Franklin Gothic Book"/>
              </a:rPr>
              <a:t>lmente</a:t>
            </a:r>
            <a:r>
              <a:rPr dirty="0" sz="2400">
                <a:latin typeface="Franklin Gothic Book"/>
                <a:cs typeface="Franklin Gothic Book"/>
              </a:rPr>
              <a:t>, 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licando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mu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vers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accelerazi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ive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intensit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forze</a:t>
            </a:r>
            <a:r>
              <a:rPr dirty="0" sz="2400">
                <a:latin typeface="Franklin Gothic Book"/>
                <a:cs typeface="Franklin Gothic Book"/>
              </a:rPr>
              <a:t> app</a:t>
            </a:r>
            <a:r>
              <a:rPr dirty="0" sz="2400" spc="-10">
                <a:latin typeface="Franklin Gothic Book"/>
                <a:cs typeface="Franklin Gothic Book"/>
              </a:rPr>
              <a:t>licat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rapporto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F/a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rimane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mpre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dun</a:t>
            </a:r>
            <a:r>
              <a:rPr dirty="0" sz="2400" spc="-2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affermare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ri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intrinsec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massa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rapp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rto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</a:t>
            </a:r>
            <a:r>
              <a:rPr dirty="0" sz="2400" spc="-1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forza</a:t>
            </a:r>
            <a:r>
              <a:rPr dirty="0" sz="2400">
                <a:latin typeface="Franklin Gothic Book"/>
                <a:cs typeface="Franklin Gothic Book"/>
              </a:rPr>
              <a:t> app</a:t>
            </a:r>
            <a:r>
              <a:rPr dirty="0" sz="2400" spc="-10">
                <a:latin typeface="Franklin Gothic Book"/>
                <a:cs typeface="Franklin Gothic Book"/>
              </a:rPr>
              <a:t>licata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l’accele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az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one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età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intrins</a:t>
            </a:r>
            <a:r>
              <a:rPr dirty="0" sz="2400" spc="-15">
                <a:latin typeface="Franklin Gothic Book"/>
                <a:cs typeface="Franklin Gothic Book"/>
              </a:rPr>
              <a:t>eca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rpi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eriali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determina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compor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dinam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1480" cy="4994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Massa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erzial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2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gravitazi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nale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315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classica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sa</a:t>
            </a:r>
            <a:r>
              <a:rPr dirty="0" sz="2400" spc="280" i="1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riferire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ue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scalar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m</a:t>
            </a:r>
            <a:r>
              <a:rPr dirty="0" sz="2400" spc="-10" b="1" i="1">
                <a:latin typeface="Franklin Gothic Book"/>
                <a:cs typeface="Franklin Gothic Book"/>
              </a:rPr>
              <a:t>a</a:t>
            </a:r>
            <a:r>
              <a:rPr dirty="0" sz="2400" spc="-20" b="1" i="1">
                <a:latin typeface="Franklin Gothic Book"/>
                <a:cs typeface="Franklin Gothic Book"/>
              </a:rPr>
              <a:t>s</a:t>
            </a:r>
            <a:r>
              <a:rPr dirty="0" sz="2400" spc="-15" b="1" i="1">
                <a:latin typeface="Franklin Gothic Book"/>
                <a:cs typeface="Franklin Gothic Book"/>
              </a:rPr>
              <a:t>sa</a:t>
            </a:r>
            <a:r>
              <a:rPr dirty="0" sz="2400" b="1" i="1">
                <a:latin typeface="Franklin Gothic Book"/>
                <a:cs typeface="Franklin Gothic Book"/>
              </a:rPr>
              <a:t> </a:t>
            </a:r>
            <a:r>
              <a:rPr dirty="0" sz="2400" spc="80" b="1" i="1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i</a:t>
            </a:r>
            <a:r>
              <a:rPr dirty="0" sz="2400" spc="-10" b="1" i="1">
                <a:latin typeface="Franklin Gothic Book"/>
                <a:cs typeface="Franklin Gothic Book"/>
              </a:rPr>
              <a:t>n</a:t>
            </a:r>
            <a:r>
              <a:rPr dirty="0" sz="2400" spc="-10" b="1" i="1">
                <a:latin typeface="Franklin Gothic Book"/>
                <a:cs typeface="Franklin Gothic Book"/>
              </a:rPr>
              <a:t>erzi</a:t>
            </a:r>
            <a:r>
              <a:rPr dirty="0" sz="2400" spc="-15" b="1" i="1">
                <a:latin typeface="Franklin Gothic Book"/>
                <a:cs typeface="Franklin Gothic Book"/>
              </a:rPr>
              <a:t>al</a:t>
            </a:r>
            <a:r>
              <a:rPr dirty="0" sz="2400" b="1" i="1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ia</a:t>
            </a:r>
            <a:r>
              <a:rPr dirty="0" sz="2400" spc="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ionale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all’inerzia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20">
                <a:latin typeface="Franklin Gothic Book"/>
                <a:cs typeface="Franklin Gothic Book"/>
              </a:rPr>
              <a:t>biam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rzia 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</a:t>
            </a:r>
            <a:r>
              <a:rPr dirty="0" sz="2400" spc="-3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tudine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corpo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ficate</a:t>
            </a:r>
            <a:r>
              <a:rPr dirty="0" sz="2400">
                <a:latin typeface="Franklin Gothic Book"/>
                <a:cs typeface="Franklin Gothic Book"/>
              </a:rPr>
              <a:t> il </a:t>
            </a:r>
            <a:r>
              <a:rPr dirty="0" sz="2400" spc="-15">
                <a:latin typeface="Franklin Gothic Book"/>
                <a:cs typeface="Franklin Gothic Book"/>
              </a:rPr>
              <a:t>suo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10">
                <a:latin typeface="Franklin Gothic Book"/>
                <a:cs typeface="Franklin Gothic Book"/>
              </a:rPr>
              <a:t> o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iet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parol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sua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resiste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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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5" b="1" i="1">
                <a:latin typeface="Franklin Gothic Book"/>
                <a:cs typeface="Franklin Gothic Book"/>
              </a:rPr>
              <a:t>m</a:t>
            </a:r>
            <a:r>
              <a:rPr dirty="0" sz="2400" spc="-10" b="1" i="1">
                <a:latin typeface="Franklin Gothic Book"/>
                <a:cs typeface="Franklin Gothic Book"/>
              </a:rPr>
              <a:t>a</a:t>
            </a:r>
            <a:r>
              <a:rPr dirty="0" sz="2400" spc="-10" b="1" i="1">
                <a:latin typeface="Franklin Gothic Book"/>
                <a:cs typeface="Franklin Gothic Book"/>
              </a:rPr>
              <a:t>s</a:t>
            </a:r>
            <a:r>
              <a:rPr dirty="0" sz="2400" spc="-20" b="1" i="1">
                <a:latin typeface="Franklin Gothic Book"/>
                <a:cs typeface="Franklin Gothic Book"/>
              </a:rPr>
              <a:t>s</a:t>
            </a:r>
            <a:r>
              <a:rPr dirty="0" sz="2400" spc="-15" b="1" i="1">
                <a:latin typeface="Franklin Gothic Book"/>
                <a:cs typeface="Franklin Gothic Book"/>
              </a:rPr>
              <a:t>a</a:t>
            </a:r>
            <a:r>
              <a:rPr dirty="0" sz="2400" b="1" i="1">
                <a:latin typeface="Franklin Gothic Book"/>
                <a:cs typeface="Franklin Gothic Book"/>
              </a:rPr>
              <a:t>  </a:t>
            </a:r>
            <a:r>
              <a:rPr dirty="0" sz="2400" spc="-140" b="1" i="1">
                <a:latin typeface="Franklin Gothic Book"/>
                <a:cs typeface="Franklin Gothic Book"/>
              </a:rPr>
              <a:t> </a:t>
            </a:r>
            <a:r>
              <a:rPr dirty="0" sz="2400" spc="-20" b="1" i="1">
                <a:latin typeface="Franklin Gothic Book"/>
                <a:cs typeface="Franklin Gothic Book"/>
              </a:rPr>
              <a:t>g</a:t>
            </a:r>
            <a:r>
              <a:rPr dirty="0" sz="2400" spc="-5" b="1" i="1">
                <a:latin typeface="Franklin Gothic Book"/>
                <a:cs typeface="Franklin Gothic Book"/>
              </a:rPr>
              <a:t>r</a:t>
            </a:r>
            <a:r>
              <a:rPr dirty="0" sz="2400" spc="-15" b="1" i="1">
                <a:latin typeface="Franklin Gothic Book"/>
                <a:cs typeface="Franklin Gothic Book"/>
              </a:rPr>
              <a:t>avit</a:t>
            </a:r>
            <a:r>
              <a:rPr dirty="0" sz="2400" spc="-10" b="1" i="1">
                <a:latin typeface="Franklin Gothic Book"/>
                <a:cs typeface="Franklin Gothic Book"/>
              </a:rPr>
              <a:t>a</a:t>
            </a:r>
            <a:r>
              <a:rPr dirty="0" sz="2400" spc="-15" b="1" i="1">
                <a:latin typeface="Franklin Gothic Book"/>
                <a:cs typeface="Franklin Gothic Book"/>
              </a:rPr>
              <a:t>zio</a:t>
            </a:r>
            <a:r>
              <a:rPr dirty="0" sz="2400" spc="-10" b="1" i="1">
                <a:latin typeface="Franklin Gothic Book"/>
                <a:cs typeface="Franklin Gothic Book"/>
              </a:rPr>
              <a:t>n</a:t>
            </a:r>
            <a:r>
              <a:rPr dirty="0" sz="2400" spc="-15" b="1" i="1">
                <a:latin typeface="Franklin Gothic Book"/>
                <a:cs typeface="Franklin Gothic Book"/>
              </a:rPr>
              <a:t>al</a:t>
            </a:r>
            <a:r>
              <a:rPr dirty="0" sz="2400" spc="0" b="1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,  </a:t>
            </a:r>
            <a:r>
              <a:rPr dirty="0" sz="2400" spc="-16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compare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gravit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zion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iversal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wton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-20">
                <a:latin typeface="Franklin Gothic Book"/>
                <a:cs typeface="Franklin Gothic Book"/>
              </a:rPr>
              <a:t>h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due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corpi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attraggono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rza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rsame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all’inver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anza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prodott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gravit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nal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Misura</a:t>
            </a:r>
            <a:r>
              <a:rPr dirty="0" spc="-15"/>
              <a:t> </a:t>
            </a:r>
            <a:r>
              <a:rPr dirty="0" spc="-10"/>
              <a:t>della</a:t>
            </a:r>
            <a:r>
              <a:rPr dirty="0" spc="-10"/>
              <a:t> </a:t>
            </a:r>
            <a:r>
              <a:rPr dirty="0" spc="-20"/>
              <a:t>massa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0209" cy="89026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</a:t>
            </a:r>
            <a:r>
              <a:rPr dirty="0" sz="24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lezioni    </a:t>
            </a:r>
            <a:r>
              <a:rPr dirty="0" sz="24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prec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denti,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</a:t>
            </a:r>
            <a:r>
              <a:rPr dirty="0" sz="24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ab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ia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</a:t>
            </a:r>
            <a:r>
              <a:rPr dirty="0" sz="24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descr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</a:t>
            </a:r>
            <a:r>
              <a:rPr dirty="0" sz="24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utilizzando</a:t>
            </a:r>
            <a:r>
              <a:rPr dirty="0" sz="2400" spc="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campi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one</a:t>
            </a:r>
            <a:r>
              <a:rPr dirty="0" sz="24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riferi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 spc="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pos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ibil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mas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3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erzi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ale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tra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delle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ure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accelerazion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3398029"/>
            <a:ext cx="176276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Utilizza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do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75738" y="3398513"/>
            <a:ext cx="60566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77850" algn="l"/>
                <a:tab pos="2080895" algn="l"/>
                <a:tab pos="2550160" algn="l"/>
                <a:tab pos="4202430" algn="l"/>
                <a:tab pos="4595495" algn="l"/>
              </a:tabLst>
            </a:pP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	campi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one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	di	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riferimento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	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	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ura</a:t>
            </a:r>
            <a:r>
              <a:rPr dirty="0" sz="2400" spc="-4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44702" y="3677405"/>
            <a:ext cx="7686675" cy="1169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400"/>
              </a:lnSpc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rav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rso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’uso </a:t>
            </a:r>
            <a:r>
              <a:rPr dirty="0" sz="2400" spc="-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dinamom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forza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attra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con   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altri   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corpi   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è   </a:t>
            </a:r>
            <a:r>
              <a:rPr dirty="0" sz="2400" spc="-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possibil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  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det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rmi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are   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  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se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 gravitazional</a:t>
            </a:r>
            <a:r>
              <a:rPr dirty="0" sz="2400" spc="1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 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E’ 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im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ortante 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tolineare </a:t>
            </a:r>
            <a:r>
              <a:rPr dirty="0" sz="2400" spc="2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come </a:t>
            </a:r>
            <a:r>
              <a:rPr dirty="0" sz="2400" spc="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fo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gravit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nale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sia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all’origine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della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forza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pes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0209" cy="4302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Relazione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masse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altri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ter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ini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solidFill>
                  <a:srgbClr val="0D0D0D"/>
                </a:solidFill>
                <a:latin typeface="Franklin Gothic Book"/>
                <a:cs typeface="Franklin Gothic Book"/>
              </a:rPr>
              <a:t>massa</a:t>
            </a:r>
            <a:r>
              <a:rPr dirty="0" sz="2400" spc="15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 b="1">
                <a:solidFill>
                  <a:srgbClr val="0D0D0D"/>
                </a:solidFill>
                <a:latin typeface="Franklin Gothic Book"/>
                <a:cs typeface="Franklin Gothic Book"/>
              </a:rPr>
              <a:t>inerzial</a:t>
            </a:r>
            <a:r>
              <a:rPr dirty="0" sz="2400" spc="-15" b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10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ura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resiste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corpo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ad</a:t>
            </a:r>
            <a:r>
              <a:rPr dirty="0" sz="2400" spc="25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age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te</a:t>
            </a:r>
            <a:r>
              <a:rPr dirty="0" sz="2400" spc="25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er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2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2400" spc="2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tende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25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difi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care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il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ato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iet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Clr>
                <a:srgbClr val="0D0D0D"/>
              </a:buClr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2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 b="1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5" b="1">
                <a:solidFill>
                  <a:srgbClr val="0D0D0D"/>
                </a:solidFill>
                <a:latin typeface="Franklin Gothic Book"/>
                <a:cs typeface="Franklin Gothic Book"/>
              </a:rPr>
              <a:t>as</a:t>
            </a:r>
            <a:r>
              <a:rPr dirty="0" sz="2400" spc="-10" b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 b="1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4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" b="1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400" spc="-10" b="1">
                <a:solidFill>
                  <a:srgbClr val="0D0D0D"/>
                </a:solidFill>
                <a:latin typeface="Franklin Gothic Book"/>
                <a:cs typeface="Franklin Gothic Book"/>
              </a:rPr>
              <a:t>ravitazionale,</a:t>
            </a:r>
            <a:r>
              <a:rPr dirty="0" sz="2400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4" b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invec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e,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apaci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2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corpo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rarre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essere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altri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corpi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Clr>
                <a:srgbClr val="0D0D0D"/>
              </a:buClr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8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Qui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in </a:t>
            </a:r>
            <a:r>
              <a:rPr dirty="0" sz="24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linea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pri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cipio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rpo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b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avere,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as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urdo,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due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propr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età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dis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Relazione</a:t>
            </a:r>
            <a:r>
              <a:rPr dirty="0" spc="-10"/>
              <a:t> </a:t>
            </a:r>
            <a:r>
              <a:rPr dirty="0" spc="-15"/>
              <a:t>t</a:t>
            </a:r>
            <a:r>
              <a:rPr dirty="0" spc="-20"/>
              <a:t>r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/>
              <a:t>le</a:t>
            </a:r>
            <a:r>
              <a:rPr dirty="0" spc="-5"/>
              <a:t> masse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31480" cy="30657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985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realtà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-16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 </a:t>
            </a:r>
            <a:r>
              <a:rPr dirty="0" sz="2400" spc="-1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dati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sper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mentali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-1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rano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h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:  </a:t>
            </a:r>
            <a:r>
              <a:rPr dirty="0" sz="2400" spc="-1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la  </a:t>
            </a:r>
            <a:r>
              <a:rPr dirty="0" sz="2400" spc="-17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massa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avitaziona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28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27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27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2400" spc="28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erzi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ale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28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2400" spc="27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27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5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27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cor</a:t>
            </a:r>
            <a:r>
              <a:rPr dirty="0" sz="2400" spc="-5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o,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son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sem</a:t>
            </a:r>
            <a:r>
              <a:rPr dirty="0" sz="2400" spc="-25" i="1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re</a:t>
            </a:r>
            <a:r>
              <a:rPr dirty="0" sz="2400" spc="25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-10" i="1">
                <a:solidFill>
                  <a:srgbClr val="0D0D0D"/>
                </a:solidFill>
                <a:latin typeface="Franklin Gothic Book"/>
                <a:cs typeface="Franklin Gothic Book"/>
              </a:rPr>
              <a:t>ret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20" i="1">
                <a:solidFill>
                  <a:srgbClr val="0D0D0D"/>
                </a:solidFill>
                <a:latin typeface="Franklin Gothic Book"/>
                <a:cs typeface="Franklin Gothic Book"/>
              </a:rPr>
              <a:t>ament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10" i="1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solidFill>
                  <a:srgbClr val="0D0D0D"/>
                </a:solidFill>
                <a:latin typeface="Franklin Gothic Book"/>
                <a:cs typeface="Franklin Gothic Book"/>
              </a:rPr>
              <a:t>prop</a:t>
            </a:r>
            <a:r>
              <a:rPr dirty="0" sz="2400" spc="-25" i="1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i="1">
                <a:solidFill>
                  <a:srgbClr val="0D0D0D"/>
                </a:solidFill>
                <a:latin typeface="Franklin Gothic Book"/>
                <a:cs typeface="Franklin Gothic Book"/>
              </a:rPr>
              <a:t>rzionali.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Clr>
                <a:srgbClr val="0D0D0D"/>
              </a:buClr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Furono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otti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ivers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esperim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nti, 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mol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acc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per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conf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rmare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tale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-2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pr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por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ionalit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-1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-2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conse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rono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</a:t>
            </a:r>
            <a:r>
              <a:rPr dirty="0" sz="2400" spc="-20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verificar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400" spc="-2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he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in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natura  </a:t>
            </a:r>
            <a:r>
              <a:rPr dirty="0" sz="2400" spc="-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esiste  </a:t>
            </a:r>
            <a:r>
              <a:rPr dirty="0" sz="2400" spc="-2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ssun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corpo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prese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ti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 </a:t>
            </a:r>
            <a:r>
              <a:rPr dirty="0" sz="2400" spc="-2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bass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 </a:t>
            </a:r>
            <a:r>
              <a:rPr dirty="0" sz="2400" spc="-2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massa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ine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zial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 </a:t>
            </a:r>
            <a:r>
              <a:rPr dirty="0" sz="2400" spc="-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  </a:t>
            </a:r>
            <a:r>
              <a:rPr dirty="0" sz="2400" spc="-3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n’alta  </a:t>
            </a:r>
            <a:r>
              <a:rPr dirty="0" sz="2400" spc="-29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gravit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nale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vicevers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1802" y="690111"/>
            <a:ext cx="8032115" cy="38042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Uni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ell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massa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Com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con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eg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 </a:t>
            </a:r>
            <a:r>
              <a:rPr dirty="0" sz="24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del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massa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inerzial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massa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 </a:t>
            </a:r>
            <a:r>
              <a:rPr dirty="0" sz="2400" spc="-1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avi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azi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onale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 </a:t>
            </a:r>
            <a:r>
              <a:rPr dirty="0" sz="2400" spc="-14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sono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 </a:t>
            </a:r>
            <a:r>
              <a:rPr dirty="0" sz="2400" spc="-13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sempre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    </a:t>
            </a:r>
            <a:r>
              <a:rPr dirty="0" sz="2400" spc="-14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dir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amen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propor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ional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uta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ado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tare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essa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Clr>
                <a:srgbClr val="0D0D0D"/>
              </a:buClr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5" i="1">
                <a:latin typeface="Franklin Gothic Book"/>
                <a:cs typeface="Franklin Gothic Book"/>
              </a:rPr>
              <a:t>Quin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Il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cilindr</a:t>
            </a:r>
            <a:r>
              <a:rPr dirty="0" sz="2400" i="1">
                <a:latin typeface="Franklin Gothic Book"/>
                <a:cs typeface="Franklin Gothic Book"/>
              </a:rPr>
              <a:t>o</a:t>
            </a:r>
            <a:r>
              <a:rPr dirty="0" sz="2400" spc="10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0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plati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-</a:t>
            </a:r>
            <a:r>
              <a:rPr dirty="0" sz="2400" spc="-5" i="1">
                <a:latin typeface="Franklin Gothic Book"/>
                <a:cs typeface="Franklin Gothic Book"/>
              </a:rPr>
              <a:t>iridio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11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ma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1</a:t>
            </a:r>
            <a:r>
              <a:rPr dirty="0" sz="2400" spc="114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k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125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depositato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l'Uf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Sèvre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,     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  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Francia,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0" i="1">
                <a:latin typeface="Franklin Gothic Book"/>
                <a:cs typeface="Franklin Gothic Book"/>
              </a:rPr>
              <a:t>t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po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ternaz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-2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è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all</a:t>
            </a:r>
            <a:r>
              <a:rPr dirty="0" sz="2400" i="1">
                <a:latin typeface="Franklin Gothic Book"/>
                <a:cs typeface="Franklin Gothic Book"/>
              </a:rPr>
              <a:t>o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tesso </a:t>
            </a:r>
            <a:r>
              <a:rPr dirty="0" sz="2400" spc="-21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tem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l’unità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ra </a:t>
            </a:r>
            <a:r>
              <a:rPr dirty="0" sz="2400" spc="-229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</a:t>
            </a:r>
            <a:r>
              <a:rPr dirty="0" sz="2400" spc="10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la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ss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inerz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-5" i="1">
                <a:latin typeface="Franklin Gothic Book"/>
                <a:cs typeface="Franklin Gothic Book"/>
              </a:rPr>
              <a:t>al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quell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 gravitazional</a:t>
            </a:r>
            <a:r>
              <a:rPr dirty="0" sz="2400" spc="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65759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5"/>
              <a:t>Uni</a:t>
            </a:r>
            <a:r>
              <a:rPr dirty="0" spc="-20"/>
              <a:t>t</a:t>
            </a:r>
            <a:r>
              <a:rPr dirty="0" spc="-15"/>
              <a:t>à</a:t>
            </a:r>
            <a:r>
              <a:rPr dirty="0" spc="5"/>
              <a:t> </a:t>
            </a:r>
            <a:r>
              <a:rPr dirty="0" spc="-10"/>
              <a:t>di</a:t>
            </a:r>
            <a:r>
              <a:rPr dirty="0" spc="-10"/>
              <a:t> </a:t>
            </a:r>
            <a:r>
              <a:rPr dirty="0" spc="-20"/>
              <a:t>misur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10"/>
              <a:t>d</a:t>
            </a:r>
            <a:r>
              <a:rPr dirty="0" spc="-15"/>
              <a:t>ell</a:t>
            </a:r>
            <a:r>
              <a:rPr dirty="0" spc="-15"/>
              <a:t>a</a:t>
            </a:r>
            <a:r>
              <a:rPr dirty="0" spc="5"/>
              <a:t> </a:t>
            </a:r>
            <a:r>
              <a:rPr dirty="0" spc="-20"/>
              <a:t>massa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707659"/>
            <a:ext cx="8030845" cy="3492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2400" spc="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tema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 </a:t>
            </a:r>
            <a:r>
              <a:rPr dirty="0" sz="2400" spc="-3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400" spc="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28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mis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ura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 </a:t>
            </a:r>
            <a:r>
              <a:rPr dirty="0" sz="2400" spc="-3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il </a:t>
            </a:r>
            <a:r>
              <a:rPr dirty="0" sz="2400" spc="-3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pes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 spc="29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espresso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dalla 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rel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ne   </a:t>
            </a:r>
            <a:r>
              <a:rPr dirty="0" sz="2400" spc="229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P=m</a:t>
            </a:r>
            <a:r>
              <a:rPr dirty="0" sz="1400" spc="-10">
                <a:solidFill>
                  <a:srgbClr val="0D0D0D"/>
                </a:solidFill>
                <a:latin typeface="Franklin Gothic Book"/>
                <a:cs typeface="Franklin Gothic Book"/>
              </a:rPr>
              <a:t>g</a:t>
            </a:r>
            <a:r>
              <a:rPr dirty="0" sz="1400" spc="-1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400">
                <a:solidFill>
                  <a:srgbClr val="0D0D0D"/>
                </a:solidFill>
                <a:latin typeface="Franklin Gothic Book"/>
                <a:cs typeface="Franklin Gothic Book"/>
              </a:rPr>
              <a:t>av</a:t>
            </a:r>
            <a:r>
              <a:rPr dirty="0" sz="1400" spc="-1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40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1400" spc="-1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40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4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400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1400" spc="-1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1400">
                <a:solidFill>
                  <a:srgbClr val="0D0D0D"/>
                </a:solidFill>
                <a:latin typeface="Franklin Gothic Book"/>
                <a:cs typeface="Franklin Gothic Book"/>
              </a:rPr>
              <a:t>ale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*g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, </a:t>
            </a:r>
            <a:r>
              <a:rPr dirty="0" sz="24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tale </a:t>
            </a:r>
            <a:r>
              <a:rPr dirty="0" sz="24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rapporto </a:t>
            </a:r>
            <a:r>
              <a:rPr dirty="0" sz="24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è </a:t>
            </a:r>
            <a:r>
              <a:rPr dirty="0" sz="24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1 </a:t>
            </a:r>
            <a:r>
              <a:rPr dirty="0" sz="24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e </a:t>
            </a:r>
            <a:r>
              <a:rPr dirty="0" sz="24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15">
                <a:solidFill>
                  <a:srgbClr val="0D0D0D"/>
                </a:solidFill>
                <a:latin typeface="Franklin Gothic Book"/>
                <a:cs typeface="Franklin Gothic Book"/>
              </a:rPr>
              <a:t>grav</a:t>
            </a:r>
            <a:r>
              <a:rPr dirty="0" sz="16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1600" spc="-10">
                <a:solidFill>
                  <a:srgbClr val="0D0D0D"/>
                </a:solidFill>
                <a:latin typeface="Franklin Gothic Book"/>
                <a:cs typeface="Franklin Gothic Book"/>
              </a:rPr>
              <a:t>ra</a:t>
            </a:r>
            <a:r>
              <a:rPr dirty="0" sz="1600" spc="-2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10">
                <a:solidFill>
                  <a:srgbClr val="0D0D0D"/>
                </a:solidFill>
                <a:latin typeface="Franklin Gothic Book"/>
                <a:cs typeface="Franklin Gothic Book"/>
              </a:rPr>
              <a:t>ion</a:t>
            </a:r>
            <a:r>
              <a:rPr dirty="0" sz="1600" spc="-20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1600" spc="-5">
                <a:solidFill>
                  <a:srgbClr val="0D0D0D"/>
                </a:solidFill>
                <a:latin typeface="Franklin Gothic Book"/>
                <a:cs typeface="Franklin Gothic Book"/>
              </a:rPr>
              <a:t>l</a:t>
            </a:r>
            <a:r>
              <a:rPr dirty="0" sz="1600" spc="-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=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m</a:t>
            </a:r>
            <a:r>
              <a:rPr dirty="0" sz="1600" spc="-10">
                <a:solidFill>
                  <a:srgbClr val="0D0D0D"/>
                </a:solidFill>
                <a:latin typeface="Franklin Gothic Book"/>
                <a:cs typeface="Franklin Gothic Book"/>
              </a:rPr>
              <a:t>iner</a:t>
            </a:r>
            <a:r>
              <a:rPr dirty="0" sz="1600" spc="-20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1600" spc="-10">
                <a:solidFill>
                  <a:srgbClr val="0D0D0D"/>
                </a:solidFill>
                <a:latin typeface="Franklin Gothic Book"/>
                <a:cs typeface="Franklin Gothic Book"/>
              </a:rPr>
              <a:t>iale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3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3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Si </a:t>
            </a:r>
            <a:r>
              <a:rPr dirty="0" sz="24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noti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che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propor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ionalit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à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tra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due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8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è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7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un</a:t>
            </a:r>
            <a:r>
              <a:rPr dirty="0" sz="2400" spc="-3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fa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 spc="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osservato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non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spi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egato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dalla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fisi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ca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 di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w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Clr>
                <a:srgbClr val="0D0D0D"/>
              </a:buClr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2"/>
              </a:spcBef>
              <a:buClr>
                <a:srgbClr val="0D0D0D"/>
              </a:buClr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7620" indent="-342900">
              <a:lnSpc>
                <a:spcPct val="76500"/>
              </a:lnSpc>
              <a:buClr>
                <a:srgbClr val="0D0D0D"/>
              </a:buClr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D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11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0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vi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ta</a:t>
            </a:r>
            <a:r>
              <a:rPr dirty="0" sz="2400" spc="12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at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co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si</a:t>
            </a:r>
            <a:r>
              <a:rPr dirty="0" sz="2400" spc="10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ò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q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ind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parl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are</a:t>
            </a:r>
            <a:r>
              <a:rPr dirty="0" sz="2400" spc="12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1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in</a:t>
            </a:r>
            <a:r>
              <a:rPr dirty="0" sz="2400" spc="25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senso</a:t>
            </a:r>
            <a:r>
              <a:rPr dirty="0" sz="2400" spc="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u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ico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,</a:t>
            </a:r>
            <a:r>
              <a:rPr dirty="0" sz="2400" spc="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ma</a:t>
            </a:r>
            <a:r>
              <a:rPr dirty="0" sz="2400" spc="254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dal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pu</a:t>
            </a:r>
            <a:r>
              <a:rPr dirty="0" sz="2400" spc="-25">
                <a:solidFill>
                  <a:srgbClr val="0D0D0D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to</a:t>
            </a:r>
            <a:r>
              <a:rPr dirty="0" sz="2400" spc="2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di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s</a:t>
            </a:r>
            <a:r>
              <a:rPr dirty="0" sz="2400" spc="-5">
                <a:solidFill>
                  <a:srgbClr val="0D0D0D"/>
                </a:solidFill>
                <a:latin typeface="Franklin Gothic Book"/>
                <a:cs typeface="Franklin Gothic Book"/>
              </a:rPr>
              <a:t>t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27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teo</a:t>
            </a:r>
            <a:r>
              <a:rPr dirty="0" sz="2400" spc="-20">
                <a:solidFill>
                  <a:srgbClr val="0D0D0D"/>
                </a:solidFill>
                <a:latin typeface="Franklin Gothic Book"/>
                <a:cs typeface="Franklin Gothic Book"/>
              </a:rPr>
              <a:t>r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ic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o</a:t>
            </a:r>
            <a:r>
              <a:rPr dirty="0" sz="2400" spc="25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la</a:t>
            </a:r>
            <a:r>
              <a:rPr dirty="0" sz="2400" spc="265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differen</a:t>
            </a:r>
            <a:r>
              <a:rPr dirty="0" sz="2400" spc="-35">
                <a:solidFill>
                  <a:srgbClr val="0D0D0D"/>
                </a:solidFill>
                <a:latin typeface="Franklin Gothic Book"/>
                <a:cs typeface="Franklin Gothic Book"/>
              </a:rPr>
              <a:t>z</a:t>
            </a:r>
            <a:r>
              <a:rPr dirty="0" sz="2400" spc="-15">
                <a:solidFill>
                  <a:srgbClr val="0D0D0D"/>
                </a:solidFill>
                <a:latin typeface="Franklin Gothic Book"/>
                <a:cs typeface="Franklin Gothic Book"/>
              </a:rPr>
              <a:t>a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riman</a:t>
            </a:r>
            <a:r>
              <a:rPr dirty="0" sz="2400" spc="-10">
                <a:solidFill>
                  <a:srgbClr val="0D0D0D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0D0D0D"/>
                </a:solidFill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2023-05-31T13:07:00Z</dcterms:created>
  <dcterms:modified xsi:type="dcterms:W3CDTF">2023-05-31T13:07:00Z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2016-10-17T00:00:00Z</vt:filetime>
  </property>
  <property fmtid="{D5CDD505-2E9C-101B-9397-08002B2CF9AE}" pid="3" name="LastSaved">
    <vt:filetime>2023-05-31T00:00:00Z</vt:filetime>
  </property>
</Properties>
</file>