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7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38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39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ppt/slides/slide42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43.xml" ContentType="application/vnd.openxmlformats-officedocument.presentationml.slide+xml"/>
  <Override PartName="/ppt/notesSlides/notesSlide43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44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4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x="4610100" cy="3460750"/>
  <p:notesSz cx="4610100" cy="34607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/Relationships>
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/Relationships>
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2.xml"/></Relationships>
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3.xml"/></Relationships>
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4.xml"/></Relationships>
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5.xml"/></Relationships>
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6.xml"/></Relationships>
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7.xml"/></Relationships>
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8.xml"/></Relationships>
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9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0.xml"/></Relationships>
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1.xml"/></Relationships>
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2.xml"/></Relationships>
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3.xml"/></Relationships>
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4.xml"/></Relationships>
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5.xml"/></Relationships>
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6.xml"/></Relationships>
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7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69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35"/>
              <a:t>#</a:t>
            </a:fld>
            <a:r>
              <a:rPr dirty="0" spc="85"/>
              <a:t>/30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CC0000"/>
                </a:solidFill>
                <a:latin typeface="Garamond"/>
                <a:cs typeface="Garamon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Book Antiqua"/>
                <a:cs typeface="Book Antiqu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35"/>
              <a:t>#</a:t>
            </a:fld>
            <a:r>
              <a:rPr dirty="0" spc="85"/>
              <a:t>/30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CC0000"/>
                </a:solidFill>
                <a:latin typeface="Garamond"/>
                <a:cs typeface="Garamon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35"/>
              <a:t>#</a:t>
            </a:fld>
            <a:r>
              <a:rPr dirty="0" spc="85"/>
              <a:t>/30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CC0000"/>
                </a:solidFill>
                <a:latin typeface="Garamond"/>
                <a:cs typeface="Garamon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35"/>
              <a:t>#</a:t>
            </a:fld>
            <a:r>
              <a:rPr dirty="0" spc="85"/>
              <a:t>/30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35"/>
              <a:t>#</a:t>
            </a:fld>
            <a:r>
              <a:rPr dirty="0" spc="85"/>
              <a:t>/30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300" y="237379"/>
            <a:ext cx="4419498" cy="207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CC0000"/>
                </a:solidFill>
                <a:latin typeface="Garamond"/>
                <a:cs typeface="Garamon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3792" y="1015725"/>
            <a:ext cx="4382515" cy="16338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Book Antiqua"/>
                <a:cs typeface="Book Antiqu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78231" y="3369131"/>
            <a:ext cx="626110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7A00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2065362" y="3369131"/>
            <a:ext cx="569594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250893" y="3369131"/>
            <a:ext cx="241300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35"/>
              <a:t>#</a:t>
            </a:fld>
            <a:r>
              <a:rPr dirty="0" spc="85"/>
              <a:t>/30</a:t>
            </a: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notesSlide" Target="../notesSlides/notesSlide1.xml"/><Relationship Id="rId8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notesSlide" Target="../notesSlides/notesSlide10.xml"/><Relationship Id="rId9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notesSlide" Target="../notesSlides/notesSlide12.xml"/><Relationship Id="rId9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notesSlide" Target="../notesSlides/notesSlide13.xml"/><Relationship Id="rId9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notesSlide" Target="../notesSlides/notesSlide18.xml"/><Relationship Id="rId10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Relationship Id="rId9" Type="http://schemas.openxmlformats.org/officeDocument/2006/relationships/notesSlide" Target="../notesSlides/notesSlide19.xml"/><Relationship Id="rId10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notesSlide" Target="../notesSlides/notesSlide28.xml"/><Relationship Id="rId4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notesSlide" Target="../notesSlides/notesSlide29.xml"/><Relationship Id="rId4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notesSlide" Target="../notesSlides/notesSlide3.xml"/><Relationship Id="rId10" Type="http://schemas.openxmlformats.org/officeDocument/2006/relationships/slide" Target="slide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notesSlide" Target="../notesSlides/notesSlide30.xml"/><Relationship Id="rId4" Type="http://schemas.openxmlformats.org/officeDocument/2006/relationships/slide" Target="slide30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8" Type="http://schemas.openxmlformats.org/officeDocument/2006/relationships/image" Target="../media/image71.png"/><Relationship Id="rId9" Type="http://schemas.openxmlformats.org/officeDocument/2006/relationships/notesSlide" Target="../notesSlides/notesSlide31.xml"/><Relationship Id="rId10" Type="http://schemas.openxmlformats.org/officeDocument/2006/relationships/slide" Target="slide31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8" Type="http://schemas.openxmlformats.org/officeDocument/2006/relationships/image" Target="../media/image78.png"/><Relationship Id="rId9" Type="http://schemas.openxmlformats.org/officeDocument/2006/relationships/notesSlide" Target="../notesSlides/notesSlide32.xml"/><Relationship Id="rId10" Type="http://schemas.openxmlformats.org/officeDocument/2006/relationships/slide" Target="slide3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notesSlide" Target="../notesSlides/notesSlide33.xml"/><Relationship Id="rId5" Type="http://schemas.openxmlformats.org/officeDocument/2006/relationships/slide" Target="slide33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Relationship Id="rId4" Type="http://schemas.openxmlformats.org/officeDocument/2006/relationships/notesSlide" Target="../notesSlides/notesSlide34.xml"/><Relationship Id="rId5" Type="http://schemas.openxmlformats.org/officeDocument/2006/relationships/slide" Target="slide34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Relationship Id="rId7" Type="http://schemas.openxmlformats.org/officeDocument/2006/relationships/image" Target="../media/image88.png"/><Relationship Id="rId8" Type="http://schemas.openxmlformats.org/officeDocument/2006/relationships/image" Target="../media/image89.png"/><Relationship Id="rId9" Type="http://schemas.openxmlformats.org/officeDocument/2006/relationships/notesSlide" Target="../notesSlides/notesSlide35.xml"/><Relationship Id="rId10" Type="http://schemas.openxmlformats.org/officeDocument/2006/relationships/slide" Target="slide35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7" Type="http://schemas.openxmlformats.org/officeDocument/2006/relationships/image" Target="../media/image95.png"/><Relationship Id="rId8" Type="http://schemas.openxmlformats.org/officeDocument/2006/relationships/image" Target="../media/image96.png"/><Relationship Id="rId9" Type="http://schemas.openxmlformats.org/officeDocument/2006/relationships/notesSlide" Target="../notesSlides/notesSlide36.xml"/><Relationship Id="rId10" Type="http://schemas.openxmlformats.org/officeDocument/2006/relationships/slide" Target="slide36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png"/><Relationship Id="rId3" Type="http://schemas.openxmlformats.org/officeDocument/2006/relationships/image" Target="../media/image98.png"/><Relationship Id="rId4" Type="http://schemas.openxmlformats.org/officeDocument/2006/relationships/image" Target="../media/image99.png"/><Relationship Id="rId5" Type="http://schemas.openxmlformats.org/officeDocument/2006/relationships/image" Target="../media/image100.png"/><Relationship Id="rId6" Type="http://schemas.openxmlformats.org/officeDocument/2006/relationships/image" Target="../media/image101.png"/><Relationship Id="rId7" Type="http://schemas.openxmlformats.org/officeDocument/2006/relationships/image" Target="../media/image102.png"/><Relationship Id="rId8" Type="http://schemas.openxmlformats.org/officeDocument/2006/relationships/image" Target="../media/image103.png"/><Relationship Id="rId9" Type="http://schemas.openxmlformats.org/officeDocument/2006/relationships/notesSlide" Target="../notesSlides/notesSlide37.xml"/><Relationship Id="rId10" Type="http://schemas.openxmlformats.org/officeDocument/2006/relationships/slide" Target="slide37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image" Target="../media/image107.png"/><Relationship Id="rId6" Type="http://schemas.openxmlformats.org/officeDocument/2006/relationships/image" Target="../media/image108.png"/><Relationship Id="rId7" Type="http://schemas.openxmlformats.org/officeDocument/2006/relationships/image" Target="../media/image109.png"/><Relationship Id="rId8" Type="http://schemas.openxmlformats.org/officeDocument/2006/relationships/image" Target="../media/image110.png"/><Relationship Id="rId9" Type="http://schemas.openxmlformats.org/officeDocument/2006/relationships/notesSlide" Target="../notesSlides/notesSlide38.xml"/><Relationship Id="rId10" Type="http://schemas.openxmlformats.org/officeDocument/2006/relationships/slide" Target="slide38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Relationship Id="rId3" Type="http://schemas.openxmlformats.org/officeDocument/2006/relationships/notesSlide" Target="../notesSlides/notesSlide39.xml"/><Relationship Id="rId4" Type="http://schemas.openxmlformats.org/officeDocument/2006/relationships/slide" Target="slide39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2.png"/><Relationship Id="rId3" Type="http://schemas.openxmlformats.org/officeDocument/2006/relationships/image" Target="../media/image113.png"/><Relationship Id="rId4" Type="http://schemas.openxmlformats.org/officeDocument/2006/relationships/notesSlide" Target="../notesSlides/notesSlide40.xml"/><Relationship Id="rId5" Type="http://schemas.openxmlformats.org/officeDocument/2006/relationships/slide" Target="slide40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png"/><Relationship Id="rId3" Type="http://schemas.openxmlformats.org/officeDocument/2006/relationships/image" Target="../media/image115.png"/><Relationship Id="rId4" Type="http://schemas.openxmlformats.org/officeDocument/2006/relationships/image" Target="../media/image116.png"/><Relationship Id="rId5" Type="http://schemas.openxmlformats.org/officeDocument/2006/relationships/image" Target="../media/image117.png"/><Relationship Id="rId6" Type="http://schemas.openxmlformats.org/officeDocument/2006/relationships/image" Target="../media/image118.png"/><Relationship Id="rId7" Type="http://schemas.openxmlformats.org/officeDocument/2006/relationships/image" Target="../media/image119.png"/><Relationship Id="rId8" Type="http://schemas.openxmlformats.org/officeDocument/2006/relationships/image" Target="../media/image120.png"/><Relationship Id="rId9" Type="http://schemas.openxmlformats.org/officeDocument/2006/relationships/notesSlide" Target="../notesSlides/notesSlide41.xml"/><Relationship Id="rId10" Type="http://schemas.openxmlformats.org/officeDocument/2006/relationships/slide" Target="slide41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.png"/><Relationship Id="rId3" Type="http://schemas.openxmlformats.org/officeDocument/2006/relationships/image" Target="../media/image122.png"/><Relationship Id="rId4" Type="http://schemas.openxmlformats.org/officeDocument/2006/relationships/image" Target="../media/image123.png"/><Relationship Id="rId5" Type="http://schemas.openxmlformats.org/officeDocument/2006/relationships/image" Target="../media/image124.png"/><Relationship Id="rId6" Type="http://schemas.openxmlformats.org/officeDocument/2006/relationships/image" Target="../media/image125.png"/><Relationship Id="rId7" Type="http://schemas.openxmlformats.org/officeDocument/2006/relationships/image" Target="../media/image126.png"/><Relationship Id="rId8" Type="http://schemas.openxmlformats.org/officeDocument/2006/relationships/image" Target="../media/image127.png"/><Relationship Id="rId9" Type="http://schemas.openxmlformats.org/officeDocument/2006/relationships/notesSlide" Target="../notesSlides/notesSlide42.xml"/><Relationship Id="rId10" Type="http://schemas.openxmlformats.org/officeDocument/2006/relationships/slide" Target="slide4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8.png"/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5" Type="http://schemas.openxmlformats.org/officeDocument/2006/relationships/image" Target="../media/image131.png"/><Relationship Id="rId6" Type="http://schemas.openxmlformats.org/officeDocument/2006/relationships/image" Target="../media/image132.png"/><Relationship Id="rId7" Type="http://schemas.openxmlformats.org/officeDocument/2006/relationships/image" Target="../media/image133.png"/><Relationship Id="rId8" Type="http://schemas.openxmlformats.org/officeDocument/2006/relationships/image" Target="../media/image134.png"/><Relationship Id="rId9" Type="http://schemas.openxmlformats.org/officeDocument/2006/relationships/notesSlide" Target="../notesSlides/notesSlide43.xml"/><Relationship Id="rId10" Type="http://schemas.openxmlformats.org/officeDocument/2006/relationships/slide" Target="slide43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5.png"/><Relationship Id="rId3" Type="http://schemas.openxmlformats.org/officeDocument/2006/relationships/image" Target="../media/image136.png"/><Relationship Id="rId4" Type="http://schemas.openxmlformats.org/officeDocument/2006/relationships/image" Target="../media/image137.png"/><Relationship Id="rId5" Type="http://schemas.openxmlformats.org/officeDocument/2006/relationships/image" Target="../media/image138.png"/><Relationship Id="rId6" Type="http://schemas.openxmlformats.org/officeDocument/2006/relationships/image" Target="../media/image139.png"/><Relationship Id="rId7" Type="http://schemas.openxmlformats.org/officeDocument/2006/relationships/image" Target="../media/image140.png"/><Relationship Id="rId8" Type="http://schemas.openxmlformats.org/officeDocument/2006/relationships/image" Target="../media/image141.png"/><Relationship Id="rId9" Type="http://schemas.openxmlformats.org/officeDocument/2006/relationships/notesSlide" Target="../notesSlides/notesSlide44.xml"/><Relationship Id="rId10" Type="http://schemas.openxmlformats.org/officeDocument/2006/relationships/slide" Target="slide44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2.png"/><Relationship Id="rId3" Type="http://schemas.openxmlformats.org/officeDocument/2006/relationships/image" Target="../media/image143.png"/><Relationship Id="rId4" Type="http://schemas.openxmlformats.org/officeDocument/2006/relationships/notesSlide" Target="../notesSlides/notesSlide45.xml"/><Relationship Id="rId5" Type="http://schemas.openxmlformats.org/officeDocument/2006/relationships/slide" Target="slide45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4.png"/><Relationship Id="rId3" Type="http://schemas.openxmlformats.org/officeDocument/2006/relationships/notesSlide" Target="../notesSlides/notesSlide46.xml"/><Relationship Id="rId4" Type="http://schemas.openxmlformats.org/officeDocument/2006/relationships/slide" Target="slide46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5.png"/><Relationship Id="rId3" Type="http://schemas.openxmlformats.org/officeDocument/2006/relationships/image" Target="../media/image146.png"/><Relationship Id="rId4" Type="http://schemas.openxmlformats.org/officeDocument/2006/relationships/notesSlide" Target="../notesSlides/notesSlide47.xml"/><Relationship Id="rId5" Type="http://schemas.openxmlformats.org/officeDocument/2006/relationships/slide" Target="slide47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notesSlide" Target="../notesSlides/notesSlide8.xml"/><Relationship Id="rId9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notesSlide" Target="../notesSlides/notesSlide9.xml"/><Relationship Id="rId9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68859" y="1487258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7292" y="1538059"/>
            <a:ext cx="4304267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60" y="981403"/>
            <a:ext cx="50800" cy="5185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60" y="1044903"/>
            <a:ext cx="50800" cy="4550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5691" y="987966"/>
            <a:ext cx="4457065" cy="563245"/>
          </a:xfrm>
          <a:custGeom>
            <a:avLst/>
            <a:gdLst/>
            <a:ahLst/>
            <a:cxnLst/>
            <a:rect l="l" t="t" r="r" b="b"/>
            <a:pathLst>
              <a:path w="4457065" h="563244">
                <a:moveTo>
                  <a:pt x="4456669" y="0"/>
                </a:moveTo>
                <a:lnTo>
                  <a:pt x="0" y="0"/>
                </a:lnTo>
                <a:lnTo>
                  <a:pt x="0" y="511992"/>
                </a:lnTo>
                <a:lnTo>
                  <a:pt x="16636" y="549506"/>
                </a:lnTo>
                <a:lnTo>
                  <a:pt x="4405868" y="562792"/>
                </a:lnTo>
                <a:lnTo>
                  <a:pt x="4420111" y="560747"/>
                </a:lnTo>
                <a:lnTo>
                  <a:pt x="4451232" y="534789"/>
                </a:lnTo>
                <a:lnTo>
                  <a:pt x="4456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60" y="1032203"/>
            <a:ext cx="0" cy="487045"/>
          </a:xfrm>
          <a:custGeom>
            <a:avLst/>
            <a:gdLst/>
            <a:ahLst/>
            <a:cxnLst/>
            <a:rect l="l" t="t" r="r" b="b"/>
            <a:pathLst>
              <a:path w="0" h="487044">
                <a:moveTo>
                  <a:pt x="0" y="48680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60" y="10195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60" y="10068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60" y="9941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60" y="97505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30808" y="1046019"/>
            <a:ext cx="3345815" cy="4356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86790" marR="5080" indent="-974725">
              <a:lnSpc>
                <a:spcPct val="106700"/>
              </a:lnSpc>
            </a:pPr>
            <a:r>
              <a:rPr dirty="0" sz="1400" spc="-40" b="1">
                <a:solidFill>
                  <a:srgbClr val="CC0000"/>
                </a:solidFill>
                <a:latin typeface="Gill Sans MT"/>
                <a:cs typeface="Gill Sans MT"/>
              </a:rPr>
              <a:t>T</a:t>
            </a:r>
            <a:r>
              <a:rPr dirty="0" sz="1400" b="1">
                <a:solidFill>
                  <a:srgbClr val="CC0000"/>
                </a:solidFill>
                <a:latin typeface="Gill Sans MT"/>
                <a:cs typeface="Gill Sans MT"/>
              </a:rPr>
              <a:t>rigonometria: </a:t>
            </a:r>
            <a:r>
              <a:rPr dirty="0" sz="1400" spc="-40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b="1">
                <a:solidFill>
                  <a:srgbClr val="CC0000"/>
                </a:solidFill>
                <a:latin typeface="Gill Sans MT"/>
                <a:cs typeface="Gill Sans MT"/>
              </a:rPr>
              <a:t>goniometria</a:t>
            </a:r>
            <a:r>
              <a:rPr dirty="0" sz="1400" spc="160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25" b="1">
                <a:solidFill>
                  <a:srgbClr val="CC0000"/>
                </a:solidFill>
                <a:latin typeface="Gill Sans MT"/>
                <a:cs typeface="Gill Sans MT"/>
              </a:rPr>
              <a:t>e</a:t>
            </a:r>
            <a:r>
              <a:rPr dirty="0" sz="1400" spc="160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5" b="1">
                <a:solidFill>
                  <a:srgbClr val="CC0000"/>
                </a:solidFill>
                <a:latin typeface="Gill Sans MT"/>
                <a:cs typeface="Gill Sans MT"/>
              </a:rPr>
              <a:t>funzioni</a:t>
            </a:r>
            <a:r>
              <a:rPr dirty="0" sz="1400" spc="10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0" b="1">
                <a:solidFill>
                  <a:srgbClr val="CC0000"/>
                </a:solidFill>
                <a:latin typeface="Gill Sans MT"/>
                <a:cs typeface="Gill Sans MT"/>
              </a:rPr>
              <a:t>trigonometriche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25205" y="1789194"/>
            <a:ext cx="9575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Book Antiqua"/>
                <a:cs typeface="Book Antiqua"/>
              </a:rPr>
              <a:t>F</a:t>
            </a:r>
            <a:r>
              <a:rPr dirty="0" sz="1000" spc="-40">
                <a:latin typeface="Book Antiqua"/>
                <a:cs typeface="Book Antiqua"/>
              </a:rPr>
              <a:t>rancesco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Bonghi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35"/>
              <a:t>1</a:t>
            </a:fld>
            <a:r>
              <a:rPr dirty="0" spc="85"/>
              <a:t>/30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3767" y="25957"/>
            <a:ext cx="436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Goniometria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0"/>
              <a:t>Il</a:t>
            </a:r>
            <a:r>
              <a:rPr dirty="0" spc="105"/>
              <a:t> </a:t>
            </a:r>
            <a:r>
              <a:rPr dirty="0" spc="15"/>
              <a:t>grado</a:t>
            </a:r>
            <a:r>
              <a:rPr dirty="0" spc="105"/>
              <a:t> </a:t>
            </a:r>
            <a:r>
              <a:rPr dirty="0" spc="20"/>
              <a:t>sessadecimale</a:t>
            </a:r>
          </a:p>
        </p:txBody>
      </p:sp>
      <p:sp>
        <p:nvSpPr>
          <p:cNvPr id="6" name="object 6"/>
          <p:cNvSpPr/>
          <p:nvPr/>
        </p:nvSpPr>
        <p:spPr>
          <a:xfrm>
            <a:off x="75691" y="1380222"/>
            <a:ext cx="4456669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59" y="1715287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292" y="1766087"/>
            <a:ext cx="4304267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60" y="1288952"/>
            <a:ext cx="50800" cy="4390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60" y="1352452"/>
            <a:ext cx="50800" cy="3755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691" y="1462790"/>
            <a:ext cx="4457065" cy="316230"/>
          </a:xfrm>
          <a:custGeom>
            <a:avLst/>
            <a:gdLst/>
            <a:ahLst/>
            <a:cxnLst/>
            <a:rect l="l" t="t" r="r" b="b"/>
            <a:pathLst>
              <a:path w="4457065" h="316230">
                <a:moveTo>
                  <a:pt x="4456669" y="0"/>
                </a:moveTo>
                <a:lnTo>
                  <a:pt x="0" y="0"/>
                </a:lnTo>
                <a:lnTo>
                  <a:pt x="0" y="265197"/>
                </a:lnTo>
                <a:lnTo>
                  <a:pt x="16636" y="302711"/>
                </a:lnTo>
                <a:lnTo>
                  <a:pt x="4405868" y="315997"/>
                </a:lnTo>
                <a:lnTo>
                  <a:pt x="4420111" y="313952"/>
                </a:lnTo>
                <a:lnTo>
                  <a:pt x="4451232" y="287993"/>
                </a:lnTo>
                <a:lnTo>
                  <a:pt x="4456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60" y="1339752"/>
            <a:ext cx="0" cy="407670"/>
          </a:xfrm>
          <a:custGeom>
            <a:avLst/>
            <a:gdLst/>
            <a:ahLst/>
            <a:cxnLst/>
            <a:rect l="l" t="t" r="r" b="b"/>
            <a:pathLst>
              <a:path w="0" h="407669">
                <a:moveTo>
                  <a:pt x="0" y="40728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60" y="13270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60" y="13143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60" y="13016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60" y="128260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1149985">
              <a:lnSpc>
                <a:spcPct val="167500"/>
              </a:lnSpc>
            </a:pPr>
            <a:r>
              <a:rPr dirty="0" spc="-65"/>
              <a:t>Una</a:t>
            </a:r>
            <a:r>
              <a:rPr dirty="0" spc="80"/>
              <a:t> </a:t>
            </a:r>
            <a:r>
              <a:rPr dirty="0" spc="-125"/>
              <a:t>p</a:t>
            </a:r>
            <a:r>
              <a:rPr dirty="0" spc="-60"/>
              <a:t>rima</a:t>
            </a:r>
            <a:r>
              <a:rPr dirty="0" spc="80"/>
              <a:t> </a:t>
            </a:r>
            <a:r>
              <a:rPr dirty="0" spc="-45"/>
              <a:t>unità</a:t>
            </a:r>
            <a:r>
              <a:rPr dirty="0" spc="80"/>
              <a:t> </a:t>
            </a:r>
            <a:r>
              <a:rPr dirty="0" spc="-80"/>
              <a:t>di</a:t>
            </a:r>
            <a:r>
              <a:rPr dirty="0" spc="80"/>
              <a:t> </a:t>
            </a:r>
            <a:r>
              <a:rPr dirty="0" spc="-65"/>
              <a:t>misura</a:t>
            </a:r>
            <a:r>
              <a:rPr dirty="0" spc="80"/>
              <a:t> </a:t>
            </a:r>
            <a:r>
              <a:rPr dirty="0" spc="-40"/>
              <a:t>è</a:t>
            </a:r>
            <a:r>
              <a:rPr dirty="0" spc="80"/>
              <a:t> </a:t>
            </a:r>
            <a:r>
              <a:rPr dirty="0" spc="-55"/>
              <a:t>quella</a:t>
            </a:r>
            <a:r>
              <a:rPr dirty="0" spc="80"/>
              <a:t> </a:t>
            </a:r>
            <a:r>
              <a:rPr dirty="0" spc="-65"/>
              <a:t>del</a:t>
            </a:r>
            <a:r>
              <a:rPr dirty="0" spc="80"/>
              <a:t> </a:t>
            </a:r>
            <a:r>
              <a:rPr dirty="0" spc="-60"/>
              <a:t>grado</a:t>
            </a:r>
            <a:r>
              <a:rPr dirty="0" spc="80"/>
              <a:t> </a:t>
            </a:r>
            <a:r>
              <a:rPr dirty="0" spc="-45"/>
              <a:t>ses</a:t>
            </a:r>
            <a:r>
              <a:rPr dirty="0" spc="-45"/>
              <a:t>sadecimale.</a:t>
            </a:r>
            <a:r>
              <a:rPr dirty="0" spc="-25"/>
              <a:t> </a:t>
            </a:r>
            <a:r>
              <a:rPr dirty="0" spc="-60">
                <a:solidFill>
                  <a:srgbClr val="3333B2"/>
                </a:solidFill>
              </a:rPr>
              <a:t>Definizione</a:t>
            </a:r>
          </a:p>
          <a:p>
            <a:pPr marL="12700" marR="196215">
              <a:lnSpc>
                <a:spcPct val="100000"/>
              </a:lnSpc>
              <a:spcBef>
                <a:spcPts val="340"/>
              </a:spcBef>
            </a:pPr>
            <a:r>
              <a:rPr dirty="0" spc="-20"/>
              <a:t>Si</a:t>
            </a:r>
            <a:r>
              <a:rPr dirty="0" spc="80"/>
              <a:t> </a:t>
            </a:r>
            <a:r>
              <a:rPr dirty="0" spc="-55"/>
              <a:t>definisc</a:t>
            </a:r>
            <a:r>
              <a:rPr dirty="0" spc="-40"/>
              <a:t>e</a:t>
            </a:r>
            <a:r>
              <a:rPr dirty="0" spc="80"/>
              <a:t> </a:t>
            </a:r>
            <a:r>
              <a:rPr dirty="0" spc="-60">
                <a:solidFill>
                  <a:srgbClr val="FF0000"/>
                </a:solidFill>
              </a:rPr>
              <a:t>grado</a:t>
            </a:r>
            <a:r>
              <a:rPr dirty="0" spc="80">
                <a:solidFill>
                  <a:srgbClr val="FF0000"/>
                </a:solidFill>
              </a:rPr>
              <a:t> </a:t>
            </a:r>
            <a:r>
              <a:rPr dirty="0" spc="-50">
                <a:solidFill>
                  <a:srgbClr val="FF0000"/>
                </a:solidFill>
              </a:rPr>
              <a:t>sessadecimale</a:t>
            </a:r>
            <a:r>
              <a:rPr dirty="0" spc="85">
                <a:solidFill>
                  <a:srgbClr val="FF0000"/>
                </a:solidFill>
              </a:rPr>
              <a:t> </a:t>
            </a:r>
            <a:r>
              <a:rPr dirty="0" spc="-30"/>
              <a:t>1/360</a:t>
            </a:r>
            <a:r>
              <a:rPr dirty="0" spc="80"/>
              <a:t> </a:t>
            </a:r>
            <a:r>
              <a:rPr dirty="0" spc="-60"/>
              <a:t>dell’ampiezza</a:t>
            </a:r>
            <a:r>
              <a:rPr dirty="0" spc="80"/>
              <a:t> </a:t>
            </a:r>
            <a:r>
              <a:rPr dirty="0" spc="-100"/>
              <a:t>d</a:t>
            </a:r>
            <a:r>
              <a:rPr dirty="0" spc="-60"/>
              <a:t>i</a:t>
            </a:r>
            <a:r>
              <a:rPr dirty="0" spc="80"/>
              <a:t> </a:t>
            </a:r>
            <a:r>
              <a:rPr dirty="0" spc="-85"/>
              <a:t>un</a:t>
            </a:r>
            <a:r>
              <a:rPr dirty="0" spc="80"/>
              <a:t> </a:t>
            </a:r>
            <a:r>
              <a:rPr dirty="0" spc="-55"/>
              <a:t>angolo</a:t>
            </a:r>
            <a:r>
              <a:rPr dirty="0" spc="80"/>
              <a:t> </a:t>
            </a:r>
            <a:r>
              <a:rPr dirty="0" spc="-45"/>
              <a:t>giro,</a:t>
            </a:r>
            <a:r>
              <a:rPr dirty="0" spc="80"/>
              <a:t> </a:t>
            </a:r>
            <a:r>
              <a:rPr dirty="0" spc="-40"/>
              <a:t>e</a:t>
            </a:r>
            <a:r>
              <a:rPr dirty="0" spc="80"/>
              <a:t> </a:t>
            </a:r>
            <a:r>
              <a:rPr dirty="0" spc="-55"/>
              <a:t>lo</a:t>
            </a:r>
            <a:r>
              <a:rPr dirty="0" spc="80"/>
              <a:t> </a:t>
            </a:r>
            <a:r>
              <a:rPr dirty="0" spc="-50"/>
              <a:t>si</a:t>
            </a:r>
            <a:r>
              <a:rPr dirty="0" spc="-35"/>
              <a:t> </a:t>
            </a:r>
            <a:r>
              <a:rPr dirty="0" spc="-50"/>
              <a:t>indica</a:t>
            </a:r>
            <a:r>
              <a:rPr dirty="0" spc="80"/>
              <a:t> </a:t>
            </a:r>
            <a:r>
              <a:rPr dirty="0" spc="-5"/>
              <a:t>c</a:t>
            </a:r>
            <a:r>
              <a:rPr dirty="0" spc="-65"/>
              <a:t>on</a:t>
            </a:r>
            <a:r>
              <a:rPr dirty="0" spc="80"/>
              <a:t> </a:t>
            </a:r>
            <a:r>
              <a:rPr dirty="0" spc="-60"/>
              <a:t>il</a:t>
            </a:r>
            <a:r>
              <a:rPr dirty="0" spc="80"/>
              <a:t> </a:t>
            </a:r>
            <a:r>
              <a:rPr dirty="0" spc="-60"/>
              <a:t>sim</a:t>
            </a:r>
            <a:r>
              <a:rPr dirty="0" spc="-40"/>
              <a:t>b</a:t>
            </a:r>
            <a:r>
              <a:rPr dirty="0" spc="-55"/>
              <a:t>olo</a:t>
            </a:r>
            <a:r>
              <a:rPr dirty="0" spc="80"/>
              <a:t> </a:t>
            </a:r>
            <a:r>
              <a:rPr dirty="0" baseline="27777" sz="1050" spc="307" i="1">
                <a:latin typeface="Arial Narrow"/>
                <a:cs typeface="Arial Narrow"/>
              </a:rPr>
              <a:t>◦</a:t>
            </a:r>
            <a:r>
              <a:rPr dirty="0" sz="1000" spc="25"/>
              <a:t>.</a:t>
            </a:r>
            <a:endParaRPr sz="100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  <a:spcBef>
                <a:spcPts val="745"/>
              </a:spcBef>
            </a:pPr>
            <a:r>
              <a:rPr dirty="0" spc="-150"/>
              <a:t>A</a:t>
            </a:r>
            <a:r>
              <a:rPr dirty="0" spc="-100"/>
              <a:t>d</a:t>
            </a:r>
            <a:r>
              <a:rPr dirty="0" spc="80"/>
              <a:t> </a:t>
            </a:r>
            <a:r>
              <a:rPr dirty="0" spc="-60"/>
              <a:t>esempio</a:t>
            </a:r>
            <a:r>
              <a:rPr dirty="0" spc="80"/>
              <a:t> </a:t>
            </a:r>
            <a:r>
              <a:rPr dirty="0" spc="-85"/>
              <a:t>un</a:t>
            </a:r>
            <a:r>
              <a:rPr dirty="0" spc="80"/>
              <a:t> </a:t>
            </a:r>
            <a:r>
              <a:rPr dirty="0" spc="-55"/>
              <a:t>angolo</a:t>
            </a:r>
            <a:r>
              <a:rPr dirty="0" spc="85"/>
              <a:t> </a:t>
            </a:r>
            <a:r>
              <a:rPr dirty="0" spc="-65"/>
              <a:t>nullo</a:t>
            </a:r>
            <a:r>
              <a:rPr dirty="0" spc="80"/>
              <a:t> </a:t>
            </a:r>
            <a:r>
              <a:rPr dirty="0" spc="-65"/>
              <a:t>misura</a:t>
            </a:r>
            <a:r>
              <a:rPr dirty="0" spc="80"/>
              <a:t> </a:t>
            </a:r>
            <a:r>
              <a:rPr dirty="0" spc="-5"/>
              <a:t>0</a:t>
            </a:r>
            <a:r>
              <a:rPr dirty="0" baseline="27777" sz="1050" spc="307" i="1">
                <a:latin typeface="Arial Narrow"/>
                <a:cs typeface="Arial Narrow"/>
              </a:rPr>
              <a:t>◦</a:t>
            </a:r>
            <a:r>
              <a:rPr dirty="0" sz="1000" spc="25"/>
              <a:t>,</a:t>
            </a:r>
            <a:r>
              <a:rPr dirty="0" sz="1000" spc="80"/>
              <a:t> </a:t>
            </a:r>
            <a:r>
              <a:rPr dirty="0" sz="1000" spc="-85"/>
              <a:t>un</a:t>
            </a:r>
            <a:r>
              <a:rPr dirty="0" sz="1000" spc="80"/>
              <a:t> </a:t>
            </a:r>
            <a:r>
              <a:rPr dirty="0" sz="1000" spc="-55"/>
              <a:t>angolo</a:t>
            </a:r>
            <a:r>
              <a:rPr dirty="0" sz="1000" spc="80"/>
              <a:t> </a:t>
            </a:r>
            <a:r>
              <a:rPr dirty="0" sz="1000" spc="-60"/>
              <a:t>giro</a:t>
            </a:r>
            <a:r>
              <a:rPr dirty="0" sz="1000" spc="80"/>
              <a:t> </a:t>
            </a:r>
            <a:r>
              <a:rPr dirty="0" sz="1000" spc="-5"/>
              <a:t>360</a:t>
            </a:r>
            <a:r>
              <a:rPr dirty="0" baseline="27777" sz="1050" spc="307" i="1">
                <a:latin typeface="Arial Narrow"/>
                <a:cs typeface="Arial Narrow"/>
              </a:rPr>
              <a:t>◦</a:t>
            </a:r>
            <a:r>
              <a:rPr dirty="0" sz="1000" spc="25"/>
              <a:t>,</a:t>
            </a:r>
            <a:r>
              <a:rPr dirty="0" sz="1000" spc="80"/>
              <a:t> </a:t>
            </a:r>
            <a:r>
              <a:rPr dirty="0" sz="1000" spc="-30"/>
              <a:t>1/720</a:t>
            </a:r>
            <a:r>
              <a:rPr dirty="0" sz="1000" spc="80"/>
              <a:t> </a:t>
            </a:r>
            <a:r>
              <a:rPr dirty="0" sz="1000" spc="-80"/>
              <a:t>di</a:t>
            </a:r>
            <a:r>
              <a:rPr dirty="0" sz="1000" spc="80"/>
              <a:t> </a:t>
            </a:r>
            <a:r>
              <a:rPr dirty="0" sz="1000" spc="-55"/>
              <a:t>angolo</a:t>
            </a:r>
            <a:r>
              <a:rPr dirty="0" sz="1000" spc="80"/>
              <a:t> </a:t>
            </a:r>
            <a:r>
              <a:rPr dirty="0" sz="1000" spc="-60"/>
              <a:t>giro</a:t>
            </a:r>
            <a:r>
              <a:rPr dirty="0" sz="1000" spc="-35"/>
              <a:t> </a:t>
            </a:r>
            <a:r>
              <a:rPr dirty="0" sz="1000"/>
              <a:t>0,5</a:t>
            </a:r>
            <a:r>
              <a:rPr dirty="0" baseline="27777" sz="1050" spc="307" i="1">
                <a:latin typeface="Arial Narrow"/>
                <a:cs typeface="Arial Narrow"/>
              </a:rPr>
              <a:t>◦</a:t>
            </a:r>
            <a:r>
              <a:rPr dirty="0" sz="1000" spc="25"/>
              <a:t>,</a:t>
            </a:r>
            <a:r>
              <a:rPr dirty="0" sz="1000" spc="80"/>
              <a:t> </a:t>
            </a:r>
            <a:r>
              <a:rPr dirty="0" sz="1000" spc="-5"/>
              <a:t>ecc.</a:t>
            </a:r>
            <a:endParaRPr sz="1000">
              <a:latin typeface="Arial Narrow"/>
              <a:cs typeface="Arial Narrow"/>
            </a:endParaRPr>
          </a:p>
          <a:p>
            <a:pPr marL="12700" marR="19685">
              <a:lnSpc>
                <a:spcPts val="1200"/>
              </a:lnSpc>
              <a:spcBef>
                <a:spcPts val="35"/>
              </a:spcBef>
            </a:pPr>
            <a:r>
              <a:rPr dirty="0" spc="-20"/>
              <a:t>Si</a:t>
            </a:r>
            <a:r>
              <a:rPr dirty="0" spc="80"/>
              <a:t> </a:t>
            </a:r>
            <a:r>
              <a:rPr dirty="0" spc="-70"/>
              <a:t>p</a:t>
            </a:r>
            <a:r>
              <a:rPr dirty="0" spc="-40"/>
              <a:t>otranno</a:t>
            </a:r>
            <a:r>
              <a:rPr dirty="0" spc="80"/>
              <a:t> </a:t>
            </a:r>
            <a:r>
              <a:rPr dirty="0" spc="-25"/>
              <a:t>a</a:t>
            </a:r>
            <a:r>
              <a:rPr dirty="0" spc="-50"/>
              <a:t>nche</a:t>
            </a:r>
            <a:r>
              <a:rPr dirty="0" spc="80"/>
              <a:t> </a:t>
            </a:r>
            <a:r>
              <a:rPr dirty="0" spc="-65"/>
              <a:t>misur</a:t>
            </a:r>
            <a:r>
              <a:rPr dirty="0" spc="-90"/>
              <a:t>a</a:t>
            </a:r>
            <a:r>
              <a:rPr dirty="0" spc="-50"/>
              <a:t>re</a:t>
            </a:r>
            <a:r>
              <a:rPr dirty="0" spc="80"/>
              <a:t> </a:t>
            </a:r>
            <a:r>
              <a:rPr dirty="0" spc="-60"/>
              <a:t>angoli</a:t>
            </a:r>
            <a:r>
              <a:rPr dirty="0" spc="80"/>
              <a:t> </a:t>
            </a:r>
            <a:r>
              <a:rPr dirty="0" spc="-65"/>
              <a:t>maggi</a:t>
            </a:r>
            <a:r>
              <a:rPr dirty="0" spc="-90"/>
              <a:t>o</a:t>
            </a:r>
            <a:r>
              <a:rPr dirty="0" spc="-55"/>
              <a:t>ri</a:t>
            </a:r>
            <a:r>
              <a:rPr dirty="0" spc="80"/>
              <a:t> </a:t>
            </a:r>
            <a:r>
              <a:rPr dirty="0" spc="-80"/>
              <a:t>di</a:t>
            </a:r>
            <a:r>
              <a:rPr dirty="0" spc="80"/>
              <a:t> </a:t>
            </a:r>
            <a:r>
              <a:rPr dirty="0" spc="-85"/>
              <a:t>un</a:t>
            </a:r>
            <a:r>
              <a:rPr dirty="0" spc="80"/>
              <a:t> </a:t>
            </a:r>
            <a:r>
              <a:rPr dirty="0" spc="-55"/>
              <a:t>angolo</a:t>
            </a:r>
            <a:r>
              <a:rPr dirty="0" spc="80"/>
              <a:t> </a:t>
            </a:r>
            <a:r>
              <a:rPr dirty="0" spc="-45"/>
              <a:t>giro.</a:t>
            </a:r>
            <a:r>
              <a:rPr dirty="0"/>
              <a:t> </a:t>
            </a:r>
            <a:r>
              <a:rPr dirty="0" spc="-60"/>
              <a:t> </a:t>
            </a:r>
            <a:r>
              <a:rPr dirty="0" spc="-150"/>
              <a:t>A</a:t>
            </a:r>
            <a:r>
              <a:rPr dirty="0" spc="-100"/>
              <a:t>d</a:t>
            </a:r>
            <a:r>
              <a:rPr dirty="0" spc="80"/>
              <a:t> </a:t>
            </a:r>
            <a:r>
              <a:rPr dirty="0" spc="-50"/>
              <a:t>esempio,</a:t>
            </a:r>
            <a:r>
              <a:rPr dirty="0" spc="80"/>
              <a:t> </a:t>
            </a:r>
            <a:r>
              <a:rPr dirty="0" spc="-45"/>
              <a:t>se</a:t>
            </a:r>
            <a:r>
              <a:rPr dirty="0" spc="80"/>
              <a:t> </a:t>
            </a:r>
            <a:r>
              <a:rPr dirty="0" spc="-85"/>
              <a:t>un</a:t>
            </a:r>
            <a:r>
              <a:rPr dirty="0" spc="-35"/>
              <a:t> </a:t>
            </a:r>
            <a:r>
              <a:rPr dirty="0" spc="-55"/>
              <a:t>angolo</a:t>
            </a:r>
            <a:r>
              <a:rPr dirty="0" spc="80"/>
              <a:t> </a:t>
            </a:r>
            <a:r>
              <a:rPr dirty="0" spc="-40"/>
              <a:t>è</a:t>
            </a:r>
            <a:r>
              <a:rPr dirty="0" spc="80"/>
              <a:t> </a:t>
            </a:r>
            <a:r>
              <a:rPr dirty="0" spc="-40"/>
              <a:t>generato</a:t>
            </a:r>
            <a:r>
              <a:rPr dirty="0" spc="75"/>
              <a:t> </a:t>
            </a:r>
            <a:r>
              <a:rPr dirty="0" spc="-65"/>
              <a:t>da</a:t>
            </a:r>
            <a:r>
              <a:rPr dirty="0" spc="80"/>
              <a:t> </a:t>
            </a:r>
            <a:r>
              <a:rPr dirty="0" spc="-80"/>
              <a:t>due</a:t>
            </a:r>
            <a:r>
              <a:rPr dirty="0" spc="80"/>
              <a:t> </a:t>
            </a:r>
            <a:r>
              <a:rPr dirty="0" spc="-45"/>
              <a:t>rotazioni</a:t>
            </a:r>
            <a:r>
              <a:rPr dirty="0" spc="80"/>
              <a:t> </a:t>
            </a:r>
            <a:r>
              <a:rPr dirty="0" spc="-45"/>
              <a:t>complete</a:t>
            </a:r>
            <a:r>
              <a:rPr dirty="0" spc="80"/>
              <a:t> </a:t>
            </a:r>
            <a:r>
              <a:rPr dirty="0" spc="-80"/>
              <a:t>di</a:t>
            </a:r>
            <a:r>
              <a:rPr dirty="0" spc="80"/>
              <a:t> </a:t>
            </a:r>
            <a:r>
              <a:rPr dirty="0" spc="-65"/>
              <a:t>una</a:t>
            </a:r>
            <a:r>
              <a:rPr dirty="0" spc="80"/>
              <a:t> </a:t>
            </a:r>
            <a:r>
              <a:rPr dirty="0" spc="-30"/>
              <a:t>semiretta,</a:t>
            </a:r>
            <a:r>
              <a:rPr dirty="0" spc="80"/>
              <a:t> </a:t>
            </a:r>
            <a:r>
              <a:rPr dirty="0" spc="-45"/>
              <a:t>l’angolo</a:t>
            </a:r>
            <a:r>
              <a:rPr dirty="0" spc="-25"/>
              <a:t> </a:t>
            </a:r>
            <a:r>
              <a:rPr dirty="0" spc="-30"/>
              <a:t>c</a:t>
            </a:r>
            <a:r>
              <a:rPr dirty="0" spc="-65"/>
              <a:t>o</a:t>
            </a:r>
            <a:r>
              <a:rPr dirty="0" spc="-55"/>
              <a:t>rris</a:t>
            </a:r>
            <a:r>
              <a:rPr dirty="0" spc="-60"/>
              <a:t>p</a:t>
            </a:r>
            <a:r>
              <a:rPr dirty="0" spc="-50"/>
              <a:t>ondente</a:t>
            </a:r>
            <a:r>
              <a:rPr dirty="0" spc="80"/>
              <a:t> </a:t>
            </a:r>
            <a:r>
              <a:rPr dirty="0" spc="-30"/>
              <a:t>s</a:t>
            </a:r>
            <a:r>
              <a:rPr dirty="0" spc="-65"/>
              <a:t>a</a:t>
            </a:r>
            <a:r>
              <a:rPr dirty="0" spc="-45"/>
              <a:t>rà</a:t>
            </a:r>
            <a:r>
              <a:rPr dirty="0" spc="80"/>
              <a:t> </a:t>
            </a:r>
            <a:r>
              <a:rPr dirty="0" spc="-60"/>
              <a:t>il</a:t>
            </a:r>
            <a:r>
              <a:rPr dirty="0" spc="80"/>
              <a:t> </a:t>
            </a:r>
            <a:r>
              <a:rPr dirty="0" spc="-100"/>
              <a:t>d</a:t>
            </a:r>
            <a:r>
              <a:rPr dirty="0" spc="-50"/>
              <a:t>o</a:t>
            </a:r>
            <a:r>
              <a:rPr dirty="0" spc="-95"/>
              <a:t>p</a:t>
            </a:r>
            <a:r>
              <a:rPr dirty="0" spc="-70"/>
              <a:t>pio</a:t>
            </a:r>
            <a:r>
              <a:rPr dirty="0" spc="80"/>
              <a:t> </a:t>
            </a:r>
            <a:r>
              <a:rPr dirty="0" spc="-80"/>
              <a:t>di</a:t>
            </a:r>
            <a:r>
              <a:rPr dirty="0" spc="80"/>
              <a:t> </a:t>
            </a:r>
            <a:r>
              <a:rPr dirty="0" spc="-85"/>
              <a:t>un</a:t>
            </a:r>
            <a:r>
              <a:rPr dirty="0" spc="80"/>
              <a:t> </a:t>
            </a:r>
            <a:r>
              <a:rPr dirty="0" spc="-25"/>
              <a:t>a</a:t>
            </a:r>
            <a:r>
              <a:rPr dirty="0" spc="-65"/>
              <a:t>ngolo</a:t>
            </a:r>
            <a:r>
              <a:rPr dirty="0" spc="80"/>
              <a:t> </a:t>
            </a:r>
            <a:r>
              <a:rPr dirty="0" spc="-45"/>
              <a:t>giro,</a:t>
            </a:r>
            <a:r>
              <a:rPr dirty="0" spc="80"/>
              <a:t> </a:t>
            </a:r>
            <a:r>
              <a:rPr dirty="0" spc="-40"/>
              <a:t>e</a:t>
            </a:r>
            <a:r>
              <a:rPr dirty="0" spc="80"/>
              <a:t> </a:t>
            </a:r>
            <a:r>
              <a:rPr dirty="0" spc="-60"/>
              <a:t>misurerà</a:t>
            </a:r>
            <a:r>
              <a:rPr dirty="0" spc="80"/>
              <a:t> </a:t>
            </a:r>
            <a:r>
              <a:rPr dirty="0" spc="-70"/>
              <a:t>quindi</a:t>
            </a:r>
            <a:r>
              <a:rPr dirty="0" spc="80"/>
              <a:t> </a:t>
            </a:r>
            <a:r>
              <a:rPr dirty="0" spc="-5"/>
              <a:t>720</a:t>
            </a:r>
            <a:r>
              <a:rPr dirty="0" baseline="27777" sz="1050" spc="307" i="1">
                <a:latin typeface="Arial Narrow"/>
                <a:cs typeface="Arial Narrow"/>
              </a:rPr>
              <a:t>◦</a:t>
            </a:r>
            <a:r>
              <a:rPr dirty="0" sz="1000" spc="25"/>
              <a:t>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3862" y="3369131"/>
            <a:ext cx="1879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75">
                <a:solidFill>
                  <a:srgbClr val="F2F2F2"/>
                </a:solidFill>
                <a:latin typeface="Arial"/>
                <a:cs typeface="Arial"/>
              </a:rPr>
              <a:t>7/30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3767" y="25957"/>
            <a:ext cx="436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Goniometria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0"/>
              <a:t>Il</a:t>
            </a:r>
            <a:r>
              <a:rPr dirty="0" spc="105"/>
              <a:t> </a:t>
            </a:r>
            <a:r>
              <a:rPr dirty="0" spc="15"/>
              <a:t>grado</a:t>
            </a:r>
            <a:r>
              <a:rPr dirty="0" spc="105"/>
              <a:t> </a:t>
            </a:r>
            <a:r>
              <a:rPr dirty="0" spc="20"/>
              <a:t>sessadecimale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6801" y="1480787"/>
            <a:ext cx="2178685" cy="607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40">
                <a:latin typeface="Book Antiqua"/>
                <a:cs typeface="Book Antiqua"/>
              </a:rPr>
              <a:t>Oltre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all’angolo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nullo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5">
                <a:latin typeface="Book Antiqua"/>
                <a:cs typeface="Book Antiqua"/>
              </a:rPr>
              <a:t>ed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all’angolo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giro,</a:t>
            </a:r>
            <a:r>
              <a:rPr dirty="0" sz="1000" spc="-25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altri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angoli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p</a:t>
            </a:r>
            <a:r>
              <a:rPr dirty="0" sz="1000" spc="-80">
                <a:latin typeface="Book Antiqua"/>
                <a:cs typeface="Book Antiqua"/>
              </a:rPr>
              <a:t>a</a:t>
            </a:r>
            <a:r>
              <a:rPr dirty="0" sz="1000" spc="-35">
                <a:latin typeface="Book Antiqua"/>
                <a:cs typeface="Book Antiqua"/>
              </a:rPr>
              <a:t>rticol</a:t>
            </a:r>
            <a:r>
              <a:rPr dirty="0" sz="1000" spc="-70">
                <a:latin typeface="Book Antiqua"/>
                <a:cs typeface="Book Antiqua"/>
              </a:rPr>
              <a:t>a</a:t>
            </a:r>
            <a:r>
              <a:rPr dirty="0" sz="1000" spc="-55">
                <a:latin typeface="Book Antiqua"/>
                <a:cs typeface="Book Antiqua"/>
              </a:rPr>
              <a:t>ri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sono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quelli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90</a:t>
            </a:r>
            <a:r>
              <a:rPr dirty="0" baseline="27777" sz="1050" spc="307" i="1">
                <a:latin typeface="Arial Narrow"/>
                <a:cs typeface="Arial Narrow"/>
              </a:rPr>
              <a:t>◦</a:t>
            </a:r>
            <a:r>
              <a:rPr dirty="0" sz="1000" spc="-30">
                <a:latin typeface="Book Antiqua"/>
                <a:cs typeface="Book Antiqua"/>
              </a:rPr>
              <a:t>e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180</a:t>
            </a:r>
            <a:r>
              <a:rPr dirty="0" baseline="27777" sz="1050" spc="307" i="1">
                <a:latin typeface="Arial Narrow"/>
                <a:cs typeface="Arial Narrow"/>
              </a:rPr>
              <a:t>◦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che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25">
                <a:latin typeface="Book Antiqua"/>
                <a:cs typeface="Book Antiqua"/>
              </a:rPr>
              <a:t>p</a:t>
            </a:r>
            <a:r>
              <a:rPr dirty="0" sz="1000" spc="-65">
                <a:latin typeface="Book Antiqua"/>
                <a:cs typeface="Book Antiqua"/>
              </a:rPr>
              <a:t>rendono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ris</a:t>
            </a:r>
            <a:r>
              <a:rPr dirty="0" sz="1000" spc="-60">
                <a:latin typeface="Book Antiqua"/>
                <a:cs typeface="Book Antiqua"/>
              </a:rPr>
              <a:t>p</a:t>
            </a:r>
            <a:r>
              <a:rPr dirty="0" sz="1000" spc="-35">
                <a:latin typeface="Book Antiqua"/>
                <a:cs typeface="Book Antiqua"/>
              </a:rPr>
              <a:t>ettivamente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-5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nome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Book Antiqua"/>
                <a:cs typeface="Book Antiqua"/>
              </a:rPr>
              <a:t>angolo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Book Antiqua"/>
                <a:cs typeface="Book Antiqua"/>
              </a:rPr>
              <a:t>retto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Book Antiqua"/>
                <a:cs typeface="Book Antiqua"/>
              </a:rPr>
              <a:t>angolo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Book Antiqua"/>
                <a:cs typeface="Book Antiqua"/>
              </a:rPr>
              <a:t>piatto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36520" y="1078963"/>
            <a:ext cx="1741996" cy="1404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35"/>
              <a:t>8</a:t>
            </a:r>
            <a:r>
              <a:rPr dirty="0" spc="85"/>
              <a:t>/30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3767" y="25957"/>
            <a:ext cx="436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Goniometria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0"/>
              <a:t>Il</a:t>
            </a:r>
            <a:r>
              <a:rPr dirty="0" spc="105"/>
              <a:t> </a:t>
            </a:r>
            <a:r>
              <a:rPr dirty="0" spc="15"/>
              <a:t>grado</a:t>
            </a:r>
            <a:r>
              <a:rPr dirty="0" spc="105"/>
              <a:t> </a:t>
            </a:r>
            <a:r>
              <a:rPr dirty="0" spc="25"/>
              <a:t>sessagesimale</a:t>
            </a:r>
          </a:p>
        </p:txBody>
      </p:sp>
      <p:sp>
        <p:nvSpPr>
          <p:cNvPr id="6" name="object 6"/>
          <p:cNvSpPr/>
          <p:nvPr/>
        </p:nvSpPr>
        <p:spPr>
          <a:xfrm>
            <a:off x="75691" y="1370379"/>
            <a:ext cx="4456669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59" y="203371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292" y="2084515"/>
            <a:ext cx="4304267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60" y="1279111"/>
            <a:ext cx="50800" cy="7673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60" y="1342612"/>
            <a:ext cx="50800" cy="7038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691" y="1452949"/>
            <a:ext cx="4457065" cy="644525"/>
          </a:xfrm>
          <a:custGeom>
            <a:avLst/>
            <a:gdLst/>
            <a:ahLst/>
            <a:cxnLst/>
            <a:rect l="l" t="t" r="r" b="b"/>
            <a:pathLst>
              <a:path w="4457065" h="644525">
                <a:moveTo>
                  <a:pt x="4456669" y="0"/>
                </a:moveTo>
                <a:lnTo>
                  <a:pt x="0" y="0"/>
                </a:lnTo>
                <a:lnTo>
                  <a:pt x="0" y="593464"/>
                </a:lnTo>
                <a:lnTo>
                  <a:pt x="16636" y="630978"/>
                </a:lnTo>
                <a:lnTo>
                  <a:pt x="4405868" y="644265"/>
                </a:lnTo>
                <a:lnTo>
                  <a:pt x="4420111" y="642220"/>
                </a:lnTo>
                <a:lnTo>
                  <a:pt x="4451232" y="616261"/>
                </a:lnTo>
                <a:lnTo>
                  <a:pt x="4456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60" y="1329912"/>
            <a:ext cx="0" cy="735965"/>
          </a:xfrm>
          <a:custGeom>
            <a:avLst/>
            <a:gdLst/>
            <a:ahLst/>
            <a:cxnLst/>
            <a:rect l="l" t="t" r="r" b="b"/>
            <a:pathLst>
              <a:path w="0" h="735964">
                <a:moveTo>
                  <a:pt x="0" y="73555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60" y="131721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60" y="130451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60" y="12918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60" y="127276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792" y="1015725"/>
            <a:ext cx="4135120" cy="1058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427355">
              <a:lnSpc>
                <a:spcPct val="167500"/>
              </a:lnSpc>
            </a:pPr>
            <a:r>
              <a:rPr dirty="0" sz="1000" spc="-65">
                <a:latin typeface="Book Antiqua"/>
                <a:cs typeface="Book Antiqua"/>
              </a:rPr>
              <a:t>Una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unit</a:t>
            </a:r>
            <a:r>
              <a:rPr dirty="0" sz="1000" spc="-25">
                <a:latin typeface="Book Antiqua"/>
                <a:cs typeface="Book Antiqua"/>
              </a:rPr>
              <a:t>à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misura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95">
                <a:latin typeface="Book Antiqua"/>
                <a:cs typeface="Book Antiqua"/>
              </a:rPr>
              <a:t>p</a:t>
            </a:r>
            <a:r>
              <a:rPr dirty="0" sz="1000" spc="-75">
                <a:latin typeface="Book Antiqua"/>
                <a:cs typeface="Book Antiqua"/>
              </a:rPr>
              <a:t>iù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usata,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è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invece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quella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00">
                <a:latin typeface="Book Antiqua"/>
                <a:cs typeface="Book Antiqua"/>
              </a:rPr>
              <a:t>d</a:t>
            </a:r>
            <a:r>
              <a:rPr dirty="0" sz="1000" spc="-60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grado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sessagesimale.</a:t>
            </a:r>
            <a:r>
              <a:rPr dirty="0" sz="1000" spc="-25">
                <a:latin typeface="Book Antiqua"/>
                <a:cs typeface="Book Antiqua"/>
              </a:rPr>
              <a:t> </a:t>
            </a:r>
            <a:r>
              <a:rPr dirty="0" sz="1000" spc="-60">
                <a:solidFill>
                  <a:srgbClr val="3333B2"/>
                </a:solidFill>
                <a:latin typeface="Book Antiqua"/>
                <a:cs typeface="Book Antiqua"/>
              </a:rPr>
              <a:t>Definizione</a:t>
            </a:r>
            <a:endParaRPr sz="1000">
              <a:latin typeface="Book Antiqua"/>
              <a:cs typeface="Book Antiqua"/>
            </a:endParaRPr>
          </a:p>
          <a:p>
            <a:pPr marL="12700" marR="5080">
              <a:lnSpc>
                <a:spcPct val="100000"/>
              </a:lnSpc>
              <a:spcBef>
                <a:spcPts val="340"/>
              </a:spcBef>
            </a:pPr>
            <a:r>
              <a:rPr dirty="0" sz="1000" spc="-2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definisc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Book Antiqua"/>
                <a:cs typeface="Book Antiqua"/>
              </a:rPr>
              <a:t>grado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Book Antiqua"/>
                <a:cs typeface="Book Antiqua"/>
              </a:rPr>
              <a:t>sessagesimale</a:t>
            </a:r>
            <a:r>
              <a:rPr dirty="0" sz="1000" spc="85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1/360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dell’ampiezza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5">
                <a:latin typeface="Book Antiqua"/>
                <a:cs typeface="Book Antiqua"/>
              </a:rPr>
              <a:t>un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giro,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-35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indica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c</a:t>
            </a:r>
            <a:r>
              <a:rPr dirty="0" sz="1000" spc="-65">
                <a:latin typeface="Book Antiqua"/>
                <a:cs typeface="Book Antiqua"/>
              </a:rPr>
              <a:t>on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sim</a:t>
            </a:r>
            <a:r>
              <a:rPr dirty="0" sz="1000" spc="-40">
                <a:latin typeface="Book Antiqua"/>
                <a:cs typeface="Book Antiqua"/>
              </a:rPr>
              <a:t>b</a:t>
            </a:r>
            <a:r>
              <a:rPr dirty="0" sz="1000" spc="-55">
                <a:latin typeface="Book Antiqua"/>
                <a:cs typeface="Book Antiqua"/>
              </a:rPr>
              <a:t>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baseline="27777" sz="1050" spc="307" i="1">
                <a:latin typeface="Arial Narrow"/>
                <a:cs typeface="Arial Narrow"/>
              </a:rPr>
              <a:t>◦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  <a:p>
            <a:pPr marL="12700" marR="195580">
              <a:lnSpc>
                <a:spcPts val="1200"/>
              </a:lnSpc>
              <a:spcBef>
                <a:spcPts val="35"/>
              </a:spcBef>
            </a:pPr>
            <a:r>
              <a:rPr dirty="0" sz="1000" spc="-55">
                <a:latin typeface="Book Antiqua"/>
                <a:cs typeface="Book Antiqua"/>
              </a:rPr>
              <a:t>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frazioni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grado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indicano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come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25">
                <a:solidFill>
                  <a:srgbClr val="FF0000"/>
                </a:solidFill>
                <a:latin typeface="Book Antiqua"/>
                <a:cs typeface="Book Antiqua"/>
              </a:rPr>
              <a:t>p</a:t>
            </a:r>
            <a:r>
              <a:rPr dirty="0" sz="1000" spc="-65">
                <a:solidFill>
                  <a:srgbClr val="FF0000"/>
                </a:solidFill>
                <a:latin typeface="Book Antiqua"/>
                <a:cs typeface="Book Antiqua"/>
              </a:rPr>
              <a:t>rimi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50">
                <a:latin typeface="Book Antiqua"/>
                <a:cs typeface="Book Antiqua"/>
              </a:rPr>
              <a:t>(</a:t>
            </a:r>
            <a:r>
              <a:rPr dirty="0" baseline="27777" sz="1050" spc="-67" i="1">
                <a:latin typeface="Arial Narrow"/>
                <a:cs typeface="Arial Narrow"/>
              </a:rPr>
              <a:t>1</a:t>
            </a:r>
            <a:r>
              <a:rPr dirty="0" sz="1000" spc="50">
                <a:latin typeface="Book Antiqua"/>
                <a:cs typeface="Book Antiqua"/>
              </a:rPr>
              <a:t>)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Book Antiqua"/>
                <a:cs typeface="Book Antiqua"/>
              </a:rPr>
              <a:t>secondi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50">
                <a:latin typeface="Book Antiqua"/>
                <a:cs typeface="Book Antiqua"/>
              </a:rPr>
              <a:t>(</a:t>
            </a:r>
            <a:r>
              <a:rPr dirty="0" baseline="27777" sz="1050" spc="-142" i="1">
                <a:latin typeface="Arial Narrow"/>
                <a:cs typeface="Arial Narrow"/>
              </a:rPr>
              <a:t>1</a:t>
            </a:r>
            <a:r>
              <a:rPr dirty="0" baseline="27777" sz="1050" spc="-67" i="1">
                <a:latin typeface="Arial Narrow"/>
                <a:cs typeface="Arial Narrow"/>
              </a:rPr>
              <a:t>1</a:t>
            </a:r>
            <a:r>
              <a:rPr dirty="0" sz="1000" spc="35">
                <a:latin typeface="Book Antiqua"/>
                <a:cs typeface="Book Antiqua"/>
              </a:rPr>
              <a:t>),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definiti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come</a:t>
            </a:r>
            <a:r>
              <a:rPr dirty="0" sz="1000" spc="-20">
                <a:latin typeface="Book Antiqua"/>
                <a:cs typeface="Book Antiqu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baseline="27777" sz="1050" spc="232" i="1">
                <a:latin typeface="Arial Narrow"/>
                <a:cs typeface="Arial Narrow"/>
              </a:rPr>
              <a:t>◦</a:t>
            </a:r>
            <a:r>
              <a:rPr dirty="0" baseline="27777" sz="1050" i="1">
                <a:latin typeface="Arial Narrow"/>
                <a:cs typeface="Arial Narrow"/>
              </a:rPr>
              <a:t> </a:t>
            </a:r>
            <a:r>
              <a:rPr dirty="0" baseline="27777" sz="1050" spc="7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60</a:t>
            </a:r>
            <a:r>
              <a:rPr dirty="0" baseline="27777" sz="1050" spc="-67" i="1">
                <a:latin typeface="Arial Narrow"/>
                <a:cs typeface="Arial Narrow"/>
              </a:rPr>
              <a:t>1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baseline="27777" sz="1050" spc="-142" i="1">
                <a:latin typeface="Arial Narrow"/>
                <a:cs typeface="Arial Narrow"/>
              </a:rPr>
              <a:t>1</a:t>
            </a:r>
            <a:r>
              <a:rPr dirty="0" baseline="27777" sz="1050" i="1">
                <a:latin typeface="Arial Narrow"/>
                <a:cs typeface="Arial Narrow"/>
              </a:rPr>
              <a:t> </a:t>
            </a:r>
            <a:r>
              <a:rPr dirty="0" baseline="27777" sz="1050" spc="7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60</a:t>
            </a:r>
            <a:r>
              <a:rPr dirty="0" baseline="27777" sz="1050" spc="-142" i="1">
                <a:latin typeface="Arial Narrow"/>
                <a:cs typeface="Arial Narrow"/>
              </a:rPr>
              <a:t>1</a:t>
            </a:r>
            <a:r>
              <a:rPr dirty="0" baseline="27777" sz="1050" spc="-67" i="1">
                <a:latin typeface="Arial Narrow"/>
                <a:cs typeface="Arial Narrow"/>
              </a:rPr>
              <a:t>1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3862" y="3369131"/>
            <a:ext cx="1879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75">
                <a:solidFill>
                  <a:srgbClr val="F2F2F2"/>
                </a:solidFill>
                <a:latin typeface="Arial"/>
                <a:cs typeface="Arial"/>
              </a:rPr>
              <a:t>9/30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3767" y="25957"/>
            <a:ext cx="436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Goniometria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0"/>
              <a:t>Il</a:t>
            </a:r>
            <a:r>
              <a:rPr dirty="0" spc="105"/>
              <a:t> </a:t>
            </a:r>
            <a:r>
              <a:rPr dirty="0" spc="15"/>
              <a:t>grado</a:t>
            </a:r>
            <a:r>
              <a:rPr dirty="0" spc="105"/>
              <a:t> </a:t>
            </a:r>
            <a:r>
              <a:rPr dirty="0" spc="25"/>
              <a:t>sessagesimale</a:t>
            </a:r>
          </a:p>
        </p:txBody>
      </p:sp>
      <p:sp>
        <p:nvSpPr>
          <p:cNvPr id="6" name="object 6"/>
          <p:cNvSpPr/>
          <p:nvPr/>
        </p:nvSpPr>
        <p:spPr>
          <a:xfrm>
            <a:off x="75691" y="1370379"/>
            <a:ext cx="4456669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59" y="203371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292" y="2084515"/>
            <a:ext cx="4304267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60" y="1279111"/>
            <a:ext cx="50800" cy="7673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60" y="1342612"/>
            <a:ext cx="50800" cy="7038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691" y="1452949"/>
            <a:ext cx="4457065" cy="644525"/>
          </a:xfrm>
          <a:custGeom>
            <a:avLst/>
            <a:gdLst/>
            <a:ahLst/>
            <a:cxnLst/>
            <a:rect l="l" t="t" r="r" b="b"/>
            <a:pathLst>
              <a:path w="4457065" h="644525">
                <a:moveTo>
                  <a:pt x="4456669" y="0"/>
                </a:moveTo>
                <a:lnTo>
                  <a:pt x="0" y="0"/>
                </a:lnTo>
                <a:lnTo>
                  <a:pt x="0" y="593464"/>
                </a:lnTo>
                <a:lnTo>
                  <a:pt x="16636" y="630978"/>
                </a:lnTo>
                <a:lnTo>
                  <a:pt x="4405868" y="644265"/>
                </a:lnTo>
                <a:lnTo>
                  <a:pt x="4420111" y="642220"/>
                </a:lnTo>
                <a:lnTo>
                  <a:pt x="4451232" y="616261"/>
                </a:lnTo>
                <a:lnTo>
                  <a:pt x="4456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60" y="1329912"/>
            <a:ext cx="0" cy="735965"/>
          </a:xfrm>
          <a:custGeom>
            <a:avLst/>
            <a:gdLst/>
            <a:ahLst/>
            <a:cxnLst/>
            <a:rect l="l" t="t" r="r" b="b"/>
            <a:pathLst>
              <a:path w="0" h="735964">
                <a:moveTo>
                  <a:pt x="0" y="73555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60" y="131721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60" y="130451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60" y="12918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60" y="127276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54355">
              <a:lnSpc>
                <a:spcPct val="167500"/>
              </a:lnSpc>
            </a:pPr>
            <a:r>
              <a:rPr dirty="0" spc="-65"/>
              <a:t>Una</a:t>
            </a:r>
            <a:r>
              <a:rPr dirty="0" spc="80"/>
              <a:t> </a:t>
            </a:r>
            <a:r>
              <a:rPr dirty="0" spc="-45"/>
              <a:t>unit</a:t>
            </a:r>
            <a:r>
              <a:rPr dirty="0" spc="-25"/>
              <a:t>à</a:t>
            </a:r>
            <a:r>
              <a:rPr dirty="0" spc="80"/>
              <a:t> </a:t>
            </a:r>
            <a:r>
              <a:rPr dirty="0" spc="-80"/>
              <a:t>di</a:t>
            </a:r>
            <a:r>
              <a:rPr dirty="0" spc="80"/>
              <a:t> </a:t>
            </a:r>
            <a:r>
              <a:rPr dirty="0" spc="-65"/>
              <a:t>misura</a:t>
            </a:r>
            <a:r>
              <a:rPr dirty="0" spc="80"/>
              <a:t> </a:t>
            </a:r>
            <a:r>
              <a:rPr dirty="0" spc="-95"/>
              <a:t>p</a:t>
            </a:r>
            <a:r>
              <a:rPr dirty="0" spc="-75"/>
              <a:t>iù</a:t>
            </a:r>
            <a:r>
              <a:rPr dirty="0" spc="80"/>
              <a:t> </a:t>
            </a:r>
            <a:r>
              <a:rPr dirty="0" spc="-25"/>
              <a:t>usata,</a:t>
            </a:r>
            <a:r>
              <a:rPr dirty="0" spc="80"/>
              <a:t> </a:t>
            </a:r>
            <a:r>
              <a:rPr dirty="0" spc="-40"/>
              <a:t>è</a:t>
            </a:r>
            <a:r>
              <a:rPr dirty="0" spc="80"/>
              <a:t> </a:t>
            </a:r>
            <a:r>
              <a:rPr dirty="0" spc="-55"/>
              <a:t>invece</a:t>
            </a:r>
            <a:r>
              <a:rPr dirty="0" spc="80"/>
              <a:t> </a:t>
            </a:r>
            <a:r>
              <a:rPr dirty="0" spc="-55"/>
              <a:t>quella</a:t>
            </a:r>
            <a:r>
              <a:rPr dirty="0" spc="80"/>
              <a:t> </a:t>
            </a:r>
            <a:r>
              <a:rPr dirty="0" spc="-100"/>
              <a:t>d</a:t>
            </a:r>
            <a:r>
              <a:rPr dirty="0" spc="-60"/>
              <a:t>i</a:t>
            </a:r>
            <a:r>
              <a:rPr dirty="0" spc="80"/>
              <a:t> </a:t>
            </a:r>
            <a:r>
              <a:rPr dirty="0" spc="-60"/>
              <a:t>grado</a:t>
            </a:r>
            <a:r>
              <a:rPr dirty="0" spc="80"/>
              <a:t> </a:t>
            </a:r>
            <a:r>
              <a:rPr dirty="0" spc="-45"/>
              <a:t>sessagesimale.</a:t>
            </a:r>
            <a:r>
              <a:rPr dirty="0" spc="-25"/>
              <a:t> </a:t>
            </a:r>
            <a:r>
              <a:rPr dirty="0" spc="-60">
                <a:solidFill>
                  <a:srgbClr val="3333B2"/>
                </a:solidFill>
              </a:rPr>
              <a:t>Definizione</a:t>
            </a:r>
          </a:p>
          <a:p>
            <a:pPr marL="12700" marR="132080">
              <a:lnSpc>
                <a:spcPct val="100000"/>
              </a:lnSpc>
              <a:spcBef>
                <a:spcPts val="340"/>
              </a:spcBef>
            </a:pPr>
            <a:r>
              <a:rPr dirty="0" spc="-20"/>
              <a:t>Si</a:t>
            </a:r>
            <a:r>
              <a:rPr dirty="0" spc="80"/>
              <a:t> </a:t>
            </a:r>
            <a:r>
              <a:rPr dirty="0" spc="-55"/>
              <a:t>definisc</a:t>
            </a:r>
            <a:r>
              <a:rPr dirty="0" spc="-40"/>
              <a:t>e</a:t>
            </a:r>
            <a:r>
              <a:rPr dirty="0" spc="80"/>
              <a:t> </a:t>
            </a:r>
            <a:r>
              <a:rPr dirty="0" spc="-60">
                <a:solidFill>
                  <a:srgbClr val="FF0000"/>
                </a:solidFill>
              </a:rPr>
              <a:t>grado</a:t>
            </a:r>
            <a:r>
              <a:rPr dirty="0" spc="80">
                <a:solidFill>
                  <a:srgbClr val="FF0000"/>
                </a:solidFill>
              </a:rPr>
              <a:t> </a:t>
            </a:r>
            <a:r>
              <a:rPr dirty="0" spc="-50">
                <a:solidFill>
                  <a:srgbClr val="FF0000"/>
                </a:solidFill>
              </a:rPr>
              <a:t>sessagesimale</a:t>
            </a:r>
            <a:r>
              <a:rPr dirty="0" spc="85">
                <a:solidFill>
                  <a:srgbClr val="FF0000"/>
                </a:solidFill>
              </a:rPr>
              <a:t> </a:t>
            </a:r>
            <a:r>
              <a:rPr dirty="0" spc="-30"/>
              <a:t>1/360</a:t>
            </a:r>
            <a:r>
              <a:rPr dirty="0" spc="80"/>
              <a:t> </a:t>
            </a:r>
            <a:r>
              <a:rPr dirty="0" spc="-60"/>
              <a:t>dell’ampiezza</a:t>
            </a:r>
            <a:r>
              <a:rPr dirty="0" spc="80"/>
              <a:t> </a:t>
            </a:r>
            <a:r>
              <a:rPr dirty="0" spc="-80"/>
              <a:t>di</a:t>
            </a:r>
            <a:r>
              <a:rPr dirty="0" spc="80"/>
              <a:t> </a:t>
            </a:r>
            <a:r>
              <a:rPr dirty="0" spc="-85"/>
              <a:t>un</a:t>
            </a:r>
            <a:r>
              <a:rPr dirty="0" spc="80"/>
              <a:t> </a:t>
            </a:r>
            <a:r>
              <a:rPr dirty="0" spc="-55"/>
              <a:t>angolo</a:t>
            </a:r>
            <a:r>
              <a:rPr dirty="0" spc="80"/>
              <a:t> </a:t>
            </a:r>
            <a:r>
              <a:rPr dirty="0" spc="-45"/>
              <a:t>giro,</a:t>
            </a:r>
            <a:r>
              <a:rPr dirty="0" spc="80"/>
              <a:t> </a:t>
            </a:r>
            <a:r>
              <a:rPr dirty="0" spc="-40"/>
              <a:t>e</a:t>
            </a:r>
            <a:r>
              <a:rPr dirty="0" spc="80"/>
              <a:t> </a:t>
            </a:r>
            <a:r>
              <a:rPr dirty="0" spc="-55"/>
              <a:t>lo</a:t>
            </a:r>
            <a:r>
              <a:rPr dirty="0" spc="80"/>
              <a:t> </a:t>
            </a:r>
            <a:r>
              <a:rPr dirty="0" spc="-50"/>
              <a:t>si</a:t>
            </a:r>
            <a:r>
              <a:rPr dirty="0" spc="-35"/>
              <a:t> </a:t>
            </a:r>
            <a:r>
              <a:rPr dirty="0" spc="-50"/>
              <a:t>indica</a:t>
            </a:r>
            <a:r>
              <a:rPr dirty="0" spc="80"/>
              <a:t> </a:t>
            </a:r>
            <a:r>
              <a:rPr dirty="0" spc="-5"/>
              <a:t>c</a:t>
            </a:r>
            <a:r>
              <a:rPr dirty="0" spc="-65"/>
              <a:t>on</a:t>
            </a:r>
            <a:r>
              <a:rPr dirty="0" spc="80"/>
              <a:t> </a:t>
            </a:r>
            <a:r>
              <a:rPr dirty="0" spc="-60"/>
              <a:t>il</a:t>
            </a:r>
            <a:r>
              <a:rPr dirty="0" spc="80"/>
              <a:t> </a:t>
            </a:r>
            <a:r>
              <a:rPr dirty="0" spc="-60"/>
              <a:t>sim</a:t>
            </a:r>
            <a:r>
              <a:rPr dirty="0" spc="-40"/>
              <a:t>b</a:t>
            </a:r>
            <a:r>
              <a:rPr dirty="0" spc="-55"/>
              <a:t>olo</a:t>
            </a:r>
            <a:r>
              <a:rPr dirty="0" spc="80"/>
              <a:t> </a:t>
            </a:r>
            <a:r>
              <a:rPr dirty="0" baseline="27777" sz="1050" spc="307" i="1">
                <a:latin typeface="Arial Narrow"/>
                <a:cs typeface="Arial Narrow"/>
              </a:rPr>
              <a:t>◦</a:t>
            </a:r>
            <a:r>
              <a:rPr dirty="0" sz="1000" spc="25"/>
              <a:t>.</a:t>
            </a:r>
            <a:endParaRPr sz="1000">
              <a:latin typeface="Arial Narrow"/>
              <a:cs typeface="Arial Narrow"/>
            </a:endParaRPr>
          </a:p>
          <a:p>
            <a:pPr marL="12700" marR="322580">
              <a:lnSpc>
                <a:spcPts val="1200"/>
              </a:lnSpc>
              <a:spcBef>
                <a:spcPts val="35"/>
              </a:spcBef>
            </a:pPr>
            <a:r>
              <a:rPr dirty="0" spc="-55"/>
              <a:t>Le</a:t>
            </a:r>
            <a:r>
              <a:rPr dirty="0" spc="80"/>
              <a:t> </a:t>
            </a:r>
            <a:r>
              <a:rPr dirty="0" spc="-55"/>
              <a:t>frazioni</a:t>
            </a:r>
            <a:r>
              <a:rPr dirty="0" spc="80"/>
              <a:t> </a:t>
            </a:r>
            <a:r>
              <a:rPr dirty="0" spc="-80"/>
              <a:t>di</a:t>
            </a:r>
            <a:r>
              <a:rPr dirty="0" spc="80"/>
              <a:t> </a:t>
            </a:r>
            <a:r>
              <a:rPr dirty="0" spc="-60"/>
              <a:t>grado</a:t>
            </a:r>
            <a:r>
              <a:rPr dirty="0" spc="80"/>
              <a:t> </a:t>
            </a:r>
            <a:r>
              <a:rPr dirty="0" spc="-50"/>
              <a:t>si</a:t>
            </a:r>
            <a:r>
              <a:rPr dirty="0" spc="80"/>
              <a:t> </a:t>
            </a:r>
            <a:r>
              <a:rPr dirty="0" spc="-55"/>
              <a:t>indicano</a:t>
            </a:r>
            <a:r>
              <a:rPr dirty="0" spc="80"/>
              <a:t> </a:t>
            </a:r>
            <a:r>
              <a:rPr dirty="0" spc="-50"/>
              <a:t>come</a:t>
            </a:r>
            <a:r>
              <a:rPr dirty="0" spc="80"/>
              <a:t> </a:t>
            </a:r>
            <a:r>
              <a:rPr dirty="0" spc="-125">
                <a:solidFill>
                  <a:srgbClr val="FF0000"/>
                </a:solidFill>
              </a:rPr>
              <a:t>p</a:t>
            </a:r>
            <a:r>
              <a:rPr dirty="0" spc="-65">
                <a:solidFill>
                  <a:srgbClr val="FF0000"/>
                </a:solidFill>
              </a:rPr>
              <a:t>rimi</a:t>
            </a:r>
            <a:r>
              <a:rPr dirty="0" spc="80">
                <a:solidFill>
                  <a:srgbClr val="FF0000"/>
                </a:solidFill>
              </a:rPr>
              <a:t> </a:t>
            </a:r>
            <a:r>
              <a:rPr dirty="0" spc="50"/>
              <a:t>(</a:t>
            </a:r>
            <a:r>
              <a:rPr dirty="0" baseline="27777" sz="1050" spc="-67" i="1">
                <a:latin typeface="Arial Narrow"/>
                <a:cs typeface="Arial Narrow"/>
              </a:rPr>
              <a:t>1</a:t>
            </a:r>
            <a:r>
              <a:rPr dirty="0" sz="1000" spc="50"/>
              <a:t>)</a:t>
            </a:r>
            <a:r>
              <a:rPr dirty="0" sz="1000" spc="80"/>
              <a:t> </a:t>
            </a:r>
            <a:r>
              <a:rPr dirty="0" sz="1000" spc="-40"/>
              <a:t>e</a:t>
            </a:r>
            <a:r>
              <a:rPr dirty="0" sz="1000" spc="80"/>
              <a:t> </a:t>
            </a:r>
            <a:r>
              <a:rPr dirty="0" sz="1000" spc="-55">
                <a:solidFill>
                  <a:srgbClr val="FF0000"/>
                </a:solidFill>
              </a:rPr>
              <a:t>secondi</a:t>
            </a:r>
            <a:r>
              <a:rPr dirty="0" sz="1000" spc="80">
                <a:solidFill>
                  <a:srgbClr val="FF0000"/>
                </a:solidFill>
              </a:rPr>
              <a:t> </a:t>
            </a:r>
            <a:r>
              <a:rPr dirty="0" sz="1000" spc="50"/>
              <a:t>(</a:t>
            </a:r>
            <a:r>
              <a:rPr dirty="0" baseline="27777" sz="1050" spc="-142" i="1">
                <a:latin typeface="Arial Narrow"/>
                <a:cs typeface="Arial Narrow"/>
              </a:rPr>
              <a:t>1</a:t>
            </a:r>
            <a:r>
              <a:rPr dirty="0" baseline="27777" sz="1050" spc="-67" i="1">
                <a:latin typeface="Arial Narrow"/>
                <a:cs typeface="Arial Narrow"/>
              </a:rPr>
              <a:t>1</a:t>
            </a:r>
            <a:r>
              <a:rPr dirty="0" sz="1000" spc="35"/>
              <a:t>),</a:t>
            </a:r>
            <a:r>
              <a:rPr dirty="0" sz="1000" spc="80"/>
              <a:t> </a:t>
            </a:r>
            <a:r>
              <a:rPr dirty="0" sz="1000" spc="-50"/>
              <a:t>definiti</a:t>
            </a:r>
            <a:r>
              <a:rPr dirty="0" sz="1000" spc="80"/>
              <a:t> </a:t>
            </a:r>
            <a:r>
              <a:rPr dirty="0" sz="1000" spc="-50"/>
              <a:t>come</a:t>
            </a:r>
            <a:r>
              <a:rPr dirty="0" sz="1000" spc="-20"/>
              <a:t> </a:t>
            </a:r>
            <a:r>
              <a:rPr dirty="0" sz="1000" spc="-5"/>
              <a:t>1</a:t>
            </a:r>
            <a:r>
              <a:rPr dirty="0" baseline="27777" sz="1050" spc="232" i="1">
                <a:latin typeface="Arial Narrow"/>
                <a:cs typeface="Arial Narrow"/>
              </a:rPr>
              <a:t>◦</a:t>
            </a:r>
            <a:r>
              <a:rPr dirty="0" baseline="27777" sz="1050" i="1">
                <a:latin typeface="Arial Narrow"/>
                <a:cs typeface="Arial Narrow"/>
              </a:rPr>
              <a:t> </a:t>
            </a:r>
            <a:r>
              <a:rPr dirty="0" baseline="27777" sz="1050" spc="7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"/>
              <a:t>60</a:t>
            </a:r>
            <a:r>
              <a:rPr dirty="0" baseline="27777" sz="1050" spc="-67" i="1">
                <a:latin typeface="Arial Narrow"/>
                <a:cs typeface="Arial Narrow"/>
              </a:rPr>
              <a:t>1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5"/>
              <a:t>1</a:t>
            </a:r>
            <a:r>
              <a:rPr dirty="0" baseline="27777" sz="1050" spc="-142" i="1">
                <a:latin typeface="Arial Narrow"/>
                <a:cs typeface="Arial Narrow"/>
              </a:rPr>
              <a:t>1</a:t>
            </a:r>
            <a:r>
              <a:rPr dirty="0" baseline="27777" sz="1050" i="1">
                <a:latin typeface="Arial Narrow"/>
                <a:cs typeface="Arial Narrow"/>
              </a:rPr>
              <a:t> </a:t>
            </a:r>
            <a:r>
              <a:rPr dirty="0" baseline="27777" sz="1050" spc="7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"/>
              <a:t>60</a:t>
            </a:r>
            <a:r>
              <a:rPr dirty="0" baseline="27777" sz="1050" spc="-142" i="1">
                <a:latin typeface="Arial Narrow"/>
                <a:cs typeface="Arial Narrow"/>
              </a:rPr>
              <a:t>1</a:t>
            </a:r>
            <a:r>
              <a:rPr dirty="0" baseline="27777" sz="1050" spc="-67" i="1">
                <a:latin typeface="Arial Narrow"/>
                <a:cs typeface="Arial Narrow"/>
              </a:rPr>
              <a:t>1</a:t>
            </a:r>
            <a:r>
              <a:rPr dirty="0" sz="1000" spc="25"/>
              <a:t>.</a:t>
            </a:r>
            <a:endParaRPr sz="100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  <a:spcBef>
                <a:spcPts val="894"/>
              </a:spcBef>
            </a:pPr>
            <a:r>
              <a:rPr dirty="0" spc="-50"/>
              <a:t>L’unica</a:t>
            </a:r>
            <a:r>
              <a:rPr dirty="0" spc="80"/>
              <a:t> </a:t>
            </a:r>
            <a:r>
              <a:rPr dirty="0" spc="-55"/>
              <a:t>differenza</a:t>
            </a:r>
            <a:r>
              <a:rPr dirty="0" spc="80"/>
              <a:t> </a:t>
            </a:r>
            <a:r>
              <a:rPr dirty="0" spc="-20"/>
              <a:t>tra</a:t>
            </a:r>
            <a:r>
              <a:rPr dirty="0" spc="80"/>
              <a:t> </a:t>
            </a:r>
            <a:r>
              <a:rPr dirty="0" spc="-50"/>
              <a:t>le</a:t>
            </a:r>
            <a:r>
              <a:rPr dirty="0" spc="80"/>
              <a:t> </a:t>
            </a:r>
            <a:r>
              <a:rPr dirty="0" spc="-80"/>
              <a:t>due</a:t>
            </a:r>
            <a:r>
              <a:rPr dirty="0" spc="80"/>
              <a:t> </a:t>
            </a:r>
            <a:r>
              <a:rPr dirty="0" spc="-65"/>
              <a:t>definizioni</a:t>
            </a:r>
            <a:r>
              <a:rPr dirty="0" spc="80"/>
              <a:t> </a:t>
            </a:r>
            <a:r>
              <a:rPr dirty="0" spc="-80"/>
              <a:t>di</a:t>
            </a:r>
            <a:r>
              <a:rPr dirty="0" spc="80"/>
              <a:t> </a:t>
            </a:r>
            <a:r>
              <a:rPr dirty="0" spc="-60"/>
              <a:t>grado</a:t>
            </a:r>
            <a:r>
              <a:rPr dirty="0" spc="80"/>
              <a:t> </a:t>
            </a:r>
            <a:r>
              <a:rPr dirty="0" spc="-15"/>
              <a:t>sta</a:t>
            </a:r>
            <a:r>
              <a:rPr dirty="0" spc="80"/>
              <a:t> </a:t>
            </a:r>
            <a:r>
              <a:rPr dirty="0" spc="-55"/>
              <a:t>nel</a:t>
            </a:r>
            <a:r>
              <a:rPr dirty="0" spc="80"/>
              <a:t> </a:t>
            </a:r>
            <a:r>
              <a:rPr dirty="0" spc="-10"/>
              <a:t>fatto</a:t>
            </a:r>
            <a:r>
              <a:rPr dirty="0" spc="80"/>
              <a:t> </a:t>
            </a:r>
            <a:r>
              <a:rPr dirty="0" spc="-45"/>
              <a:t>che</a:t>
            </a:r>
            <a:r>
              <a:rPr dirty="0" spc="80"/>
              <a:t> </a:t>
            </a:r>
            <a:r>
              <a:rPr dirty="0" spc="-70"/>
              <a:t>p</a:t>
            </a:r>
            <a:r>
              <a:rPr dirty="0" spc="-50"/>
              <a:t>er</a:t>
            </a:r>
            <a:r>
              <a:rPr dirty="0" spc="80"/>
              <a:t> </a:t>
            </a:r>
            <a:r>
              <a:rPr dirty="0" spc="-60"/>
              <a:t>il</a:t>
            </a:r>
            <a:r>
              <a:rPr dirty="0" spc="80"/>
              <a:t> </a:t>
            </a:r>
            <a:r>
              <a:rPr dirty="0" spc="-60"/>
              <a:t>grado</a:t>
            </a:r>
            <a:r>
              <a:rPr dirty="0" spc="-30"/>
              <a:t> </a:t>
            </a:r>
            <a:r>
              <a:rPr dirty="0" spc="-50"/>
              <a:t>sessadecimale</a:t>
            </a:r>
            <a:r>
              <a:rPr dirty="0" spc="85"/>
              <a:t> </a:t>
            </a:r>
            <a:r>
              <a:rPr dirty="0" spc="-50"/>
              <a:t>si</a:t>
            </a:r>
            <a:r>
              <a:rPr dirty="0" spc="80"/>
              <a:t> </a:t>
            </a:r>
            <a:r>
              <a:rPr dirty="0" spc="-60"/>
              <a:t>usa</a:t>
            </a:r>
            <a:r>
              <a:rPr dirty="0" spc="80"/>
              <a:t> </a:t>
            </a:r>
            <a:r>
              <a:rPr dirty="0" spc="-65"/>
              <a:t>una</a:t>
            </a:r>
            <a:r>
              <a:rPr dirty="0" spc="80"/>
              <a:t> </a:t>
            </a:r>
            <a:r>
              <a:rPr dirty="0" spc="-45"/>
              <a:t>notazione</a:t>
            </a:r>
            <a:r>
              <a:rPr dirty="0" spc="80"/>
              <a:t> </a:t>
            </a:r>
            <a:r>
              <a:rPr dirty="0" spc="-45"/>
              <a:t>decimale,</a:t>
            </a:r>
            <a:r>
              <a:rPr dirty="0" spc="80"/>
              <a:t> </a:t>
            </a:r>
            <a:r>
              <a:rPr dirty="0" spc="-50"/>
              <a:t>mentre</a:t>
            </a:r>
            <a:r>
              <a:rPr dirty="0" spc="80"/>
              <a:t> </a:t>
            </a:r>
            <a:r>
              <a:rPr dirty="0" spc="-60"/>
              <a:t>il</a:t>
            </a:r>
            <a:r>
              <a:rPr dirty="0" spc="80"/>
              <a:t> </a:t>
            </a:r>
            <a:r>
              <a:rPr dirty="0" spc="-60"/>
              <a:t>grado</a:t>
            </a:r>
            <a:r>
              <a:rPr dirty="0" spc="80"/>
              <a:t> </a:t>
            </a:r>
            <a:r>
              <a:rPr dirty="0" spc="-50"/>
              <a:t>sessagesimale</a:t>
            </a:r>
            <a:r>
              <a:rPr dirty="0" spc="80"/>
              <a:t> </a:t>
            </a:r>
            <a:r>
              <a:rPr dirty="0" spc="-75"/>
              <a:t>ed</a:t>
            </a:r>
            <a:r>
              <a:rPr dirty="0" spc="80"/>
              <a:t> </a:t>
            </a:r>
            <a:r>
              <a:rPr dirty="0" spc="-60"/>
              <a:t>il</a:t>
            </a:r>
            <a:r>
              <a:rPr dirty="0" spc="-50"/>
              <a:t> </a:t>
            </a:r>
            <a:r>
              <a:rPr dirty="0" spc="-125"/>
              <a:t>p</a:t>
            </a:r>
            <a:r>
              <a:rPr dirty="0" spc="-65"/>
              <a:t>rimo</a:t>
            </a:r>
            <a:r>
              <a:rPr dirty="0" spc="80"/>
              <a:t> </a:t>
            </a:r>
            <a:r>
              <a:rPr dirty="0" spc="-50"/>
              <a:t>s</a:t>
            </a:r>
            <a:r>
              <a:rPr dirty="0" spc="-60"/>
              <a:t>ono</a:t>
            </a:r>
            <a:r>
              <a:rPr dirty="0" spc="80"/>
              <a:t> </a:t>
            </a:r>
            <a:r>
              <a:rPr dirty="0" spc="-70"/>
              <a:t>numeri</a:t>
            </a:r>
            <a:r>
              <a:rPr dirty="0" spc="80"/>
              <a:t> </a:t>
            </a:r>
            <a:r>
              <a:rPr dirty="0" spc="-30"/>
              <a:t>interi,</a:t>
            </a:r>
            <a:r>
              <a:rPr dirty="0" spc="80"/>
              <a:t> </a:t>
            </a:r>
            <a:r>
              <a:rPr dirty="0" spc="-50"/>
              <a:t>seguiti</a:t>
            </a:r>
            <a:r>
              <a:rPr dirty="0" spc="80"/>
              <a:t> </a:t>
            </a:r>
            <a:r>
              <a:rPr dirty="0" spc="-65"/>
              <a:t>dal</a:t>
            </a:r>
            <a:r>
              <a:rPr dirty="0" spc="80"/>
              <a:t> </a:t>
            </a:r>
            <a:r>
              <a:rPr dirty="0" spc="-55"/>
              <a:t>second</a:t>
            </a:r>
            <a:r>
              <a:rPr dirty="0" spc="-50"/>
              <a:t>o</a:t>
            </a:r>
            <a:r>
              <a:rPr dirty="0" spc="80"/>
              <a:t> </a:t>
            </a:r>
            <a:r>
              <a:rPr dirty="0" spc="-45"/>
              <a:t>con</a:t>
            </a:r>
            <a:r>
              <a:rPr dirty="0" spc="80"/>
              <a:t> </a:t>
            </a:r>
            <a:r>
              <a:rPr dirty="0" spc="-45"/>
              <a:t>notazione</a:t>
            </a:r>
            <a:r>
              <a:rPr dirty="0" spc="80"/>
              <a:t> </a:t>
            </a:r>
            <a:r>
              <a:rPr dirty="0" spc="-100"/>
              <a:t>d</a:t>
            </a:r>
            <a:r>
              <a:rPr dirty="0" spc="-40"/>
              <a:t>ecimale.</a:t>
            </a:r>
          </a:p>
        </p:txBody>
      </p:sp>
      <p:sp>
        <p:nvSpPr>
          <p:cNvPr id="19" name="object 19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3862" y="3369131"/>
            <a:ext cx="1879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75">
                <a:solidFill>
                  <a:srgbClr val="F2F2F2"/>
                </a:solidFill>
                <a:latin typeface="Arial"/>
                <a:cs typeface="Arial"/>
              </a:rPr>
              <a:t>9/30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3767" y="25957"/>
            <a:ext cx="436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Goniometria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Da</a:t>
            </a:r>
            <a:r>
              <a:rPr dirty="0" spc="105"/>
              <a:t> </a:t>
            </a:r>
            <a:r>
              <a:rPr dirty="0" spc="15"/>
              <a:t>se</a:t>
            </a:r>
            <a:r>
              <a:rPr dirty="0" spc="10"/>
              <a:t>s</a:t>
            </a:r>
            <a:r>
              <a:rPr dirty="0" spc="20"/>
              <a:t>sadecimale</a:t>
            </a:r>
            <a:r>
              <a:rPr dirty="0" spc="105"/>
              <a:t> </a:t>
            </a:r>
            <a:r>
              <a:rPr dirty="0" spc="85"/>
              <a:t>a</a:t>
            </a:r>
            <a:r>
              <a:rPr dirty="0" spc="105"/>
              <a:t> </a:t>
            </a:r>
            <a:r>
              <a:rPr dirty="0" spc="25"/>
              <a:t>sessagesimale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792" y="793272"/>
            <a:ext cx="3956050" cy="430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Book Antiqua"/>
                <a:cs typeface="Book Antiqua"/>
              </a:rPr>
              <a:t>P</a:t>
            </a:r>
            <a:r>
              <a:rPr dirty="0" sz="1000" spc="-50">
                <a:latin typeface="Book Antiqua"/>
                <a:cs typeface="Book Antiqua"/>
              </a:rPr>
              <a:t>er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scrivere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5">
                <a:latin typeface="Book Antiqua"/>
                <a:cs typeface="Book Antiqua"/>
              </a:rPr>
              <a:t>un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angolo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in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notazione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sess</a:t>
            </a:r>
            <a:r>
              <a:rPr dirty="0" sz="1000" spc="-45">
                <a:latin typeface="Book Antiqua"/>
                <a:cs typeface="Book Antiqua"/>
              </a:rPr>
              <a:t>agesimale,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basta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solo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ric</a:t>
            </a:r>
            <a:r>
              <a:rPr dirty="0" sz="1000" spc="-85">
                <a:latin typeface="Book Antiqua"/>
                <a:cs typeface="Book Antiqua"/>
              </a:rPr>
              <a:t>o</a:t>
            </a:r>
            <a:r>
              <a:rPr dirty="0" sz="1000" spc="-65">
                <a:latin typeface="Book Antiqua"/>
                <a:cs typeface="Book Antiqua"/>
              </a:rPr>
              <a:t>rd</a:t>
            </a:r>
            <a:r>
              <a:rPr dirty="0" sz="1000" spc="-90">
                <a:latin typeface="Book Antiqua"/>
                <a:cs typeface="Book Antiqua"/>
              </a:rPr>
              <a:t>a</a:t>
            </a:r>
            <a:r>
              <a:rPr dirty="0" sz="1000" spc="-50">
                <a:latin typeface="Book Antiqua"/>
                <a:cs typeface="Book Antiqua"/>
              </a:rPr>
              <a:t>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che</a:t>
            </a:r>
            <a:endParaRPr sz="1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562100">
              <a:lnSpc>
                <a:spcPct val="100000"/>
              </a:lnSpc>
              <a:tabLst>
                <a:tab pos="2323465" algn="l"/>
              </a:tabLst>
            </a:pP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baseline="31746" sz="1050" spc="232" i="1">
                <a:latin typeface="Arial Narrow"/>
                <a:cs typeface="Arial Narrow"/>
              </a:rPr>
              <a:t>◦</a:t>
            </a:r>
            <a:r>
              <a:rPr dirty="0" baseline="31746" sz="1050" spc="232" i="1">
                <a:latin typeface="Arial Narrow"/>
                <a:cs typeface="Arial Narrow"/>
              </a:rPr>
              <a:t> </a:t>
            </a:r>
            <a:r>
              <a:rPr dirty="0" baseline="31746" sz="1050" spc="7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60</a:t>
            </a:r>
            <a:r>
              <a:rPr dirty="0" baseline="31746" sz="1050" spc="-67" i="1">
                <a:latin typeface="Arial Narrow"/>
                <a:cs typeface="Arial Narrow"/>
              </a:rPr>
              <a:t>1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i="1">
                <a:latin typeface="Century Gothic"/>
                <a:cs typeface="Century Gothic"/>
              </a:rPr>
              <a:t>	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baseline="31746" sz="1050" spc="-142" i="1">
                <a:latin typeface="Arial Narrow"/>
                <a:cs typeface="Arial Narrow"/>
              </a:rPr>
              <a:t>1</a:t>
            </a:r>
            <a:r>
              <a:rPr dirty="0" baseline="31746" sz="1050" i="1">
                <a:latin typeface="Arial Narrow"/>
                <a:cs typeface="Arial Narrow"/>
              </a:rPr>
              <a:t> </a:t>
            </a:r>
            <a:r>
              <a:rPr dirty="0" baseline="31746" sz="1050" spc="7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60</a:t>
            </a:r>
            <a:r>
              <a:rPr dirty="0" baseline="31746" sz="1050" spc="-142" i="1">
                <a:latin typeface="Arial Narrow"/>
                <a:cs typeface="Arial Narrow"/>
              </a:rPr>
              <a:t>1</a:t>
            </a:r>
            <a:r>
              <a:rPr dirty="0" baseline="31746" sz="1050" spc="-67" i="1">
                <a:latin typeface="Arial Narrow"/>
                <a:cs typeface="Arial Narrow"/>
              </a:rPr>
              <a:t>1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63606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10/30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3767" y="25957"/>
            <a:ext cx="436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Goniometria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Da</a:t>
            </a:r>
            <a:r>
              <a:rPr dirty="0" spc="105"/>
              <a:t> </a:t>
            </a:r>
            <a:r>
              <a:rPr dirty="0" spc="15"/>
              <a:t>se</a:t>
            </a:r>
            <a:r>
              <a:rPr dirty="0" spc="10"/>
              <a:t>s</a:t>
            </a:r>
            <a:r>
              <a:rPr dirty="0" spc="20"/>
              <a:t>sadecimale</a:t>
            </a:r>
            <a:r>
              <a:rPr dirty="0" spc="105"/>
              <a:t> </a:t>
            </a:r>
            <a:r>
              <a:rPr dirty="0" spc="85"/>
              <a:t>a</a:t>
            </a:r>
            <a:r>
              <a:rPr dirty="0" spc="105"/>
              <a:t> </a:t>
            </a:r>
            <a:r>
              <a:rPr dirty="0" spc="25"/>
              <a:t>sessagesimale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792" y="793272"/>
            <a:ext cx="3956050" cy="19361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Book Antiqua"/>
                <a:cs typeface="Book Antiqua"/>
              </a:rPr>
              <a:t>P</a:t>
            </a:r>
            <a:r>
              <a:rPr dirty="0" sz="1000" spc="-50">
                <a:latin typeface="Book Antiqua"/>
                <a:cs typeface="Book Antiqua"/>
              </a:rPr>
              <a:t>er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scrivere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5">
                <a:latin typeface="Book Antiqua"/>
                <a:cs typeface="Book Antiqua"/>
              </a:rPr>
              <a:t>un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angolo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in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notazione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sess</a:t>
            </a:r>
            <a:r>
              <a:rPr dirty="0" sz="1000" spc="-45">
                <a:latin typeface="Book Antiqua"/>
                <a:cs typeface="Book Antiqua"/>
              </a:rPr>
              <a:t>agesimale,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basta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solo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ric</a:t>
            </a:r>
            <a:r>
              <a:rPr dirty="0" sz="1000" spc="-85">
                <a:latin typeface="Book Antiqua"/>
                <a:cs typeface="Book Antiqua"/>
              </a:rPr>
              <a:t>o</a:t>
            </a:r>
            <a:r>
              <a:rPr dirty="0" sz="1000" spc="-65">
                <a:latin typeface="Book Antiqua"/>
                <a:cs typeface="Book Antiqua"/>
              </a:rPr>
              <a:t>rd</a:t>
            </a:r>
            <a:r>
              <a:rPr dirty="0" sz="1000" spc="-90">
                <a:latin typeface="Book Antiqua"/>
                <a:cs typeface="Book Antiqua"/>
              </a:rPr>
              <a:t>a</a:t>
            </a:r>
            <a:r>
              <a:rPr dirty="0" sz="1000" spc="-50">
                <a:latin typeface="Book Antiqua"/>
                <a:cs typeface="Book Antiqua"/>
              </a:rPr>
              <a:t>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che</a:t>
            </a:r>
            <a:endParaRPr sz="1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424180">
              <a:lnSpc>
                <a:spcPct val="100000"/>
              </a:lnSpc>
              <a:tabLst>
                <a:tab pos="1185545" algn="l"/>
              </a:tabLst>
            </a:pP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baseline="31746" sz="1050" spc="232" i="1">
                <a:latin typeface="Arial Narrow"/>
                <a:cs typeface="Arial Narrow"/>
              </a:rPr>
              <a:t>◦</a:t>
            </a:r>
            <a:r>
              <a:rPr dirty="0" baseline="31746" sz="1050" spc="232" i="1">
                <a:latin typeface="Arial Narrow"/>
                <a:cs typeface="Arial Narrow"/>
              </a:rPr>
              <a:t> </a:t>
            </a:r>
            <a:r>
              <a:rPr dirty="0" baseline="31746" sz="1050" spc="7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60</a:t>
            </a:r>
            <a:r>
              <a:rPr dirty="0" baseline="31746" sz="1050" spc="-67" i="1">
                <a:latin typeface="Arial Narrow"/>
                <a:cs typeface="Arial Narrow"/>
              </a:rPr>
              <a:t>1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i="1">
                <a:latin typeface="Century Gothic"/>
                <a:cs typeface="Century Gothic"/>
              </a:rPr>
              <a:t>	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baseline="31746" sz="1050" spc="-142" i="1">
                <a:latin typeface="Arial Narrow"/>
                <a:cs typeface="Arial Narrow"/>
              </a:rPr>
              <a:t>1</a:t>
            </a:r>
            <a:r>
              <a:rPr dirty="0" baseline="31746" sz="1050" i="1">
                <a:latin typeface="Arial Narrow"/>
                <a:cs typeface="Arial Narrow"/>
              </a:rPr>
              <a:t> </a:t>
            </a:r>
            <a:r>
              <a:rPr dirty="0" baseline="31746" sz="1050" spc="7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60</a:t>
            </a:r>
            <a:r>
              <a:rPr dirty="0" baseline="31746" sz="1050" spc="-142" i="1">
                <a:latin typeface="Arial Narrow"/>
                <a:cs typeface="Arial Narrow"/>
              </a:rPr>
              <a:t>1</a:t>
            </a:r>
            <a:r>
              <a:rPr dirty="0" baseline="31746" sz="1050" spc="-67" i="1">
                <a:latin typeface="Arial Narrow"/>
                <a:cs typeface="Arial Narrow"/>
              </a:rPr>
              <a:t>1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60">
                <a:latin typeface="Book Antiqua"/>
                <a:cs typeface="Book Antiqua"/>
              </a:rPr>
              <a:t>Quindi,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ad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esempio,</a:t>
            </a:r>
            <a:endParaRPr sz="1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370205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27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4235</a:t>
            </a:r>
            <a:r>
              <a:rPr dirty="0" baseline="31746" sz="1050" spc="232" i="1">
                <a:latin typeface="Arial Narrow"/>
                <a:cs typeface="Arial Narrow"/>
              </a:rPr>
              <a:t>◦</a:t>
            </a:r>
            <a:r>
              <a:rPr dirty="0" baseline="31746" sz="1050" i="1">
                <a:latin typeface="Arial Narrow"/>
                <a:cs typeface="Arial Narrow"/>
              </a:rPr>
              <a:t> </a:t>
            </a:r>
            <a:r>
              <a:rPr dirty="0" baseline="31746" sz="1050" spc="7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5">
                <a:latin typeface="Book Antiqua"/>
                <a:cs typeface="Book Antiqua"/>
              </a:rPr>
              <a:t>27</a:t>
            </a:r>
            <a:r>
              <a:rPr dirty="0" baseline="31746" sz="1050" spc="232" i="1">
                <a:latin typeface="Arial Narrow"/>
                <a:cs typeface="Arial Narrow"/>
              </a:rPr>
              <a:t>◦</a:t>
            </a:r>
            <a:r>
              <a:rPr dirty="0" baseline="31746" sz="1050" i="1">
                <a:latin typeface="Arial Narrow"/>
                <a:cs typeface="Arial Narrow"/>
              </a:rPr>
              <a:t> </a:t>
            </a:r>
            <a:r>
              <a:rPr dirty="0" baseline="31746" sz="1050" spc="-75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0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4235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baseline="31746" sz="1050" spc="232" i="1">
                <a:latin typeface="Arial Narrow"/>
                <a:cs typeface="Arial Narrow"/>
              </a:rPr>
              <a:t>◦</a:t>
            </a:r>
            <a:endParaRPr baseline="31746" sz="1050">
              <a:latin typeface="Arial Narrow"/>
              <a:cs typeface="Arial Narrow"/>
            </a:endParaRPr>
          </a:p>
          <a:p>
            <a:pPr marL="1918970">
              <a:lnSpc>
                <a:spcPct val="100000"/>
              </a:lnSpc>
              <a:spcBef>
                <a:spcPts val="295"/>
              </a:spcBef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5">
                <a:latin typeface="Book Antiqua"/>
                <a:cs typeface="Book Antiqua"/>
              </a:rPr>
              <a:t>27</a:t>
            </a:r>
            <a:r>
              <a:rPr dirty="0" baseline="31746" sz="1050" spc="232" i="1">
                <a:latin typeface="Arial Narrow"/>
                <a:cs typeface="Arial Narrow"/>
              </a:rPr>
              <a:t>◦</a:t>
            </a:r>
            <a:r>
              <a:rPr dirty="0" baseline="31746" sz="1050" spc="232" i="1">
                <a:latin typeface="Arial Narrow"/>
                <a:cs typeface="Arial Narrow"/>
              </a:rPr>
              <a:t> </a:t>
            </a:r>
            <a:r>
              <a:rPr dirty="0" baseline="31746" sz="1050" spc="7" i="1">
                <a:latin typeface="Arial Narrow"/>
                <a:cs typeface="Arial Narrow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0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4235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60</a:t>
            </a:r>
            <a:r>
              <a:rPr dirty="0" baseline="31746" sz="1050" spc="-142" i="1">
                <a:latin typeface="Arial Narrow"/>
                <a:cs typeface="Arial Narrow"/>
              </a:rPr>
              <a:t>1</a:t>
            </a:r>
            <a:endParaRPr baseline="31746" sz="1050">
              <a:latin typeface="Arial Narrow"/>
              <a:cs typeface="Arial Narrow"/>
            </a:endParaRPr>
          </a:p>
          <a:p>
            <a:pPr algn="ctr" marL="539115">
              <a:lnSpc>
                <a:spcPct val="100000"/>
              </a:lnSpc>
              <a:spcBef>
                <a:spcPts val="295"/>
              </a:spcBef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5">
                <a:latin typeface="Book Antiqua"/>
                <a:cs typeface="Book Antiqua"/>
              </a:rPr>
              <a:t>27</a:t>
            </a:r>
            <a:r>
              <a:rPr dirty="0" baseline="31746" sz="1050" spc="232" i="1">
                <a:latin typeface="Arial Narrow"/>
                <a:cs typeface="Arial Narrow"/>
              </a:rPr>
              <a:t>◦</a:t>
            </a:r>
            <a:r>
              <a:rPr dirty="0" baseline="31746" sz="1050" spc="232" i="1">
                <a:latin typeface="Arial Narrow"/>
                <a:cs typeface="Arial Narrow"/>
              </a:rPr>
              <a:t> </a:t>
            </a:r>
            <a:r>
              <a:rPr dirty="0" baseline="31746" sz="1050" spc="7" i="1">
                <a:latin typeface="Arial Narrow"/>
                <a:cs typeface="Arial Narrow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25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41</a:t>
            </a:r>
            <a:r>
              <a:rPr dirty="0" baseline="31746" sz="1050" spc="-142" i="1">
                <a:latin typeface="Arial Narrow"/>
                <a:cs typeface="Arial Narrow"/>
              </a:rPr>
              <a:t>1</a:t>
            </a:r>
            <a:endParaRPr baseline="31746" sz="1050">
              <a:latin typeface="Arial Narrow"/>
              <a:cs typeface="Arial Narrow"/>
            </a:endParaRPr>
          </a:p>
          <a:p>
            <a:pPr marL="1918970">
              <a:lnSpc>
                <a:spcPct val="100000"/>
              </a:lnSpc>
              <a:spcBef>
                <a:spcPts val="295"/>
              </a:spcBef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5">
                <a:latin typeface="Book Antiqua"/>
                <a:cs typeface="Book Antiqua"/>
              </a:rPr>
              <a:t>27</a:t>
            </a:r>
            <a:r>
              <a:rPr dirty="0" baseline="31746" sz="1050" spc="232" i="1">
                <a:latin typeface="Arial Narrow"/>
                <a:cs typeface="Arial Narrow"/>
              </a:rPr>
              <a:t>◦</a:t>
            </a:r>
            <a:r>
              <a:rPr dirty="0" baseline="31746" sz="1050" spc="232" i="1">
                <a:latin typeface="Arial Narrow"/>
                <a:cs typeface="Arial Narrow"/>
              </a:rPr>
              <a:t> </a:t>
            </a:r>
            <a:r>
              <a:rPr dirty="0" baseline="31746" sz="1050" spc="7" i="1">
                <a:latin typeface="Arial Narrow"/>
                <a:cs typeface="Arial Narrow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25</a:t>
            </a:r>
            <a:r>
              <a:rPr dirty="0" baseline="31746" sz="1050" spc="-142" i="1">
                <a:latin typeface="Arial Narrow"/>
                <a:cs typeface="Arial Narrow"/>
              </a:rPr>
              <a:t>1</a:t>
            </a:r>
            <a:r>
              <a:rPr dirty="0" baseline="31746" sz="1050" i="1">
                <a:latin typeface="Arial Narrow"/>
                <a:cs typeface="Arial Narrow"/>
              </a:rPr>
              <a:t> </a:t>
            </a:r>
            <a:r>
              <a:rPr dirty="0" baseline="31746" sz="1050" spc="-75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0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41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baseline="31746" sz="1050" spc="-142" i="1">
                <a:latin typeface="Arial Narrow"/>
                <a:cs typeface="Arial Narrow"/>
              </a:rPr>
              <a:t>1</a:t>
            </a:r>
            <a:endParaRPr baseline="31746" sz="1050">
              <a:latin typeface="Arial Narrow"/>
              <a:cs typeface="Arial Narrow"/>
            </a:endParaRPr>
          </a:p>
          <a:p>
            <a:pPr marL="1918970">
              <a:lnSpc>
                <a:spcPct val="100000"/>
              </a:lnSpc>
              <a:spcBef>
                <a:spcPts val="295"/>
              </a:spcBef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5">
                <a:latin typeface="Book Antiqua"/>
                <a:cs typeface="Book Antiqua"/>
              </a:rPr>
              <a:t>27</a:t>
            </a:r>
            <a:r>
              <a:rPr dirty="0" baseline="31746" sz="1050" spc="232" i="1">
                <a:latin typeface="Arial Narrow"/>
                <a:cs typeface="Arial Narrow"/>
              </a:rPr>
              <a:t>◦</a:t>
            </a:r>
            <a:r>
              <a:rPr dirty="0" baseline="31746" sz="1050" spc="232" i="1">
                <a:latin typeface="Arial Narrow"/>
                <a:cs typeface="Arial Narrow"/>
              </a:rPr>
              <a:t> </a:t>
            </a:r>
            <a:r>
              <a:rPr dirty="0" baseline="31746" sz="1050" spc="7" i="1">
                <a:latin typeface="Arial Narrow"/>
                <a:cs typeface="Arial Narrow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25</a:t>
            </a:r>
            <a:r>
              <a:rPr dirty="0" baseline="31746" sz="1050" spc="-142" i="1">
                <a:latin typeface="Arial Narrow"/>
                <a:cs typeface="Arial Narrow"/>
              </a:rPr>
              <a:t>1</a:t>
            </a:r>
            <a:r>
              <a:rPr dirty="0" baseline="31746" sz="1050" i="1">
                <a:latin typeface="Arial Narrow"/>
                <a:cs typeface="Arial Narrow"/>
              </a:rPr>
              <a:t> </a:t>
            </a:r>
            <a:r>
              <a:rPr dirty="0" baseline="31746" sz="1050" spc="7" i="1">
                <a:latin typeface="Arial Narrow"/>
                <a:cs typeface="Arial Narrow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0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41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60</a:t>
            </a:r>
            <a:r>
              <a:rPr dirty="0" baseline="31746" sz="1050" spc="-142" i="1">
                <a:latin typeface="Arial Narrow"/>
                <a:cs typeface="Arial Narrow"/>
              </a:rPr>
              <a:t>11</a:t>
            </a:r>
            <a:endParaRPr baseline="31746" sz="1050">
              <a:latin typeface="Arial Narrow"/>
              <a:cs typeface="Arial Narrow"/>
            </a:endParaRPr>
          </a:p>
          <a:p>
            <a:pPr marL="1918970">
              <a:lnSpc>
                <a:spcPct val="100000"/>
              </a:lnSpc>
              <a:spcBef>
                <a:spcPts val="295"/>
              </a:spcBef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5">
                <a:latin typeface="Book Antiqua"/>
                <a:cs typeface="Book Antiqua"/>
              </a:rPr>
              <a:t>27</a:t>
            </a:r>
            <a:r>
              <a:rPr dirty="0" baseline="31746" sz="1050" spc="232" i="1">
                <a:latin typeface="Arial Narrow"/>
                <a:cs typeface="Arial Narrow"/>
              </a:rPr>
              <a:t>◦</a:t>
            </a:r>
            <a:r>
              <a:rPr dirty="0" baseline="31746" sz="1050" spc="232" i="1">
                <a:latin typeface="Arial Narrow"/>
                <a:cs typeface="Arial Narrow"/>
              </a:rPr>
              <a:t> </a:t>
            </a:r>
            <a:r>
              <a:rPr dirty="0" baseline="31746" sz="1050" spc="7" i="1">
                <a:latin typeface="Arial Narrow"/>
                <a:cs typeface="Arial Narrow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25</a:t>
            </a:r>
            <a:r>
              <a:rPr dirty="0" baseline="31746" sz="1050" spc="-142" i="1">
                <a:latin typeface="Arial Narrow"/>
                <a:cs typeface="Arial Narrow"/>
              </a:rPr>
              <a:t>1</a:t>
            </a:r>
            <a:r>
              <a:rPr dirty="0" baseline="31746" sz="1050" i="1">
                <a:latin typeface="Arial Narrow"/>
                <a:cs typeface="Arial Narrow"/>
              </a:rPr>
              <a:t> </a:t>
            </a:r>
            <a:r>
              <a:rPr dirty="0" baseline="31746" sz="1050" spc="7" i="1">
                <a:latin typeface="Arial Narrow"/>
                <a:cs typeface="Arial Narrow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24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6</a:t>
            </a:r>
            <a:r>
              <a:rPr dirty="0" baseline="31746" sz="1050" spc="-142" i="1">
                <a:latin typeface="Arial Narrow"/>
                <a:cs typeface="Arial Narrow"/>
              </a:rPr>
              <a:t>1</a:t>
            </a:r>
            <a:r>
              <a:rPr dirty="0" baseline="31746" sz="1050" spc="-67" i="1">
                <a:latin typeface="Arial Narrow"/>
                <a:cs typeface="Arial Narrow"/>
              </a:rPr>
              <a:t>1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63606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10/30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3767" y="25957"/>
            <a:ext cx="436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Goniometria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Da</a:t>
            </a:r>
            <a:r>
              <a:rPr dirty="0" spc="105"/>
              <a:t> </a:t>
            </a:r>
            <a:r>
              <a:rPr dirty="0" spc="15"/>
              <a:t>se</a:t>
            </a:r>
            <a:r>
              <a:rPr dirty="0" spc="10"/>
              <a:t>s</a:t>
            </a:r>
            <a:r>
              <a:rPr dirty="0" spc="25"/>
              <a:t>sagesimale</a:t>
            </a:r>
            <a:r>
              <a:rPr dirty="0" spc="105"/>
              <a:t> </a:t>
            </a:r>
            <a:r>
              <a:rPr dirty="0" spc="85"/>
              <a:t>a</a:t>
            </a:r>
            <a:r>
              <a:rPr dirty="0" spc="105"/>
              <a:t> </a:t>
            </a:r>
            <a:r>
              <a:rPr dirty="0" spc="5"/>
              <a:t>s</a:t>
            </a:r>
            <a:r>
              <a:rPr dirty="0" spc="20"/>
              <a:t>essadecimale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792" y="1031143"/>
            <a:ext cx="2077720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0">
                <a:latin typeface="Book Antiqua"/>
                <a:cs typeface="Book Antiqua"/>
              </a:rPr>
              <a:t>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stess</a:t>
            </a:r>
            <a:r>
              <a:rPr dirty="0" sz="1000" spc="-25">
                <a:latin typeface="Book Antiqua"/>
                <a:cs typeface="Book Antiqua"/>
              </a:rPr>
              <a:t>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cosa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50">
                <a:latin typeface="Book Antiqua"/>
                <a:cs typeface="Book Antiqua"/>
              </a:rPr>
              <a:t>er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passaggio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inverso.</a:t>
            </a:r>
            <a:r>
              <a:rPr dirty="0" sz="1000" spc="-55">
                <a:latin typeface="Book Antiqua"/>
                <a:cs typeface="Book Antiqua"/>
              </a:rPr>
              <a:t> Ovvero,</a:t>
            </a:r>
            <a:r>
              <a:rPr dirty="0" sz="1000" spc="75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dato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che</a:t>
            </a:r>
            <a:endParaRPr sz="1000">
              <a:latin typeface="Book Antiqua"/>
              <a:cs typeface="Book Antiqua"/>
            </a:endParaRPr>
          </a:p>
          <a:p>
            <a:pPr algn="r" marR="19685">
              <a:lnSpc>
                <a:spcPts val="1195"/>
              </a:lnSpc>
            </a:pP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baseline="31746" sz="1050" spc="232" i="1">
                <a:latin typeface="Arial Narrow"/>
                <a:cs typeface="Arial Narrow"/>
              </a:rPr>
              <a:t>◦</a:t>
            </a:r>
            <a:r>
              <a:rPr dirty="0" baseline="31746" sz="1050" spc="232" i="1">
                <a:latin typeface="Arial Narrow"/>
                <a:cs typeface="Arial Narrow"/>
              </a:rPr>
              <a:t> </a:t>
            </a:r>
            <a:r>
              <a:rPr dirty="0" baseline="31746" sz="1050" spc="7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60</a:t>
            </a:r>
            <a:r>
              <a:rPr dirty="0" baseline="31746" sz="1050" spc="-67" i="1">
                <a:latin typeface="Arial Narrow"/>
                <a:cs typeface="Arial Narrow"/>
              </a:rPr>
              <a:t>1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25090" y="1332913"/>
            <a:ext cx="519430" cy="154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baseline="31746" sz="1050" spc="-142" i="1">
                <a:latin typeface="Arial Narrow"/>
                <a:cs typeface="Arial Narrow"/>
              </a:rPr>
              <a:t>1</a:t>
            </a:r>
            <a:r>
              <a:rPr dirty="0" baseline="31746" sz="1050" spc="-142" i="1">
                <a:latin typeface="Arial Narrow"/>
                <a:cs typeface="Arial Narrow"/>
              </a:rPr>
              <a:t> </a:t>
            </a:r>
            <a:r>
              <a:rPr dirty="0" baseline="31746" sz="1050" spc="7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60</a:t>
            </a:r>
            <a:r>
              <a:rPr dirty="0" baseline="31746" sz="1050" spc="-142" i="1">
                <a:latin typeface="Arial Narrow"/>
                <a:cs typeface="Arial Narrow"/>
              </a:rPr>
              <a:t>1</a:t>
            </a:r>
            <a:r>
              <a:rPr dirty="0" baseline="31746" sz="1050" spc="-67" i="1">
                <a:latin typeface="Arial Narrow"/>
                <a:cs typeface="Arial Narrow"/>
              </a:rPr>
              <a:t>1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63606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11/30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3767" y="25957"/>
            <a:ext cx="436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Goniometria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Da</a:t>
            </a:r>
            <a:r>
              <a:rPr dirty="0" spc="105"/>
              <a:t> </a:t>
            </a:r>
            <a:r>
              <a:rPr dirty="0" spc="15"/>
              <a:t>se</a:t>
            </a:r>
            <a:r>
              <a:rPr dirty="0" spc="10"/>
              <a:t>s</a:t>
            </a:r>
            <a:r>
              <a:rPr dirty="0" spc="25"/>
              <a:t>sagesimale</a:t>
            </a:r>
            <a:r>
              <a:rPr dirty="0" spc="105"/>
              <a:t> </a:t>
            </a:r>
            <a:r>
              <a:rPr dirty="0" spc="85"/>
              <a:t>a</a:t>
            </a:r>
            <a:r>
              <a:rPr dirty="0" spc="105"/>
              <a:t> </a:t>
            </a:r>
            <a:r>
              <a:rPr dirty="0" spc="5"/>
              <a:t>s</a:t>
            </a:r>
            <a:r>
              <a:rPr dirty="0" spc="20"/>
              <a:t>essadecimale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792" y="1031143"/>
            <a:ext cx="2077720" cy="683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0">
                <a:latin typeface="Book Antiqua"/>
                <a:cs typeface="Book Antiqua"/>
              </a:rPr>
              <a:t>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stess</a:t>
            </a:r>
            <a:r>
              <a:rPr dirty="0" sz="1000" spc="-25">
                <a:latin typeface="Book Antiqua"/>
                <a:cs typeface="Book Antiqua"/>
              </a:rPr>
              <a:t>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cosa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50">
                <a:latin typeface="Book Antiqua"/>
                <a:cs typeface="Book Antiqua"/>
              </a:rPr>
              <a:t>er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passaggio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inverso.</a:t>
            </a:r>
            <a:r>
              <a:rPr dirty="0" sz="1000" spc="-55">
                <a:latin typeface="Book Antiqua"/>
                <a:cs typeface="Book Antiqua"/>
              </a:rPr>
              <a:t> Ovvero,</a:t>
            </a:r>
            <a:r>
              <a:rPr dirty="0" sz="1000" spc="75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dato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che</a:t>
            </a:r>
            <a:endParaRPr sz="1000">
              <a:latin typeface="Book Antiqua"/>
              <a:cs typeface="Book Antiqua"/>
            </a:endParaRPr>
          </a:p>
          <a:p>
            <a:pPr algn="r" marR="19685">
              <a:lnSpc>
                <a:spcPts val="1195"/>
              </a:lnSpc>
            </a:pP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baseline="31746" sz="1050" spc="232" i="1">
                <a:latin typeface="Arial Narrow"/>
                <a:cs typeface="Arial Narrow"/>
              </a:rPr>
              <a:t>◦</a:t>
            </a:r>
            <a:r>
              <a:rPr dirty="0" baseline="31746" sz="1050" spc="232" i="1">
                <a:latin typeface="Arial Narrow"/>
                <a:cs typeface="Arial Narrow"/>
              </a:rPr>
              <a:t> </a:t>
            </a:r>
            <a:r>
              <a:rPr dirty="0" baseline="31746" sz="1050" spc="7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60</a:t>
            </a:r>
            <a:r>
              <a:rPr dirty="0" baseline="31746" sz="1050" spc="-67" i="1">
                <a:latin typeface="Arial Narrow"/>
                <a:cs typeface="Arial Narrow"/>
              </a:rPr>
              <a:t>1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000" spc="-40">
                <a:latin typeface="Book Antiqua"/>
                <a:cs typeface="Book Antiqua"/>
              </a:rPr>
              <a:t>all</a:t>
            </a:r>
            <a:r>
              <a:rPr dirty="0" sz="1000" spc="-90">
                <a:latin typeface="Book Antiqua"/>
                <a:cs typeface="Book Antiqua"/>
              </a:rPr>
              <a:t>o</a:t>
            </a:r>
            <a:r>
              <a:rPr dirty="0" sz="1000" spc="-20">
                <a:latin typeface="Book Antiqua"/>
                <a:cs typeface="Book Antiqua"/>
              </a:rPr>
              <a:t>ra,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ad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esempio,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25090" y="1332913"/>
            <a:ext cx="519430" cy="154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baseline="31746" sz="1050" spc="-142" i="1">
                <a:latin typeface="Arial Narrow"/>
                <a:cs typeface="Arial Narrow"/>
              </a:rPr>
              <a:t>1</a:t>
            </a:r>
            <a:r>
              <a:rPr dirty="0" baseline="31746" sz="1050" spc="-142" i="1">
                <a:latin typeface="Arial Narrow"/>
                <a:cs typeface="Arial Narrow"/>
              </a:rPr>
              <a:t> </a:t>
            </a:r>
            <a:r>
              <a:rPr dirty="0" baseline="31746" sz="1050" spc="7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60</a:t>
            </a:r>
            <a:r>
              <a:rPr dirty="0" baseline="31746" sz="1050" spc="-142" i="1">
                <a:latin typeface="Arial Narrow"/>
                <a:cs typeface="Arial Narrow"/>
              </a:rPr>
              <a:t>1</a:t>
            </a:r>
            <a:r>
              <a:rPr dirty="0" baseline="31746" sz="1050" spc="-67" i="1">
                <a:latin typeface="Arial Narrow"/>
                <a:cs typeface="Arial Narrow"/>
              </a:rPr>
              <a:t>1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18260" y="1839021"/>
            <a:ext cx="2171700" cy="533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42</a:t>
            </a:r>
            <a:r>
              <a:rPr dirty="0" baseline="31746" sz="1050" spc="232" i="1">
                <a:latin typeface="Arial Narrow"/>
                <a:cs typeface="Arial Narrow"/>
              </a:rPr>
              <a:t>◦</a:t>
            </a:r>
            <a:r>
              <a:rPr dirty="0" baseline="31746" sz="1050" spc="232" i="1">
                <a:latin typeface="Arial Narrow"/>
                <a:cs typeface="Arial Narrow"/>
              </a:rPr>
              <a:t> </a:t>
            </a:r>
            <a:r>
              <a:rPr dirty="0" baseline="31746" sz="1050" spc="7" i="1">
                <a:latin typeface="Arial Narrow"/>
                <a:cs typeface="Arial Narrow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15</a:t>
            </a:r>
            <a:r>
              <a:rPr dirty="0" baseline="31746" sz="1050" spc="-142" i="1">
                <a:latin typeface="Arial Narrow"/>
                <a:cs typeface="Arial Narrow"/>
              </a:rPr>
              <a:t>1</a:t>
            </a:r>
            <a:r>
              <a:rPr dirty="0" baseline="31746" sz="1050" i="1">
                <a:latin typeface="Arial Narrow"/>
                <a:cs typeface="Arial Narrow"/>
              </a:rPr>
              <a:t> </a:t>
            </a:r>
            <a:r>
              <a:rPr dirty="0" baseline="31746" sz="1050" spc="7" i="1">
                <a:latin typeface="Arial Narrow"/>
                <a:cs typeface="Arial Narrow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36</a:t>
            </a:r>
            <a:r>
              <a:rPr dirty="0" baseline="31746" sz="1050" spc="-142" i="1">
                <a:latin typeface="Arial Narrow"/>
                <a:cs typeface="Arial Narrow"/>
              </a:rPr>
              <a:t>11</a:t>
            </a:r>
            <a:r>
              <a:rPr dirty="0" baseline="31746" sz="1050" i="1">
                <a:latin typeface="Arial Narrow"/>
                <a:cs typeface="Arial Narrow"/>
              </a:rPr>
              <a:t> </a:t>
            </a:r>
            <a:r>
              <a:rPr dirty="0" baseline="31746" sz="1050" spc="7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5">
                <a:latin typeface="Book Antiqua"/>
                <a:cs typeface="Book Antiqua"/>
              </a:rPr>
              <a:t>42</a:t>
            </a:r>
            <a:r>
              <a:rPr dirty="0" baseline="31746" sz="1050" spc="232" i="1">
                <a:latin typeface="Arial Narrow"/>
                <a:cs typeface="Arial Narrow"/>
              </a:rPr>
              <a:t>◦</a:t>
            </a:r>
            <a:r>
              <a:rPr dirty="0" baseline="31746" sz="1050" i="1">
                <a:latin typeface="Arial Narrow"/>
                <a:cs typeface="Arial Narrow"/>
              </a:rPr>
              <a:t> </a:t>
            </a:r>
            <a:r>
              <a:rPr dirty="0" baseline="31746" sz="1050" spc="-75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15</a:t>
            </a:r>
            <a:r>
              <a:rPr dirty="0" sz="1000" spc="55" i="1">
                <a:latin typeface="Century Gothic"/>
                <a:cs typeface="Century Gothic"/>
              </a:rPr>
              <a:t>/</a:t>
            </a:r>
            <a:r>
              <a:rPr dirty="0" sz="1000" spc="-5">
                <a:latin typeface="Book Antiqua"/>
                <a:cs typeface="Book Antiqua"/>
              </a:rPr>
              <a:t>60</a:t>
            </a:r>
            <a:r>
              <a:rPr dirty="0" baseline="31746" sz="1050" spc="232" i="1">
                <a:latin typeface="Arial Narrow"/>
                <a:cs typeface="Arial Narrow"/>
              </a:rPr>
              <a:t>◦</a:t>
            </a:r>
            <a:r>
              <a:rPr dirty="0" baseline="31746" sz="1050" i="1">
                <a:latin typeface="Arial Narrow"/>
                <a:cs typeface="Arial Narrow"/>
              </a:rPr>
              <a:t> </a:t>
            </a:r>
            <a:r>
              <a:rPr dirty="0" baseline="31746" sz="1050" spc="-75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36</a:t>
            </a:r>
            <a:r>
              <a:rPr dirty="0" sz="1000" spc="55" i="1">
                <a:latin typeface="Century Gothic"/>
                <a:cs typeface="Century Gothic"/>
              </a:rPr>
              <a:t>/</a:t>
            </a:r>
            <a:r>
              <a:rPr dirty="0" sz="1000" spc="-5">
                <a:latin typeface="Book Antiqua"/>
                <a:cs typeface="Book Antiqua"/>
              </a:rPr>
              <a:t>3600</a:t>
            </a:r>
            <a:r>
              <a:rPr dirty="0" baseline="31746" sz="1050" spc="307" i="1">
                <a:latin typeface="Arial Narrow"/>
                <a:cs typeface="Arial Narrow"/>
              </a:rPr>
              <a:t>◦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  <a:p>
            <a:pPr marL="655955">
              <a:lnSpc>
                <a:spcPct val="100000"/>
              </a:lnSpc>
              <a:spcBef>
                <a:spcPts val="295"/>
              </a:spcBef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5">
                <a:latin typeface="Book Antiqua"/>
                <a:cs typeface="Book Antiqua"/>
              </a:rPr>
              <a:t>42</a:t>
            </a:r>
            <a:r>
              <a:rPr dirty="0" baseline="31746" sz="1050" spc="232" i="1">
                <a:latin typeface="Arial Narrow"/>
                <a:cs typeface="Arial Narrow"/>
              </a:rPr>
              <a:t>◦</a:t>
            </a:r>
            <a:r>
              <a:rPr dirty="0" baseline="31746" sz="1050" spc="232" i="1">
                <a:latin typeface="Arial Narrow"/>
                <a:cs typeface="Arial Narrow"/>
              </a:rPr>
              <a:t> </a:t>
            </a:r>
            <a:r>
              <a:rPr dirty="0" baseline="31746" sz="1050" spc="-75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0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25</a:t>
            </a:r>
            <a:r>
              <a:rPr dirty="0" baseline="31746" sz="1050" spc="232" i="1">
                <a:latin typeface="Arial Narrow"/>
                <a:cs typeface="Arial Narrow"/>
              </a:rPr>
              <a:t>◦</a:t>
            </a:r>
            <a:r>
              <a:rPr dirty="0" baseline="31746" sz="1050" i="1">
                <a:latin typeface="Arial Narrow"/>
                <a:cs typeface="Arial Narrow"/>
              </a:rPr>
              <a:t> </a:t>
            </a:r>
            <a:r>
              <a:rPr dirty="0" baseline="31746" sz="1050" spc="-75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0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01</a:t>
            </a:r>
            <a:r>
              <a:rPr dirty="0" baseline="31746" sz="1050" spc="307" i="1">
                <a:latin typeface="Arial Narrow"/>
                <a:cs typeface="Arial Narrow"/>
              </a:rPr>
              <a:t>◦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  <a:p>
            <a:pPr marL="655955">
              <a:lnSpc>
                <a:spcPct val="100000"/>
              </a:lnSpc>
              <a:spcBef>
                <a:spcPts val="295"/>
              </a:spcBef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5">
                <a:latin typeface="Book Antiqua"/>
                <a:cs typeface="Book Antiqua"/>
              </a:rPr>
              <a:t>42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26</a:t>
            </a:r>
            <a:r>
              <a:rPr dirty="0" baseline="31746" sz="1050" spc="307" i="1">
                <a:latin typeface="Arial Narrow"/>
                <a:cs typeface="Arial Narrow"/>
              </a:rPr>
              <a:t>◦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263606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11/30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3767" y="25957"/>
            <a:ext cx="436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Goniometria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30"/>
              <a:t>Radianti</a:t>
            </a:r>
          </a:p>
        </p:txBody>
      </p:sp>
      <p:sp>
        <p:nvSpPr>
          <p:cNvPr id="6" name="object 6"/>
          <p:cNvSpPr/>
          <p:nvPr/>
        </p:nvSpPr>
        <p:spPr>
          <a:xfrm>
            <a:off x="178701" y="1573325"/>
            <a:ext cx="2279135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394335" y="2689072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80302" y="2739873"/>
            <a:ext cx="2126733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57836" y="1485566"/>
            <a:ext cx="50800" cy="12162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457836" y="1549066"/>
            <a:ext cx="50800" cy="11527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78701" y="1655890"/>
            <a:ext cx="2279650" cy="1097280"/>
          </a:xfrm>
          <a:custGeom>
            <a:avLst/>
            <a:gdLst/>
            <a:ahLst/>
            <a:cxnLst/>
            <a:rect l="l" t="t" r="r" b="b"/>
            <a:pathLst>
              <a:path w="2279650" h="1097280">
                <a:moveTo>
                  <a:pt x="2279135" y="0"/>
                </a:moveTo>
                <a:lnTo>
                  <a:pt x="0" y="0"/>
                </a:lnTo>
                <a:lnTo>
                  <a:pt x="0" y="1045882"/>
                </a:lnTo>
                <a:lnTo>
                  <a:pt x="16636" y="1083396"/>
                </a:lnTo>
                <a:lnTo>
                  <a:pt x="2228334" y="1096682"/>
                </a:lnTo>
                <a:lnTo>
                  <a:pt x="2242577" y="1094637"/>
                </a:lnTo>
                <a:lnTo>
                  <a:pt x="2273698" y="1068678"/>
                </a:lnTo>
                <a:lnTo>
                  <a:pt x="22791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457836" y="1536366"/>
            <a:ext cx="0" cy="1184910"/>
          </a:xfrm>
          <a:custGeom>
            <a:avLst/>
            <a:gdLst/>
            <a:ahLst/>
            <a:cxnLst/>
            <a:rect l="l" t="t" r="r" b="b"/>
            <a:pathLst>
              <a:path w="0" h="1184910">
                <a:moveTo>
                  <a:pt x="0" y="118445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457836" y="152366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457836" y="151096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457836" y="149826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457836" y="147921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792" y="924184"/>
            <a:ext cx="3797300" cy="1805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40">
                <a:latin typeface="Book Antiqua"/>
                <a:cs typeface="Book Antiqua"/>
              </a:rPr>
              <a:t>Entram</a:t>
            </a:r>
            <a:r>
              <a:rPr dirty="0" sz="1000" spc="-15">
                <a:latin typeface="Book Antiqua"/>
                <a:cs typeface="Book Antiqua"/>
              </a:rPr>
              <a:t>b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queste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definizioni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grado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5">
                <a:latin typeface="Book Antiqua"/>
                <a:cs typeface="Book Antiqua"/>
              </a:rPr>
              <a:t>di</a:t>
            </a:r>
            <a:r>
              <a:rPr dirty="0" sz="1000" spc="-75">
                <a:latin typeface="Book Antiqua"/>
                <a:cs typeface="Book Antiqua"/>
              </a:rPr>
              <a:t>p</a:t>
            </a:r>
            <a:r>
              <a:rPr dirty="0" sz="1000" spc="-65">
                <a:latin typeface="Book Antiqua"/>
                <a:cs typeface="Book Antiqua"/>
              </a:rPr>
              <a:t>endono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dall’angolo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25">
                <a:latin typeface="Book Antiqua"/>
                <a:cs typeface="Book Antiqua"/>
              </a:rPr>
              <a:t>p</a:t>
            </a:r>
            <a:r>
              <a:rPr dirty="0" sz="1000" spc="-50">
                <a:latin typeface="Book Antiqua"/>
                <a:cs typeface="Book Antiqua"/>
              </a:rPr>
              <a:t>reso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come</a:t>
            </a:r>
            <a:r>
              <a:rPr dirty="0" sz="1000" spc="-2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riferimento,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a</a:t>
            </a:r>
            <a:r>
              <a:rPr dirty="0" sz="1000" spc="-35">
                <a:latin typeface="Book Antiqua"/>
                <a:cs typeface="Book Antiqua"/>
              </a:rPr>
              <a:t>rbitr</a:t>
            </a:r>
            <a:r>
              <a:rPr dirty="0" sz="1000" spc="-70">
                <a:latin typeface="Book Antiqua"/>
                <a:cs typeface="Book Antiqua"/>
              </a:rPr>
              <a:t>a</a:t>
            </a:r>
            <a:r>
              <a:rPr dirty="0" sz="1000" spc="-45">
                <a:latin typeface="Book Antiqua"/>
                <a:cs typeface="Book Antiqua"/>
              </a:rPr>
              <a:t>riamente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scel</a:t>
            </a:r>
            <a:r>
              <a:rPr dirty="0" sz="1000" spc="-10">
                <a:latin typeface="Book Antiqua"/>
                <a:cs typeface="Book Antiqua"/>
              </a:rPr>
              <a:t>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come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1/360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dell’angolo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giro.</a:t>
            </a:r>
            <a:endParaRPr sz="1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15570">
              <a:lnSpc>
                <a:spcPct val="100000"/>
              </a:lnSpc>
              <a:spcBef>
                <a:spcPts val="780"/>
              </a:spcBef>
            </a:pPr>
            <a:r>
              <a:rPr dirty="0" sz="1000" spc="-55">
                <a:solidFill>
                  <a:srgbClr val="3333B2"/>
                </a:solidFill>
                <a:latin typeface="Book Antiqua"/>
                <a:cs typeface="Book Antiqua"/>
              </a:rPr>
              <a:t>Osservazione</a:t>
            </a:r>
            <a:endParaRPr sz="1000">
              <a:latin typeface="Book Antiqua"/>
              <a:cs typeface="Book Antiqua"/>
            </a:endParaRPr>
          </a:p>
          <a:p>
            <a:pPr marL="115570" marR="1541145">
              <a:lnSpc>
                <a:spcPct val="100000"/>
              </a:lnSpc>
              <a:spcBef>
                <a:spcPts val="315"/>
              </a:spcBef>
            </a:pPr>
            <a:r>
              <a:rPr dirty="0" sz="1000" spc="-30">
                <a:latin typeface="Book Antiqua"/>
                <a:cs typeface="Book Antiqua"/>
              </a:rPr>
              <a:t>Prese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due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semirette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uscenti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dallo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stesso</a:t>
            </a:r>
            <a:r>
              <a:rPr dirty="0" sz="1000" spc="-2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5">
                <a:latin typeface="Book Antiqua"/>
                <a:cs typeface="Book Antiqua"/>
              </a:rPr>
              <a:t>ed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una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circonferenza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avente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in</a:t>
            </a:r>
            <a:r>
              <a:rPr dirty="0" sz="1000" spc="-35">
                <a:latin typeface="Book Antiqua"/>
                <a:cs typeface="Book Antiqua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tale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5">
                <a:latin typeface="Book Antiqua"/>
                <a:cs typeface="Book Antiqua"/>
              </a:rPr>
              <a:t>pun</a:t>
            </a:r>
            <a:r>
              <a:rPr dirty="0" sz="1000" spc="-10">
                <a:latin typeface="Book Antiqua"/>
                <a:cs typeface="Book Antiqua"/>
              </a:rPr>
              <a:t>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centro,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rap</a:t>
            </a:r>
            <a:r>
              <a:rPr dirty="0" sz="1000" spc="-50">
                <a:latin typeface="Book Antiqua"/>
                <a:cs typeface="Book Antiqua"/>
              </a:rPr>
              <a:t>p</a:t>
            </a:r>
            <a:r>
              <a:rPr dirty="0" sz="1000" spc="-80">
                <a:latin typeface="Book Antiqua"/>
                <a:cs typeface="Book Antiqua"/>
              </a:rPr>
              <a:t>o</a:t>
            </a:r>
            <a:r>
              <a:rPr dirty="0" sz="1000" spc="-30">
                <a:latin typeface="Book Antiqua"/>
                <a:cs typeface="Book Antiqua"/>
              </a:rPr>
              <a:t>rto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tra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la</a:t>
            </a:r>
            <a:r>
              <a:rPr dirty="0" sz="1000" spc="-25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lunghezza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dell’</a:t>
            </a:r>
            <a:r>
              <a:rPr dirty="0" sz="1000" spc="-85">
                <a:latin typeface="Book Antiqua"/>
                <a:cs typeface="Book Antiqua"/>
              </a:rPr>
              <a:t>a</a:t>
            </a:r>
            <a:r>
              <a:rPr dirty="0" sz="1000" spc="-40">
                <a:latin typeface="Book Antiqua"/>
                <a:cs typeface="Book Antiqua"/>
              </a:rPr>
              <a:t>rco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individua</a:t>
            </a:r>
            <a:r>
              <a:rPr dirty="0" sz="1000" spc="-50">
                <a:latin typeface="Book Antiqua"/>
                <a:cs typeface="Book Antiqua"/>
              </a:rPr>
              <a:t>t</a:t>
            </a:r>
            <a:r>
              <a:rPr dirty="0" sz="1000" spc="-50">
                <a:latin typeface="Book Antiqua"/>
                <a:cs typeface="Book Antiqua"/>
              </a:rPr>
              <a:t>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dalle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due</a:t>
            </a:r>
            <a:r>
              <a:rPr dirty="0" sz="1000" spc="-35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semirette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5">
                <a:latin typeface="Book Antiqua"/>
                <a:cs typeface="Book Antiqua"/>
              </a:rPr>
              <a:t>ed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raggio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della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circonferenza</a:t>
            </a:r>
            <a:r>
              <a:rPr dirty="0" sz="1000" spc="-25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è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5">
                <a:latin typeface="Book Antiqua"/>
                <a:cs typeface="Book Antiqua"/>
              </a:rPr>
              <a:t>indi</a:t>
            </a:r>
            <a:r>
              <a:rPr dirty="0" sz="1000" spc="-75">
                <a:latin typeface="Book Antiqua"/>
                <a:cs typeface="Book Antiqua"/>
              </a:rPr>
              <a:t>p</a:t>
            </a:r>
            <a:r>
              <a:rPr dirty="0" sz="1000" spc="-50">
                <a:latin typeface="Book Antiqua"/>
                <a:cs typeface="Book Antiqua"/>
              </a:rPr>
              <a:t>endente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dalla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lunghezza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del</a:t>
            </a:r>
            <a:r>
              <a:rPr dirty="0" sz="1000" spc="-35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raggio.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636520" y="1387225"/>
            <a:ext cx="1741661" cy="13436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35"/>
              <a:t>12</a:t>
            </a:r>
            <a:r>
              <a:rPr dirty="0" spc="85"/>
              <a:t>/30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3767" y="25957"/>
            <a:ext cx="436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Goniometria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30"/>
              <a:t>Radianti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792" y="880026"/>
            <a:ext cx="4215130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35">
                <a:latin typeface="Book Antiqua"/>
                <a:cs typeface="Book Antiqua"/>
              </a:rPr>
              <a:t>Sfruttando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qu</a:t>
            </a:r>
            <a:r>
              <a:rPr dirty="0" sz="1000" spc="-20">
                <a:latin typeface="Book Antiqua"/>
                <a:cs typeface="Book Antiqua"/>
              </a:rPr>
              <a:t>esta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5">
                <a:latin typeface="Book Antiqua"/>
                <a:cs typeface="Book Antiqua"/>
              </a:rPr>
              <a:t>indi</a:t>
            </a:r>
            <a:r>
              <a:rPr dirty="0" sz="1000" spc="-75">
                <a:latin typeface="Book Antiqua"/>
                <a:cs typeface="Book Antiqua"/>
              </a:rPr>
              <a:t>p</a:t>
            </a:r>
            <a:r>
              <a:rPr dirty="0" sz="1000" spc="-60">
                <a:latin typeface="Book Antiqua"/>
                <a:cs typeface="Book Antiqua"/>
              </a:rPr>
              <a:t>endenza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relazione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tra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a</a:t>
            </a:r>
            <a:r>
              <a:rPr dirty="0" sz="1000" spc="-40">
                <a:latin typeface="Book Antiqua"/>
                <a:cs typeface="Book Antiqua"/>
              </a:rPr>
              <a:t>rco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5">
                <a:latin typeface="Book Antiqua"/>
                <a:cs typeface="Book Antiqua"/>
              </a:rPr>
              <a:t>ed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angolo,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55">
                <a:latin typeface="Book Antiqua"/>
                <a:cs typeface="Book Antiqua"/>
              </a:rPr>
              <a:t>ossiamo</a:t>
            </a:r>
            <a:r>
              <a:rPr dirty="0" sz="1000" spc="-25">
                <a:latin typeface="Book Antiqua"/>
                <a:cs typeface="Book Antiqua"/>
              </a:rPr>
              <a:t> </a:t>
            </a:r>
            <a:r>
              <a:rPr dirty="0" sz="1000" spc="-125">
                <a:latin typeface="Book Antiqua"/>
                <a:cs typeface="Book Antiqua"/>
              </a:rPr>
              <a:t>p</a:t>
            </a:r>
            <a:r>
              <a:rPr dirty="0" sz="1000" spc="-60">
                <a:latin typeface="Book Antiqua"/>
                <a:cs typeface="Book Antiqua"/>
              </a:rPr>
              <a:t>rendere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come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unità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misura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l’angolo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relat</a:t>
            </a:r>
            <a:r>
              <a:rPr dirty="0" sz="1000" spc="-75">
                <a:latin typeface="Book Antiqua"/>
                <a:cs typeface="Book Antiqua"/>
              </a:rPr>
              <a:t>ivo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all’</a:t>
            </a:r>
            <a:r>
              <a:rPr dirty="0" sz="1000" spc="-75">
                <a:latin typeface="Book Antiqua"/>
                <a:cs typeface="Book Antiqua"/>
              </a:rPr>
              <a:t>a</a:t>
            </a:r>
            <a:r>
              <a:rPr dirty="0" sz="1000" spc="-40">
                <a:latin typeface="Book Antiqua"/>
                <a:cs typeface="Book Antiqua"/>
              </a:rPr>
              <a:t>rco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50">
                <a:latin typeface="Book Antiqua"/>
                <a:cs typeface="Book Antiqua"/>
              </a:rPr>
              <a:t>er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cui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questo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rap</a:t>
            </a:r>
            <a:r>
              <a:rPr dirty="0" sz="1000" spc="-50">
                <a:latin typeface="Book Antiqua"/>
                <a:cs typeface="Book Antiqua"/>
              </a:rPr>
              <a:t>p</a:t>
            </a:r>
            <a:r>
              <a:rPr dirty="0" sz="1000" spc="-80">
                <a:latin typeface="Book Antiqua"/>
                <a:cs typeface="Book Antiqua"/>
              </a:rPr>
              <a:t>o</a:t>
            </a:r>
            <a:r>
              <a:rPr dirty="0" sz="1000" spc="-30">
                <a:latin typeface="Book Antiqua"/>
                <a:cs typeface="Book Antiqua"/>
              </a:rPr>
              <a:t>rto</a:t>
            </a:r>
            <a:r>
              <a:rPr dirty="0" sz="1000" spc="-15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vale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10">
                <a:latin typeface="Book Antiqua"/>
                <a:cs typeface="Book Antiqua"/>
              </a:rPr>
              <a:t>1.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8701" y="1886647"/>
            <a:ext cx="2279135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394335" y="2395067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80302" y="2445868"/>
            <a:ext cx="2126733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457836" y="1795377"/>
            <a:ext cx="50800" cy="6123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457836" y="1858878"/>
            <a:ext cx="50800" cy="5488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78701" y="1969216"/>
            <a:ext cx="2279650" cy="489584"/>
          </a:xfrm>
          <a:custGeom>
            <a:avLst/>
            <a:gdLst/>
            <a:ahLst/>
            <a:cxnLst/>
            <a:rect l="l" t="t" r="r" b="b"/>
            <a:pathLst>
              <a:path w="2279650" h="489585">
                <a:moveTo>
                  <a:pt x="2279135" y="0"/>
                </a:moveTo>
                <a:lnTo>
                  <a:pt x="0" y="0"/>
                </a:lnTo>
                <a:lnTo>
                  <a:pt x="0" y="438551"/>
                </a:lnTo>
                <a:lnTo>
                  <a:pt x="16636" y="476065"/>
                </a:lnTo>
                <a:lnTo>
                  <a:pt x="2228334" y="489352"/>
                </a:lnTo>
                <a:lnTo>
                  <a:pt x="2242577" y="487307"/>
                </a:lnTo>
                <a:lnTo>
                  <a:pt x="2273698" y="461348"/>
                </a:lnTo>
                <a:lnTo>
                  <a:pt x="22791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457836" y="1846178"/>
            <a:ext cx="0" cy="581025"/>
          </a:xfrm>
          <a:custGeom>
            <a:avLst/>
            <a:gdLst/>
            <a:ahLst/>
            <a:cxnLst/>
            <a:rect l="l" t="t" r="r" b="b"/>
            <a:pathLst>
              <a:path w="0" h="581025">
                <a:moveTo>
                  <a:pt x="0" y="58063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457836" y="183347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457836" y="182077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457836" y="180807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457836" y="178902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16801" y="1787314"/>
            <a:ext cx="1760220" cy="648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0">
                <a:solidFill>
                  <a:srgbClr val="3333B2"/>
                </a:solidFill>
                <a:latin typeface="Book Antiqua"/>
                <a:cs typeface="Book Antiqua"/>
              </a:rPr>
              <a:t>Definizione</a:t>
            </a:r>
            <a:endParaRPr sz="1000">
              <a:latin typeface="Book Antiqua"/>
              <a:cs typeface="Book Antiqua"/>
            </a:endParaRPr>
          </a:p>
          <a:p>
            <a:pPr marL="12700" marR="5080">
              <a:lnSpc>
                <a:spcPct val="100000"/>
              </a:lnSpc>
              <a:spcBef>
                <a:spcPts val="315"/>
              </a:spcBef>
            </a:pPr>
            <a:r>
              <a:rPr dirty="0" sz="1000" spc="-2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definisc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Book Antiqua"/>
                <a:cs typeface="Book Antiqua"/>
              </a:rPr>
              <a:t>radiante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l’ampiezza</a:t>
            </a:r>
            <a:r>
              <a:rPr dirty="0" sz="1000" spc="-50">
                <a:latin typeface="Book Antiqua"/>
                <a:cs typeface="Book Antiqua"/>
              </a:rPr>
              <a:t> dell’angolo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rel</a:t>
            </a:r>
            <a:r>
              <a:rPr dirty="0" sz="1000" spc="-45">
                <a:latin typeface="Book Antiqua"/>
                <a:cs typeface="Book Antiqua"/>
              </a:rPr>
              <a:t>ativo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ad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5">
                <a:latin typeface="Book Antiqua"/>
                <a:cs typeface="Book Antiqua"/>
              </a:rPr>
              <a:t>un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a</a:t>
            </a:r>
            <a:r>
              <a:rPr dirty="0" sz="1000" spc="-40">
                <a:latin typeface="Book Antiqua"/>
                <a:cs typeface="Book Antiqua"/>
              </a:rPr>
              <a:t>rco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-45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lunghezza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p</a:t>
            </a:r>
            <a:r>
              <a:rPr dirty="0" sz="1000" spc="-80">
                <a:latin typeface="Book Antiqua"/>
                <a:cs typeface="Book Antiqua"/>
              </a:rPr>
              <a:t>a</a:t>
            </a:r>
            <a:r>
              <a:rPr dirty="0" sz="1000" spc="-55">
                <a:latin typeface="Book Antiqua"/>
                <a:cs typeface="Book Antiqua"/>
              </a:rPr>
              <a:t>ri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al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raggio.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636520" y="1302322"/>
            <a:ext cx="1741977" cy="15291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35"/>
              <a:t>13</a:t>
            </a:r>
            <a:r>
              <a:rPr dirty="0" spc="85"/>
              <a:t>/30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3637" y="1201380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80">
                <a:moveTo>
                  <a:pt x="50562" y="0"/>
                </a:moveTo>
                <a:lnTo>
                  <a:pt x="11378" y="16191"/>
                </a:lnTo>
                <a:lnTo>
                  <a:pt x="0" y="40295"/>
                </a:lnTo>
                <a:lnTo>
                  <a:pt x="1667" y="56527"/>
                </a:lnTo>
                <a:lnTo>
                  <a:pt x="6816" y="70265"/>
                </a:lnTo>
                <a:lnTo>
                  <a:pt x="14899" y="81200"/>
                </a:lnTo>
                <a:lnTo>
                  <a:pt x="25369" y="89023"/>
                </a:lnTo>
                <a:lnTo>
                  <a:pt x="37677" y="93425"/>
                </a:lnTo>
                <a:lnTo>
                  <a:pt x="54490" y="92020"/>
                </a:lnTo>
                <a:lnTo>
                  <a:pt x="87939" y="69657"/>
                </a:lnTo>
                <a:lnTo>
                  <a:pt x="93972" y="47076"/>
                </a:lnTo>
                <a:lnTo>
                  <a:pt x="91790" y="32844"/>
                </a:lnTo>
                <a:lnTo>
                  <a:pt x="85689" y="20352"/>
                </a:lnTo>
                <a:lnTo>
                  <a:pt x="76339" y="10269"/>
                </a:lnTo>
                <a:lnTo>
                  <a:pt x="64407" y="3261"/>
                </a:lnTo>
                <a:lnTo>
                  <a:pt x="50562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156" y="1171986"/>
            <a:ext cx="7816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dirty="0" sz="700" spc="-5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dirty="0" sz="700" spc="-8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Goniometria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3637" y="1884450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80">
                <a:moveTo>
                  <a:pt x="50562" y="0"/>
                </a:moveTo>
                <a:lnTo>
                  <a:pt x="11378" y="16191"/>
                </a:lnTo>
                <a:lnTo>
                  <a:pt x="0" y="40295"/>
                </a:lnTo>
                <a:lnTo>
                  <a:pt x="1667" y="56527"/>
                </a:lnTo>
                <a:lnTo>
                  <a:pt x="6816" y="70265"/>
                </a:lnTo>
                <a:lnTo>
                  <a:pt x="14899" y="81200"/>
                </a:lnTo>
                <a:lnTo>
                  <a:pt x="25369" y="89023"/>
                </a:lnTo>
                <a:lnTo>
                  <a:pt x="37677" y="93425"/>
                </a:lnTo>
                <a:lnTo>
                  <a:pt x="54490" y="92020"/>
                </a:lnTo>
                <a:lnTo>
                  <a:pt x="87939" y="69657"/>
                </a:lnTo>
                <a:lnTo>
                  <a:pt x="93972" y="47076"/>
                </a:lnTo>
                <a:lnTo>
                  <a:pt x="91790" y="32844"/>
                </a:lnTo>
                <a:lnTo>
                  <a:pt x="85689" y="20352"/>
                </a:lnTo>
                <a:lnTo>
                  <a:pt x="76339" y="10269"/>
                </a:lnTo>
                <a:lnTo>
                  <a:pt x="64407" y="3261"/>
                </a:lnTo>
                <a:lnTo>
                  <a:pt x="50562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156" y="1855056"/>
            <a:ext cx="14509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dirty="0" sz="700" spc="-5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dirty="0" sz="700" spc="-8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F</a:t>
            </a:r>
            <a:r>
              <a:rPr dirty="0" sz="1000" spc="-70">
                <a:latin typeface="Book Antiqua"/>
                <a:cs typeface="Book Antiqua"/>
              </a:rPr>
              <a:t>unzioni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trigonometriche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35"/>
              <a:t>1</a:t>
            </a:fld>
            <a:r>
              <a:rPr dirty="0" spc="85"/>
              <a:t>/30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3767" y="25957"/>
            <a:ext cx="436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Goniometria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30"/>
              <a:t>Radianti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1962" y="1204478"/>
            <a:ext cx="2175510" cy="4578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60">
                <a:latin typeface="Book Antiqua"/>
                <a:cs typeface="Book Antiqua"/>
              </a:rPr>
              <a:t>Quindi,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ave</a:t>
            </a:r>
            <a:r>
              <a:rPr dirty="0" sz="1000" spc="-80">
                <a:latin typeface="Book Antiqua"/>
                <a:cs typeface="Book Antiqua"/>
              </a:rPr>
              <a:t>ndo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5">
                <a:latin typeface="Book Antiqua"/>
                <a:cs typeface="Book Antiqua"/>
              </a:rPr>
              <a:t>un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a</a:t>
            </a:r>
            <a:r>
              <a:rPr dirty="0" sz="1000" spc="-40">
                <a:latin typeface="Book Antiqua"/>
                <a:cs typeface="Book Antiqua"/>
              </a:rPr>
              <a:t>rco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lunghezza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10" i="1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dirty="0" sz="100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3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in </a:t>
            </a:r>
            <a:r>
              <a:rPr dirty="0" sz="1000" spc="-65">
                <a:latin typeface="Book Antiqua"/>
                <a:cs typeface="Book Antiqua"/>
              </a:rPr>
              <a:t>una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circonfere</a:t>
            </a:r>
            <a:r>
              <a:rPr dirty="0" sz="1000" spc="-55">
                <a:latin typeface="Book Antiqua"/>
                <a:cs typeface="Book Antiqua"/>
              </a:rPr>
              <a:t>nza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raggio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5" i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1000" spc="-17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misura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del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relativo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s</a:t>
            </a:r>
            <a:r>
              <a:rPr dirty="0" sz="1000" spc="-65">
                <a:latin typeface="Book Antiqua"/>
                <a:cs typeface="Book Antiqua"/>
              </a:rPr>
              <a:t>a</a:t>
            </a:r>
            <a:r>
              <a:rPr dirty="0" sz="1000" spc="-45">
                <a:latin typeface="Book Antiqua"/>
                <a:cs typeface="Book Antiqua"/>
              </a:rPr>
              <a:t>rà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100" i="1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dirty="0" sz="1000" spc="55" i="1">
                <a:solidFill>
                  <a:srgbClr val="FF0000"/>
                </a:solidFill>
                <a:latin typeface="Century Gothic"/>
                <a:cs typeface="Century Gothic"/>
              </a:rPr>
              <a:t>/</a:t>
            </a:r>
            <a:r>
              <a:rPr dirty="0" sz="1000" spc="5" i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1000" spc="-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25">
                <a:solidFill>
                  <a:srgbClr val="FF0000"/>
                </a:solidFill>
                <a:latin typeface="Calibri"/>
                <a:cs typeface="Calibri"/>
              </a:rPr>
              <a:t>rad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26829" y="822321"/>
            <a:ext cx="1306520" cy="1224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63606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14/30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3767" y="25957"/>
            <a:ext cx="436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Goniometria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30"/>
              <a:t>Radianti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1962" y="1204478"/>
            <a:ext cx="2175510" cy="4578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60">
                <a:latin typeface="Book Antiqua"/>
                <a:cs typeface="Book Antiqua"/>
              </a:rPr>
              <a:t>Quindi,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ave</a:t>
            </a:r>
            <a:r>
              <a:rPr dirty="0" sz="1000" spc="-80">
                <a:latin typeface="Book Antiqua"/>
                <a:cs typeface="Book Antiqua"/>
              </a:rPr>
              <a:t>ndo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5">
                <a:latin typeface="Book Antiqua"/>
                <a:cs typeface="Book Antiqua"/>
              </a:rPr>
              <a:t>un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a</a:t>
            </a:r>
            <a:r>
              <a:rPr dirty="0" sz="1000" spc="-40">
                <a:latin typeface="Book Antiqua"/>
                <a:cs typeface="Book Antiqua"/>
              </a:rPr>
              <a:t>rco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lunghezza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10" i="1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dirty="0" sz="100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3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in </a:t>
            </a:r>
            <a:r>
              <a:rPr dirty="0" sz="1000" spc="-65">
                <a:latin typeface="Book Antiqua"/>
                <a:cs typeface="Book Antiqua"/>
              </a:rPr>
              <a:t>una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circonfere</a:t>
            </a:r>
            <a:r>
              <a:rPr dirty="0" sz="1000" spc="-55">
                <a:latin typeface="Book Antiqua"/>
                <a:cs typeface="Book Antiqua"/>
              </a:rPr>
              <a:t>nza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raggio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5" i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1000" spc="-17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misura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del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relativo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s</a:t>
            </a:r>
            <a:r>
              <a:rPr dirty="0" sz="1000" spc="-65">
                <a:latin typeface="Book Antiqua"/>
                <a:cs typeface="Book Antiqua"/>
              </a:rPr>
              <a:t>a</a:t>
            </a:r>
            <a:r>
              <a:rPr dirty="0" sz="1000" spc="-45">
                <a:latin typeface="Book Antiqua"/>
                <a:cs typeface="Book Antiqua"/>
              </a:rPr>
              <a:t>rà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100" i="1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dirty="0" sz="1000" spc="55" i="1">
                <a:solidFill>
                  <a:srgbClr val="FF0000"/>
                </a:solidFill>
                <a:latin typeface="Century Gothic"/>
                <a:cs typeface="Century Gothic"/>
              </a:rPr>
              <a:t>/</a:t>
            </a:r>
            <a:r>
              <a:rPr dirty="0" sz="1000" spc="5" i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1000" spc="-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25">
                <a:solidFill>
                  <a:srgbClr val="FF0000"/>
                </a:solidFill>
                <a:latin typeface="Calibri"/>
                <a:cs typeface="Calibri"/>
              </a:rPr>
              <a:t>rad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26829" y="822321"/>
            <a:ext cx="1306520" cy="1224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3792" y="2121444"/>
            <a:ext cx="4304665" cy="761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40">
                <a:latin typeface="Book Antiqua"/>
                <a:cs typeface="Book Antiqua"/>
              </a:rPr>
              <a:t>Alternativamente,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utilizzando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circonferenze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raggio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unit</a:t>
            </a:r>
            <a:r>
              <a:rPr dirty="0" sz="1000" spc="-75">
                <a:latin typeface="Book Antiqua"/>
                <a:cs typeface="Book Antiqua"/>
              </a:rPr>
              <a:t>a</a:t>
            </a:r>
            <a:r>
              <a:rPr dirty="0" sz="1000" spc="-55">
                <a:latin typeface="Book Antiqua"/>
                <a:cs typeface="Book Antiqua"/>
              </a:rPr>
              <a:t>rio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50">
                <a:latin typeface="Book Antiqua"/>
                <a:cs typeface="Book Antiqua"/>
              </a:rPr>
              <a:t>(</a:t>
            </a:r>
            <a:r>
              <a:rPr dirty="0" sz="1000" spc="5" i="1">
                <a:latin typeface="Arial"/>
                <a:cs typeface="Arial"/>
              </a:rPr>
              <a:t>r</a:t>
            </a:r>
            <a:r>
              <a:rPr dirty="0" sz="1000" spc="105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>
                <a:latin typeface="Book Antiqua"/>
                <a:cs typeface="Book Antiqua"/>
              </a:rPr>
              <a:t>1),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l’ampiezza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5">
                <a:latin typeface="Book Antiqua"/>
                <a:cs typeface="Book Antiqua"/>
              </a:rPr>
              <a:t>un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in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radiant</a:t>
            </a:r>
            <a:r>
              <a:rPr dirty="0" sz="1000" spc="-60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è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uguale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alla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lunghezza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del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relativo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a</a:t>
            </a:r>
            <a:r>
              <a:rPr dirty="0" sz="1000" spc="-25">
                <a:latin typeface="Book Antiqua"/>
                <a:cs typeface="Book Antiqua"/>
              </a:rPr>
              <a:t>rco.</a:t>
            </a:r>
            <a:endParaRPr sz="1000">
              <a:latin typeface="Book Antiqua"/>
              <a:cs typeface="Book Antiqua"/>
            </a:endParaRPr>
          </a:p>
          <a:p>
            <a:pPr algn="just" marL="12700" marR="187325">
              <a:lnSpc>
                <a:spcPts val="1200"/>
              </a:lnSpc>
              <a:spcBef>
                <a:spcPts val="35"/>
              </a:spcBef>
            </a:pPr>
            <a:r>
              <a:rPr dirty="0" sz="1000" spc="-40">
                <a:latin typeface="Book Antiqua"/>
                <a:cs typeface="Book Antiqua"/>
              </a:rPr>
              <a:t>Questa</a:t>
            </a:r>
            <a:r>
              <a:rPr dirty="0" sz="1000" spc="75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è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un’uguaglianza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solamen</a:t>
            </a:r>
            <a:r>
              <a:rPr dirty="0" sz="1000" spc="-5">
                <a:latin typeface="Book Antiqua"/>
                <a:cs typeface="Book Antiqua"/>
              </a:rPr>
              <a:t>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numerica:</a:t>
            </a:r>
            <a:r>
              <a:rPr dirty="0" sz="100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misura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dell’</a:t>
            </a:r>
            <a:r>
              <a:rPr dirty="0" sz="1000" spc="-85">
                <a:latin typeface="Book Antiqua"/>
                <a:cs typeface="Book Antiqua"/>
              </a:rPr>
              <a:t>a</a:t>
            </a:r>
            <a:r>
              <a:rPr dirty="0" sz="1000" spc="-40">
                <a:latin typeface="Book Antiqua"/>
                <a:cs typeface="Book Antiqua"/>
              </a:rPr>
              <a:t>rco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ha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infatti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le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dimensioni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una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solidFill>
                  <a:srgbClr val="FF0000"/>
                </a:solidFill>
                <a:latin typeface="Book Antiqua"/>
                <a:cs typeface="Book Antiqua"/>
              </a:rPr>
              <a:t>lunghezza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mentre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radian</a:t>
            </a:r>
            <a:r>
              <a:rPr dirty="0" sz="1000" spc="5">
                <a:latin typeface="Book Antiqua"/>
                <a:cs typeface="Book Antiqua"/>
              </a:rPr>
              <a:t>te,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rap</a:t>
            </a:r>
            <a:r>
              <a:rPr dirty="0" sz="1000" spc="-50">
                <a:latin typeface="Book Antiqua"/>
                <a:cs typeface="Book Antiqua"/>
              </a:rPr>
              <a:t>p</a:t>
            </a:r>
            <a:r>
              <a:rPr dirty="0" sz="1000" spc="-80">
                <a:latin typeface="Book Antiqua"/>
                <a:cs typeface="Book Antiqua"/>
              </a:rPr>
              <a:t>o</a:t>
            </a:r>
            <a:r>
              <a:rPr dirty="0" sz="1000" spc="-30">
                <a:latin typeface="Book Antiqua"/>
                <a:cs typeface="Book Antiqua"/>
              </a:rPr>
              <a:t>rto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l</a:t>
            </a:r>
            <a:r>
              <a:rPr dirty="0" sz="1000" spc="-65">
                <a:latin typeface="Book Antiqua"/>
                <a:cs typeface="Book Antiqua"/>
              </a:rPr>
              <a:t>unghezze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10">
                <a:latin typeface="Book Antiqua"/>
                <a:cs typeface="Book Antiqua"/>
              </a:rPr>
              <a:t>(</a:t>
            </a:r>
            <a:r>
              <a:rPr dirty="0" sz="1000" spc="-15">
                <a:latin typeface="Book Antiqua"/>
                <a:cs typeface="Book Antiqua"/>
              </a:rPr>
              <a:t>a</a:t>
            </a:r>
            <a:r>
              <a:rPr dirty="0" sz="1000" spc="-40">
                <a:latin typeface="Book Antiqua"/>
                <a:cs typeface="Book Antiqua"/>
              </a:rPr>
              <a:t>rco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-2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raggio),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è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Book Antiqua"/>
                <a:cs typeface="Book Antiqua"/>
              </a:rPr>
              <a:t>adimensionale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263606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14/30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3767" y="25957"/>
            <a:ext cx="436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Goniometria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Da</a:t>
            </a:r>
            <a:r>
              <a:rPr dirty="0" spc="105"/>
              <a:t> </a:t>
            </a:r>
            <a:r>
              <a:rPr dirty="0" spc="15"/>
              <a:t>grado</a:t>
            </a:r>
            <a:r>
              <a:rPr dirty="0" spc="105"/>
              <a:t> </a:t>
            </a:r>
            <a:r>
              <a:rPr dirty="0" spc="85"/>
              <a:t>a</a:t>
            </a:r>
            <a:r>
              <a:rPr dirty="0" spc="105"/>
              <a:t> </a:t>
            </a:r>
            <a:r>
              <a:rPr dirty="0" spc="30"/>
              <a:t>radiante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792" y="882122"/>
            <a:ext cx="4163695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>
                <a:latin typeface="Book Antiqua"/>
                <a:cs typeface="Book Antiqua"/>
              </a:rPr>
              <a:t>P</a:t>
            </a:r>
            <a:r>
              <a:rPr dirty="0" sz="1000" spc="-50">
                <a:latin typeface="Book Antiqua"/>
                <a:cs typeface="Book Antiqua"/>
              </a:rPr>
              <a:t>er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pass</a:t>
            </a:r>
            <a:r>
              <a:rPr dirty="0" sz="1000" spc="-75">
                <a:latin typeface="Book Antiqua"/>
                <a:cs typeface="Book Antiqua"/>
              </a:rPr>
              <a:t>a</a:t>
            </a:r>
            <a:r>
              <a:rPr dirty="0" sz="1000" spc="-50">
                <a:latin typeface="Book Antiqua"/>
                <a:cs typeface="Book Antiqua"/>
              </a:rPr>
              <a:t>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dall’uno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all’altro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basta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conoscerne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val</a:t>
            </a:r>
            <a:r>
              <a:rPr dirty="0" sz="1000" spc="-100">
                <a:latin typeface="Book Antiqua"/>
                <a:cs typeface="Book Antiqua"/>
              </a:rPr>
              <a:t>o</a:t>
            </a:r>
            <a:r>
              <a:rPr dirty="0" sz="1000" spc="-55">
                <a:latin typeface="Book Antiqua"/>
                <a:cs typeface="Book Antiqua"/>
              </a:rPr>
              <a:t>ri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in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5">
                <a:latin typeface="Book Antiqua"/>
                <a:cs typeface="Book Antiqua"/>
              </a:rPr>
              <a:t>un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caso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p</a:t>
            </a:r>
            <a:r>
              <a:rPr dirty="0" sz="1000" spc="-80">
                <a:latin typeface="Book Antiqua"/>
                <a:cs typeface="Book Antiqua"/>
              </a:rPr>
              <a:t>a</a:t>
            </a:r>
            <a:r>
              <a:rPr dirty="0" sz="1000" spc="-35">
                <a:latin typeface="Book Antiqua"/>
                <a:cs typeface="Book Antiqua"/>
              </a:rPr>
              <a:t>rticol</a:t>
            </a:r>
            <a:r>
              <a:rPr dirty="0" sz="1000" spc="-70">
                <a:latin typeface="Book Antiqua"/>
                <a:cs typeface="Book Antiqua"/>
              </a:rPr>
              <a:t>a</a:t>
            </a:r>
            <a:r>
              <a:rPr dirty="0" sz="1000" spc="-25">
                <a:latin typeface="Book Antiqua"/>
                <a:cs typeface="Book Antiqua"/>
              </a:rPr>
              <a:t>re.</a:t>
            </a:r>
            <a:r>
              <a:rPr dirty="0" sz="1000" spc="-15">
                <a:latin typeface="Book Antiqua"/>
                <a:cs typeface="Book Antiqua"/>
              </a:rPr>
              <a:t> </a:t>
            </a:r>
            <a:r>
              <a:rPr dirty="0" sz="1000" spc="-150">
                <a:latin typeface="Book Antiqua"/>
                <a:cs typeface="Book Antiqua"/>
              </a:rPr>
              <a:t>A</a:t>
            </a:r>
            <a:r>
              <a:rPr dirty="0" sz="1000" spc="-100">
                <a:latin typeface="Book Antiqua"/>
                <a:cs typeface="Book Antiqua"/>
              </a:rPr>
              <a:t>d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esempio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può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25">
                <a:latin typeface="Book Antiqua"/>
                <a:cs typeface="Book Antiqua"/>
              </a:rPr>
              <a:t>p</a:t>
            </a:r>
            <a:r>
              <a:rPr dirty="0" sz="1000" spc="-60">
                <a:latin typeface="Book Antiqua"/>
                <a:cs typeface="Book Antiqua"/>
              </a:rPr>
              <a:t>rendere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l’angolo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piatto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in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una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circonferenza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unit</a:t>
            </a:r>
            <a:r>
              <a:rPr dirty="0" sz="1000" spc="-75">
                <a:latin typeface="Book Antiqua"/>
                <a:cs typeface="Book Antiqua"/>
              </a:rPr>
              <a:t>a</a:t>
            </a:r>
            <a:r>
              <a:rPr dirty="0" sz="1000" spc="-30">
                <a:latin typeface="Book Antiqua"/>
                <a:cs typeface="Book Antiqua"/>
              </a:rPr>
              <a:t>ria,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cui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c</a:t>
            </a:r>
            <a:r>
              <a:rPr dirty="0" sz="1000" spc="-65">
                <a:latin typeface="Book Antiqua"/>
                <a:cs typeface="Book Antiqua"/>
              </a:rPr>
              <a:t>o</a:t>
            </a:r>
            <a:r>
              <a:rPr dirty="0" sz="1000" spc="-55">
                <a:latin typeface="Book Antiqua"/>
                <a:cs typeface="Book Antiqua"/>
              </a:rPr>
              <a:t>rris</a:t>
            </a:r>
            <a:r>
              <a:rPr dirty="0" sz="1000" spc="-60">
                <a:latin typeface="Book Antiqua"/>
                <a:cs typeface="Book Antiqua"/>
              </a:rPr>
              <a:t>p</a:t>
            </a:r>
            <a:r>
              <a:rPr dirty="0" sz="1000" spc="-70">
                <a:latin typeface="Book Antiqua"/>
                <a:cs typeface="Book Antiqua"/>
              </a:rPr>
              <a:t>ondono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6578" y="1455844"/>
            <a:ext cx="7931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>
                <a:latin typeface="Book Antiqua"/>
                <a:cs typeface="Book Antiqua"/>
              </a:rPr>
              <a:t>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">
                <a:solidFill>
                  <a:srgbClr val="FF0000"/>
                </a:solidFill>
                <a:latin typeface="Book Antiqua"/>
                <a:cs typeface="Book Antiqua"/>
              </a:rPr>
              <a:t>180</a:t>
            </a:r>
            <a:r>
              <a:rPr dirty="0" baseline="27777" sz="1050" spc="232" i="1">
                <a:solidFill>
                  <a:srgbClr val="FF0000"/>
                </a:solidFill>
                <a:latin typeface="Arial Narrow"/>
                <a:cs typeface="Arial Narrow"/>
              </a:rPr>
              <a:t>◦</a:t>
            </a:r>
            <a:endParaRPr baseline="27777" sz="105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52319" y="1455844"/>
            <a:ext cx="122872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0830" marR="5080" indent="-278765">
              <a:lnSpc>
                <a:spcPct val="100000"/>
              </a:lnSpc>
              <a:tabLst>
                <a:tab pos="290830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Book Antiqua"/>
                <a:cs typeface="Book Antiqua"/>
              </a:rPr>
              <a:t>semicirconferenza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lunghe</a:t>
            </a:r>
            <a:r>
              <a:rPr dirty="0" sz="1000" spc="-55">
                <a:latin typeface="Book Antiqua"/>
                <a:cs typeface="Book Antiqua"/>
              </a:rPr>
              <a:t>zza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5" i="1">
                <a:solidFill>
                  <a:srgbClr val="FF0000"/>
                </a:solidFill>
                <a:latin typeface="Century Gothic"/>
                <a:cs typeface="Century Gothic"/>
              </a:rPr>
              <a:t>π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263606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15/30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3767" y="25957"/>
            <a:ext cx="436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Goniometria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Da</a:t>
            </a:r>
            <a:r>
              <a:rPr dirty="0" spc="105"/>
              <a:t> </a:t>
            </a:r>
            <a:r>
              <a:rPr dirty="0" spc="15"/>
              <a:t>grado</a:t>
            </a:r>
            <a:r>
              <a:rPr dirty="0" spc="105"/>
              <a:t> </a:t>
            </a:r>
            <a:r>
              <a:rPr dirty="0" spc="85"/>
              <a:t>a</a:t>
            </a:r>
            <a:r>
              <a:rPr dirty="0" spc="105"/>
              <a:t> </a:t>
            </a:r>
            <a:r>
              <a:rPr dirty="0" spc="30"/>
              <a:t>radiante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792" y="882122"/>
            <a:ext cx="4163695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>
                <a:latin typeface="Book Antiqua"/>
                <a:cs typeface="Book Antiqua"/>
              </a:rPr>
              <a:t>P</a:t>
            </a:r>
            <a:r>
              <a:rPr dirty="0" sz="1000" spc="-50">
                <a:latin typeface="Book Antiqua"/>
                <a:cs typeface="Book Antiqua"/>
              </a:rPr>
              <a:t>er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pass</a:t>
            </a:r>
            <a:r>
              <a:rPr dirty="0" sz="1000" spc="-75">
                <a:latin typeface="Book Antiqua"/>
                <a:cs typeface="Book Antiqua"/>
              </a:rPr>
              <a:t>a</a:t>
            </a:r>
            <a:r>
              <a:rPr dirty="0" sz="1000" spc="-50">
                <a:latin typeface="Book Antiqua"/>
                <a:cs typeface="Book Antiqua"/>
              </a:rPr>
              <a:t>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dall’uno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all’altro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basta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conoscerne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val</a:t>
            </a:r>
            <a:r>
              <a:rPr dirty="0" sz="1000" spc="-100">
                <a:latin typeface="Book Antiqua"/>
                <a:cs typeface="Book Antiqua"/>
              </a:rPr>
              <a:t>o</a:t>
            </a:r>
            <a:r>
              <a:rPr dirty="0" sz="1000" spc="-55">
                <a:latin typeface="Book Antiqua"/>
                <a:cs typeface="Book Antiqua"/>
              </a:rPr>
              <a:t>ri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in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5">
                <a:latin typeface="Book Antiqua"/>
                <a:cs typeface="Book Antiqua"/>
              </a:rPr>
              <a:t>un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caso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p</a:t>
            </a:r>
            <a:r>
              <a:rPr dirty="0" sz="1000" spc="-80">
                <a:latin typeface="Book Antiqua"/>
                <a:cs typeface="Book Antiqua"/>
              </a:rPr>
              <a:t>a</a:t>
            </a:r>
            <a:r>
              <a:rPr dirty="0" sz="1000" spc="-35">
                <a:latin typeface="Book Antiqua"/>
                <a:cs typeface="Book Antiqua"/>
              </a:rPr>
              <a:t>rticol</a:t>
            </a:r>
            <a:r>
              <a:rPr dirty="0" sz="1000" spc="-70">
                <a:latin typeface="Book Antiqua"/>
                <a:cs typeface="Book Antiqua"/>
              </a:rPr>
              <a:t>a</a:t>
            </a:r>
            <a:r>
              <a:rPr dirty="0" sz="1000" spc="-25">
                <a:latin typeface="Book Antiqua"/>
                <a:cs typeface="Book Antiqua"/>
              </a:rPr>
              <a:t>re.</a:t>
            </a:r>
            <a:r>
              <a:rPr dirty="0" sz="1000" spc="-15">
                <a:latin typeface="Book Antiqua"/>
                <a:cs typeface="Book Antiqua"/>
              </a:rPr>
              <a:t> </a:t>
            </a:r>
            <a:r>
              <a:rPr dirty="0" sz="1000" spc="-150">
                <a:latin typeface="Book Antiqua"/>
                <a:cs typeface="Book Antiqua"/>
              </a:rPr>
              <a:t>A</a:t>
            </a:r>
            <a:r>
              <a:rPr dirty="0" sz="1000" spc="-100">
                <a:latin typeface="Book Antiqua"/>
                <a:cs typeface="Book Antiqua"/>
              </a:rPr>
              <a:t>d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esempio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può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25">
                <a:latin typeface="Book Antiqua"/>
                <a:cs typeface="Book Antiqua"/>
              </a:rPr>
              <a:t>p</a:t>
            </a:r>
            <a:r>
              <a:rPr dirty="0" sz="1000" spc="-60">
                <a:latin typeface="Book Antiqua"/>
                <a:cs typeface="Book Antiqua"/>
              </a:rPr>
              <a:t>rendere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l’angolo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piatto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in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una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circonferenza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unit</a:t>
            </a:r>
            <a:r>
              <a:rPr dirty="0" sz="1000" spc="-75">
                <a:latin typeface="Book Antiqua"/>
                <a:cs typeface="Book Antiqua"/>
              </a:rPr>
              <a:t>a</a:t>
            </a:r>
            <a:r>
              <a:rPr dirty="0" sz="1000" spc="-30">
                <a:latin typeface="Book Antiqua"/>
                <a:cs typeface="Book Antiqua"/>
              </a:rPr>
              <a:t>ria,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cui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c</a:t>
            </a:r>
            <a:r>
              <a:rPr dirty="0" sz="1000" spc="-65">
                <a:latin typeface="Book Antiqua"/>
                <a:cs typeface="Book Antiqua"/>
              </a:rPr>
              <a:t>o</a:t>
            </a:r>
            <a:r>
              <a:rPr dirty="0" sz="1000" spc="-55">
                <a:latin typeface="Book Antiqua"/>
                <a:cs typeface="Book Antiqua"/>
              </a:rPr>
              <a:t>rris</a:t>
            </a:r>
            <a:r>
              <a:rPr dirty="0" sz="1000" spc="-60">
                <a:latin typeface="Book Antiqua"/>
                <a:cs typeface="Book Antiqua"/>
              </a:rPr>
              <a:t>p</a:t>
            </a:r>
            <a:r>
              <a:rPr dirty="0" sz="1000" spc="-70">
                <a:latin typeface="Book Antiqua"/>
                <a:cs typeface="Book Antiqua"/>
              </a:rPr>
              <a:t>ondono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6578" y="1455844"/>
            <a:ext cx="7931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>
                <a:latin typeface="Book Antiqua"/>
                <a:cs typeface="Book Antiqua"/>
              </a:rPr>
              <a:t>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">
                <a:solidFill>
                  <a:srgbClr val="FF0000"/>
                </a:solidFill>
                <a:latin typeface="Book Antiqua"/>
                <a:cs typeface="Book Antiqua"/>
              </a:rPr>
              <a:t>180</a:t>
            </a:r>
            <a:r>
              <a:rPr dirty="0" baseline="27777" sz="1050" spc="232" i="1">
                <a:solidFill>
                  <a:srgbClr val="FF0000"/>
                </a:solidFill>
                <a:latin typeface="Arial Narrow"/>
                <a:cs typeface="Arial Narrow"/>
              </a:rPr>
              <a:t>◦</a:t>
            </a:r>
            <a:endParaRPr baseline="27777" sz="105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52319" y="1455844"/>
            <a:ext cx="122872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0830" marR="5080" indent="-278765">
              <a:lnSpc>
                <a:spcPct val="100000"/>
              </a:lnSpc>
              <a:tabLst>
                <a:tab pos="290830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↔</a:t>
            </a:r>
            <a:r>
              <a:rPr dirty="0" sz="1000" spc="-22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Book Antiqua"/>
                <a:cs typeface="Book Antiqua"/>
              </a:rPr>
              <a:t>semicirconferenza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lunghe</a:t>
            </a:r>
            <a:r>
              <a:rPr dirty="0" sz="1000" spc="-55">
                <a:latin typeface="Book Antiqua"/>
                <a:cs typeface="Book Antiqua"/>
              </a:rPr>
              <a:t>zza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5" i="1">
                <a:solidFill>
                  <a:srgbClr val="FF0000"/>
                </a:solidFill>
                <a:latin typeface="Century Gothic"/>
                <a:cs typeface="Century Gothic"/>
              </a:rPr>
              <a:t>π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38325" y="1928429"/>
            <a:ext cx="941069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200"/>
              </a:lnSpc>
              <a:tabLst>
                <a:tab pos="374015" algn="l"/>
              </a:tabLst>
            </a:pPr>
            <a:r>
              <a:rPr dirty="0" sz="1000" spc="-5">
                <a:latin typeface="Book Antiqua"/>
                <a:cs typeface="Book Antiqua"/>
              </a:rPr>
              <a:t>180</a:t>
            </a:r>
            <a:r>
              <a:rPr dirty="0" baseline="27777" sz="1050" spc="232" i="1">
                <a:latin typeface="Arial Narrow"/>
                <a:cs typeface="Arial Narrow"/>
              </a:rPr>
              <a:t>◦</a:t>
            </a:r>
            <a:r>
              <a:rPr dirty="0" baseline="27777" sz="1050" spc="232" i="1">
                <a:latin typeface="Arial Narrow"/>
                <a:cs typeface="Arial Narrow"/>
              </a:rPr>
              <a:t>	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4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110" i="1">
                <a:latin typeface="Century Gothic"/>
                <a:cs typeface="Century Gothic"/>
              </a:rPr>
              <a:t>π</a:t>
            </a:r>
            <a:r>
              <a:rPr dirty="0" sz="1000" spc="-80" i="1">
                <a:latin typeface="Century Gothic"/>
                <a:cs typeface="Century Gothic"/>
              </a:rPr>
              <a:t> </a:t>
            </a:r>
            <a:r>
              <a:rPr dirty="0" sz="1000" spc="25">
                <a:latin typeface="Calibri"/>
                <a:cs typeface="Calibri"/>
              </a:rPr>
              <a:t>rad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  <a:p>
            <a:pPr algn="ctr" marR="60325">
              <a:lnSpc>
                <a:spcPts val="1200"/>
              </a:lnSpc>
            </a:pPr>
            <a:r>
              <a:rPr dirty="0" sz="1000" spc="290">
                <a:latin typeface="Lucida Sans Unicode"/>
                <a:cs typeface="Lucida Sans Unicode"/>
              </a:rPr>
              <a:t> 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7656" y="2223682"/>
            <a:ext cx="1003935" cy="162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25">
                <a:latin typeface="Calibri"/>
                <a:cs typeface="Calibri"/>
              </a:rPr>
              <a:t>rad</a:t>
            </a:r>
            <a:r>
              <a:rPr dirty="0" sz="1000" spc="50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">
                <a:latin typeface="Book Antiqua"/>
                <a:cs typeface="Book Antiqua"/>
              </a:rPr>
              <a:t>180</a:t>
            </a:r>
            <a:r>
              <a:rPr dirty="0" sz="1000" spc="-20" i="1">
                <a:latin typeface="Century Gothic"/>
                <a:cs typeface="Century Gothic"/>
              </a:rPr>
              <a:t>/</a:t>
            </a:r>
            <a:r>
              <a:rPr dirty="0" sz="1000" spc="0" i="1">
                <a:latin typeface="Century Gothic"/>
                <a:cs typeface="Century Gothic"/>
              </a:rPr>
              <a:t>π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39682" sz="1050" spc="232" i="1">
                <a:latin typeface="Arial Narrow"/>
                <a:cs typeface="Arial Narrow"/>
              </a:rPr>
              <a:t>◦</a:t>
            </a:r>
            <a:r>
              <a:rPr dirty="0" baseline="39682" sz="1050" spc="82" i="1">
                <a:latin typeface="Arial Narrow"/>
                <a:cs typeface="Arial Narrow"/>
              </a:rPr>
              <a:t> 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37701" y="2232086"/>
            <a:ext cx="884555" cy="154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baseline="27777" sz="1050" spc="232" i="1">
                <a:latin typeface="Arial Narrow"/>
                <a:cs typeface="Arial Narrow"/>
              </a:rPr>
              <a:t>◦</a:t>
            </a:r>
            <a:r>
              <a:rPr dirty="0" baseline="27777" sz="1050" spc="232" i="1">
                <a:latin typeface="Arial Narrow"/>
                <a:cs typeface="Arial Narrow"/>
              </a:rPr>
              <a:t> </a:t>
            </a:r>
            <a:r>
              <a:rPr dirty="0" baseline="27777" sz="1050" spc="7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75" i="1">
                <a:latin typeface="Century Gothic"/>
                <a:cs typeface="Century Gothic"/>
              </a:rPr>
              <a:t>π</a:t>
            </a:r>
            <a:r>
              <a:rPr dirty="0" sz="1000" spc="55" i="1">
                <a:latin typeface="Century Gothic"/>
                <a:cs typeface="Century Gothic"/>
              </a:rPr>
              <a:t>/</a:t>
            </a:r>
            <a:r>
              <a:rPr dirty="0" sz="1000" spc="-5">
                <a:latin typeface="Book Antiqua"/>
                <a:cs typeface="Book Antiqua"/>
              </a:rPr>
              <a:t>180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25">
                <a:latin typeface="Calibri"/>
                <a:cs typeface="Calibri"/>
              </a:rPr>
              <a:t>rad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37701" y="2383914"/>
            <a:ext cx="1263015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baseline="27777" sz="1050" spc="-142" i="1">
                <a:latin typeface="Arial Narrow"/>
                <a:cs typeface="Arial Narrow"/>
              </a:rPr>
              <a:t>1</a:t>
            </a:r>
            <a:r>
              <a:rPr dirty="0" baseline="27777" sz="1050" spc="-142" i="1">
                <a:latin typeface="Arial Narrow"/>
                <a:cs typeface="Arial Narrow"/>
              </a:rPr>
              <a:t> </a:t>
            </a:r>
            <a:r>
              <a:rPr dirty="0" baseline="27777" sz="1050" spc="7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75" i="1">
                <a:latin typeface="Century Gothic"/>
                <a:cs typeface="Century Gothic"/>
              </a:rPr>
              <a:t>π</a:t>
            </a:r>
            <a:r>
              <a:rPr dirty="0" sz="1000" spc="55" i="1">
                <a:latin typeface="Century Gothic"/>
                <a:cs typeface="Century Gothic"/>
              </a:rPr>
              <a:t>/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">
                <a:latin typeface="Book Antiqua"/>
                <a:cs typeface="Book Antiqua"/>
              </a:rPr>
              <a:t>180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60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25">
                <a:latin typeface="Calibri"/>
                <a:cs typeface="Calibri"/>
              </a:rPr>
              <a:t>rad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  <a:p>
            <a:pPr marL="12700">
              <a:lnSpc>
                <a:spcPts val="1200"/>
              </a:lnSpc>
            </a:pP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baseline="27777" sz="1050" spc="-142" i="1">
                <a:latin typeface="Arial Narrow"/>
                <a:cs typeface="Arial Narrow"/>
              </a:rPr>
              <a:t>11</a:t>
            </a:r>
            <a:r>
              <a:rPr dirty="0" baseline="27777" sz="1050" spc="-142" i="1">
                <a:latin typeface="Arial Narrow"/>
                <a:cs typeface="Arial Narrow"/>
              </a:rPr>
              <a:t> </a:t>
            </a:r>
            <a:r>
              <a:rPr dirty="0" baseline="27777" sz="1050" spc="7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75" i="1">
                <a:latin typeface="Century Gothic"/>
                <a:cs typeface="Century Gothic"/>
              </a:rPr>
              <a:t>π</a:t>
            </a:r>
            <a:r>
              <a:rPr dirty="0" sz="1000" spc="55" i="1">
                <a:latin typeface="Century Gothic"/>
                <a:cs typeface="Century Gothic"/>
              </a:rPr>
              <a:t>/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">
                <a:latin typeface="Book Antiqua"/>
                <a:cs typeface="Book Antiqua"/>
              </a:rPr>
              <a:t>180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60</a:t>
            </a:r>
            <a:r>
              <a:rPr dirty="0" baseline="27777" sz="1050" spc="67">
                <a:latin typeface="Century Gothic"/>
                <a:cs typeface="Century Gothic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25">
                <a:latin typeface="Calibri"/>
                <a:cs typeface="Calibri"/>
              </a:rPr>
              <a:t>rad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263606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15/30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3767" y="25957"/>
            <a:ext cx="436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Goniometria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Da</a:t>
            </a:r>
            <a:r>
              <a:rPr dirty="0" spc="105"/>
              <a:t> </a:t>
            </a:r>
            <a:r>
              <a:rPr dirty="0" spc="15"/>
              <a:t>grado</a:t>
            </a:r>
            <a:r>
              <a:rPr dirty="0" spc="105"/>
              <a:t> </a:t>
            </a:r>
            <a:r>
              <a:rPr dirty="0" spc="85"/>
              <a:t>a</a:t>
            </a:r>
            <a:r>
              <a:rPr dirty="0" spc="105"/>
              <a:t> </a:t>
            </a:r>
            <a:r>
              <a:rPr dirty="0" spc="30"/>
              <a:t>radiante</a:t>
            </a:r>
          </a:p>
        </p:txBody>
      </p:sp>
      <p:sp>
        <p:nvSpPr>
          <p:cNvPr id="6" name="object 6"/>
          <p:cNvSpPr/>
          <p:nvPr/>
        </p:nvSpPr>
        <p:spPr>
          <a:xfrm>
            <a:off x="310146" y="1080744"/>
            <a:ext cx="2016760" cy="0"/>
          </a:xfrm>
          <a:custGeom>
            <a:avLst/>
            <a:gdLst/>
            <a:ahLst/>
            <a:cxnLst/>
            <a:rect l="l" t="t" r="r" b="b"/>
            <a:pathLst>
              <a:path w="2016760" h="0">
                <a:moveTo>
                  <a:pt x="0" y="0"/>
                </a:moveTo>
                <a:lnTo>
                  <a:pt x="2016226" y="0"/>
                </a:lnTo>
              </a:path>
            </a:pathLst>
          </a:custGeom>
          <a:ln w="101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52397" y="1122349"/>
            <a:ext cx="0" cy="152400"/>
          </a:xfrm>
          <a:custGeom>
            <a:avLst/>
            <a:gdLst/>
            <a:ahLst/>
            <a:cxnLst/>
            <a:rect l="l" t="t" r="r" b="b"/>
            <a:pathLst>
              <a:path w="0" h="152400">
                <a:moveTo>
                  <a:pt x="0" y="15182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3792" y="793272"/>
            <a:ext cx="1543050" cy="479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9079" indent="-247015">
              <a:lnSpc>
                <a:spcPct val="100000"/>
              </a:lnSpc>
            </a:pPr>
            <a:r>
              <a:rPr dirty="0" sz="1000" spc="-65">
                <a:latin typeface="Book Antiqua"/>
                <a:cs typeface="Book Antiqua"/>
              </a:rPr>
              <a:t>Alcuni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an</a:t>
            </a:r>
            <a:r>
              <a:rPr dirty="0" sz="1000" spc="-55">
                <a:latin typeface="Book Antiqua"/>
                <a:cs typeface="Book Antiqua"/>
              </a:rPr>
              <a:t>go</a:t>
            </a:r>
            <a:r>
              <a:rPr dirty="0" sz="1000" spc="-60">
                <a:latin typeface="Book Antiqua"/>
                <a:cs typeface="Book Antiqua"/>
              </a:rPr>
              <a:t>li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5">
                <a:latin typeface="Book Antiqua"/>
                <a:cs typeface="Book Antiqua"/>
              </a:rPr>
              <a:t>im</a:t>
            </a:r>
            <a:r>
              <a:rPr dirty="0" sz="1000" spc="-60">
                <a:latin typeface="Book Antiqua"/>
                <a:cs typeface="Book Antiqua"/>
              </a:rPr>
              <a:t>p</a:t>
            </a:r>
            <a:r>
              <a:rPr dirty="0" sz="1000" spc="-80">
                <a:latin typeface="Book Antiqua"/>
                <a:cs typeface="Book Antiqua"/>
              </a:rPr>
              <a:t>o</a:t>
            </a:r>
            <a:r>
              <a:rPr dirty="0" sz="1000" spc="-25">
                <a:latin typeface="Book Antiqua"/>
                <a:cs typeface="Book Antiqua"/>
              </a:rPr>
              <a:t>rtanti</a:t>
            </a:r>
            <a:endParaRPr sz="1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1200">
              <a:latin typeface="Times New Roman"/>
              <a:cs typeface="Times New Roman"/>
            </a:endParaRPr>
          </a:p>
          <a:p>
            <a:pPr marL="259079">
              <a:lnSpc>
                <a:spcPct val="100000"/>
              </a:lnSpc>
              <a:tabLst>
                <a:tab pos="661035" algn="l"/>
                <a:tab pos="1267460" algn="l"/>
              </a:tabLst>
            </a:pPr>
            <a:r>
              <a:rPr dirty="0" sz="1000" spc="-40" i="1">
                <a:latin typeface="Arial"/>
                <a:cs typeface="Arial"/>
              </a:rPr>
              <a:t>gradi</a:t>
            </a:r>
            <a:r>
              <a:rPr dirty="0" sz="1000" spc="-40" i="1">
                <a:latin typeface="Arial"/>
                <a:cs typeface="Arial"/>
              </a:rPr>
              <a:t>	</a:t>
            </a:r>
            <a:r>
              <a:rPr dirty="0" sz="1000" spc="-20" i="1">
                <a:latin typeface="Arial"/>
                <a:cs typeface="Arial"/>
              </a:rPr>
              <a:t>radianti</a:t>
            </a:r>
            <a:r>
              <a:rPr dirty="0" sz="1000" spc="-20" i="1">
                <a:latin typeface="Arial"/>
                <a:cs typeface="Arial"/>
              </a:rPr>
              <a:t>	</a:t>
            </a:r>
            <a:r>
              <a:rPr dirty="0" sz="1000" spc="-40" i="1">
                <a:latin typeface="Arial"/>
                <a:cs typeface="Arial"/>
              </a:rPr>
              <a:t>gradi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36442" y="1120747"/>
            <a:ext cx="4273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i="1">
                <a:latin typeface="Arial"/>
                <a:cs typeface="Arial"/>
              </a:rPr>
              <a:t>radi</a:t>
            </a:r>
            <a:r>
              <a:rPr dirty="0" sz="1000" spc="-50" i="1">
                <a:latin typeface="Arial"/>
                <a:cs typeface="Arial"/>
              </a:rPr>
              <a:t>a</a:t>
            </a:r>
            <a:r>
              <a:rPr dirty="0" sz="1000" spc="15" i="1">
                <a:latin typeface="Arial"/>
                <a:cs typeface="Arial"/>
              </a:rPr>
              <a:t>nti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0146" y="1299819"/>
            <a:ext cx="2016760" cy="0"/>
          </a:xfrm>
          <a:custGeom>
            <a:avLst/>
            <a:gdLst/>
            <a:ahLst/>
            <a:cxnLst/>
            <a:rect l="l" t="t" r="r" b="b"/>
            <a:pathLst>
              <a:path w="2016760" h="0">
                <a:moveTo>
                  <a:pt x="0" y="0"/>
                </a:moveTo>
                <a:lnTo>
                  <a:pt x="2016226" y="0"/>
                </a:lnTo>
              </a:path>
            </a:pathLst>
          </a:custGeom>
          <a:ln w="63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52397" y="1339532"/>
            <a:ext cx="0" cy="1622425"/>
          </a:xfrm>
          <a:custGeom>
            <a:avLst/>
            <a:gdLst/>
            <a:ahLst/>
            <a:cxnLst/>
            <a:rect l="l" t="t" r="r" b="b"/>
            <a:pathLst>
              <a:path w="0" h="1622425">
                <a:moveTo>
                  <a:pt x="0" y="0"/>
                </a:moveTo>
                <a:lnTo>
                  <a:pt x="0" y="1622107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37591" y="1491658"/>
            <a:ext cx="1409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9444" sz="1500" spc="-7">
                <a:latin typeface="Book Antiqua"/>
                <a:cs typeface="Book Antiqua"/>
              </a:rPr>
              <a:t>0</a:t>
            </a:r>
            <a:r>
              <a:rPr dirty="0" sz="700" spc="155" i="1">
                <a:latin typeface="Arial Narrow"/>
                <a:cs typeface="Arial Narrow"/>
              </a:rPr>
              <a:t>◦</a:t>
            </a:r>
            <a:endParaRPr sz="7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7806" y="1491658"/>
            <a:ext cx="7118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57200" algn="l"/>
              </a:tabLst>
            </a:pPr>
            <a:r>
              <a:rPr dirty="0" sz="1000" spc="-5">
                <a:latin typeface="Book Antiqua"/>
                <a:cs typeface="Book Antiqua"/>
              </a:rPr>
              <a:t>0</a:t>
            </a:r>
            <a:r>
              <a:rPr dirty="0" sz="1000" spc="-5">
                <a:latin typeface="Book Antiqua"/>
                <a:cs typeface="Book Antiqua"/>
              </a:rPr>
              <a:t>	</a:t>
            </a:r>
            <a:r>
              <a:rPr dirty="0" sz="1000" spc="-5">
                <a:latin typeface="Book Antiqua"/>
                <a:cs typeface="Book Antiqua"/>
              </a:rPr>
              <a:t>180</a:t>
            </a:r>
            <a:r>
              <a:rPr dirty="0" baseline="27777" sz="1050" spc="232" i="1">
                <a:latin typeface="Arial Narrow"/>
                <a:cs typeface="Arial Narrow"/>
              </a:rPr>
              <a:t>◦</a:t>
            </a:r>
            <a:endParaRPr baseline="27777" sz="105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05076" y="1490053"/>
            <a:ext cx="977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10" i="1">
                <a:latin typeface="Century Gothic"/>
                <a:cs typeface="Century Gothic"/>
              </a:rPr>
              <a:t>π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5968" y="1832513"/>
            <a:ext cx="2038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30</a:t>
            </a:r>
            <a:r>
              <a:rPr dirty="0" baseline="27777" sz="1050" spc="232" i="1">
                <a:latin typeface="Arial Narrow"/>
                <a:cs typeface="Arial Narrow"/>
              </a:rPr>
              <a:t>◦</a:t>
            </a:r>
            <a:endParaRPr baseline="27777" sz="105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31100" y="1745323"/>
            <a:ext cx="977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10" i="1">
                <a:latin typeface="Century Gothic"/>
                <a:cs typeface="Century Gothic"/>
              </a:rPr>
              <a:t>π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31100" y="1808624"/>
            <a:ext cx="121285" cy="401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  <a:tabLst>
                <a:tab pos="107950" algn="l"/>
              </a:tabLst>
            </a:pPr>
            <a:r>
              <a:rPr dirty="0" sz="700" spc="-5" u="sng">
                <a:latin typeface="Times New Roman"/>
                <a:cs typeface="Times New Roman"/>
              </a:rPr>
              <a:t> </a:t>
            </a:r>
            <a:r>
              <a:rPr dirty="0" sz="700" spc="-5" u="sng">
                <a:latin typeface="Times New Roman"/>
                <a:cs typeface="Times New Roman"/>
              </a:rPr>
              <a:t>	</a:t>
            </a:r>
            <a:endParaRPr sz="700">
              <a:latin typeface="Times New Roman"/>
              <a:cs typeface="Times New Roman"/>
            </a:endParaRPr>
          </a:p>
          <a:p>
            <a:pPr marL="19050">
              <a:lnSpc>
                <a:spcPts val="1105"/>
              </a:lnSpc>
            </a:pPr>
            <a:r>
              <a:rPr dirty="0" sz="1000" spc="-5">
                <a:latin typeface="Book Antiqua"/>
                <a:cs typeface="Book Antiqua"/>
              </a:rPr>
              <a:t>6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ts val="1150"/>
              </a:lnSpc>
            </a:pPr>
            <a:r>
              <a:rPr dirty="0" sz="1000" spc="-110" i="1">
                <a:latin typeface="Century Gothic"/>
                <a:cs typeface="Century Gothic"/>
              </a:rPr>
              <a:t>π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82458" y="1832513"/>
            <a:ext cx="2673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270</a:t>
            </a:r>
            <a:r>
              <a:rPr dirty="0" baseline="27777" sz="1050" spc="232" i="1">
                <a:latin typeface="Arial Narrow"/>
                <a:cs typeface="Arial Narrow"/>
              </a:rPr>
              <a:t>◦</a:t>
            </a:r>
            <a:endParaRPr baseline="27777" sz="1050">
              <a:latin typeface="Arial Narrow"/>
              <a:cs typeface="Arial Narro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73452" y="1746928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3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73452" y="1808624"/>
            <a:ext cx="176530" cy="174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 u="sng">
                <a:latin typeface="Times New Roman"/>
                <a:cs typeface="Times New Roman"/>
              </a:rPr>
              <a:t> </a:t>
            </a:r>
            <a:r>
              <a:rPr dirty="0" sz="700" spc="-5" u="sng">
                <a:latin typeface="Times New Roman"/>
                <a:cs typeface="Times New Roman"/>
              </a:rPr>
              <a:t>  </a:t>
            </a:r>
            <a:r>
              <a:rPr dirty="0" sz="700" spc="-55" u="sng">
                <a:latin typeface="Times New Roman"/>
                <a:cs typeface="Times New Roman"/>
              </a:rPr>
              <a:t> </a:t>
            </a:r>
            <a:r>
              <a:rPr dirty="0" baseline="-19444" sz="1500" spc="-165" i="1">
                <a:latin typeface="Century Gothic"/>
                <a:cs typeface="Century Gothic"/>
              </a:rPr>
              <a:t>π</a:t>
            </a:r>
            <a:endParaRPr baseline="-19444" sz="15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73452" y="1919305"/>
            <a:ext cx="161290" cy="377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110" i="1">
                <a:latin typeface="Century Gothic"/>
                <a:cs typeface="Century Gothic"/>
              </a:rPr>
              <a:t>π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5968" y="2144628"/>
            <a:ext cx="2038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45</a:t>
            </a:r>
            <a:r>
              <a:rPr dirty="0" baseline="27777" sz="1050" spc="232" i="1">
                <a:latin typeface="Arial Narrow"/>
                <a:cs typeface="Arial Narrow"/>
              </a:rPr>
              <a:t>◦</a:t>
            </a:r>
            <a:endParaRPr baseline="27777" sz="1050">
              <a:latin typeface="Arial Narrow"/>
              <a:cs typeface="Arial Narro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31100" y="2120739"/>
            <a:ext cx="12128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  <a:tabLst>
                <a:tab pos="107950" algn="l"/>
              </a:tabLst>
            </a:pPr>
            <a:r>
              <a:rPr dirty="0" sz="700" spc="-5" u="sng">
                <a:latin typeface="Times New Roman"/>
                <a:cs typeface="Times New Roman"/>
              </a:rPr>
              <a:t> </a:t>
            </a:r>
            <a:r>
              <a:rPr dirty="0" sz="700" spc="-5" u="sng">
                <a:latin typeface="Times New Roman"/>
                <a:cs typeface="Times New Roman"/>
              </a:rPr>
              <a:t>	</a:t>
            </a:r>
            <a:endParaRPr sz="700">
              <a:latin typeface="Times New Roman"/>
              <a:cs typeface="Times New Roman"/>
            </a:endParaRPr>
          </a:p>
          <a:p>
            <a:pPr marL="19050">
              <a:lnSpc>
                <a:spcPts val="1150"/>
              </a:lnSpc>
            </a:pPr>
            <a:r>
              <a:rPr dirty="0" sz="1000" spc="-5">
                <a:latin typeface="Book Antiqua"/>
                <a:cs typeface="Book Antiqua"/>
              </a:rPr>
              <a:t>4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82458" y="2144628"/>
            <a:ext cx="2673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360</a:t>
            </a:r>
            <a:r>
              <a:rPr dirty="0" baseline="27777" sz="1050" spc="232" i="1">
                <a:latin typeface="Arial Narrow"/>
                <a:cs typeface="Arial Narrow"/>
              </a:rPr>
              <a:t>◦</a:t>
            </a:r>
            <a:endParaRPr baseline="27777" sz="1050">
              <a:latin typeface="Arial Narrow"/>
              <a:cs typeface="Arial Narro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5968" y="2456744"/>
            <a:ext cx="2038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60</a:t>
            </a:r>
            <a:r>
              <a:rPr dirty="0" baseline="27777" sz="1050" spc="232" i="1">
                <a:latin typeface="Arial Narrow"/>
                <a:cs typeface="Arial Narrow"/>
              </a:rPr>
              <a:t>◦</a:t>
            </a:r>
            <a:endParaRPr baseline="27777" sz="1050">
              <a:latin typeface="Arial Narrow"/>
              <a:cs typeface="Arial Narro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31100" y="2369554"/>
            <a:ext cx="977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10" i="1">
                <a:latin typeface="Century Gothic"/>
                <a:cs typeface="Century Gothic"/>
              </a:rPr>
              <a:t>π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31100" y="2432854"/>
            <a:ext cx="121285" cy="401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  <a:tabLst>
                <a:tab pos="107950" algn="l"/>
              </a:tabLst>
            </a:pPr>
            <a:r>
              <a:rPr dirty="0" sz="700" spc="-5" u="sng">
                <a:latin typeface="Times New Roman"/>
                <a:cs typeface="Times New Roman"/>
              </a:rPr>
              <a:t> </a:t>
            </a:r>
            <a:r>
              <a:rPr dirty="0" sz="700" spc="-5" u="sng">
                <a:latin typeface="Times New Roman"/>
                <a:cs typeface="Times New Roman"/>
              </a:rPr>
              <a:t>	</a:t>
            </a:r>
            <a:endParaRPr sz="700">
              <a:latin typeface="Times New Roman"/>
              <a:cs typeface="Times New Roman"/>
            </a:endParaRPr>
          </a:p>
          <a:p>
            <a:pPr marL="19050">
              <a:lnSpc>
                <a:spcPts val="1105"/>
              </a:lnSpc>
            </a:pPr>
            <a:r>
              <a:rPr dirty="0" sz="1000" spc="-5">
                <a:latin typeface="Book Antiqua"/>
                <a:cs typeface="Book Antiqua"/>
              </a:rPr>
              <a:t>3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ts val="1150"/>
              </a:lnSpc>
            </a:pPr>
            <a:r>
              <a:rPr dirty="0" sz="1000" spc="-110" i="1">
                <a:latin typeface="Century Gothic"/>
                <a:cs typeface="Century Gothic"/>
              </a:rPr>
              <a:t>π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22069" y="2455139"/>
            <a:ext cx="1733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i="1">
                <a:latin typeface="Century Gothic"/>
                <a:cs typeface="Century Gothic"/>
              </a:rPr>
              <a:t>.</a:t>
            </a:r>
            <a:r>
              <a:rPr dirty="0" sz="1000" spc="-110" i="1">
                <a:latin typeface="Century Gothic"/>
                <a:cs typeface="Century Gothic"/>
              </a:rPr>
              <a:t> 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969594" y="2455139"/>
            <a:ext cx="1733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i="1">
                <a:latin typeface="Century Gothic"/>
                <a:cs typeface="Century Gothic"/>
              </a:rPr>
              <a:t>.</a:t>
            </a:r>
            <a:r>
              <a:rPr dirty="0" sz="1000" spc="-110" i="1">
                <a:latin typeface="Century Gothic"/>
                <a:cs typeface="Century Gothic"/>
              </a:rPr>
              <a:t> 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5968" y="2768872"/>
            <a:ext cx="2038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90</a:t>
            </a:r>
            <a:r>
              <a:rPr dirty="0" baseline="27777" sz="1050" spc="232" i="1">
                <a:latin typeface="Arial Narrow"/>
                <a:cs typeface="Arial Narrow"/>
              </a:rPr>
              <a:t>◦</a:t>
            </a:r>
            <a:endParaRPr baseline="27777" sz="1050">
              <a:latin typeface="Arial Narrow"/>
              <a:cs typeface="Arial Narro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31100" y="2744970"/>
            <a:ext cx="121285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  <a:tabLst>
                <a:tab pos="107950" algn="l"/>
              </a:tabLst>
            </a:pPr>
            <a:r>
              <a:rPr dirty="0" sz="700" spc="-5" u="sng">
                <a:latin typeface="Times New Roman"/>
                <a:cs typeface="Times New Roman"/>
              </a:rPr>
              <a:t> </a:t>
            </a:r>
            <a:r>
              <a:rPr dirty="0" sz="700" spc="-5" u="sng">
                <a:latin typeface="Times New Roman"/>
                <a:cs typeface="Times New Roman"/>
              </a:rPr>
              <a:t>	</a:t>
            </a:r>
            <a:endParaRPr sz="700">
              <a:latin typeface="Times New Roman"/>
              <a:cs typeface="Times New Roman"/>
            </a:endParaRPr>
          </a:p>
          <a:p>
            <a:pPr marL="19050">
              <a:lnSpc>
                <a:spcPts val="1150"/>
              </a:lnSpc>
            </a:pP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02956" y="2766985"/>
            <a:ext cx="86550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48970" algn="l"/>
              </a:tabLst>
            </a:pPr>
            <a:r>
              <a:rPr dirty="0" sz="1000" spc="-45" i="1">
                <a:latin typeface="Arial"/>
                <a:cs typeface="Arial"/>
              </a:rPr>
              <a:t>n</a:t>
            </a:r>
            <a:r>
              <a:rPr dirty="0" sz="1000" spc="-40" i="1">
                <a:latin typeface="Arial"/>
                <a:cs typeface="Arial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360</a:t>
            </a:r>
            <a:r>
              <a:rPr dirty="0" baseline="27777" sz="1050" spc="232" i="1">
                <a:latin typeface="Arial Narrow"/>
                <a:cs typeface="Arial Narrow"/>
              </a:rPr>
              <a:t>◦</a:t>
            </a:r>
            <a:r>
              <a:rPr dirty="0" baseline="27777" sz="1050" i="1">
                <a:latin typeface="Arial Narrow"/>
                <a:cs typeface="Arial Narrow"/>
              </a:rPr>
              <a:t>	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30" i="1">
                <a:latin typeface="Arial"/>
                <a:cs typeface="Arial"/>
              </a:rPr>
              <a:t>n</a:t>
            </a:r>
            <a:r>
              <a:rPr dirty="0" sz="1000" spc="-110" i="1">
                <a:latin typeface="Century Gothic"/>
                <a:cs typeface="Century Gothic"/>
              </a:rPr>
              <a:t>π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35"/>
              <a:t>16</a:t>
            </a:r>
            <a:r>
              <a:rPr dirty="0" spc="85"/>
              <a:t>/30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7867" y="25957"/>
            <a:ext cx="8686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F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unzioni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t</a:t>
            </a:r>
            <a:r>
              <a:rPr dirty="0" sz="500" spc="70">
                <a:solidFill>
                  <a:srgbClr val="7A0000"/>
                </a:solidFill>
                <a:latin typeface="Arial"/>
                <a:cs typeface="Arial"/>
              </a:rPr>
              <a:t>r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igon</a:t>
            </a:r>
            <a:r>
              <a:rPr dirty="0" sz="500" spc="55">
                <a:solidFill>
                  <a:srgbClr val="7A0000"/>
                </a:solidFill>
                <a:latin typeface="Arial"/>
                <a:cs typeface="Arial"/>
              </a:rPr>
              <a:t>ometr</a:t>
            </a:r>
            <a:r>
              <a:rPr dirty="0" sz="500" spc="30">
                <a:solidFill>
                  <a:srgbClr val="7A0000"/>
                </a:solidFill>
                <a:latin typeface="Arial"/>
                <a:cs typeface="Arial"/>
              </a:rPr>
              <a:t>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5"/>
              <a:t>T</a:t>
            </a:r>
            <a:r>
              <a:rPr dirty="0" spc="10"/>
              <a:t>rigonometria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792" y="1193094"/>
            <a:ext cx="3948429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0">
                <a:latin typeface="Book Antiqua"/>
                <a:cs typeface="Book Antiqua"/>
              </a:rPr>
              <a:t>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Book Antiqua"/>
                <a:cs typeface="Book Antiqua"/>
              </a:rPr>
              <a:t>trigonometria</a:t>
            </a:r>
            <a:r>
              <a:rPr dirty="0" sz="1000" spc="85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è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5">
                <a:latin typeface="Book Antiqua"/>
                <a:cs typeface="Book Antiqua"/>
              </a:rPr>
              <a:t>b</a:t>
            </a:r>
            <a:r>
              <a:rPr dirty="0" sz="1000" spc="-35">
                <a:latin typeface="Book Antiqua"/>
                <a:cs typeface="Book Antiqua"/>
              </a:rPr>
              <a:t>ranca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della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matematic</a:t>
            </a:r>
            <a:r>
              <a:rPr dirty="0" sz="1000" spc="-25">
                <a:latin typeface="Book Antiqua"/>
                <a:cs typeface="Book Antiqua"/>
              </a:rPr>
              <a:t>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che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o</a:t>
            </a:r>
            <a:r>
              <a:rPr dirty="0" sz="1000" spc="-45">
                <a:latin typeface="Book Antiqua"/>
                <a:cs typeface="Book Antiqua"/>
              </a:rPr>
              <a:t>ccupa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studi</a:t>
            </a:r>
            <a:r>
              <a:rPr dirty="0" sz="1000" spc="-80">
                <a:latin typeface="Book Antiqua"/>
                <a:cs typeface="Book Antiqua"/>
              </a:rPr>
              <a:t>a</a:t>
            </a:r>
            <a:r>
              <a:rPr dirty="0" sz="1000" spc="-50">
                <a:latin typeface="Book Antiqua"/>
                <a:cs typeface="Book Antiqua"/>
              </a:rPr>
              <a:t>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le</a:t>
            </a:r>
            <a:r>
              <a:rPr dirty="0" sz="1000" spc="-50">
                <a:latin typeface="Book Antiqua"/>
                <a:cs typeface="Book Antiqua"/>
              </a:rPr>
              <a:t> relazioni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tra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angoli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lati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5">
                <a:latin typeface="Book Antiqua"/>
                <a:cs typeface="Book Antiqua"/>
              </a:rPr>
              <a:t>un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tria</a:t>
            </a:r>
            <a:r>
              <a:rPr dirty="0" sz="1000" spc="-50">
                <a:latin typeface="Book Antiqua"/>
                <a:cs typeface="Book Antiqua"/>
              </a:rPr>
              <a:t>ngolo.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63606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17/30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7867" y="25957"/>
            <a:ext cx="8686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F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unzioni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t</a:t>
            </a:r>
            <a:r>
              <a:rPr dirty="0" sz="500" spc="70">
                <a:solidFill>
                  <a:srgbClr val="7A0000"/>
                </a:solidFill>
                <a:latin typeface="Arial"/>
                <a:cs typeface="Arial"/>
              </a:rPr>
              <a:t>r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igon</a:t>
            </a:r>
            <a:r>
              <a:rPr dirty="0" sz="500" spc="55">
                <a:solidFill>
                  <a:srgbClr val="7A0000"/>
                </a:solidFill>
                <a:latin typeface="Arial"/>
                <a:cs typeface="Arial"/>
              </a:rPr>
              <a:t>ometr</a:t>
            </a:r>
            <a:r>
              <a:rPr dirty="0" sz="500" spc="30">
                <a:solidFill>
                  <a:srgbClr val="7A0000"/>
                </a:solidFill>
                <a:latin typeface="Arial"/>
                <a:cs typeface="Arial"/>
              </a:rPr>
              <a:t>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5"/>
              <a:t>T</a:t>
            </a:r>
            <a:r>
              <a:rPr dirty="0" spc="10"/>
              <a:t>rigonometria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792" y="1193094"/>
            <a:ext cx="4311015" cy="1200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67030">
              <a:lnSpc>
                <a:spcPct val="100000"/>
              </a:lnSpc>
            </a:pPr>
            <a:r>
              <a:rPr dirty="0" sz="1000" spc="-50">
                <a:latin typeface="Book Antiqua"/>
                <a:cs typeface="Book Antiqua"/>
              </a:rPr>
              <a:t>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Book Antiqua"/>
                <a:cs typeface="Book Antiqua"/>
              </a:rPr>
              <a:t>trigonometria</a:t>
            </a:r>
            <a:r>
              <a:rPr dirty="0" sz="1000" spc="85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è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5">
                <a:latin typeface="Book Antiqua"/>
                <a:cs typeface="Book Antiqua"/>
              </a:rPr>
              <a:t>b</a:t>
            </a:r>
            <a:r>
              <a:rPr dirty="0" sz="1000" spc="-35">
                <a:latin typeface="Book Antiqua"/>
                <a:cs typeface="Book Antiqua"/>
              </a:rPr>
              <a:t>ranca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della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matematic</a:t>
            </a:r>
            <a:r>
              <a:rPr dirty="0" sz="1000" spc="-25">
                <a:latin typeface="Book Antiqua"/>
                <a:cs typeface="Book Antiqua"/>
              </a:rPr>
              <a:t>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che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o</a:t>
            </a:r>
            <a:r>
              <a:rPr dirty="0" sz="1000" spc="-45">
                <a:latin typeface="Book Antiqua"/>
                <a:cs typeface="Book Antiqua"/>
              </a:rPr>
              <a:t>ccupa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studi</a:t>
            </a:r>
            <a:r>
              <a:rPr dirty="0" sz="1000" spc="-80">
                <a:latin typeface="Book Antiqua"/>
                <a:cs typeface="Book Antiqua"/>
              </a:rPr>
              <a:t>a</a:t>
            </a:r>
            <a:r>
              <a:rPr dirty="0" sz="1000" spc="-50">
                <a:latin typeface="Book Antiqua"/>
                <a:cs typeface="Book Antiqua"/>
              </a:rPr>
              <a:t>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le</a:t>
            </a:r>
            <a:r>
              <a:rPr dirty="0" sz="1000" spc="-50">
                <a:latin typeface="Book Antiqua"/>
                <a:cs typeface="Book Antiqua"/>
              </a:rPr>
              <a:t> relazioni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tra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angoli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lati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5">
                <a:latin typeface="Book Antiqua"/>
                <a:cs typeface="Book Antiqua"/>
              </a:rPr>
              <a:t>un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tria</a:t>
            </a:r>
            <a:r>
              <a:rPr dirty="0" sz="1000" spc="-50">
                <a:latin typeface="Book Antiqua"/>
                <a:cs typeface="Book Antiqua"/>
              </a:rPr>
              <a:t>ngolo.</a:t>
            </a:r>
            <a:endParaRPr sz="1000">
              <a:latin typeface="Book Antiqua"/>
              <a:cs typeface="Book Antiqua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>
                <a:latin typeface="Book Antiqua"/>
                <a:cs typeface="Book Antiqua"/>
              </a:rPr>
              <a:t>P</a:t>
            </a:r>
            <a:r>
              <a:rPr dirty="0" sz="1000" spc="-50">
                <a:latin typeface="Book Antiqua"/>
                <a:cs typeface="Book Antiqua"/>
              </a:rPr>
              <a:t>er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raggiungere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questo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sco</a:t>
            </a:r>
            <a:r>
              <a:rPr dirty="0" sz="1000" spc="-30">
                <a:latin typeface="Book Antiqua"/>
                <a:cs typeface="Book Antiqua"/>
              </a:rPr>
              <a:t>p</a:t>
            </a:r>
            <a:r>
              <a:rPr dirty="0" sz="1000" spc="-50">
                <a:latin typeface="Book Antiqua"/>
                <a:cs typeface="Book Antiqua"/>
              </a:rPr>
              <a:t>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5">
                <a:latin typeface="Book Antiqua"/>
                <a:cs typeface="Book Antiqua"/>
              </a:rPr>
              <a:t>ven</a:t>
            </a:r>
            <a:r>
              <a:rPr dirty="0" sz="1000" spc="-55">
                <a:latin typeface="Book Antiqua"/>
                <a:cs typeface="Book Antiqua"/>
              </a:rPr>
              <a:t>go</a:t>
            </a:r>
            <a:r>
              <a:rPr dirty="0" sz="1000" spc="-70">
                <a:latin typeface="Book Antiqua"/>
                <a:cs typeface="Book Antiqua"/>
              </a:rPr>
              <a:t>n</a:t>
            </a:r>
            <a:r>
              <a:rPr dirty="0" sz="1000" spc="-50">
                <a:latin typeface="Book Antiqua"/>
                <a:cs typeface="Book Antiqua"/>
              </a:rPr>
              <a:t>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definite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funzioni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trigonometriche,</a:t>
            </a:r>
            <a:r>
              <a:rPr dirty="0" sz="1000" spc="9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cui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25">
                <a:latin typeface="Book Antiqua"/>
                <a:cs typeface="Book Antiqua"/>
              </a:rPr>
              <a:t>p</a:t>
            </a:r>
            <a:r>
              <a:rPr dirty="0" sz="1000" spc="-55">
                <a:latin typeface="Book Antiqua"/>
                <a:cs typeface="Book Antiqua"/>
              </a:rPr>
              <a:t>rincipali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sono:</a:t>
            </a:r>
            <a:endParaRPr sz="1000">
              <a:latin typeface="Book Antiqua"/>
              <a:cs typeface="Book Antiqua"/>
            </a:endParaRPr>
          </a:p>
          <a:p>
            <a:pPr marL="265430" indent="-121920">
              <a:lnSpc>
                <a:spcPct val="100000"/>
              </a:lnSpc>
              <a:spcBef>
                <a:spcPts val="254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55">
                <a:latin typeface="Book Antiqua"/>
                <a:cs typeface="Book Antiqua"/>
              </a:rPr>
              <a:t>seno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coseno,</a:t>
            </a:r>
            <a:endParaRPr sz="1000">
              <a:latin typeface="Book Antiqua"/>
              <a:cs typeface="Book Antiqua"/>
            </a:endParaRPr>
          </a:p>
          <a:p>
            <a:pPr marL="26543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30">
                <a:latin typeface="Book Antiqua"/>
                <a:cs typeface="Book Antiqua"/>
              </a:rPr>
              <a:t>tangente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cotangente,</a:t>
            </a:r>
            <a:endParaRPr sz="1000">
              <a:latin typeface="Book Antiqua"/>
              <a:cs typeface="Book Antiqua"/>
            </a:endParaRPr>
          </a:p>
          <a:p>
            <a:pPr marL="26543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30">
                <a:latin typeface="Book Antiqua"/>
                <a:cs typeface="Book Antiqua"/>
              </a:rPr>
              <a:t>secante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cosecante.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63606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17/30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7867" y="25957"/>
            <a:ext cx="8686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F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unzioni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t</a:t>
            </a:r>
            <a:r>
              <a:rPr dirty="0" sz="500" spc="70">
                <a:solidFill>
                  <a:srgbClr val="7A0000"/>
                </a:solidFill>
                <a:latin typeface="Arial"/>
                <a:cs typeface="Arial"/>
              </a:rPr>
              <a:t>r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igon</a:t>
            </a:r>
            <a:r>
              <a:rPr dirty="0" sz="500" spc="55">
                <a:solidFill>
                  <a:srgbClr val="7A0000"/>
                </a:solidFill>
                <a:latin typeface="Arial"/>
                <a:cs typeface="Arial"/>
              </a:rPr>
              <a:t>ometr</a:t>
            </a:r>
            <a:r>
              <a:rPr dirty="0" sz="500" spc="30">
                <a:solidFill>
                  <a:srgbClr val="7A0000"/>
                </a:solidFill>
                <a:latin typeface="Arial"/>
                <a:cs typeface="Arial"/>
              </a:rPr>
              <a:t>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Circonferenza</a:t>
            </a:r>
            <a:r>
              <a:rPr dirty="0" spc="100"/>
              <a:t> </a:t>
            </a:r>
            <a:r>
              <a:rPr dirty="0"/>
              <a:t>go</a:t>
            </a:r>
            <a:r>
              <a:rPr dirty="0" spc="-5"/>
              <a:t>n</a:t>
            </a:r>
            <a:r>
              <a:rPr dirty="0" spc="-10"/>
              <a:t>iom</a:t>
            </a:r>
            <a:r>
              <a:rPr dirty="0" spc="55"/>
              <a:t>e</a:t>
            </a:r>
            <a:r>
              <a:rPr dirty="0" spc="35"/>
              <a:t>t</a:t>
            </a:r>
            <a:r>
              <a:rPr dirty="0"/>
              <a:t>r</a:t>
            </a:r>
            <a:r>
              <a:rPr dirty="0" spc="-5"/>
              <a:t>i</a:t>
            </a:r>
            <a:r>
              <a:rPr dirty="0" spc="50"/>
              <a:t>ca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792" y="601934"/>
            <a:ext cx="4330700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5">
                <a:latin typeface="Book Antiqua"/>
                <a:cs typeface="Book Antiqua"/>
              </a:rPr>
              <a:t>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funzioni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trigonometriche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sono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00">
                <a:latin typeface="Book Antiqua"/>
                <a:cs typeface="Book Antiqua"/>
              </a:rPr>
              <a:t>d</a:t>
            </a:r>
            <a:r>
              <a:rPr dirty="0" sz="1000" spc="-40">
                <a:latin typeface="Book Antiqua"/>
                <a:cs typeface="Book Antiqua"/>
              </a:rPr>
              <a:t>efinite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mediante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Book Antiqua"/>
                <a:cs typeface="Book Antiqua"/>
              </a:rPr>
              <a:t>circonferenza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Book Antiqua"/>
                <a:cs typeface="Book Antiqua"/>
              </a:rPr>
              <a:t>goniometric</a:t>
            </a:r>
            <a:r>
              <a:rPr dirty="0" sz="1000" spc="-50">
                <a:solidFill>
                  <a:srgbClr val="FF0000"/>
                </a:solidFill>
                <a:latin typeface="Book Antiqua"/>
                <a:cs typeface="Book Antiqua"/>
              </a:rPr>
              <a:t>a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25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ovvero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una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circonferenza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raggio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unit</a:t>
            </a:r>
            <a:r>
              <a:rPr dirty="0" sz="1000" spc="-75">
                <a:latin typeface="Book Antiqua"/>
                <a:cs typeface="Book Antiqua"/>
              </a:rPr>
              <a:t>a</a:t>
            </a:r>
            <a:r>
              <a:rPr dirty="0" sz="1000" spc="-55">
                <a:latin typeface="Book Antiqua"/>
                <a:cs typeface="Book Antiqua"/>
              </a:rPr>
              <a:t>rio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centra</a:t>
            </a:r>
            <a:r>
              <a:rPr dirty="0" sz="1000">
                <a:latin typeface="Book Antiqua"/>
                <a:cs typeface="Book Antiqua"/>
              </a:rPr>
              <a:t>ta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nell’</a:t>
            </a:r>
            <a:r>
              <a:rPr dirty="0" sz="1000" spc="-90">
                <a:latin typeface="Book Antiqua"/>
                <a:cs typeface="Book Antiqua"/>
              </a:rPr>
              <a:t>o</a:t>
            </a:r>
            <a:r>
              <a:rPr dirty="0" sz="1000" spc="-60">
                <a:latin typeface="Book Antiqua"/>
                <a:cs typeface="Book Antiqua"/>
              </a:rPr>
              <a:t>rigine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del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piano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15">
                <a:latin typeface="Book Antiqua"/>
                <a:cs typeface="Book Antiqua"/>
              </a:rPr>
              <a:t>c</a:t>
            </a:r>
            <a:r>
              <a:rPr dirty="0" sz="1000" spc="-45">
                <a:latin typeface="Book Antiqua"/>
                <a:cs typeface="Book Antiqua"/>
              </a:rPr>
              <a:t>a</a:t>
            </a:r>
            <a:r>
              <a:rPr dirty="0" sz="1000" spc="-40">
                <a:latin typeface="Book Antiqua"/>
                <a:cs typeface="Book Antiqua"/>
              </a:rPr>
              <a:t>rtesiano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63606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18/30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7867" y="25957"/>
            <a:ext cx="8686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F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unzioni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t</a:t>
            </a:r>
            <a:r>
              <a:rPr dirty="0" sz="500" spc="70">
                <a:solidFill>
                  <a:srgbClr val="7A0000"/>
                </a:solidFill>
                <a:latin typeface="Arial"/>
                <a:cs typeface="Arial"/>
              </a:rPr>
              <a:t>r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igon</a:t>
            </a:r>
            <a:r>
              <a:rPr dirty="0" sz="500" spc="55">
                <a:solidFill>
                  <a:srgbClr val="7A0000"/>
                </a:solidFill>
                <a:latin typeface="Arial"/>
                <a:cs typeface="Arial"/>
              </a:rPr>
              <a:t>ometr</a:t>
            </a:r>
            <a:r>
              <a:rPr dirty="0" sz="500" spc="30">
                <a:solidFill>
                  <a:srgbClr val="7A0000"/>
                </a:solidFill>
                <a:latin typeface="Arial"/>
                <a:cs typeface="Arial"/>
              </a:rPr>
              <a:t>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Circonferenza</a:t>
            </a:r>
            <a:r>
              <a:rPr dirty="0" spc="100"/>
              <a:t> </a:t>
            </a:r>
            <a:r>
              <a:rPr dirty="0"/>
              <a:t>go</a:t>
            </a:r>
            <a:r>
              <a:rPr dirty="0" spc="-5"/>
              <a:t>n</a:t>
            </a:r>
            <a:r>
              <a:rPr dirty="0" spc="-10"/>
              <a:t>iom</a:t>
            </a:r>
            <a:r>
              <a:rPr dirty="0" spc="55"/>
              <a:t>e</a:t>
            </a:r>
            <a:r>
              <a:rPr dirty="0" spc="35"/>
              <a:t>t</a:t>
            </a:r>
            <a:r>
              <a:rPr dirty="0"/>
              <a:t>r</a:t>
            </a:r>
            <a:r>
              <a:rPr dirty="0" spc="-5"/>
              <a:t>i</a:t>
            </a:r>
            <a:r>
              <a:rPr dirty="0" spc="50"/>
              <a:t>ca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792" y="601934"/>
            <a:ext cx="4330700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5">
                <a:latin typeface="Book Antiqua"/>
                <a:cs typeface="Book Antiqua"/>
              </a:rPr>
              <a:t>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funzioni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trigonometriche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sono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00">
                <a:latin typeface="Book Antiqua"/>
                <a:cs typeface="Book Antiqua"/>
              </a:rPr>
              <a:t>d</a:t>
            </a:r>
            <a:r>
              <a:rPr dirty="0" sz="1000" spc="-40">
                <a:latin typeface="Book Antiqua"/>
                <a:cs typeface="Book Antiqua"/>
              </a:rPr>
              <a:t>efinite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mediante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Book Antiqua"/>
                <a:cs typeface="Book Antiqua"/>
              </a:rPr>
              <a:t>circonferenza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Book Antiqua"/>
                <a:cs typeface="Book Antiqua"/>
              </a:rPr>
              <a:t>goniometric</a:t>
            </a:r>
            <a:r>
              <a:rPr dirty="0" sz="1000" spc="-50">
                <a:solidFill>
                  <a:srgbClr val="FF0000"/>
                </a:solidFill>
                <a:latin typeface="Book Antiqua"/>
                <a:cs typeface="Book Antiqua"/>
              </a:rPr>
              <a:t>a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25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ovvero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una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circonferenza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raggio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unit</a:t>
            </a:r>
            <a:r>
              <a:rPr dirty="0" sz="1000" spc="-75">
                <a:latin typeface="Book Antiqua"/>
                <a:cs typeface="Book Antiqua"/>
              </a:rPr>
              <a:t>a</a:t>
            </a:r>
            <a:r>
              <a:rPr dirty="0" sz="1000" spc="-55">
                <a:latin typeface="Book Antiqua"/>
                <a:cs typeface="Book Antiqua"/>
              </a:rPr>
              <a:t>rio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centra</a:t>
            </a:r>
            <a:r>
              <a:rPr dirty="0" sz="1000">
                <a:latin typeface="Book Antiqua"/>
                <a:cs typeface="Book Antiqua"/>
              </a:rPr>
              <a:t>ta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nell’</a:t>
            </a:r>
            <a:r>
              <a:rPr dirty="0" sz="1000" spc="-90">
                <a:latin typeface="Book Antiqua"/>
                <a:cs typeface="Book Antiqua"/>
              </a:rPr>
              <a:t>o</a:t>
            </a:r>
            <a:r>
              <a:rPr dirty="0" sz="1000" spc="-60">
                <a:latin typeface="Book Antiqua"/>
                <a:cs typeface="Book Antiqua"/>
              </a:rPr>
              <a:t>rigine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del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piano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15">
                <a:latin typeface="Book Antiqua"/>
                <a:cs typeface="Book Antiqua"/>
              </a:rPr>
              <a:t>c</a:t>
            </a:r>
            <a:r>
              <a:rPr dirty="0" sz="1000" spc="-45">
                <a:latin typeface="Book Antiqua"/>
                <a:cs typeface="Book Antiqua"/>
              </a:rPr>
              <a:t>a</a:t>
            </a:r>
            <a:r>
              <a:rPr dirty="0" sz="1000" spc="-40">
                <a:latin typeface="Book Antiqua"/>
                <a:cs typeface="Book Antiqua"/>
              </a:rPr>
              <a:t>rtesiano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627" y="1810428"/>
            <a:ext cx="2186305" cy="759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20">
                <a:latin typeface="Book Antiqua"/>
                <a:cs typeface="Book Antiqua"/>
              </a:rPr>
              <a:t>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ogni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o</a:t>
            </a:r>
            <a:r>
              <a:rPr dirty="0" sz="1000" spc="-25">
                <a:latin typeface="Book Antiqua"/>
                <a:cs typeface="Book Antiqua"/>
              </a:rPr>
              <a:t>rientato,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c</a:t>
            </a:r>
            <a:r>
              <a:rPr dirty="0" sz="1000" spc="-65">
                <a:latin typeface="Book Antiqua"/>
                <a:cs typeface="Book Antiqua"/>
              </a:rPr>
              <a:t>on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25">
                <a:latin typeface="Book Antiqua"/>
                <a:cs typeface="Book Antiqua"/>
              </a:rPr>
              <a:t>p</a:t>
            </a:r>
            <a:r>
              <a:rPr dirty="0" sz="1000" spc="-65">
                <a:latin typeface="Book Antiqua"/>
                <a:cs typeface="Book Antiqua"/>
              </a:rPr>
              <a:t>rimo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lato</a:t>
            </a:r>
            <a:r>
              <a:rPr dirty="0" sz="1000" spc="-15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sull’asse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c</a:t>
            </a:r>
            <a:r>
              <a:rPr dirty="0" sz="1000" spc="-65">
                <a:latin typeface="Book Antiqua"/>
                <a:cs typeface="Book Antiqua"/>
              </a:rPr>
              <a:t>o</a:t>
            </a:r>
            <a:r>
              <a:rPr dirty="0" sz="1000" spc="-55">
                <a:latin typeface="Book Antiqua"/>
                <a:cs typeface="Book Antiqua"/>
              </a:rPr>
              <a:t>rris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70">
                <a:latin typeface="Book Antiqua"/>
                <a:cs typeface="Book Antiqua"/>
              </a:rPr>
              <a:t>onde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5">
                <a:latin typeface="Book Antiqua"/>
                <a:cs typeface="Book Antiqua"/>
              </a:rPr>
              <a:t>un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sull</a:t>
            </a:r>
            <a:r>
              <a:rPr dirty="0" sz="1000" spc="-25">
                <a:latin typeface="Book Antiqua"/>
                <a:cs typeface="Book Antiqua"/>
              </a:rPr>
              <a:t>a</a:t>
            </a:r>
            <a:r>
              <a:rPr dirty="0" sz="1000" spc="-15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circonferenza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gon</a:t>
            </a:r>
            <a:r>
              <a:rPr dirty="0" sz="1000" spc="-55">
                <a:latin typeface="Book Antiqua"/>
                <a:cs typeface="Book Antiqua"/>
              </a:rPr>
              <a:t>io</a:t>
            </a:r>
            <a:r>
              <a:rPr dirty="0" sz="1000" spc="-114">
                <a:latin typeface="Book Antiqua"/>
                <a:cs typeface="Book Antiqua"/>
              </a:rPr>
              <a:t>m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-15">
                <a:latin typeface="Book Antiqua"/>
                <a:cs typeface="Book Antiqua"/>
              </a:rPr>
              <a:t>trica,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dato</a:t>
            </a:r>
            <a:r>
              <a:rPr dirty="0" sz="1000" spc="-2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dall’intersezione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tra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circonferen</a:t>
            </a:r>
            <a:r>
              <a:rPr dirty="0" sz="1000" spc="-45">
                <a:latin typeface="Book Antiqua"/>
                <a:cs typeface="Book Antiqua"/>
              </a:rPr>
              <a:t>za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5">
                <a:latin typeface="Book Antiqua"/>
                <a:cs typeface="Book Antiqua"/>
              </a:rPr>
              <a:t>ed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-5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secondo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5">
                <a:latin typeface="Book Antiqua"/>
                <a:cs typeface="Book Antiqua"/>
              </a:rPr>
              <a:t>lat</a:t>
            </a:r>
            <a:r>
              <a:rPr dirty="0" sz="1000" spc="-50">
                <a:latin typeface="Book Antiqua"/>
                <a:cs typeface="Book Antiqua"/>
              </a:rPr>
              <a:t>o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46159" y="1100180"/>
            <a:ext cx="2177422" cy="2148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263606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18/30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7867" y="25957"/>
            <a:ext cx="8686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F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unzioni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t</a:t>
            </a:r>
            <a:r>
              <a:rPr dirty="0" sz="500" spc="70">
                <a:solidFill>
                  <a:srgbClr val="7A0000"/>
                </a:solidFill>
                <a:latin typeface="Arial"/>
                <a:cs typeface="Arial"/>
              </a:rPr>
              <a:t>r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igon</a:t>
            </a:r>
            <a:r>
              <a:rPr dirty="0" sz="500" spc="55">
                <a:solidFill>
                  <a:srgbClr val="7A0000"/>
                </a:solidFill>
                <a:latin typeface="Arial"/>
                <a:cs typeface="Arial"/>
              </a:rPr>
              <a:t>ometr</a:t>
            </a:r>
            <a:r>
              <a:rPr dirty="0" sz="500" spc="30">
                <a:solidFill>
                  <a:srgbClr val="7A0000"/>
                </a:solidFill>
                <a:latin typeface="Arial"/>
                <a:cs typeface="Arial"/>
              </a:rPr>
              <a:t>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Circonferenza</a:t>
            </a:r>
            <a:r>
              <a:rPr dirty="0" spc="100"/>
              <a:t> </a:t>
            </a:r>
            <a:r>
              <a:rPr dirty="0"/>
              <a:t>go</a:t>
            </a:r>
            <a:r>
              <a:rPr dirty="0" spc="-5"/>
              <a:t>n</a:t>
            </a:r>
            <a:r>
              <a:rPr dirty="0" spc="-10"/>
              <a:t>iom</a:t>
            </a:r>
            <a:r>
              <a:rPr dirty="0" spc="55"/>
              <a:t>e</a:t>
            </a:r>
            <a:r>
              <a:rPr dirty="0" spc="35"/>
              <a:t>t</a:t>
            </a:r>
            <a:r>
              <a:rPr dirty="0"/>
              <a:t>r</a:t>
            </a:r>
            <a:r>
              <a:rPr dirty="0" spc="-5"/>
              <a:t>i</a:t>
            </a:r>
            <a:r>
              <a:rPr dirty="0" spc="50"/>
              <a:t>ca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792" y="601934"/>
            <a:ext cx="4330700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5">
                <a:latin typeface="Book Antiqua"/>
                <a:cs typeface="Book Antiqua"/>
              </a:rPr>
              <a:t>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funzioni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trigonometriche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sono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00">
                <a:latin typeface="Book Antiqua"/>
                <a:cs typeface="Book Antiqua"/>
              </a:rPr>
              <a:t>d</a:t>
            </a:r>
            <a:r>
              <a:rPr dirty="0" sz="1000" spc="-40">
                <a:latin typeface="Book Antiqua"/>
                <a:cs typeface="Book Antiqua"/>
              </a:rPr>
              <a:t>efinite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mediante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Book Antiqua"/>
                <a:cs typeface="Book Antiqua"/>
              </a:rPr>
              <a:t>circonferenza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Book Antiqua"/>
                <a:cs typeface="Book Antiqua"/>
              </a:rPr>
              <a:t>goniometric</a:t>
            </a:r>
            <a:r>
              <a:rPr dirty="0" sz="1000" spc="-50">
                <a:solidFill>
                  <a:srgbClr val="FF0000"/>
                </a:solidFill>
                <a:latin typeface="Book Antiqua"/>
                <a:cs typeface="Book Antiqua"/>
              </a:rPr>
              <a:t>a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25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ovvero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una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circonferenza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raggio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unit</a:t>
            </a:r>
            <a:r>
              <a:rPr dirty="0" sz="1000" spc="-75">
                <a:latin typeface="Book Antiqua"/>
                <a:cs typeface="Book Antiqua"/>
              </a:rPr>
              <a:t>a</a:t>
            </a:r>
            <a:r>
              <a:rPr dirty="0" sz="1000" spc="-55">
                <a:latin typeface="Book Antiqua"/>
                <a:cs typeface="Book Antiqua"/>
              </a:rPr>
              <a:t>rio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centra</a:t>
            </a:r>
            <a:r>
              <a:rPr dirty="0" sz="1000">
                <a:latin typeface="Book Antiqua"/>
                <a:cs typeface="Book Antiqua"/>
              </a:rPr>
              <a:t>ta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nell’</a:t>
            </a:r>
            <a:r>
              <a:rPr dirty="0" sz="1000" spc="-90">
                <a:latin typeface="Book Antiqua"/>
                <a:cs typeface="Book Antiqua"/>
              </a:rPr>
              <a:t>o</a:t>
            </a:r>
            <a:r>
              <a:rPr dirty="0" sz="1000" spc="-60">
                <a:latin typeface="Book Antiqua"/>
                <a:cs typeface="Book Antiqua"/>
              </a:rPr>
              <a:t>rigine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del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piano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15">
                <a:latin typeface="Book Antiqua"/>
                <a:cs typeface="Book Antiqua"/>
              </a:rPr>
              <a:t>c</a:t>
            </a:r>
            <a:r>
              <a:rPr dirty="0" sz="1000" spc="-45">
                <a:latin typeface="Book Antiqua"/>
                <a:cs typeface="Book Antiqua"/>
              </a:rPr>
              <a:t>a</a:t>
            </a:r>
            <a:r>
              <a:rPr dirty="0" sz="1000" spc="-40">
                <a:latin typeface="Book Antiqua"/>
                <a:cs typeface="Book Antiqua"/>
              </a:rPr>
              <a:t>rtesiano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627" y="1796247"/>
            <a:ext cx="2203450" cy="761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75">
                <a:latin typeface="Book Antiqua"/>
                <a:cs typeface="Book Antiqua"/>
              </a:rPr>
              <a:t>Allo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stesso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90">
                <a:latin typeface="Book Antiqua"/>
                <a:cs typeface="Book Antiqua"/>
              </a:rPr>
              <a:t>m</a:t>
            </a:r>
            <a:r>
              <a:rPr dirty="0" sz="1000" spc="-30">
                <a:latin typeface="Book Antiqua"/>
                <a:cs typeface="Book Antiqua"/>
              </a:rPr>
              <a:t>o</a:t>
            </a:r>
            <a:r>
              <a:rPr dirty="0" sz="1000" spc="-80">
                <a:latin typeface="Book Antiqua"/>
                <a:cs typeface="Book Antiqua"/>
              </a:rPr>
              <a:t>do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ogni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 i="1">
                <a:latin typeface="Arial"/>
                <a:cs typeface="Arial"/>
              </a:rPr>
              <a:t>P</a:t>
            </a:r>
            <a:r>
              <a:rPr dirty="0" sz="1000" spc="135" i="1">
                <a:latin typeface="Arial"/>
                <a:cs typeface="Arial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della </a:t>
            </a:r>
            <a:r>
              <a:rPr dirty="0" sz="1000" spc="-50">
                <a:latin typeface="Book Antiqua"/>
                <a:cs typeface="Book Antiqua"/>
              </a:rPr>
              <a:t>circonferenza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gon</a:t>
            </a:r>
            <a:r>
              <a:rPr dirty="0" sz="1000" spc="-55">
                <a:latin typeface="Book Antiqua"/>
                <a:cs typeface="Book Antiqua"/>
              </a:rPr>
              <a:t>io</a:t>
            </a:r>
            <a:r>
              <a:rPr dirty="0" sz="1000" spc="-114">
                <a:latin typeface="Book Antiqua"/>
                <a:cs typeface="Book Antiqua"/>
              </a:rPr>
              <a:t>m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-25">
                <a:latin typeface="Book Antiqua"/>
                <a:cs typeface="Book Antiqua"/>
              </a:rPr>
              <a:t>trica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c</a:t>
            </a:r>
            <a:r>
              <a:rPr dirty="0" sz="1000" spc="-65">
                <a:latin typeface="Book Antiqua"/>
                <a:cs typeface="Book Antiqua"/>
              </a:rPr>
              <a:t>o</a:t>
            </a:r>
            <a:r>
              <a:rPr dirty="0" sz="1000" spc="-55">
                <a:latin typeface="Book Antiqua"/>
                <a:cs typeface="Book Antiqua"/>
              </a:rPr>
              <a:t>rris</a:t>
            </a:r>
            <a:r>
              <a:rPr dirty="0" sz="1000" spc="-60">
                <a:latin typeface="Book Antiqua"/>
                <a:cs typeface="Book Antiqua"/>
              </a:rPr>
              <a:t>p</a:t>
            </a:r>
            <a:r>
              <a:rPr dirty="0" sz="1000" spc="-70">
                <a:latin typeface="Book Antiqua"/>
                <a:cs typeface="Book Antiqua"/>
              </a:rPr>
              <a:t>onde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l’angolo</a:t>
            </a:r>
            <a:r>
              <a:rPr dirty="0" sz="1000" spc="7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o</a:t>
            </a:r>
            <a:r>
              <a:rPr dirty="0" sz="1000" spc="-35">
                <a:latin typeface="Book Antiqua"/>
                <a:cs typeface="Book Antiqua"/>
              </a:rPr>
              <a:t>rientato</a:t>
            </a:r>
            <a:r>
              <a:rPr dirty="0" sz="1000" spc="70">
                <a:latin typeface="Book Antiqua"/>
                <a:cs typeface="Book Antiqu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c</a:t>
            </a:r>
            <a:r>
              <a:rPr dirty="0" sz="1000" spc="-50">
                <a:latin typeface="Book Antiqua"/>
                <a:cs typeface="Book Antiqua"/>
              </a:rPr>
              <a:t>o</a:t>
            </a:r>
            <a:r>
              <a:rPr dirty="0" sz="1000" spc="-70">
                <a:latin typeface="Book Antiqua"/>
                <a:cs typeface="Book Antiqua"/>
              </a:rPr>
              <a:t>n</a:t>
            </a:r>
            <a:r>
              <a:rPr dirty="0" sz="1000" spc="75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vertice</a:t>
            </a:r>
            <a:r>
              <a:rPr dirty="0" sz="1000" spc="75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nell’</a:t>
            </a:r>
            <a:r>
              <a:rPr dirty="0" sz="1000" spc="-90">
                <a:latin typeface="Book Antiqua"/>
                <a:cs typeface="Book Antiqua"/>
              </a:rPr>
              <a:t>o</a:t>
            </a:r>
            <a:r>
              <a:rPr dirty="0" sz="1000" spc="-45">
                <a:latin typeface="Book Antiqua"/>
                <a:cs typeface="Book Antiqua"/>
              </a:rPr>
              <a:t>rigine,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125">
                <a:latin typeface="Book Antiqua"/>
                <a:cs typeface="Book Antiqua"/>
              </a:rPr>
              <a:t>p</a:t>
            </a:r>
            <a:r>
              <a:rPr dirty="0" sz="1000" spc="-65">
                <a:latin typeface="Book Antiqua"/>
                <a:cs typeface="Book Antiqua"/>
              </a:rPr>
              <a:t>rimo</a:t>
            </a:r>
            <a:r>
              <a:rPr dirty="0" sz="1000" spc="75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lato</a:t>
            </a:r>
            <a:r>
              <a:rPr dirty="0" sz="1000" spc="7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sulla</a:t>
            </a:r>
            <a:r>
              <a:rPr dirty="0" sz="1000" spc="75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semiretta</a:t>
            </a:r>
            <a:r>
              <a:rPr dirty="0" sz="1000" spc="75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delle</a:t>
            </a:r>
            <a:r>
              <a:rPr dirty="0" sz="1000" spc="75">
                <a:latin typeface="Book Antiqua"/>
                <a:cs typeface="Book Antiqu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135" i="1">
                <a:latin typeface="Arial"/>
                <a:cs typeface="Arial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50">
                <a:latin typeface="Book Antiqua"/>
                <a:cs typeface="Book Antiqua"/>
              </a:rPr>
              <a:t>ositive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secondo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sul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raggio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50">
                <a:latin typeface="Book Antiqua"/>
                <a:cs typeface="Book Antiqua"/>
              </a:rPr>
              <a:t>er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45" i="1">
                <a:latin typeface="Arial"/>
                <a:cs typeface="Arial"/>
              </a:rPr>
              <a:t>P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46159" y="1100180"/>
            <a:ext cx="2177422" cy="2148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35"/>
              <a:t>19</a:t>
            </a:r>
            <a:r>
              <a:rPr dirty="0" spc="85"/>
              <a:t>/30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3767" y="25957"/>
            <a:ext cx="436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Goniometria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Angoli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792" y="658543"/>
            <a:ext cx="3899535" cy="154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5">
                <a:latin typeface="Book Antiqua"/>
                <a:cs typeface="Book Antiqua"/>
              </a:rPr>
              <a:t>Due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semiret</a:t>
            </a:r>
            <a:r>
              <a:rPr dirty="0" sz="1000" spc="-5">
                <a:latin typeface="Book Antiqua"/>
                <a:cs typeface="Book Antiqua"/>
              </a:rPr>
              <a:t>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uscenti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uno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stesso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</a:t>
            </a:r>
            <a:r>
              <a:rPr dirty="0" sz="1000" spc="-50">
                <a:latin typeface="Book Antiqua"/>
                <a:cs typeface="Book Antiqua"/>
              </a:rPr>
              <a:t>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0" i="1">
                <a:latin typeface="Arial"/>
                <a:cs typeface="Arial"/>
              </a:rPr>
              <a:t>V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65" i="1">
                <a:latin typeface="Arial"/>
                <a:cs typeface="Arial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dividono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piano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in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p</a:t>
            </a:r>
            <a:r>
              <a:rPr dirty="0" sz="1000" spc="-80">
                <a:latin typeface="Book Antiqua"/>
                <a:cs typeface="Book Antiqua"/>
              </a:rPr>
              <a:t>a</a:t>
            </a:r>
            <a:r>
              <a:rPr dirty="0" sz="1000" spc="-15">
                <a:latin typeface="Book Antiqua"/>
                <a:cs typeface="Book Antiqua"/>
              </a:rPr>
              <a:t>rti.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527" y="1725725"/>
            <a:ext cx="2279135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49161" y="2513202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5128" y="2564003"/>
            <a:ext cx="2126733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12662" y="1634444"/>
            <a:ext cx="50800" cy="8914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312662" y="1697945"/>
            <a:ext cx="50800" cy="8279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3527" y="1808282"/>
            <a:ext cx="2279650" cy="768985"/>
          </a:xfrm>
          <a:custGeom>
            <a:avLst/>
            <a:gdLst/>
            <a:ahLst/>
            <a:cxnLst/>
            <a:rect l="l" t="t" r="r" b="b"/>
            <a:pathLst>
              <a:path w="2279650" h="768985">
                <a:moveTo>
                  <a:pt x="2279135" y="0"/>
                </a:moveTo>
                <a:lnTo>
                  <a:pt x="0" y="0"/>
                </a:lnTo>
                <a:lnTo>
                  <a:pt x="0" y="717620"/>
                </a:lnTo>
                <a:lnTo>
                  <a:pt x="16636" y="755134"/>
                </a:lnTo>
                <a:lnTo>
                  <a:pt x="2228334" y="768420"/>
                </a:lnTo>
                <a:lnTo>
                  <a:pt x="2242577" y="766375"/>
                </a:lnTo>
                <a:lnTo>
                  <a:pt x="2273698" y="740417"/>
                </a:lnTo>
                <a:lnTo>
                  <a:pt x="22791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312662" y="1685245"/>
            <a:ext cx="0" cy="859790"/>
          </a:xfrm>
          <a:custGeom>
            <a:avLst/>
            <a:gdLst/>
            <a:ahLst/>
            <a:cxnLst/>
            <a:rect l="l" t="t" r="r" b="b"/>
            <a:pathLst>
              <a:path w="0" h="859789">
                <a:moveTo>
                  <a:pt x="0" y="85970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312662" y="167254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312662" y="165984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312662" y="164714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312662" y="162809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71627" y="1626392"/>
            <a:ext cx="2101215" cy="95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0">
                <a:solidFill>
                  <a:srgbClr val="3333B2"/>
                </a:solidFill>
                <a:latin typeface="Book Antiqua"/>
                <a:cs typeface="Book Antiqua"/>
              </a:rPr>
              <a:t>Definizione</a:t>
            </a:r>
            <a:endParaRPr sz="1000">
              <a:latin typeface="Book Antiqua"/>
              <a:cs typeface="Book Antiqua"/>
            </a:endParaRPr>
          </a:p>
          <a:p>
            <a:pPr marL="12700" marR="5080">
              <a:lnSpc>
                <a:spcPct val="100000"/>
              </a:lnSpc>
              <a:spcBef>
                <a:spcPts val="315"/>
              </a:spcBef>
            </a:pPr>
            <a:r>
              <a:rPr dirty="0" sz="1000" spc="-65">
                <a:latin typeface="Book Antiqua"/>
                <a:cs typeface="Book Antiqua"/>
              </a:rPr>
              <a:t>Chiameremo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Book Antiqua"/>
                <a:cs typeface="Book Antiqua"/>
              </a:rPr>
              <a:t>angolo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ciascuna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delle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due</a:t>
            </a:r>
            <a:r>
              <a:rPr dirty="0" sz="1000" spc="-35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p</a:t>
            </a:r>
            <a:r>
              <a:rPr dirty="0" sz="1000" spc="-80">
                <a:latin typeface="Book Antiqua"/>
                <a:cs typeface="Book Antiqua"/>
              </a:rPr>
              <a:t>a</a:t>
            </a:r>
            <a:r>
              <a:rPr dirty="0" sz="1000" spc="-30">
                <a:latin typeface="Book Antiqua"/>
                <a:cs typeface="Book Antiqua"/>
              </a:rPr>
              <a:t>rti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piano,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0" i="1">
                <a:latin typeface="Arial"/>
                <a:cs typeface="Arial"/>
              </a:rPr>
              <a:t>V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65" i="1"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Book Antiqua"/>
                <a:cs typeface="Book Antiqua"/>
              </a:rPr>
              <a:t>vertice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due</a:t>
            </a:r>
            <a:r>
              <a:rPr dirty="0" sz="1000" spc="-35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semirette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5">
                <a:solidFill>
                  <a:srgbClr val="FF0000"/>
                </a:solidFill>
                <a:latin typeface="Book Antiqua"/>
                <a:cs typeface="Book Antiqua"/>
              </a:rPr>
              <a:t>lat</a:t>
            </a:r>
            <a:r>
              <a:rPr dirty="0" sz="1000" spc="-60">
                <a:solidFill>
                  <a:srgbClr val="FF0000"/>
                </a:solidFill>
                <a:latin typeface="Book Antiqua"/>
                <a:cs typeface="Book Antiqua"/>
              </a:rPr>
              <a:t>i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Book Antiqua"/>
                <a:cs typeface="Book Antiqua"/>
              </a:rPr>
              <a:t>dell’angolo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  <a:p>
            <a:pPr marL="12700" marR="286385">
              <a:lnSpc>
                <a:spcPts val="1200"/>
              </a:lnSpc>
              <a:spcBef>
                <a:spcPts val="35"/>
              </a:spcBef>
            </a:pPr>
            <a:r>
              <a:rPr dirty="0" sz="1000" spc="-65">
                <a:latin typeface="Book Antiqua"/>
                <a:cs typeface="Book Antiqua"/>
              </a:rPr>
              <a:t>Due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angoli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che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abbiano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5">
                <a:latin typeface="Book Antiqua"/>
                <a:cs typeface="Book Antiqua"/>
              </a:rPr>
              <a:t>un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lato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in</a:t>
            </a:r>
            <a:r>
              <a:rPr dirty="0" sz="1000" spc="-35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comune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diranno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Book Antiqua"/>
                <a:cs typeface="Book Antiqua"/>
              </a:rPr>
              <a:t>adiacenti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567508" y="930092"/>
            <a:ext cx="1734817" cy="22307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35"/>
              <a:t>1</a:t>
            </a:fld>
            <a:r>
              <a:rPr dirty="0" spc="85"/>
              <a:t>/30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7867" y="25957"/>
            <a:ext cx="8686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F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unzioni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t</a:t>
            </a:r>
            <a:r>
              <a:rPr dirty="0" sz="500" spc="70">
                <a:solidFill>
                  <a:srgbClr val="7A0000"/>
                </a:solidFill>
                <a:latin typeface="Arial"/>
                <a:cs typeface="Arial"/>
              </a:rPr>
              <a:t>r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igon</a:t>
            </a:r>
            <a:r>
              <a:rPr dirty="0" sz="500" spc="55">
                <a:solidFill>
                  <a:srgbClr val="7A0000"/>
                </a:solidFill>
                <a:latin typeface="Arial"/>
                <a:cs typeface="Arial"/>
              </a:rPr>
              <a:t>ometr</a:t>
            </a:r>
            <a:r>
              <a:rPr dirty="0" sz="500" spc="30">
                <a:solidFill>
                  <a:srgbClr val="7A0000"/>
                </a:solidFill>
                <a:latin typeface="Arial"/>
                <a:cs typeface="Arial"/>
              </a:rPr>
              <a:t>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Circonferenza</a:t>
            </a:r>
            <a:r>
              <a:rPr dirty="0" spc="100"/>
              <a:t> </a:t>
            </a:r>
            <a:r>
              <a:rPr dirty="0"/>
              <a:t>go</a:t>
            </a:r>
            <a:r>
              <a:rPr dirty="0" spc="-5"/>
              <a:t>n</a:t>
            </a:r>
            <a:r>
              <a:rPr dirty="0" spc="-10"/>
              <a:t>iom</a:t>
            </a:r>
            <a:r>
              <a:rPr dirty="0" spc="55"/>
              <a:t>e</a:t>
            </a:r>
            <a:r>
              <a:rPr dirty="0" spc="35"/>
              <a:t>t</a:t>
            </a:r>
            <a:r>
              <a:rPr dirty="0"/>
              <a:t>r</a:t>
            </a:r>
            <a:r>
              <a:rPr dirty="0" spc="-5"/>
              <a:t>i</a:t>
            </a:r>
            <a:r>
              <a:rPr dirty="0" spc="50"/>
              <a:t>ca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627" y="1169027"/>
            <a:ext cx="2203450" cy="1403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69240">
              <a:lnSpc>
                <a:spcPct val="100000"/>
              </a:lnSpc>
            </a:pPr>
            <a:r>
              <a:rPr dirty="0" sz="1000" spc="-150">
                <a:latin typeface="Book Antiqua"/>
                <a:cs typeface="Book Antiqua"/>
              </a:rPr>
              <a:t>A</a:t>
            </a:r>
            <a:r>
              <a:rPr dirty="0" sz="1000" spc="-100">
                <a:latin typeface="Book Antiqua"/>
                <a:cs typeface="Book Antiqua"/>
              </a:rPr>
              <a:t>d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ogni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c</a:t>
            </a:r>
            <a:r>
              <a:rPr dirty="0" sz="1000" spc="-65">
                <a:latin typeface="Book Antiqua"/>
                <a:cs typeface="Book Antiqua"/>
              </a:rPr>
              <a:t>o</a:t>
            </a:r>
            <a:r>
              <a:rPr dirty="0" sz="1000" spc="-55">
                <a:latin typeface="Book Antiqua"/>
                <a:cs typeface="Book Antiqua"/>
              </a:rPr>
              <a:t>rris</a:t>
            </a:r>
            <a:r>
              <a:rPr dirty="0" sz="1000" spc="-60">
                <a:latin typeface="Book Antiqua"/>
                <a:cs typeface="Book Antiqua"/>
              </a:rPr>
              <a:t>p</a:t>
            </a:r>
            <a:r>
              <a:rPr dirty="0" sz="1000" spc="-70">
                <a:latin typeface="Book Antiqua"/>
                <a:cs typeface="Book Antiqua"/>
              </a:rPr>
              <a:t>ondono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infiniti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angoli.</a:t>
            </a:r>
            <a:endParaRPr sz="1000">
              <a:latin typeface="Book Antiqua"/>
              <a:cs typeface="Book Antiqua"/>
            </a:endParaRPr>
          </a:p>
          <a:p>
            <a:pPr marL="12700" marR="60325">
              <a:lnSpc>
                <a:spcPts val="1200"/>
              </a:lnSpc>
              <a:spcBef>
                <a:spcPts val="35"/>
              </a:spcBef>
            </a:pPr>
            <a:r>
              <a:rPr dirty="0" sz="1000" spc="-150">
                <a:latin typeface="Book Antiqua"/>
                <a:cs typeface="Book Antiqua"/>
              </a:rPr>
              <a:t>A</a:t>
            </a:r>
            <a:r>
              <a:rPr dirty="0" sz="1000" spc="-100">
                <a:latin typeface="Book Antiqua"/>
                <a:cs typeface="Book Antiqua"/>
              </a:rPr>
              <a:t>d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esempio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0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relativo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all’angolo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85">
                <a:latin typeface="Book Antiqua"/>
                <a:cs typeface="Book Antiqua"/>
              </a:rPr>
              <a:t>nu</a:t>
            </a:r>
            <a:r>
              <a:rPr dirty="0" sz="1000" spc="-35">
                <a:latin typeface="Book Antiqua"/>
                <a:cs typeface="Book Antiqua"/>
              </a:rPr>
              <a:t>llo,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è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individuato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anche</a:t>
            </a:r>
            <a:r>
              <a:rPr dirty="0" sz="1000" spc="-2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dall’angolo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giro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multipli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dell’angolo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giro.</a:t>
            </a:r>
            <a:endParaRPr sz="1000">
              <a:latin typeface="Book Antiqua"/>
              <a:cs typeface="Book Antiqua"/>
            </a:endParaRPr>
          </a:p>
          <a:p>
            <a:pPr marL="12700" marR="5080">
              <a:lnSpc>
                <a:spcPts val="1200"/>
              </a:lnSpc>
            </a:pPr>
            <a:r>
              <a:rPr dirty="0" sz="1000" spc="-70">
                <a:latin typeface="Book Antiqua"/>
                <a:cs typeface="Book Antiqua"/>
              </a:rPr>
              <a:t>In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general</a:t>
            </a:r>
            <a:r>
              <a:rPr dirty="0" sz="1000" spc="-55">
                <a:latin typeface="Book Antiqua"/>
                <a:cs typeface="Book Antiqua"/>
              </a:rPr>
              <a:t>e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se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ad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5">
                <a:latin typeface="Book Antiqua"/>
                <a:cs typeface="Book Antiqua"/>
              </a:rPr>
              <a:t>un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c</a:t>
            </a:r>
            <a:r>
              <a:rPr dirty="0" sz="1000" spc="-65">
                <a:latin typeface="Book Antiqua"/>
                <a:cs typeface="Book Antiqua"/>
              </a:rPr>
              <a:t>o</a:t>
            </a:r>
            <a:r>
              <a:rPr dirty="0" sz="1000" spc="-55">
                <a:latin typeface="Book Antiqua"/>
                <a:cs typeface="Book Antiqua"/>
              </a:rPr>
              <a:t>rris</a:t>
            </a:r>
            <a:r>
              <a:rPr dirty="0" sz="1000" spc="-60">
                <a:latin typeface="Book Antiqua"/>
                <a:cs typeface="Book Antiqua"/>
              </a:rPr>
              <a:t>p</a:t>
            </a:r>
            <a:r>
              <a:rPr dirty="0" sz="1000" spc="-70">
                <a:latin typeface="Book Antiqua"/>
                <a:cs typeface="Book Antiqua"/>
              </a:rPr>
              <a:t>onde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l’angolo</a:t>
            </a:r>
            <a:r>
              <a:rPr dirty="0" sz="1000" spc="6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7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all</a:t>
            </a:r>
            <a:r>
              <a:rPr dirty="0" sz="1000" spc="-90">
                <a:latin typeface="Book Antiqua"/>
                <a:cs typeface="Book Antiqua"/>
              </a:rPr>
              <a:t>o</a:t>
            </a:r>
            <a:r>
              <a:rPr dirty="0" sz="1000" spc="-45">
                <a:latin typeface="Book Antiqua"/>
                <a:cs typeface="Book Antiqua"/>
              </a:rPr>
              <a:t>ra</a:t>
            </a:r>
            <a:r>
              <a:rPr dirty="0" sz="1000" spc="65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lo</a:t>
            </a:r>
            <a:r>
              <a:rPr dirty="0" sz="1000" spc="65">
                <a:latin typeface="Book Antiqua"/>
                <a:cs typeface="Book Antiqua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ste</a:t>
            </a:r>
            <a:r>
              <a:rPr dirty="0" sz="1000" spc="-50">
                <a:latin typeface="Book Antiqua"/>
                <a:cs typeface="Book Antiqua"/>
              </a:rPr>
              <a:t>sso</a:t>
            </a:r>
            <a:r>
              <a:rPr dirty="0" sz="1000" spc="65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vale</a:t>
            </a:r>
            <a:r>
              <a:rPr dirty="0" sz="1000" spc="65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anche</a:t>
            </a:r>
            <a:r>
              <a:rPr dirty="0" sz="1000" spc="65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50">
                <a:latin typeface="Book Antiqua"/>
                <a:cs typeface="Book Antiqua"/>
              </a:rPr>
              <a:t>er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gli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angoli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75" i="1">
                <a:latin typeface="Century Gothic"/>
                <a:cs typeface="Century Gothic"/>
              </a:rPr>
              <a:t>π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15" i="1">
                <a:latin typeface="Arial"/>
                <a:cs typeface="Arial"/>
              </a:rPr>
              <a:t>k</a:t>
            </a:r>
            <a:r>
              <a:rPr dirty="0" sz="1000" spc="80" i="1">
                <a:latin typeface="Arial"/>
                <a:cs typeface="Arial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Palatino Linotype"/>
                <a:cs typeface="Palatino Linotype"/>
              </a:rPr>
              <a:t>Z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46159" y="807704"/>
            <a:ext cx="2177379" cy="2082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35"/>
              <a:t>20</a:t>
            </a:r>
            <a:r>
              <a:rPr dirty="0" spc="85"/>
              <a:t>/30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7867" y="25957"/>
            <a:ext cx="8686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F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unzioni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t</a:t>
            </a:r>
            <a:r>
              <a:rPr dirty="0" sz="500" spc="70">
                <a:solidFill>
                  <a:srgbClr val="7A0000"/>
                </a:solidFill>
                <a:latin typeface="Arial"/>
                <a:cs typeface="Arial"/>
              </a:rPr>
              <a:t>r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igon</a:t>
            </a:r>
            <a:r>
              <a:rPr dirty="0" sz="500" spc="55">
                <a:solidFill>
                  <a:srgbClr val="7A0000"/>
                </a:solidFill>
                <a:latin typeface="Arial"/>
                <a:cs typeface="Arial"/>
              </a:rPr>
              <a:t>ometr</a:t>
            </a:r>
            <a:r>
              <a:rPr dirty="0" sz="500" spc="30">
                <a:solidFill>
                  <a:srgbClr val="7A0000"/>
                </a:solidFill>
                <a:latin typeface="Arial"/>
                <a:cs typeface="Arial"/>
              </a:rPr>
              <a:t>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Seno</a:t>
            </a:r>
            <a:r>
              <a:rPr dirty="0" spc="105"/>
              <a:t> </a:t>
            </a:r>
            <a:r>
              <a:rPr dirty="0" spc="15"/>
              <a:t>e</a:t>
            </a:r>
            <a:r>
              <a:rPr dirty="0" spc="105"/>
              <a:t> </a:t>
            </a:r>
            <a:r>
              <a:rPr dirty="0" spc="-10"/>
              <a:t>coseno</a:t>
            </a:r>
          </a:p>
        </p:txBody>
      </p:sp>
      <p:sp>
        <p:nvSpPr>
          <p:cNvPr id="6" name="object 6"/>
          <p:cNvSpPr/>
          <p:nvPr/>
        </p:nvSpPr>
        <p:spPr>
          <a:xfrm>
            <a:off x="33527" y="1489785"/>
            <a:ext cx="2279135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49161" y="199820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5128" y="2049005"/>
            <a:ext cx="2126733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12662" y="1398515"/>
            <a:ext cx="50800" cy="6123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12662" y="1462016"/>
            <a:ext cx="50800" cy="5488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527" y="1572353"/>
            <a:ext cx="2279650" cy="489584"/>
          </a:xfrm>
          <a:custGeom>
            <a:avLst/>
            <a:gdLst/>
            <a:ahLst/>
            <a:cxnLst/>
            <a:rect l="l" t="t" r="r" b="b"/>
            <a:pathLst>
              <a:path w="2279650" h="489585">
                <a:moveTo>
                  <a:pt x="2279135" y="0"/>
                </a:moveTo>
                <a:lnTo>
                  <a:pt x="0" y="0"/>
                </a:lnTo>
                <a:lnTo>
                  <a:pt x="0" y="438551"/>
                </a:lnTo>
                <a:lnTo>
                  <a:pt x="16636" y="476065"/>
                </a:lnTo>
                <a:lnTo>
                  <a:pt x="2228334" y="489352"/>
                </a:lnTo>
                <a:lnTo>
                  <a:pt x="2242577" y="487307"/>
                </a:lnTo>
                <a:lnTo>
                  <a:pt x="2273698" y="461348"/>
                </a:lnTo>
                <a:lnTo>
                  <a:pt x="22791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312662" y="1449315"/>
            <a:ext cx="0" cy="581025"/>
          </a:xfrm>
          <a:custGeom>
            <a:avLst/>
            <a:gdLst/>
            <a:ahLst/>
            <a:cxnLst/>
            <a:rect l="l" t="t" r="r" b="b"/>
            <a:pathLst>
              <a:path w="0" h="581025">
                <a:moveTo>
                  <a:pt x="0" y="58063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312662" y="14366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312662" y="14239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312662" y="14112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312662" y="139216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1627" y="1390452"/>
            <a:ext cx="2202815" cy="648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0">
                <a:solidFill>
                  <a:srgbClr val="3333B2"/>
                </a:solidFill>
                <a:latin typeface="Book Antiqua"/>
                <a:cs typeface="Book Antiqua"/>
              </a:rPr>
              <a:t>Definizione</a:t>
            </a:r>
            <a:endParaRPr sz="1000">
              <a:latin typeface="Book Antiqua"/>
              <a:cs typeface="Book Antiqua"/>
            </a:endParaRPr>
          </a:p>
          <a:p>
            <a:pPr marL="12700" marR="5080">
              <a:lnSpc>
                <a:spcPct val="100000"/>
              </a:lnSpc>
              <a:spcBef>
                <a:spcPts val="315"/>
              </a:spcBef>
            </a:pPr>
            <a:r>
              <a:rPr dirty="0" sz="1000" spc="-20">
                <a:latin typeface="Book Antiqua"/>
                <a:cs typeface="Book Antiqua"/>
              </a:rPr>
              <a:t>Si</a:t>
            </a:r>
            <a:r>
              <a:rPr dirty="0" sz="1000" spc="65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definiscono</a:t>
            </a:r>
            <a:r>
              <a:rPr dirty="0" sz="1000" spc="65">
                <a:latin typeface="Book Antiqua"/>
                <a:cs typeface="Book Antiqu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Book Antiqua"/>
                <a:cs typeface="Book Antiqua"/>
              </a:rPr>
              <a:t>coseno</a:t>
            </a:r>
            <a:r>
              <a:rPr dirty="0" sz="1000" spc="65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65">
                <a:latin typeface="Book Antiqua"/>
                <a:cs typeface="Book Antiqu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Book Antiqua"/>
                <a:cs typeface="Book Antiqua"/>
              </a:rPr>
              <a:t>seno</a:t>
            </a:r>
            <a:r>
              <a:rPr dirty="0" sz="1000" spc="65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65">
                <a:latin typeface="Book Antiqua"/>
                <a:cs typeface="Book Antiqua"/>
              </a:rPr>
              <a:t> </a:t>
            </a:r>
            <a:r>
              <a:rPr dirty="0" sz="1000" spc="-85">
                <a:latin typeface="Book Antiqua"/>
                <a:cs typeface="Book Antiqua"/>
              </a:rPr>
              <a:t>un</a:t>
            </a:r>
            <a:r>
              <a:rPr dirty="0" sz="1000" spc="65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angolo</a:t>
            </a:r>
            <a:r>
              <a:rPr dirty="0" sz="1000" spc="-25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o</a:t>
            </a:r>
            <a:r>
              <a:rPr dirty="0" sz="1000" spc="-35">
                <a:latin typeface="Book Antiqua"/>
                <a:cs typeface="Book Antiqua"/>
              </a:rPr>
              <a:t>rientato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55" i="1">
                <a:latin typeface="Century Gothic"/>
                <a:cs typeface="Century Gothic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ris</a:t>
            </a:r>
            <a:r>
              <a:rPr dirty="0" sz="1000" spc="-60">
                <a:latin typeface="Book Antiqua"/>
                <a:cs typeface="Book Antiqua"/>
              </a:rPr>
              <a:t>p</a:t>
            </a:r>
            <a:r>
              <a:rPr dirty="0" sz="1000" spc="-35">
                <a:latin typeface="Book Antiqua"/>
                <a:cs typeface="Book Antiqua"/>
              </a:rPr>
              <a:t>ettivamente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l’asc</a:t>
            </a:r>
            <a:r>
              <a:rPr dirty="0" sz="1000" spc="-45">
                <a:latin typeface="Book Antiqua"/>
                <a:cs typeface="Book Antiqua"/>
              </a:rPr>
              <a:t>issa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-2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l’</a:t>
            </a:r>
            <a:r>
              <a:rPr dirty="0" sz="1000" spc="-85">
                <a:latin typeface="Book Antiqua"/>
                <a:cs typeface="Book Antiqua"/>
              </a:rPr>
              <a:t>o</a:t>
            </a:r>
            <a:r>
              <a:rPr dirty="0" sz="1000" spc="-45">
                <a:latin typeface="Book Antiqua"/>
                <a:cs typeface="Book Antiqua"/>
              </a:rPr>
              <a:t>rdinata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del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relativo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95">
                <a:latin typeface="Book Antiqua"/>
                <a:cs typeface="Book Antiqua"/>
              </a:rPr>
              <a:t>pu</a:t>
            </a:r>
            <a:r>
              <a:rPr dirty="0" sz="1000" spc="-30">
                <a:latin typeface="Book Antiqua"/>
                <a:cs typeface="Book Antiqua"/>
              </a:rPr>
              <a:t>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45" i="1">
                <a:latin typeface="Arial"/>
                <a:cs typeface="Arial"/>
              </a:rPr>
              <a:t>P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346159" y="658715"/>
            <a:ext cx="2177531" cy="20226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63593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21/30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7867" y="25957"/>
            <a:ext cx="8686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F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unzioni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t</a:t>
            </a:r>
            <a:r>
              <a:rPr dirty="0" sz="500" spc="70">
                <a:solidFill>
                  <a:srgbClr val="7A0000"/>
                </a:solidFill>
                <a:latin typeface="Arial"/>
                <a:cs typeface="Arial"/>
              </a:rPr>
              <a:t>r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igon</a:t>
            </a:r>
            <a:r>
              <a:rPr dirty="0" sz="500" spc="55">
                <a:solidFill>
                  <a:srgbClr val="7A0000"/>
                </a:solidFill>
                <a:latin typeface="Arial"/>
                <a:cs typeface="Arial"/>
              </a:rPr>
              <a:t>ometr</a:t>
            </a:r>
            <a:r>
              <a:rPr dirty="0" sz="500" spc="30">
                <a:solidFill>
                  <a:srgbClr val="7A0000"/>
                </a:solidFill>
                <a:latin typeface="Arial"/>
                <a:cs typeface="Arial"/>
              </a:rPr>
              <a:t>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Seno</a:t>
            </a:r>
            <a:r>
              <a:rPr dirty="0" spc="105"/>
              <a:t> </a:t>
            </a:r>
            <a:r>
              <a:rPr dirty="0" spc="15"/>
              <a:t>e</a:t>
            </a:r>
            <a:r>
              <a:rPr dirty="0" spc="105"/>
              <a:t> </a:t>
            </a:r>
            <a:r>
              <a:rPr dirty="0" spc="-10"/>
              <a:t>coseno</a:t>
            </a:r>
          </a:p>
        </p:txBody>
      </p:sp>
      <p:sp>
        <p:nvSpPr>
          <p:cNvPr id="6" name="object 6"/>
          <p:cNvSpPr/>
          <p:nvPr/>
        </p:nvSpPr>
        <p:spPr>
          <a:xfrm>
            <a:off x="33527" y="1489785"/>
            <a:ext cx="2279135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49161" y="199820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5128" y="2049005"/>
            <a:ext cx="2126733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12662" y="1398515"/>
            <a:ext cx="50800" cy="6123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12662" y="1462016"/>
            <a:ext cx="50800" cy="5488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527" y="1572353"/>
            <a:ext cx="2279650" cy="489584"/>
          </a:xfrm>
          <a:custGeom>
            <a:avLst/>
            <a:gdLst/>
            <a:ahLst/>
            <a:cxnLst/>
            <a:rect l="l" t="t" r="r" b="b"/>
            <a:pathLst>
              <a:path w="2279650" h="489585">
                <a:moveTo>
                  <a:pt x="2279135" y="0"/>
                </a:moveTo>
                <a:lnTo>
                  <a:pt x="0" y="0"/>
                </a:lnTo>
                <a:lnTo>
                  <a:pt x="0" y="438551"/>
                </a:lnTo>
                <a:lnTo>
                  <a:pt x="16636" y="476065"/>
                </a:lnTo>
                <a:lnTo>
                  <a:pt x="2228334" y="489352"/>
                </a:lnTo>
                <a:lnTo>
                  <a:pt x="2242577" y="487307"/>
                </a:lnTo>
                <a:lnTo>
                  <a:pt x="2273698" y="461348"/>
                </a:lnTo>
                <a:lnTo>
                  <a:pt x="22791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312662" y="1449315"/>
            <a:ext cx="0" cy="581025"/>
          </a:xfrm>
          <a:custGeom>
            <a:avLst/>
            <a:gdLst/>
            <a:ahLst/>
            <a:cxnLst/>
            <a:rect l="l" t="t" r="r" b="b"/>
            <a:pathLst>
              <a:path w="0" h="581025">
                <a:moveTo>
                  <a:pt x="0" y="58063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312662" y="14366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312662" y="14239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312662" y="14112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312662" y="139216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1627" y="1390452"/>
            <a:ext cx="2202815" cy="648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0">
                <a:solidFill>
                  <a:srgbClr val="3333B2"/>
                </a:solidFill>
                <a:latin typeface="Book Antiqua"/>
                <a:cs typeface="Book Antiqua"/>
              </a:rPr>
              <a:t>Definizione</a:t>
            </a:r>
            <a:endParaRPr sz="1000">
              <a:latin typeface="Book Antiqua"/>
              <a:cs typeface="Book Antiqua"/>
            </a:endParaRPr>
          </a:p>
          <a:p>
            <a:pPr marL="12700" marR="5080">
              <a:lnSpc>
                <a:spcPct val="100000"/>
              </a:lnSpc>
              <a:spcBef>
                <a:spcPts val="315"/>
              </a:spcBef>
            </a:pPr>
            <a:r>
              <a:rPr dirty="0" sz="1000" spc="-20">
                <a:latin typeface="Book Antiqua"/>
                <a:cs typeface="Book Antiqua"/>
              </a:rPr>
              <a:t>Si</a:t>
            </a:r>
            <a:r>
              <a:rPr dirty="0" sz="1000" spc="65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definiscono</a:t>
            </a:r>
            <a:r>
              <a:rPr dirty="0" sz="1000" spc="65">
                <a:latin typeface="Book Antiqua"/>
                <a:cs typeface="Book Antiqu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Book Antiqua"/>
                <a:cs typeface="Book Antiqua"/>
              </a:rPr>
              <a:t>coseno</a:t>
            </a:r>
            <a:r>
              <a:rPr dirty="0" sz="1000" spc="65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65">
                <a:latin typeface="Book Antiqua"/>
                <a:cs typeface="Book Antiqu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Book Antiqua"/>
                <a:cs typeface="Book Antiqua"/>
              </a:rPr>
              <a:t>seno</a:t>
            </a:r>
            <a:r>
              <a:rPr dirty="0" sz="1000" spc="65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65">
                <a:latin typeface="Book Antiqua"/>
                <a:cs typeface="Book Antiqua"/>
              </a:rPr>
              <a:t> </a:t>
            </a:r>
            <a:r>
              <a:rPr dirty="0" sz="1000" spc="-85">
                <a:latin typeface="Book Antiqua"/>
                <a:cs typeface="Book Antiqua"/>
              </a:rPr>
              <a:t>un</a:t>
            </a:r>
            <a:r>
              <a:rPr dirty="0" sz="1000" spc="65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angolo</a:t>
            </a:r>
            <a:r>
              <a:rPr dirty="0" sz="1000" spc="-25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o</a:t>
            </a:r>
            <a:r>
              <a:rPr dirty="0" sz="1000" spc="-35">
                <a:latin typeface="Book Antiqua"/>
                <a:cs typeface="Book Antiqua"/>
              </a:rPr>
              <a:t>rientato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55" i="1">
                <a:latin typeface="Century Gothic"/>
                <a:cs typeface="Century Gothic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ris</a:t>
            </a:r>
            <a:r>
              <a:rPr dirty="0" sz="1000" spc="-60">
                <a:latin typeface="Book Antiqua"/>
                <a:cs typeface="Book Antiqua"/>
              </a:rPr>
              <a:t>p</a:t>
            </a:r>
            <a:r>
              <a:rPr dirty="0" sz="1000" spc="-35">
                <a:latin typeface="Book Antiqua"/>
                <a:cs typeface="Book Antiqua"/>
              </a:rPr>
              <a:t>ettivamente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l’asc</a:t>
            </a:r>
            <a:r>
              <a:rPr dirty="0" sz="1000" spc="-45">
                <a:latin typeface="Book Antiqua"/>
                <a:cs typeface="Book Antiqua"/>
              </a:rPr>
              <a:t>issa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-2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l’</a:t>
            </a:r>
            <a:r>
              <a:rPr dirty="0" sz="1000" spc="-85">
                <a:latin typeface="Book Antiqua"/>
                <a:cs typeface="Book Antiqua"/>
              </a:rPr>
              <a:t>o</a:t>
            </a:r>
            <a:r>
              <a:rPr dirty="0" sz="1000" spc="-45">
                <a:latin typeface="Book Antiqua"/>
                <a:cs typeface="Book Antiqua"/>
              </a:rPr>
              <a:t>rdinata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del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relativo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95">
                <a:latin typeface="Book Antiqua"/>
                <a:cs typeface="Book Antiqua"/>
              </a:rPr>
              <a:t>pu</a:t>
            </a:r>
            <a:r>
              <a:rPr dirty="0" sz="1000" spc="-30">
                <a:latin typeface="Book Antiqua"/>
                <a:cs typeface="Book Antiqua"/>
              </a:rPr>
              <a:t>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45" i="1">
                <a:latin typeface="Arial"/>
                <a:cs typeface="Arial"/>
              </a:rPr>
              <a:t>P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346159" y="658715"/>
            <a:ext cx="2177531" cy="20226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13792" y="2679387"/>
            <a:ext cx="4001135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55">
                <a:latin typeface="Book Antiqua"/>
                <a:cs typeface="Book Antiqua"/>
              </a:rPr>
              <a:t>Discende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subito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che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seno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5">
                <a:latin typeface="Book Antiqua"/>
                <a:cs typeface="Book Antiqua"/>
              </a:rPr>
              <a:t>ed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coseno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siano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com</a:t>
            </a:r>
            <a:r>
              <a:rPr dirty="0" sz="1000" spc="-90">
                <a:latin typeface="Book Antiqua"/>
                <a:cs typeface="Book Antiqua"/>
              </a:rPr>
              <a:t>p</a:t>
            </a:r>
            <a:r>
              <a:rPr dirty="0" sz="1000" spc="-50">
                <a:latin typeface="Book Antiqua"/>
                <a:cs typeface="Book Antiqua"/>
              </a:rPr>
              <a:t>resi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tra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10">
                <a:latin typeface="Book Antiqua"/>
                <a:cs typeface="Book Antiqua"/>
              </a:rPr>
              <a:t>1.</a:t>
            </a:r>
            <a:endParaRPr sz="1000">
              <a:latin typeface="Book Antiqua"/>
              <a:cs typeface="Book Antiqua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35">
                <a:latin typeface="Book Antiqua"/>
                <a:cs typeface="Book Antiqua"/>
              </a:rPr>
              <a:t>Seno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coseno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indicano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con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5">
                <a:latin typeface="Book Antiqua"/>
                <a:cs typeface="Book Antiqua"/>
              </a:rPr>
              <a:t>o,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quando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non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c’è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rischio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-45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ambiguità,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con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55" i="1">
                <a:latin typeface="Century Gothic"/>
                <a:cs typeface="Century Gothic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263593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21/30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7867" y="25957"/>
            <a:ext cx="8686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F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unzioni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t</a:t>
            </a:r>
            <a:r>
              <a:rPr dirty="0" sz="500" spc="70">
                <a:solidFill>
                  <a:srgbClr val="7A0000"/>
                </a:solidFill>
                <a:latin typeface="Arial"/>
                <a:cs typeface="Arial"/>
              </a:rPr>
              <a:t>r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igon</a:t>
            </a:r>
            <a:r>
              <a:rPr dirty="0" sz="500" spc="55">
                <a:solidFill>
                  <a:srgbClr val="7A0000"/>
                </a:solidFill>
                <a:latin typeface="Arial"/>
                <a:cs typeface="Arial"/>
              </a:rPr>
              <a:t>ometr</a:t>
            </a:r>
            <a:r>
              <a:rPr dirty="0" sz="500" spc="30">
                <a:solidFill>
                  <a:srgbClr val="7A0000"/>
                </a:solidFill>
                <a:latin typeface="Arial"/>
                <a:cs typeface="Arial"/>
              </a:rPr>
              <a:t>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Sinusoide</a:t>
            </a:r>
            <a:r>
              <a:rPr dirty="0" spc="105"/>
              <a:t> </a:t>
            </a:r>
            <a:r>
              <a:rPr dirty="0" spc="15"/>
              <a:t>e</a:t>
            </a:r>
            <a:r>
              <a:rPr dirty="0" spc="105"/>
              <a:t> </a:t>
            </a:r>
            <a:r>
              <a:rPr dirty="0"/>
              <a:t>cosinusoide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627" y="969561"/>
            <a:ext cx="2168525" cy="1214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25">
                <a:latin typeface="Book Antiqua"/>
                <a:cs typeface="Book Antiqua"/>
              </a:rPr>
              <a:t>T</a:t>
            </a:r>
            <a:r>
              <a:rPr dirty="0" sz="1000" spc="-45">
                <a:latin typeface="Book Antiqua"/>
                <a:cs typeface="Book Antiqua"/>
              </a:rPr>
              <a:t>racciando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sul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piano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5">
                <a:latin typeface="Book Antiqua"/>
                <a:cs typeface="Book Antiqua"/>
              </a:rPr>
              <a:t>c</a:t>
            </a:r>
            <a:r>
              <a:rPr dirty="0" sz="1000" spc="-45">
                <a:latin typeface="Book Antiqua"/>
                <a:cs typeface="Book Antiqua"/>
              </a:rPr>
              <a:t>a</a:t>
            </a:r>
            <a:r>
              <a:rPr dirty="0" sz="1000" spc="-40">
                <a:latin typeface="Book Antiqua"/>
                <a:cs typeface="Book Antiqua"/>
              </a:rPr>
              <a:t>rtesiano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punti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"/>
                <a:cs typeface="Arial"/>
              </a:rPr>
              <a:t>x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ad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esempio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">
                <a:latin typeface="Book Antiqua"/>
                <a:cs typeface="Book Antiqua"/>
              </a:rPr>
              <a:t>0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0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5" i="1">
                <a:latin typeface="Century Gothic"/>
                <a:cs typeface="Century Gothic"/>
              </a:rPr>
              <a:t>,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75" i="1">
                <a:latin typeface="Century Gothic"/>
                <a:cs typeface="Century Gothic"/>
              </a:rPr>
              <a:t>π</a:t>
            </a:r>
            <a:r>
              <a:rPr dirty="0" sz="1000" spc="55" i="1">
                <a:latin typeface="Century Gothic"/>
                <a:cs typeface="Century Gothic"/>
              </a:rPr>
              <a:t>/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75" i="1">
                <a:latin typeface="Century Gothic"/>
                <a:cs typeface="Century Gothic"/>
              </a:rPr>
              <a:t>π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0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">
                <a:latin typeface="Book Antiqua"/>
                <a:cs typeface="Book Antiqua"/>
              </a:rPr>
              <a:t>3</a:t>
            </a:r>
            <a:r>
              <a:rPr dirty="0" sz="1000" spc="55" i="1">
                <a:latin typeface="Century Gothic"/>
                <a:cs typeface="Century Gothic"/>
              </a:rPr>
              <a:t>/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75" i="1">
                <a:latin typeface="Century Gothic"/>
                <a:cs typeface="Century Gothic"/>
              </a:rPr>
              <a:t>π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otteniamo</a:t>
            </a:r>
            <a:r>
              <a:rPr dirty="0" sz="1000" spc="75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-5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grafico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del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seno,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solidFill>
                  <a:srgbClr val="FF0000"/>
                </a:solidFill>
                <a:latin typeface="Book Antiqua"/>
                <a:cs typeface="Book Antiqua"/>
              </a:rPr>
              <a:t>sinus</a:t>
            </a:r>
            <a:r>
              <a:rPr dirty="0" sz="1000" spc="-50">
                <a:solidFill>
                  <a:srgbClr val="FF0000"/>
                </a:solidFill>
                <a:latin typeface="Book Antiqua"/>
                <a:cs typeface="Book Antiqua"/>
              </a:rPr>
              <a:t>o</a:t>
            </a:r>
            <a:r>
              <a:rPr dirty="0" sz="1000" spc="-60">
                <a:solidFill>
                  <a:srgbClr val="FF0000"/>
                </a:solidFill>
                <a:latin typeface="Book Antiqua"/>
                <a:cs typeface="Book Antiqua"/>
              </a:rPr>
              <a:t>i</a:t>
            </a:r>
            <a:r>
              <a:rPr dirty="0" sz="1000" spc="-75">
                <a:solidFill>
                  <a:srgbClr val="FF0000"/>
                </a:solidFill>
                <a:latin typeface="Book Antiqua"/>
                <a:cs typeface="Book Antiqua"/>
              </a:rPr>
              <a:t>de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  <a:p>
            <a:pPr marL="12700" marR="55880">
              <a:lnSpc>
                <a:spcPts val="1200"/>
              </a:lnSpc>
              <a:spcBef>
                <a:spcPts val="35"/>
              </a:spcBef>
            </a:pPr>
            <a:r>
              <a:rPr dirty="0" sz="1000" spc="-50">
                <a:latin typeface="Book Antiqua"/>
                <a:cs typeface="Book Antiqua"/>
              </a:rPr>
              <a:t>Analogamente,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00">
                <a:latin typeface="Book Antiqua"/>
                <a:cs typeface="Book Antiqua"/>
              </a:rPr>
              <a:t>d</a:t>
            </a:r>
            <a:r>
              <a:rPr dirty="0" sz="1000" spc="-40">
                <a:latin typeface="Book Antiqua"/>
                <a:cs typeface="Book Antiqua"/>
              </a:rPr>
              <a:t>ai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"/>
                <a:cs typeface="Arial"/>
              </a:rPr>
              <a:t>x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ad</a:t>
            </a:r>
            <a:r>
              <a:rPr dirty="0" sz="1000" spc="-55">
                <a:latin typeface="Book Antiqua"/>
                <a:cs typeface="Book Antiqua"/>
              </a:rPr>
              <a:t> esempio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">
                <a:latin typeface="Book Antiqua"/>
                <a:cs typeface="Book Antiqua"/>
              </a:rPr>
              <a:t>0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75" i="1">
                <a:latin typeface="Century Gothic"/>
                <a:cs typeface="Century Gothic"/>
              </a:rPr>
              <a:t>π</a:t>
            </a:r>
            <a:r>
              <a:rPr dirty="0" sz="1000" spc="55" i="1">
                <a:latin typeface="Century Gothic"/>
                <a:cs typeface="Century Gothic"/>
              </a:rPr>
              <a:t>/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0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75" i="1">
                <a:latin typeface="Century Gothic"/>
                <a:cs typeface="Century Gothic"/>
              </a:rPr>
              <a:t>π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5" i="1">
                <a:latin typeface="Century Gothic"/>
                <a:cs typeface="Century Gothic"/>
              </a:rPr>
              <a:t>,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">
                <a:latin typeface="Book Antiqua"/>
                <a:cs typeface="Book Antiqua"/>
              </a:rPr>
              <a:t>3</a:t>
            </a:r>
            <a:r>
              <a:rPr dirty="0" sz="1000" spc="55" i="1">
                <a:latin typeface="Century Gothic"/>
                <a:cs typeface="Century Gothic"/>
              </a:rPr>
              <a:t>/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75" i="1">
                <a:latin typeface="Century Gothic"/>
                <a:cs typeface="Century Gothic"/>
              </a:rPr>
              <a:t>π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0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ha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grafico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del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coseno,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la</a:t>
            </a:r>
            <a:r>
              <a:rPr dirty="0" sz="1000" spc="-25">
                <a:latin typeface="Book Antiqua"/>
                <a:cs typeface="Book Antiqu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Book Antiqua"/>
                <a:cs typeface="Book Antiqua"/>
              </a:rPr>
              <a:t>cosinusoide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55049" y="1080669"/>
            <a:ext cx="1959740" cy="643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455049" y="1863692"/>
            <a:ext cx="1959720" cy="6653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263606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22/30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7867" y="25957"/>
            <a:ext cx="8686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F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unzioni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t</a:t>
            </a:r>
            <a:r>
              <a:rPr dirty="0" sz="500" spc="70">
                <a:solidFill>
                  <a:srgbClr val="7A0000"/>
                </a:solidFill>
                <a:latin typeface="Arial"/>
                <a:cs typeface="Arial"/>
              </a:rPr>
              <a:t>r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igon</a:t>
            </a:r>
            <a:r>
              <a:rPr dirty="0" sz="500" spc="55">
                <a:solidFill>
                  <a:srgbClr val="7A0000"/>
                </a:solidFill>
                <a:latin typeface="Arial"/>
                <a:cs typeface="Arial"/>
              </a:rPr>
              <a:t>ometr</a:t>
            </a:r>
            <a:r>
              <a:rPr dirty="0" sz="500" spc="30">
                <a:solidFill>
                  <a:srgbClr val="7A0000"/>
                </a:solidFill>
                <a:latin typeface="Arial"/>
                <a:cs typeface="Arial"/>
              </a:rPr>
              <a:t>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Sinusoide</a:t>
            </a:r>
            <a:r>
              <a:rPr dirty="0" spc="105"/>
              <a:t> </a:t>
            </a:r>
            <a:r>
              <a:rPr dirty="0" spc="15"/>
              <a:t>e</a:t>
            </a:r>
            <a:r>
              <a:rPr dirty="0" spc="105"/>
              <a:t> </a:t>
            </a:r>
            <a:r>
              <a:rPr dirty="0"/>
              <a:t>cosinusoide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627" y="969561"/>
            <a:ext cx="2168525" cy="1670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25">
                <a:latin typeface="Book Antiqua"/>
                <a:cs typeface="Book Antiqua"/>
              </a:rPr>
              <a:t>T</a:t>
            </a:r>
            <a:r>
              <a:rPr dirty="0" sz="1000" spc="-45">
                <a:latin typeface="Book Antiqua"/>
                <a:cs typeface="Book Antiqua"/>
              </a:rPr>
              <a:t>racciando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sul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piano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5">
                <a:latin typeface="Book Antiqua"/>
                <a:cs typeface="Book Antiqua"/>
              </a:rPr>
              <a:t>c</a:t>
            </a:r>
            <a:r>
              <a:rPr dirty="0" sz="1000" spc="-45">
                <a:latin typeface="Book Antiqua"/>
                <a:cs typeface="Book Antiqua"/>
              </a:rPr>
              <a:t>a</a:t>
            </a:r>
            <a:r>
              <a:rPr dirty="0" sz="1000" spc="-40">
                <a:latin typeface="Book Antiqua"/>
                <a:cs typeface="Book Antiqua"/>
              </a:rPr>
              <a:t>rtesiano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punti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"/>
                <a:cs typeface="Arial"/>
              </a:rPr>
              <a:t>x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ad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esempio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">
                <a:latin typeface="Book Antiqua"/>
                <a:cs typeface="Book Antiqua"/>
              </a:rPr>
              <a:t>0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0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5" i="1">
                <a:latin typeface="Century Gothic"/>
                <a:cs typeface="Century Gothic"/>
              </a:rPr>
              <a:t>,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75" i="1">
                <a:latin typeface="Century Gothic"/>
                <a:cs typeface="Century Gothic"/>
              </a:rPr>
              <a:t>π</a:t>
            </a:r>
            <a:r>
              <a:rPr dirty="0" sz="1000" spc="55" i="1">
                <a:latin typeface="Century Gothic"/>
                <a:cs typeface="Century Gothic"/>
              </a:rPr>
              <a:t>/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75" i="1">
                <a:latin typeface="Century Gothic"/>
                <a:cs typeface="Century Gothic"/>
              </a:rPr>
              <a:t>π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0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">
                <a:latin typeface="Book Antiqua"/>
                <a:cs typeface="Book Antiqua"/>
              </a:rPr>
              <a:t>3</a:t>
            </a:r>
            <a:r>
              <a:rPr dirty="0" sz="1000" spc="55" i="1">
                <a:latin typeface="Century Gothic"/>
                <a:cs typeface="Century Gothic"/>
              </a:rPr>
              <a:t>/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75" i="1">
                <a:latin typeface="Century Gothic"/>
                <a:cs typeface="Century Gothic"/>
              </a:rPr>
              <a:t>π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otteniamo</a:t>
            </a:r>
            <a:r>
              <a:rPr dirty="0" sz="1000" spc="75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-5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grafico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del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seno,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solidFill>
                  <a:srgbClr val="FF0000"/>
                </a:solidFill>
                <a:latin typeface="Book Antiqua"/>
                <a:cs typeface="Book Antiqua"/>
              </a:rPr>
              <a:t>sinus</a:t>
            </a:r>
            <a:r>
              <a:rPr dirty="0" sz="1000" spc="-50">
                <a:solidFill>
                  <a:srgbClr val="FF0000"/>
                </a:solidFill>
                <a:latin typeface="Book Antiqua"/>
                <a:cs typeface="Book Antiqua"/>
              </a:rPr>
              <a:t>o</a:t>
            </a:r>
            <a:r>
              <a:rPr dirty="0" sz="1000" spc="-60">
                <a:solidFill>
                  <a:srgbClr val="FF0000"/>
                </a:solidFill>
                <a:latin typeface="Book Antiqua"/>
                <a:cs typeface="Book Antiqua"/>
              </a:rPr>
              <a:t>i</a:t>
            </a:r>
            <a:r>
              <a:rPr dirty="0" sz="1000" spc="-75">
                <a:solidFill>
                  <a:srgbClr val="FF0000"/>
                </a:solidFill>
                <a:latin typeface="Book Antiqua"/>
                <a:cs typeface="Book Antiqua"/>
              </a:rPr>
              <a:t>de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  <a:p>
            <a:pPr marL="12700" marR="55880">
              <a:lnSpc>
                <a:spcPts val="1200"/>
              </a:lnSpc>
              <a:spcBef>
                <a:spcPts val="35"/>
              </a:spcBef>
            </a:pPr>
            <a:r>
              <a:rPr dirty="0" sz="1000" spc="-50">
                <a:latin typeface="Book Antiqua"/>
                <a:cs typeface="Book Antiqua"/>
              </a:rPr>
              <a:t>Analogamente,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00">
                <a:latin typeface="Book Antiqua"/>
                <a:cs typeface="Book Antiqua"/>
              </a:rPr>
              <a:t>d</a:t>
            </a:r>
            <a:r>
              <a:rPr dirty="0" sz="1000" spc="-40">
                <a:latin typeface="Book Antiqua"/>
                <a:cs typeface="Book Antiqua"/>
              </a:rPr>
              <a:t>ai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"/>
                <a:cs typeface="Arial"/>
              </a:rPr>
              <a:t>x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ad</a:t>
            </a:r>
            <a:r>
              <a:rPr dirty="0" sz="1000" spc="-55">
                <a:latin typeface="Book Antiqua"/>
                <a:cs typeface="Book Antiqua"/>
              </a:rPr>
              <a:t> esempio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">
                <a:latin typeface="Book Antiqua"/>
                <a:cs typeface="Book Antiqua"/>
              </a:rPr>
              <a:t>0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75" i="1">
                <a:latin typeface="Century Gothic"/>
                <a:cs typeface="Century Gothic"/>
              </a:rPr>
              <a:t>π</a:t>
            </a:r>
            <a:r>
              <a:rPr dirty="0" sz="1000" spc="55" i="1">
                <a:latin typeface="Century Gothic"/>
                <a:cs typeface="Century Gothic"/>
              </a:rPr>
              <a:t>/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0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75" i="1">
                <a:latin typeface="Century Gothic"/>
                <a:cs typeface="Century Gothic"/>
              </a:rPr>
              <a:t>π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5" i="1">
                <a:latin typeface="Century Gothic"/>
                <a:cs typeface="Century Gothic"/>
              </a:rPr>
              <a:t>,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">
                <a:latin typeface="Book Antiqua"/>
                <a:cs typeface="Book Antiqua"/>
              </a:rPr>
              <a:t>3</a:t>
            </a:r>
            <a:r>
              <a:rPr dirty="0" sz="1000" spc="55" i="1">
                <a:latin typeface="Century Gothic"/>
                <a:cs typeface="Century Gothic"/>
              </a:rPr>
              <a:t>/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75" i="1">
                <a:latin typeface="Century Gothic"/>
                <a:cs typeface="Century Gothic"/>
              </a:rPr>
              <a:t>π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0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ha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grafico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del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coseno,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la</a:t>
            </a:r>
            <a:r>
              <a:rPr dirty="0" sz="1000" spc="-25">
                <a:latin typeface="Book Antiqua"/>
                <a:cs typeface="Book Antiqu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Book Antiqua"/>
                <a:cs typeface="Book Antiqua"/>
              </a:rPr>
              <a:t>cosinusoide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  <a:p>
            <a:pPr algn="just" marL="12700" marR="127000">
              <a:lnSpc>
                <a:spcPts val="1200"/>
              </a:lnSpc>
            </a:pPr>
            <a:r>
              <a:rPr dirty="0" sz="1000" spc="-45">
                <a:latin typeface="Book Antiqua"/>
                <a:cs typeface="Book Antiqua"/>
              </a:rPr>
              <a:t>Da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ques</a:t>
            </a:r>
            <a:r>
              <a:rPr dirty="0" sz="1000" spc="-15">
                <a:latin typeface="Book Antiqua"/>
                <a:cs typeface="Book Antiqua"/>
              </a:rPr>
              <a:t>ti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risulta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evidente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che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45">
                <a:latin typeface="Book Antiqua"/>
                <a:cs typeface="Book Antiqua"/>
              </a:rPr>
              <a:t>ossa</a:t>
            </a:r>
            <a:r>
              <a:rPr dirty="0" sz="1000" spc="-25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ottenere</a:t>
            </a:r>
            <a:r>
              <a:rPr dirty="0" sz="1000" spc="75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l’u</a:t>
            </a:r>
            <a:r>
              <a:rPr dirty="0" sz="1000" spc="-65">
                <a:latin typeface="Book Antiqua"/>
                <a:cs typeface="Book Antiqua"/>
              </a:rPr>
              <a:t>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dall’altro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mediante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una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traslazione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lungo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l’asse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5" i="1">
                <a:latin typeface="Century Gothic"/>
                <a:cs typeface="Century Gothic"/>
              </a:rPr>
              <a:t>π</a:t>
            </a:r>
            <a:r>
              <a:rPr dirty="0" sz="1000" spc="55" i="1">
                <a:latin typeface="Century Gothic"/>
                <a:cs typeface="Century Gothic"/>
              </a:rPr>
              <a:t>/</a:t>
            </a:r>
            <a:r>
              <a:rPr dirty="0" sz="1000" spc="10">
                <a:latin typeface="Book Antiqua"/>
                <a:cs typeface="Book Antiqua"/>
              </a:rPr>
              <a:t>2.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55049" y="1080669"/>
            <a:ext cx="1959740" cy="643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455049" y="1863692"/>
            <a:ext cx="1959720" cy="6653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263606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22/30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7867" y="25957"/>
            <a:ext cx="8686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F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unzioni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t</a:t>
            </a:r>
            <a:r>
              <a:rPr dirty="0" sz="500" spc="70">
                <a:solidFill>
                  <a:srgbClr val="7A0000"/>
                </a:solidFill>
                <a:latin typeface="Arial"/>
                <a:cs typeface="Arial"/>
              </a:rPr>
              <a:t>r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igon</a:t>
            </a:r>
            <a:r>
              <a:rPr dirty="0" sz="500" spc="55">
                <a:solidFill>
                  <a:srgbClr val="7A0000"/>
                </a:solidFill>
                <a:latin typeface="Arial"/>
                <a:cs typeface="Arial"/>
              </a:rPr>
              <a:t>ometr</a:t>
            </a:r>
            <a:r>
              <a:rPr dirty="0" sz="500" spc="30">
                <a:solidFill>
                  <a:srgbClr val="7A0000"/>
                </a:solidFill>
                <a:latin typeface="Arial"/>
                <a:cs typeface="Arial"/>
              </a:rPr>
              <a:t>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5"/>
              <a:t>T</a:t>
            </a:r>
            <a:r>
              <a:rPr dirty="0" spc="25"/>
              <a:t>ange</a:t>
            </a:r>
            <a:r>
              <a:rPr dirty="0" spc="20"/>
              <a:t>n</a:t>
            </a:r>
            <a:r>
              <a:rPr dirty="0" spc="45"/>
              <a:t>te</a:t>
            </a:r>
          </a:p>
        </p:txBody>
      </p:sp>
      <p:sp>
        <p:nvSpPr>
          <p:cNvPr id="6" name="object 6"/>
          <p:cNvSpPr/>
          <p:nvPr/>
        </p:nvSpPr>
        <p:spPr>
          <a:xfrm>
            <a:off x="33527" y="1242554"/>
            <a:ext cx="2279135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49161" y="2213508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5128" y="2264308"/>
            <a:ext cx="2126733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12662" y="1151285"/>
            <a:ext cx="50800" cy="10749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12662" y="1214786"/>
            <a:ext cx="50800" cy="10114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527" y="1325123"/>
            <a:ext cx="2279650" cy="952500"/>
          </a:xfrm>
          <a:custGeom>
            <a:avLst/>
            <a:gdLst/>
            <a:ahLst/>
            <a:cxnLst/>
            <a:rect l="l" t="t" r="r" b="b"/>
            <a:pathLst>
              <a:path w="2279650" h="952500">
                <a:moveTo>
                  <a:pt x="2279135" y="0"/>
                </a:moveTo>
                <a:lnTo>
                  <a:pt x="0" y="0"/>
                </a:lnTo>
                <a:lnTo>
                  <a:pt x="0" y="901084"/>
                </a:lnTo>
                <a:lnTo>
                  <a:pt x="16636" y="938598"/>
                </a:lnTo>
                <a:lnTo>
                  <a:pt x="2228334" y="951885"/>
                </a:lnTo>
                <a:lnTo>
                  <a:pt x="2242577" y="949840"/>
                </a:lnTo>
                <a:lnTo>
                  <a:pt x="2273698" y="923881"/>
                </a:lnTo>
                <a:lnTo>
                  <a:pt x="22791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312662" y="1202086"/>
            <a:ext cx="0" cy="1043305"/>
          </a:xfrm>
          <a:custGeom>
            <a:avLst/>
            <a:gdLst/>
            <a:ahLst/>
            <a:cxnLst/>
            <a:rect l="l" t="t" r="r" b="b"/>
            <a:pathLst>
              <a:path w="0" h="1043305">
                <a:moveTo>
                  <a:pt x="0" y="104317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312662" y="118938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312662" y="117668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312662" y="116398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312662" y="114493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1627" y="1143233"/>
            <a:ext cx="2173605" cy="1104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0">
                <a:solidFill>
                  <a:srgbClr val="3333B2"/>
                </a:solidFill>
                <a:latin typeface="Book Antiqua"/>
                <a:cs typeface="Book Antiqua"/>
              </a:rPr>
              <a:t>Definizione</a:t>
            </a:r>
            <a:endParaRPr sz="1000">
              <a:latin typeface="Book Antiqua"/>
              <a:cs typeface="Book Antiqua"/>
            </a:endParaRPr>
          </a:p>
          <a:p>
            <a:pPr marL="12700" marR="5080">
              <a:lnSpc>
                <a:spcPct val="100000"/>
              </a:lnSpc>
              <a:spcBef>
                <a:spcPts val="315"/>
              </a:spcBef>
            </a:pPr>
            <a:r>
              <a:rPr dirty="0" sz="1000" spc="-2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definisc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Book Antiqua"/>
                <a:cs typeface="Book Antiqua"/>
              </a:rPr>
              <a:t>tangente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o</a:t>
            </a:r>
            <a:r>
              <a:rPr dirty="0" sz="1000" spc="-35">
                <a:latin typeface="Book Antiqua"/>
                <a:cs typeface="Book Antiqua"/>
              </a:rPr>
              <a:t>rientato</a:t>
            </a:r>
            <a:r>
              <a:rPr dirty="0" sz="1000" spc="-20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55" i="1">
                <a:latin typeface="Century Gothic"/>
                <a:cs typeface="Century Gothic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l’</a:t>
            </a:r>
            <a:r>
              <a:rPr dirty="0" sz="1000" spc="-85">
                <a:latin typeface="Book Antiqua"/>
                <a:cs typeface="Book Antiqua"/>
              </a:rPr>
              <a:t>o</a:t>
            </a:r>
            <a:r>
              <a:rPr dirty="0" sz="1000" spc="-45">
                <a:latin typeface="Book Antiqua"/>
                <a:cs typeface="Book Antiqua"/>
              </a:rPr>
              <a:t>rdinata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del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intersezione</a:t>
            </a:r>
            <a:r>
              <a:rPr dirty="0" sz="1000" spc="75">
                <a:latin typeface="Book Antiqua"/>
                <a:cs typeface="Book Antiqua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tra</a:t>
            </a:r>
            <a:r>
              <a:rPr dirty="0" sz="1000" spc="-1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secondo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lato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dell’angolo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>
                <a:latin typeface="Book Antiqua"/>
                <a:cs typeface="Book Antiqua"/>
              </a:rPr>
              <a:t>(o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suo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125">
                <a:latin typeface="Book Antiqua"/>
                <a:cs typeface="Book Antiqua"/>
              </a:rPr>
              <a:t>p</a:t>
            </a:r>
            <a:r>
              <a:rPr dirty="0" sz="1000" spc="-55">
                <a:latin typeface="Book Antiqua"/>
                <a:cs typeface="Book Antiqua"/>
              </a:rPr>
              <a:t>rolungamento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oltre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l’</a:t>
            </a:r>
            <a:r>
              <a:rPr dirty="0" sz="1000" spc="-85">
                <a:latin typeface="Book Antiqua"/>
                <a:cs typeface="Book Antiqua"/>
              </a:rPr>
              <a:t>o</a:t>
            </a:r>
            <a:r>
              <a:rPr dirty="0" sz="1000" spc="-45">
                <a:latin typeface="Book Antiqua"/>
                <a:cs typeface="Book Antiqua"/>
              </a:rPr>
              <a:t>rigine)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la</a:t>
            </a:r>
            <a:r>
              <a:rPr dirty="0" sz="1000" spc="-25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tangente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a</a:t>
            </a:r>
            <a:r>
              <a:rPr dirty="0" sz="1000" spc="-45">
                <a:latin typeface="Book Antiqua"/>
                <a:cs typeface="Book Antiqua"/>
              </a:rPr>
              <a:t>lla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circonferenza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goniometrica</a:t>
            </a:r>
            <a:r>
              <a:rPr dirty="0" sz="1000" spc="-25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passante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50">
                <a:latin typeface="Book Antiqua"/>
                <a:cs typeface="Book Antiqua"/>
              </a:rPr>
              <a:t>er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0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346159" y="701443"/>
            <a:ext cx="2177494" cy="19053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63593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23/30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7867" y="25957"/>
            <a:ext cx="8686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F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unzioni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t</a:t>
            </a:r>
            <a:r>
              <a:rPr dirty="0" sz="500" spc="70">
                <a:solidFill>
                  <a:srgbClr val="7A0000"/>
                </a:solidFill>
                <a:latin typeface="Arial"/>
                <a:cs typeface="Arial"/>
              </a:rPr>
              <a:t>r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igon</a:t>
            </a:r>
            <a:r>
              <a:rPr dirty="0" sz="500" spc="55">
                <a:solidFill>
                  <a:srgbClr val="7A0000"/>
                </a:solidFill>
                <a:latin typeface="Arial"/>
                <a:cs typeface="Arial"/>
              </a:rPr>
              <a:t>ometr</a:t>
            </a:r>
            <a:r>
              <a:rPr dirty="0" sz="500" spc="30">
                <a:solidFill>
                  <a:srgbClr val="7A0000"/>
                </a:solidFill>
                <a:latin typeface="Arial"/>
                <a:cs typeface="Arial"/>
              </a:rPr>
              <a:t>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5"/>
              <a:t>T</a:t>
            </a:r>
            <a:r>
              <a:rPr dirty="0" spc="25"/>
              <a:t>ange</a:t>
            </a:r>
            <a:r>
              <a:rPr dirty="0" spc="20"/>
              <a:t>n</a:t>
            </a:r>
            <a:r>
              <a:rPr dirty="0" spc="45"/>
              <a:t>te</a:t>
            </a:r>
          </a:p>
        </p:txBody>
      </p:sp>
      <p:sp>
        <p:nvSpPr>
          <p:cNvPr id="6" name="object 6"/>
          <p:cNvSpPr/>
          <p:nvPr/>
        </p:nvSpPr>
        <p:spPr>
          <a:xfrm>
            <a:off x="33527" y="1242554"/>
            <a:ext cx="2279135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49161" y="2213508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5128" y="2264308"/>
            <a:ext cx="2126733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12662" y="1151285"/>
            <a:ext cx="50800" cy="10749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12662" y="1214786"/>
            <a:ext cx="50800" cy="10114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527" y="1325123"/>
            <a:ext cx="2279650" cy="952500"/>
          </a:xfrm>
          <a:custGeom>
            <a:avLst/>
            <a:gdLst/>
            <a:ahLst/>
            <a:cxnLst/>
            <a:rect l="l" t="t" r="r" b="b"/>
            <a:pathLst>
              <a:path w="2279650" h="952500">
                <a:moveTo>
                  <a:pt x="2279135" y="0"/>
                </a:moveTo>
                <a:lnTo>
                  <a:pt x="0" y="0"/>
                </a:lnTo>
                <a:lnTo>
                  <a:pt x="0" y="901084"/>
                </a:lnTo>
                <a:lnTo>
                  <a:pt x="16636" y="938598"/>
                </a:lnTo>
                <a:lnTo>
                  <a:pt x="2228334" y="951885"/>
                </a:lnTo>
                <a:lnTo>
                  <a:pt x="2242577" y="949840"/>
                </a:lnTo>
                <a:lnTo>
                  <a:pt x="2273698" y="923881"/>
                </a:lnTo>
                <a:lnTo>
                  <a:pt x="22791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312662" y="1202086"/>
            <a:ext cx="0" cy="1043305"/>
          </a:xfrm>
          <a:custGeom>
            <a:avLst/>
            <a:gdLst/>
            <a:ahLst/>
            <a:cxnLst/>
            <a:rect l="l" t="t" r="r" b="b"/>
            <a:pathLst>
              <a:path w="0" h="1043305">
                <a:moveTo>
                  <a:pt x="0" y="104317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312662" y="118938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312662" y="117668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312662" y="116398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312662" y="114493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346159" y="701443"/>
            <a:ext cx="2177494" cy="19053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71627" y="1143233"/>
            <a:ext cx="4037329" cy="19577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0">
                <a:solidFill>
                  <a:srgbClr val="3333B2"/>
                </a:solidFill>
                <a:latin typeface="Book Antiqua"/>
                <a:cs typeface="Book Antiqua"/>
              </a:rPr>
              <a:t>Definizione</a:t>
            </a:r>
            <a:endParaRPr sz="1000">
              <a:latin typeface="Book Antiqua"/>
              <a:cs typeface="Book Antiqua"/>
            </a:endParaRPr>
          </a:p>
          <a:p>
            <a:pPr marL="12700" marR="1868170">
              <a:lnSpc>
                <a:spcPct val="100000"/>
              </a:lnSpc>
              <a:spcBef>
                <a:spcPts val="315"/>
              </a:spcBef>
            </a:pPr>
            <a:r>
              <a:rPr dirty="0" sz="1000" spc="-2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definisc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Book Antiqua"/>
                <a:cs typeface="Book Antiqua"/>
              </a:rPr>
              <a:t>tangente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o</a:t>
            </a:r>
            <a:r>
              <a:rPr dirty="0" sz="1000" spc="-35">
                <a:latin typeface="Book Antiqua"/>
                <a:cs typeface="Book Antiqua"/>
              </a:rPr>
              <a:t>rientato</a:t>
            </a:r>
            <a:r>
              <a:rPr dirty="0" sz="1000" spc="-20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55" i="1">
                <a:latin typeface="Century Gothic"/>
                <a:cs typeface="Century Gothic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l’</a:t>
            </a:r>
            <a:r>
              <a:rPr dirty="0" sz="1000" spc="-85">
                <a:latin typeface="Book Antiqua"/>
                <a:cs typeface="Book Antiqua"/>
              </a:rPr>
              <a:t>o</a:t>
            </a:r>
            <a:r>
              <a:rPr dirty="0" sz="1000" spc="-45">
                <a:latin typeface="Book Antiqua"/>
                <a:cs typeface="Book Antiqua"/>
              </a:rPr>
              <a:t>rdinata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del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intersezione</a:t>
            </a:r>
            <a:r>
              <a:rPr dirty="0" sz="1000" spc="75">
                <a:latin typeface="Book Antiqua"/>
                <a:cs typeface="Book Antiqua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tra</a:t>
            </a:r>
            <a:r>
              <a:rPr dirty="0" sz="1000" spc="-1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secondo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lato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dell’angolo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>
                <a:latin typeface="Book Antiqua"/>
                <a:cs typeface="Book Antiqua"/>
              </a:rPr>
              <a:t>(o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suo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125">
                <a:latin typeface="Book Antiqua"/>
                <a:cs typeface="Book Antiqua"/>
              </a:rPr>
              <a:t>p</a:t>
            </a:r>
            <a:r>
              <a:rPr dirty="0" sz="1000" spc="-55">
                <a:latin typeface="Book Antiqua"/>
                <a:cs typeface="Book Antiqua"/>
              </a:rPr>
              <a:t>rolungamento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oltre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l’</a:t>
            </a:r>
            <a:r>
              <a:rPr dirty="0" sz="1000" spc="-85">
                <a:latin typeface="Book Antiqua"/>
                <a:cs typeface="Book Antiqua"/>
              </a:rPr>
              <a:t>o</a:t>
            </a:r>
            <a:r>
              <a:rPr dirty="0" sz="1000" spc="-45">
                <a:latin typeface="Book Antiqua"/>
                <a:cs typeface="Book Antiqua"/>
              </a:rPr>
              <a:t>rigine)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la</a:t>
            </a:r>
            <a:r>
              <a:rPr dirty="0" sz="1000" spc="-25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tangente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a</a:t>
            </a:r>
            <a:r>
              <a:rPr dirty="0" sz="1000" spc="-45">
                <a:latin typeface="Book Antiqua"/>
                <a:cs typeface="Book Antiqua"/>
              </a:rPr>
              <a:t>lla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circonferenza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goniometrica</a:t>
            </a:r>
            <a:r>
              <a:rPr dirty="0" sz="1000" spc="-25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passante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50">
                <a:latin typeface="Book Antiqua"/>
                <a:cs typeface="Book Antiqua"/>
              </a:rPr>
              <a:t>er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0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450">
              <a:latin typeface="Times New Roman"/>
              <a:cs typeface="Times New Roman"/>
            </a:endParaRPr>
          </a:p>
          <a:p>
            <a:pPr marL="54610" marR="5080">
              <a:lnSpc>
                <a:spcPct val="100000"/>
              </a:lnSpc>
              <a:tabLst>
                <a:tab pos="304800" algn="l"/>
              </a:tabLst>
            </a:pPr>
            <a:r>
              <a:rPr dirty="0" sz="1000" spc="-50">
                <a:latin typeface="Book Antiqua"/>
                <a:cs typeface="Book Antiqua"/>
              </a:rPr>
              <a:t>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tangent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indica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con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tan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tan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risulta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quindi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b</a:t>
            </a:r>
            <a:r>
              <a:rPr dirty="0" sz="1000" spc="-55">
                <a:latin typeface="Book Antiqua"/>
                <a:cs typeface="Book Antiqua"/>
              </a:rPr>
              <a:t>en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definit</a:t>
            </a:r>
            <a:r>
              <a:rPr dirty="0" sz="1000" spc="-25">
                <a:latin typeface="Book Antiqua"/>
                <a:cs typeface="Book Antiqua"/>
              </a:rPr>
              <a:t>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se</a:t>
            </a:r>
            <a:r>
              <a:rPr dirty="0" sz="1000" spc="-2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-735">
                <a:latin typeface="Tahoma"/>
                <a:cs typeface="Tahoma"/>
              </a:rPr>
              <a:t>=</a:t>
            </a:r>
            <a:r>
              <a:rPr dirty="0" sz="1000" spc="-10">
                <a:latin typeface="Lucida Sans Unicode"/>
                <a:cs typeface="Lucida Sans Unicode"/>
              </a:rPr>
              <a:t>/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15" i="1">
                <a:latin typeface="Arial"/>
                <a:cs typeface="Arial"/>
              </a:rPr>
              <a:t>k</a:t>
            </a:r>
            <a:r>
              <a:rPr dirty="0" sz="1000" spc="25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75" i="1">
                <a:latin typeface="Century Gothic"/>
                <a:cs typeface="Century Gothic"/>
              </a:rPr>
              <a:t>π</a:t>
            </a:r>
            <a:r>
              <a:rPr dirty="0" sz="1000" spc="55" i="1">
                <a:latin typeface="Century Gothic"/>
                <a:cs typeface="Century Gothic"/>
              </a:rPr>
              <a:t>/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15" i="1">
                <a:latin typeface="Arial"/>
                <a:cs typeface="Arial"/>
              </a:rPr>
              <a:t>k</a:t>
            </a:r>
            <a:r>
              <a:rPr dirty="0" sz="1000" spc="80" i="1">
                <a:latin typeface="Arial"/>
                <a:cs typeface="Arial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Palatino Linotype"/>
                <a:cs typeface="Palatino Linotype"/>
              </a:rPr>
              <a:t>Z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è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nulla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50">
                <a:latin typeface="Book Antiqua"/>
                <a:cs typeface="Book Antiqua"/>
              </a:rPr>
              <a:t>er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75" i="1">
                <a:latin typeface="Century Gothic"/>
                <a:cs typeface="Century Gothic"/>
              </a:rPr>
              <a:t>π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15" i="1">
                <a:latin typeface="Arial"/>
                <a:cs typeface="Arial"/>
              </a:rPr>
              <a:t>k</a:t>
            </a:r>
            <a:r>
              <a:rPr dirty="0" sz="1000" spc="80" i="1">
                <a:latin typeface="Arial"/>
                <a:cs typeface="Arial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Palatino Linotype"/>
                <a:cs typeface="Palatino Linotype"/>
              </a:rPr>
              <a:t>Z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uguale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in</a:t>
            </a:r>
            <a:r>
              <a:rPr dirty="0" sz="1000" spc="-35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c</a:t>
            </a:r>
            <a:r>
              <a:rPr dirty="0" sz="1000" spc="-65">
                <a:latin typeface="Book Antiqua"/>
                <a:cs typeface="Book Antiqua"/>
              </a:rPr>
              <a:t>o</a:t>
            </a:r>
            <a:r>
              <a:rPr dirty="0" sz="1000" spc="-55">
                <a:latin typeface="Book Antiqua"/>
                <a:cs typeface="Book Antiqua"/>
              </a:rPr>
              <a:t>rris</a:t>
            </a:r>
            <a:r>
              <a:rPr dirty="0" sz="1000" spc="-60">
                <a:latin typeface="Book Antiqua"/>
                <a:cs typeface="Book Antiqua"/>
              </a:rPr>
              <a:t>p</a:t>
            </a:r>
            <a:r>
              <a:rPr dirty="0" sz="1000" spc="-60">
                <a:latin typeface="Book Antiqua"/>
                <a:cs typeface="Book Antiqua"/>
              </a:rPr>
              <a:t>ondenza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delle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bisettrici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dei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quadranti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50">
                <a:latin typeface="Book Antiqua"/>
                <a:cs typeface="Book Antiqua"/>
              </a:rPr>
              <a:t>(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15" i="1">
                <a:latin typeface="Arial"/>
                <a:cs typeface="Arial"/>
              </a:rPr>
              <a:t>k</a:t>
            </a:r>
            <a:r>
              <a:rPr dirty="0" sz="1000" spc="25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75" i="1">
                <a:latin typeface="Century Gothic"/>
                <a:cs typeface="Century Gothic"/>
              </a:rPr>
              <a:t>π</a:t>
            </a:r>
            <a:r>
              <a:rPr dirty="0" sz="1000" spc="55" i="1">
                <a:latin typeface="Century Gothic"/>
                <a:cs typeface="Century Gothic"/>
              </a:rPr>
              <a:t>/</a:t>
            </a:r>
            <a:r>
              <a:rPr dirty="0" sz="1000" spc="-5">
                <a:latin typeface="Book Antiqua"/>
                <a:cs typeface="Book Antiqua"/>
              </a:rPr>
              <a:t>4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15" i="1">
                <a:latin typeface="Arial"/>
                <a:cs typeface="Arial"/>
              </a:rPr>
              <a:t>k</a:t>
            </a:r>
            <a:r>
              <a:rPr dirty="0" sz="1000" spc="80" i="1">
                <a:latin typeface="Arial"/>
                <a:cs typeface="Arial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Palatino Linotype"/>
                <a:cs typeface="Palatino Linotype"/>
              </a:rPr>
              <a:t>Z</a:t>
            </a:r>
            <a:r>
              <a:rPr dirty="0" sz="1000" spc="35">
                <a:latin typeface="Book Antiqua"/>
                <a:cs typeface="Book Antiqua"/>
              </a:rPr>
              <a:t>).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63593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23/30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7867" y="25957"/>
            <a:ext cx="8686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F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unzioni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t</a:t>
            </a:r>
            <a:r>
              <a:rPr dirty="0" sz="500" spc="70">
                <a:solidFill>
                  <a:srgbClr val="7A0000"/>
                </a:solidFill>
                <a:latin typeface="Arial"/>
                <a:cs typeface="Arial"/>
              </a:rPr>
              <a:t>r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igon</a:t>
            </a:r>
            <a:r>
              <a:rPr dirty="0" sz="500" spc="55">
                <a:solidFill>
                  <a:srgbClr val="7A0000"/>
                </a:solidFill>
                <a:latin typeface="Arial"/>
                <a:cs typeface="Arial"/>
              </a:rPr>
              <a:t>ometr</a:t>
            </a:r>
            <a:r>
              <a:rPr dirty="0" sz="500" spc="30">
                <a:solidFill>
                  <a:srgbClr val="7A0000"/>
                </a:solidFill>
                <a:latin typeface="Arial"/>
                <a:cs typeface="Arial"/>
              </a:rPr>
              <a:t>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20"/>
              <a:t>Cotangente</a:t>
            </a:r>
          </a:p>
        </p:txBody>
      </p:sp>
      <p:sp>
        <p:nvSpPr>
          <p:cNvPr id="6" name="object 6"/>
          <p:cNvSpPr/>
          <p:nvPr/>
        </p:nvSpPr>
        <p:spPr>
          <a:xfrm>
            <a:off x="33527" y="1184870"/>
            <a:ext cx="2279135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49161" y="2155812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5128" y="2206612"/>
            <a:ext cx="2126733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12662" y="1093589"/>
            <a:ext cx="50800" cy="10749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12662" y="1157089"/>
            <a:ext cx="50800" cy="10114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527" y="1267427"/>
            <a:ext cx="2279650" cy="952500"/>
          </a:xfrm>
          <a:custGeom>
            <a:avLst/>
            <a:gdLst/>
            <a:ahLst/>
            <a:cxnLst/>
            <a:rect l="l" t="t" r="r" b="b"/>
            <a:pathLst>
              <a:path w="2279650" h="952500">
                <a:moveTo>
                  <a:pt x="2279135" y="0"/>
                </a:moveTo>
                <a:lnTo>
                  <a:pt x="0" y="0"/>
                </a:lnTo>
                <a:lnTo>
                  <a:pt x="0" y="901084"/>
                </a:lnTo>
                <a:lnTo>
                  <a:pt x="16636" y="938598"/>
                </a:lnTo>
                <a:lnTo>
                  <a:pt x="2228334" y="951885"/>
                </a:lnTo>
                <a:lnTo>
                  <a:pt x="2242577" y="949840"/>
                </a:lnTo>
                <a:lnTo>
                  <a:pt x="2273698" y="923881"/>
                </a:lnTo>
                <a:lnTo>
                  <a:pt x="22791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312662" y="1144389"/>
            <a:ext cx="0" cy="1043305"/>
          </a:xfrm>
          <a:custGeom>
            <a:avLst/>
            <a:gdLst/>
            <a:ahLst/>
            <a:cxnLst/>
            <a:rect l="l" t="t" r="r" b="b"/>
            <a:pathLst>
              <a:path w="0" h="1043305">
                <a:moveTo>
                  <a:pt x="0" y="104317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312662" y="11316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312662" y="11189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312662" y="11062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312662" y="108723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1627" y="1085537"/>
            <a:ext cx="2202815" cy="1104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0">
                <a:solidFill>
                  <a:srgbClr val="3333B2"/>
                </a:solidFill>
                <a:latin typeface="Book Antiqua"/>
                <a:cs typeface="Book Antiqua"/>
              </a:rPr>
              <a:t>Definizione</a:t>
            </a:r>
            <a:endParaRPr sz="1000">
              <a:latin typeface="Book Antiqua"/>
              <a:cs typeface="Book Antiqua"/>
            </a:endParaRPr>
          </a:p>
          <a:p>
            <a:pPr marL="12700" marR="5080">
              <a:lnSpc>
                <a:spcPct val="100000"/>
              </a:lnSpc>
              <a:spcBef>
                <a:spcPts val="315"/>
              </a:spcBef>
            </a:pPr>
            <a:r>
              <a:rPr dirty="0" sz="1000" spc="-2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definisc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Book Antiqua"/>
                <a:cs typeface="Book Antiqua"/>
              </a:rPr>
              <a:t>cotangente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angolo</a:t>
            </a:r>
            <a:r>
              <a:rPr dirty="0" sz="1000" spc="-25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o</a:t>
            </a:r>
            <a:r>
              <a:rPr dirty="0" sz="1000" spc="-35">
                <a:latin typeface="Book Antiqua"/>
                <a:cs typeface="Book Antiqua"/>
              </a:rPr>
              <a:t>rientato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55" i="1">
                <a:latin typeface="Century Gothic"/>
                <a:cs typeface="Century Gothic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l’ascissa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del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-45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intersezione</a:t>
            </a:r>
            <a:r>
              <a:rPr dirty="0" sz="1000" spc="75">
                <a:latin typeface="Book Antiqua"/>
                <a:cs typeface="Book Antiqua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tra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secondo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lato</a:t>
            </a:r>
            <a:r>
              <a:rPr dirty="0" sz="1000" spc="-15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dell’angolo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>
                <a:latin typeface="Book Antiqua"/>
                <a:cs typeface="Book Antiqua"/>
              </a:rPr>
              <a:t>(o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suo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25">
                <a:latin typeface="Book Antiqua"/>
                <a:cs typeface="Book Antiqua"/>
              </a:rPr>
              <a:t>p</a:t>
            </a:r>
            <a:r>
              <a:rPr dirty="0" sz="1000" spc="-55">
                <a:latin typeface="Book Antiqua"/>
                <a:cs typeface="Book Antiqua"/>
              </a:rPr>
              <a:t>rolungamento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oltre</a:t>
            </a:r>
            <a:r>
              <a:rPr dirty="0" sz="1000" spc="-2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l’</a:t>
            </a:r>
            <a:r>
              <a:rPr dirty="0" sz="1000" spc="-85">
                <a:latin typeface="Book Antiqua"/>
                <a:cs typeface="Book Antiqua"/>
              </a:rPr>
              <a:t>o</a:t>
            </a:r>
            <a:r>
              <a:rPr dirty="0" sz="1000" spc="-45">
                <a:latin typeface="Book Antiqua"/>
                <a:cs typeface="Book Antiqua"/>
              </a:rPr>
              <a:t>rigine)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tangente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alla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circonferenza</a:t>
            </a:r>
            <a:r>
              <a:rPr dirty="0" sz="1000" spc="-25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goniometrica</a:t>
            </a:r>
            <a:r>
              <a:rPr dirty="0" sz="1000" spc="55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pas</a:t>
            </a:r>
            <a:r>
              <a:rPr dirty="0" sz="1000" spc="-30">
                <a:latin typeface="Book Antiqua"/>
                <a:cs typeface="Book Antiqua"/>
              </a:rPr>
              <a:t>sante</a:t>
            </a:r>
            <a:r>
              <a:rPr dirty="0" sz="1000" spc="6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50">
                <a:latin typeface="Book Antiqua"/>
                <a:cs typeface="Book Antiqua"/>
              </a:rPr>
              <a:t>er</a:t>
            </a:r>
            <a:r>
              <a:rPr dirty="0" sz="1000" spc="6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6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</a:t>
            </a:r>
            <a:r>
              <a:rPr dirty="0" sz="1000" spc="-50">
                <a:latin typeface="Book Antiqua"/>
                <a:cs typeface="Book Antiqua"/>
              </a:rPr>
              <a:t>o</a:t>
            </a:r>
            <a:r>
              <a:rPr dirty="0" sz="1000" spc="60">
                <a:latin typeface="Book Antiqua"/>
                <a:cs typeface="Book Antiqu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">
                <a:latin typeface="Book Antiqua"/>
                <a:cs typeface="Book Antiqua"/>
              </a:rPr>
              <a:t>0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455049" y="628556"/>
            <a:ext cx="1959687" cy="1935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63593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24/30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7867" y="25957"/>
            <a:ext cx="8686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F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unzioni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t</a:t>
            </a:r>
            <a:r>
              <a:rPr dirty="0" sz="500" spc="70">
                <a:solidFill>
                  <a:srgbClr val="7A0000"/>
                </a:solidFill>
                <a:latin typeface="Arial"/>
                <a:cs typeface="Arial"/>
              </a:rPr>
              <a:t>r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igon</a:t>
            </a:r>
            <a:r>
              <a:rPr dirty="0" sz="500" spc="55">
                <a:solidFill>
                  <a:srgbClr val="7A0000"/>
                </a:solidFill>
                <a:latin typeface="Arial"/>
                <a:cs typeface="Arial"/>
              </a:rPr>
              <a:t>ometr</a:t>
            </a:r>
            <a:r>
              <a:rPr dirty="0" sz="500" spc="30">
                <a:solidFill>
                  <a:srgbClr val="7A0000"/>
                </a:solidFill>
                <a:latin typeface="Arial"/>
                <a:cs typeface="Arial"/>
              </a:rPr>
              <a:t>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20"/>
              <a:t>Cotangente</a:t>
            </a:r>
          </a:p>
        </p:txBody>
      </p:sp>
      <p:sp>
        <p:nvSpPr>
          <p:cNvPr id="6" name="object 6"/>
          <p:cNvSpPr/>
          <p:nvPr/>
        </p:nvSpPr>
        <p:spPr>
          <a:xfrm>
            <a:off x="33527" y="1184870"/>
            <a:ext cx="2279135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49161" y="2155812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5128" y="2206612"/>
            <a:ext cx="2126733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12662" y="1093589"/>
            <a:ext cx="50800" cy="10749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12662" y="1157089"/>
            <a:ext cx="50800" cy="10114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527" y="1267427"/>
            <a:ext cx="2279650" cy="952500"/>
          </a:xfrm>
          <a:custGeom>
            <a:avLst/>
            <a:gdLst/>
            <a:ahLst/>
            <a:cxnLst/>
            <a:rect l="l" t="t" r="r" b="b"/>
            <a:pathLst>
              <a:path w="2279650" h="952500">
                <a:moveTo>
                  <a:pt x="2279135" y="0"/>
                </a:moveTo>
                <a:lnTo>
                  <a:pt x="0" y="0"/>
                </a:lnTo>
                <a:lnTo>
                  <a:pt x="0" y="901084"/>
                </a:lnTo>
                <a:lnTo>
                  <a:pt x="16636" y="938598"/>
                </a:lnTo>
                <a:lnTo>
                  <a:pt x="2228334" y="951885"/>
                </a:lnTo>
                <a:lnTo>
                  <a:pt x="2242577" y="949840"/>
                </a:lnTo>
                <a:lnTo>
                  <a:pt x="2273698" y="923881"/>
                </a:lnTo>
                <a:lnTo>
                  <a:pt x="22791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312662" y="1144389"/>
            <a:ext cx="0" cy="1043305"/>
          </a:xfrm>
          <a:custGeom>
            <a:avLst/>
            <a:gdLst/>
            <a:ahLst/>
            <a:cxnLst/>
            <a:rect l="l" t="t" r="r" b="b"/>
            <a:pathLst>
              <a:path w="0" h="1043305">
                <a:moveTo>
                  <a:pt x="0" y="104317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312662" y="11316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312662" y="11189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312662" y="11062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312662" y="108723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455049" y="628556"/>
            <a:ext cx="1959687" cy="1935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71627" y="1085537"/>
            <a:ext cx="4143375" cy="2124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0">
                <a:solidFill>
                  <a:srgbClr val="3333B2"/>
                </a:solidFill>
                <a:latin typeface="Book Antiqua"/>
                <a:cs typeface="Book Antiqua"/>
              </a:rPr>
              <a:t>Definizione</a:t>
            </a:r>
            <a:endParaRPr sz="1000">
              <a:latin typeface="Book Antiqua"/>
              <a:cs typeface="Book Antiqua"/>
            </a:endParaRPr>
          </a:p>
          <a:p>
            <a:pPr marL="12700" marR="1945005">
              <a:lnSpc>
                <a:spcPct val="100000"/>
              </a:lnSpc>
              <a:spcBef>
                <a:spcPts val="315"/>
              </a:spcBef>
            </a:pPr>
            <a:r>
              <a:rPr dirty="0" sz="1000" spc="-2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definisc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Book Antiqua"/>
                <a:cs typeface="Book Antiqua"/>
              </a:rPr>
              <a:t>cotangente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angolo</a:t>
            </a:r>
            <a:r>
              <a:rPr dirty="0" sz="1000" spc="-25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o</a:t>
            </a:r>
            <a:r>
              <a:rPr dirty="0" sz="1000" spc="-35">
                <a:latin typeface="Book Antiqua"/>
                <a:cs typeface="Book Antiqua"/>
              </a:rPr>
              <a:t>rientato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55" i="1">
                <a:latin typeface="Century Gothic"/>
                <a:cs typeface="Century Gothic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l’ascissa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del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-45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intersezione</a:t>
            </a:r>
            <a:r>
              <a:rPr dirty="0" sz="1000" spc="75">
                <a:latin typeface="Book Antiqua"/>
                <a:cs typeface="Book Antiqua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tra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secondo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lato</a:t>
            </a:r>
            <a:r>
              <a:rPr dirty="0" sz="1000" spc="-15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dell’angolo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>
                <a:latin typeface="Book Antiqua"/>
                <a:cs typeface="Book Antiqua"/>
              </a:rPr>
              <a:t>(o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suo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25">
                <a:latin typeface="Book Antiqua"/>
                <a:cs typeface="Book Antiqua"/>
              </a:rPr>
              <a:t>p</a:t>
            </a:r>
            <a:r>
              <a:rPr dirty="0" sz="1000" spc="-55">
                <a:latin typeface="Book Antiqua"/>
                <a:cs typeface="Book Antiqua"/>
              </a:rPr>
              <a:t>rolungamento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oltre</a:t>
            </a:r>
            <a:r>
              <a:rPr dirty="0" sz="1000" spc="-2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l’</a:t>
            </a:r>
            <a:r>
              <a:rPr dirty="0" sz="1000" spc="-85">
                <a:latin typeface="Book Antiqua"/>
                <a:cs typeface="Book Antiqua"/>
              </a:rPr>
              <a:t>o</a:t>
            </a:r>
            <a:r>
              <a:rPr dirty="0" sz="1000" spc="-45">
                <a:latin typeface="Book Antiqua"/>
                <a:cs typeface="Book Antiqua"/>
              </a:rPr>
              <a:t>rigine)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tangente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alla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circonferenza</a:t>
            </a:r>
            <a:r>
              <a:rPr dirty="0" sz="1000" spc="-25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goniometrica</a:t>
            </a:r>
            <a:r>
              <a:rPr dirty="0" sz="1000" spc="55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pas</a:t>
            </a:r>
            <a:r>
              <a:rPr dirty="0" sz="1000" spc="-30">
                <a:latin typeface="Book Antiqua"/>
                <a:cs typeface="Book Antiqua"/>
              </a:rPr>
              <a:t>sante</a:t>
            </a:r>
            <a:r>
              <a:rPr dirty="0" sz="1000" spc="6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50">
                <a:latin typeface="Book Antiqua"/>
                <a:cs typeface="Book Antiqua"/>
              </a:rPr>
              <a:t>er</a:t>
            </a:r>
            <a:r>
              <a:rPr dirty="0" sz="1000" spc="6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6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</a:t>
            </a:r>
            <a:r>
              <a:rPr dirty="0" sz="1000" spc="-50">
                <a:latin typeface="Book Antiqua"/>
                <a:cs typeface="Book Antiqua"/>
              </a:rPr>
              <a:t>o</a:t>
            </a:r>
            <a:r>
              <a:rPr dirty="0" sz="1000" spc="60">
                <a:latin typeface="Book Antiqua"/>
                <a:cs typeface="Book Antiqu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">
                <a:latin typeface="Book Antiqua"/>
                <a:cs typeface="Book Antiqua"/>
              </a:rPr>
              <a:t>0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54610">
              <a:lnSpc>
                <a:spcPts val="1200"/>
              </a:lnSpc>
              <a:spcBef>
                <a:spcPts val="660"/>
              </a:spcBef>
            </a:pPr>
            <a:r>
              <a:rPr dirty="0" sz="1000" spc="-50">
                <a:latin typeface="Book Antiqua"/>
                <a:cs typeface="Book Antiqua"/>
              </a:rPr>
              <a:t>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cotangen</a:t>
            </a:r>
            <a:r>
              <a:rPr dirty="0" sz="1000" spc="-5">
                <a:latin typeface="Book Antiqua"/>
                <a:cs typeface="Book Antiqua"/>
              </a:rPr>
              <a:t>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indica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con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0">
                <a:latin typeface="Book Antiqua"/>
                <a:cs typeface="Book Antiqua"/>
              </a:rPr>
              <a:t>cot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0">
                <a:latin typeface="Book Antiqua"/>
                <a:cs typeface="Book Antiqua"/>
              </a:rPr>
              <a:t>cot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risulta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quindi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b</a:t>
            </a:r>
            <a:r>
              <a:rPr dirty="0" sz="1000" spc="-55">
                <a:latin typeface="Book Antiqua"/>
                <a:cs typeface="Book Antiqua"/>
              </a:rPr>
              <a:t>en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definita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se</a:t>
            </a:r>
            <a:endParaRPr sz="1000">
              <a:latin typeface="Book Antiqua"/>
              <a:cs typeface="Book Antiqua"/>
            </a:endParaRPr>
          </a:p>
          <a:p>
            <a:pPr marL="54610">
              <a:lnSpc>
                <a:spcPts val="1195"/>
              </a:lnSpc>
              <a:tabLst>
                <a:tab pos="304800" algn="l"/>
              </a:tabLst>
            </a:pP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0" i="1">
                <a:latin typeface="Century Gothic"/>
                <a:cs typeface="Century Gothic"/>
              </a:rPr>
              <a:t> </a:t>
            </a:r>
            <a:r>
              <a:rPr dirty="0" sz="1000" spc="-735">
                <a:latin typeface="Tahoma"/>
                <a:cs typeface="Tahoma"/>
              </a:rPr>
              <a:t>=</a:t>
            </a:r>
            <a:r>
              <a:rPr dirty="0" sz="1000" spc="-10">
                <a:latin typeface="Lucida Sans Unicode"/>
                <a:cs typeface="Lucida Sans Unicode"/>
              </a:rPr>
              <a:t>/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75" i="1">
                <a:latin typeface="Century Gothic"/>
                <a:cs typeface="Century Gothic"/>
              </a:rPr>
              <a:t>π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15" i="1">
                <a:latin typeface="Arial"/>
                <a:cs typeface="Arial"/>
              </a:rPr>
              <a:t>k</a:t>
            </a:r>
            <a:r>
              <a:rPr dirty="0" sz="1000" spc="80" i="1">
                <a:latin typeface="Arial"/>
                <a:cs typeface="Arial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Palatino Linotype"/>
                <a:cs typeface="Palatino Linotype"/>
              </a:rPr>
              <a:t>Z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è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nulla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50">
                <a:latin typeface="Book Antiqua"/>
                <a:cs typeface="Book Antiqua"/>
              </a:rPr>
              <a:t>er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angoli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dal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secondo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lato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5">
                <a:latin typeface="Book Antiqua"/>
                <a:cs typeface="Book Antiqua"/>
              </a:rPr>
              <a:t>ve</a:t>
            </a:r>
            <a:r>
              <a:rPr dirty="0" sz="1000" spc="-30">
                <a:latin typeface="Book Antiqua"/>
                <a:cs typeface="Book Antiqua"/>
              </a:rPr>
              <a:t>rticale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(ovvero</a:t>
            </a:r>
            <a:endParaRPr sz="1000">
              <a:latin typeface="Book Antiqua"/>
              <a:cs typeface="Book Antiqua"/>
            </a:endParaRPr>
          </a:p>
          <a:p>
            <a:pPr marL="54610" marR="68580">
              <a:lnSpc>
                <a:spcPts val="1200"/>
              </a:lnSpc>
              <a:spcBef>
                <a:spcPts val="35"/>
              </a:spcBef>
            </a:pP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0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15" i="1">
                <a:latin typeface="Arial"/>
                <a:cs typeface="Arial"/>
              </a:rPr>
              <a:t>k</a:t>
            </a:r>
            <a:r>
              <a:rPr dirty="0" sz="1000" spc="25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75" i="1">
                <a:latin typeface="Century Gothic"/>
                <a:cs typeface="Century Gothic"/>
              </a:rPr>
              <a:t>π</a:t>
            </a:r>
            <a:r>
              <a:rPr dirty="0" sz="1000" spc="55" i="1">
                <a:latin typeface="Century Gothic"/>
                <a:cs typeface="Century Gothic"/>
              </a:rPr>
              <a:t>/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15" i="1">
                <a:latin typeface="Arial"/>
                <a:cs typeface="Arial"/>
              </a:rPr>
              <a:t>k</a:t>
            </a:r>
            <a:r>
              <a:rPr dirty="0" sz="1000" spc="80" i="1">
                <a:latin typeface="Arial"/>
                <a:cs typeface="Arial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Palatino Linotype"/>
                <a:cs typeface="Palatino Linotype"/>
              </a:rPr>
              <a:t>Z</a:t>
            </a:r>
            <a:r>
              <a:rPr dirty="0" sz="1000" spc="35">
                <a:latin typeface="Book Antiqua"/>
                <a:cs typeface="Book Antiqua"/>
              </a:rPr>
              <a:t>),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uguale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in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c</a:t>
            </a:r>
            <a:r>
              <a:rPr dirty="0" sz="1000" spc="-65">
                <a:latin typeface="Book Antiqua"/>
                <a:cs typeface="Book Antiqua"/>
              </a:rPr>
              <a:t>o</a:t>
            </a:r>
            <a:r>
              <a:rPr dirty="0" sz="1000" spc="-55">
                <a:latin typeface="Book Antiqua"/>
                <a:cs typeface="Book Antiqua"/>
              </a:rPr>
              <a:t>rris</a:t>
            </a:r>
            <a:r>
              <a:rPr dirty="0" sz="1000" spc="-60">
                <a:latin typeface="Book Antiqua"/>
                <a:cs typeface="Book Antiqua"/>
              </a:rPr>
              <a:t>p</a:t>
            </a:r>
            <a:r>
              <a:rPr dirty="0" sz="1000" spc="-60">
                <a:latin typeface="Book Antiqua"/>
                <a:cs typeface="Book Antiqua"/>
              </a:rPr>
              <a:t>ondenza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delle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bisettrici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dei</a:t>
            </a:r>
            <a:r>
              <a:rPr dirty="0" sz="1000" spc="-35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quadranti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50">
                <a:latin typeface="Book Antiqua"/>
                <a:cs typeface="Book Antiqua"/>
              </a:rPr>
              <a:t>(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15" i="1">
                <a:latin typeface="Arial"/>
                <a:cs typeface="Arial"/>
              </a:rPr>
              <a:t>k</a:t>
            </a:r>
            <a:r>
              <a:rPr dirty="0" sz="1000" spc="25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75" i="1">
                <a:latin typeface="Century Gothic"/>
                <a:cs typeface="Century Gothic"/>
              </a:rPr>
              <a:t>π</a:t>
            </a:r>
            <a:r>
              <a:rPr dirty="0" sz="1000" spc="55" i="1">
                <a:latin typeface="Century Gothic"/>
                <a:cs typeface="Century Gothic"/>
              </a:rPr>
              <a:t>/</a:t>
            </a:r>
            <a:r>
              <a:rPr dirty="0" sz="1000" spc="-5">
                <a:latin typeface="Book Antiqua"/>
                <a:cs typeface="Book Antiqua"/>
              </a:rPr>
              <a:t>4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15" i="1">
                <a:latin typeface="Arial"/>
                <a:cs typeface="Arial"/>
              </a:rPr>
              <a:t>k</a:t>
            </a:r>
            <a:r>
              <a:rPr dirty="0" sz="1000" spc="80" i="1">
                <a:latin typeface="Arial"/>
                <a:cs typeface="Arial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Palatino Linotype"/>
                <a:cs typeface="Palatino Linotype"/>
              </a:rPr>
              <a:t>Z</a:t>
            </a:r>
            <a:r>
              <a:rPr dirty="0" sz="1000" spc="35">
                <a:latin typeface="Book Antiqua"/>
                <a:cs typeface="Book Antiqua"/>
              </a:rPr>
              <a:t>).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63593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24/30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7867" y="25957"/>
            <a:ext cx="8686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F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unzioni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t</a:t>
            </a:r>
            <a:r>
              <a:rPr dirty="0" sz="500" spc="70">
                <a:solidFill>
                  <a:srgbClr val="7A0000"/>
                </a:solidFill>
                <a:latin typeface="Arial"/>
                <a:cs typeface="Arial"/>
              </a:rPr>
              <a:t>r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igon</a:t>
            </a:r>
            <a:r>
              <a:rPr dirty="0" sz="500" spc="55">
                <a:solidFill>
                  <a:srgbClr val="7A0000"/>
                </a:solidFill>
                <a:latin typeface="Arial"/>
                <a:cs typeface="Arial"/>
              </a:rPr>
              <a:t>ometr</a:t>
            </a:r>
            <a:r>
              <a:rPr dirty="0" sz="500" spc="30">
                <a:solidFill>
                  <a:srgbClr val="7A0000"/>
                </a:solidFill>
                <a:latin typeface="Arial"/>
                <a:cs typeface="Arial"/>
              </a:rPr>
              <a:t>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5"/>
              <a:t>T</a:t>
            </a:r>
            <a:r>
              <a:rPr dirty="0" spc="25"/>
              <a:t>ange</a:t>
            </a:r>
            <a:r>
              <a:rPr dirty="0" spc="20"/>
              <a:t>n</a:t>
            </a:r>
            <a:r>
              <a:rPr dirty="0" spc="45"/>
              <a:t>te</a:t>
            </a:r>
            <a:r>
              <a:rPr dirty="0" spc="105"/>
              <a:t> </a:t>
            </a:r>
            <a:r>
              <a:rPr dirty="0" spc="15"/>
              <a:t>e</a:t>
            </a:r>
            <a:r>
              <a:rPr dirty="0" spc="105"/>
              <a:t> </a:t>
            </a:r>
            <a:r>
              <a:rPr dirty="0" spc="20"/>
              <a:t>cotange</a:t>
            </a:r>
            <a:r>
              <a:rPr dirty="0" spc="20"/>
              <a:t>n</a:t>
            </a:r>
            <a:r>
              <a:rPr dirty="0" spc="45"/>
              <a:t>te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627" y="1218629"/>
            <a:ext cx="2172970" cy="1216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70">
                <a:latin typeface="Book Antiqua"/>
                <a:cs typeface="Book Antiqua"/>
              </a:rPr>
              <a:t>Quando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secondo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lato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00">
                <a:latin typeface="Book Antiqua"/>
                <a:cs typeface="Book Antiqua"/>
              </a:rPr>
              <a:t>d</a:t>
            </a:r>
            <a:r>
              <a:rPr dirty="0" sz="1000" spc="-60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55" i="1">
                <a:latin typeface="Century Gothic"/>
                <a:cs typeface="Century Gothic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attraversa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-5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I</a:t>
            </a:r>
            <a:r>
              <a:rPr dirty="0" sz="1000" spc="-65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II</a:t>
            </a:r>
            <a:r>
              <a:rPr dirty="0" sz="1000" spc="-65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qu</a:t>
            </a:r>
            <a:r>
              <a:rPr dirty="0" sz="1000" spc="-40">
                <a:latin typeface="Book Antiqua"/>
                <a:cs typeface="Book Antiqua"/>
              </a:rPr>
              <a:t>adrante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non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incontra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5">
                <a:latin typeface="Book Antiqua"/>
                <a:cs typeface="Book Antiqua"/>
              </a:rPr>
              <a:t>retta</a:t>
            </a:r>
            <a:r>
              <a:rPr dirty="0" sz="1000" spc="-10">
                <a:latin typeface="Book Antiqua"/>
                <a:cs typeface="Book Antiqu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10">
                <a:latin typeface="Book Antiqua"/>
                <a:cs typeface="Book Antiqua"/>
              </a:rPr>
              <a:t>1,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5">
                <a:latin typeface="Book Antiqua"/>
                <a:cs typeface="Book Antiqua"/>
              </a:rPr>
              <a:t>ed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allo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stesso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90">
                <a:latin typeface="Book Antiqua"/>
                <a:cs typeface="Book Antiqua"/>
              </a:rPr>
              <a:t>m</a:t>
            </a:r>
            <a:r>
              <a:rPr dirty="0" sz="1000" spc="-30">
                <a:latin typeface="Book Antiqua"/>
                <a:cs typeface="Book Antiqua"/>
              </a:rPr>
              <a:t>o</a:t>
            </a:r>
            <a:r>
              <a:rPr dirty="0" sz="1000" spc="-80">
                <a:latin typeface="Book Antiqua"/>
                <a:cs typeface="Book Antiqua"/>
              </a:rPr>
              <a:t>do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quando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attraversa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II</a:t>
            </a:r>
            <a:r>
              <a:rPr dirty="0" sz="1000" spc="-65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IV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qu</a:t>
            </a:r>
            <a:r>
              <a:rPr dirty="0" sz="1000" spc="-40">
                <a:latin typeface="Book Antiqua"/>
                <a:cs typeface="Book Antiqua"/>
              </a:rPr>
              <a:t>adrante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non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interseca</a:t>
            </a:r>
            <a:r>
              <a:rPr dirty="0" sz="1000" spc="75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5">
                <a:latin typeface="Book Antiqua"/>
                <a:cs typeface="Book Antiqua"/>
              </a:rPr>
              <a:t>retta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 i="1">
                <a:latin typeface="Arial"/>
                <a:cs typeface="Arial"/>
              </a:rPr>
              <a:t>y</a:t>
            </a:r>
            <a:r>
              <a:rPr dirty="0" sz="1000" spc="105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10">
                <a:latin typeface="Book Antiqua"/>
                <a:cs typeface="Book Antiqua"/>
              </a:rPr>
              <a:t>1.</a:t>
            </a:r>
            <a:endParaRPr sz="1000">
              <a:latin typeface="Book Antiqua"/>
              <a:cs typeface="Book Antiqua"/>
            </a:endParaRPr>
          </a:p>
          <a:p>
            <a:pPr marL="12700" marR="210185">
              <a:lnSpc>
                <a:spcPts val="1200"/>
              </a:lnSpc>
              <a:spcBef>
                <a:spcPts val="35"/>
              </a:spcBef>
            </a:pPr>
            <a:r>
              <a:rPr dirty="0" sz="1000" spc="-55">
                <a:latin typeface="Book Antiqua"/>
                <a:cs typeface="Book Antiqua"/>
              </a:rPr>
              <a:t>Seguendo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definizioni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solidFill>
                  <a:srgbClr val="120A8E"/>
                </a:solidFill>
                <a:latin typeface="Book Antiqua"/>
                <a:cs typeface="Book Antiqua"/>
              </a:rPr>
              <a:t>tangente</a:t>
            </a:r>
            <a:r>
              <a:rPr dirty="0" sz="1000" spc="80">
                <a:solidFill>
                  <a:srgbClr val="120A8E"/>
                </a:solidFill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-20">
                <a:latin typeface="Book Antiqua"/>
                <a:cs typeface="Book Antiqua"/>
              </a:rPr>
              <a:t> </a:t>
            </a:r>
            <a:r>
              <a:rPr dirty="0" sz="1000" spc="-30">
                <a:solidFill>
                  <a:srgbClr val="EC1B24"/>
                </a:solidFill>
                <a:latin typeface="Book Antiqua"/>
                <a:cs typeface="Book Antiqua"/>
              </a:rPr>
              <a:t>cotangente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f</a:t>
            </a:r>
            <a:r>
              <a:rPr dirty="0" sz="1000" spc="-65">
                <a:latin typeface="Book Antiqua"/>
                <a:cs typeface="Book Antiqua"/>
              </a:rPr>
              <a:t>a</a:t>
            </a:r>
            <a:r>
              <a:rPr dirty="0" sz="1000" spc="-45">
                <a:latin typeface="Book Antiqua"/>
                <a:cs typeface="Book Antiqua"/>
              </a:rPr>
              <a:t>rà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all</a:t>
            </a:r>
            <a:r>
              <a:rPr dirty="0" sz="1000" spc="-90">
                <a:latin typeface="Book Antiqua"/>
                <a:cs typeface="Book Antiqua"/>
              </a:rPr>
              <a:t>o</a:t>
            </a:r>
            <a:r>
              <a:rPr dirty="0" sz="1000" spc="-45">
                <a:latin typeface="Book Antiqua"/>
                <a:cs typeface="Book Antiqua"/>
              </a:rPr>
              <a:t>ra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uso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del</a:t>
            </a:r>
            <a:r>
              <a:rPr dirty="0" sz="1000" spc="-35">
                <a:latin typeface="Book Antiqua"/>
                <a:cs typeface="Book Antiqua"/>
              </a:rPr>
              <a:t> </a:t>
            </a:r>
            <a:r>
              <a:rPr dirty="0" sz="1000" spc="-125">
                <a:latin typeface="Book Antiqua"/>
                <a:cs typeface="Book Antiqua"/>
              </a:rPr>
              <a:t>p</a:t>
            </a:r>
            <a:r>
              <a:rPr dirty="0" sz="1000" spc="-55">
                <a:latin typeface="Book Antiqua"/>
                <a:cs typeface="Book Antiqua"/>
              </a:rPr>
              <a:t>rolungamento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questo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5">
                <a:latin typeface="Book Antiqua"/>
                <a:cs typeface="Book Antiqua"/>
              </a:rPr>
              <a:t>lat</a:t>
            </a:r>
            <a:r>
              <a:rPr dirty="0" sz="1000" spc="-50">
                <a:latin typeface="Book Antiqua"/>
                <a:cs typeface="Book Antiqua"/>
              </a:rPr>
              <a:t>o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55049" y="906463"/>
            <a:ext cx="1959701" cy="1835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35"/>
              <a:t>25</a:t>
            </a:r>
            <a:r>
              <a:rPr dirty="0" spc="85"/>
              <a:t>/30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3767" y="25957"/>
            <a:ext cx="436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Goniometria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Angoli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6801" y="1363693"/>
            <a:ext cx="2076450" cy="759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85">
                <a:latin typeface="Book Antiqua"/>
                <a:cs typeface="Book Antiqua"/>
              </a:rPr>
              <a:t>Un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esempio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p</a:t>
            </a:r>
            <a:r>
              <a:rPr dirty="0" sz="1000" spc="-80">
                <a:latin typeface="Book Antiqua"/>
                <a:cs typeface="Book Antiqua"/>
              </a:rPr>
              <a:t>a</a:t>
            </a:r>
            <a:r>
              <a:rPr dirty="0" sz="1000" spc="-35">
                <a:latin typeface="Book Antiqua"/>
                <a:cs typeface="Book Antiqua"/>
              </a:rPr>
              <a:t>rticol</a:t>
            </a:r>
            <a:r>
              <a:rPr dirty="0" sz="1000" spc="-70">
                <a:latin typeface="Book Antiqua"/>
                <a:cs typeface="Book Antiqua"/>
              </a:rPr>
              <a:t>a</a:t>
            </a:r>
            <a:r>
              <a:rPr dirty="0" sz="1000" spc="-50">
                <a:latin typeface="Book Antiqua"/>
                <a:cs typeface="Book Antiqua"/>
              </a:rPr>
              <a:t>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ha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quand</a:t>
            </a:r>
            <a:r>
              <a:rPr dirty="0" sz="1000" spc="-50">
                <a:latin typeface="Book Antiqua"/>
                <a:cs typeface="Book Antiqua"/>
              </a:rPr>
              <a:t>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le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due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semiret</a:t>
            </a:r>
            <a:r>
              <a:rPr dirty="0" sz="1000" spc="-5">
                <a:latin typeface="Book Antiqua"/>
                <a:cs typeface="Book Antiqua"/>
              </a:rPr>
              <a:t>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coincidono.</a:t>
            </a:r>
            <a:endParaRPr sz="1000">
              <a:latin typeface="Book Antiqua"/>
              <a:cs typeface="Book Antiqua"/>
            </a:endParaRPr>
          </a:p>
          <a:p>
            <a:pPr marL="12700" marR="46990">
              <a:lnSpc>
                <a:spcPts val="1200"/>
              </a:lnSpc>
              <a:spcBef>
                <a:spcPts val="35"/>
              </a:spcBef>
            </a:pPr>
            <a:r>
              <a:rPr dirty="0" sz="1000" spc="-70">
                <a:latin typeface="Book Antiqua"/>
                <a:cs typeface="Book Antiqua"/>
              </a:rPr>
              <a:t>In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quest</a:t>
            </a:r>
            <a:r>
              <a:rPr dirty="0" sz="1000" spc="-50">
                <a:latin typeface="Book Antiqua"/>
                <a:cs typeface="Book Antiqua"/>
              </a:rPr>
              <a:t>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caso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due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angoli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generati</a:t>
            </a:r>
            <a:r>
              <a:rPr dirty="0" sz="1000" spc="-25">
                <a:latin typeface="Book Antiqua"/>
                <a:cs typeface="Book Antiqua"/>
              </a:rPr>
              <a:t> </a:t>
            </a:r>
            <a:r>
              <a:rPr dirty="0" sz="1000" spc="-125">
                <a:latin typeface="Book Antiqua"/>
                <a:cs typeface="Book Antiqua"/>
              </a:rPr>
              <a:t>p</a:t>
            </a:r>
            <a:r>
              <a:rPr dirty="0" sz="1000" spc="-60">
                <a:latin typeface="Book Antiqua"/>
                <a:cs typeface="Book Antiqua"/>
              </a:rPr>
              <a:t>renderanno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nome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Book Antiqua"/>
                <a:cs typeface="Book Antiqua"/>
              </a:rPr>
              <a:t>angolo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Book Antiqua"/>
                <a:cs typeface="Book Antiqua"/>
              </a:rPr>
              <a:t>giro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75">
                <a:latin typeface="Book Antiqua"/>
                <a:cs typeface="Book Antiqua"/>
              </a:rPr>
              <a:t>ed</a:t>
            </a:r>
            <a:r>
              <a:rPr dirty="0" sz="1000" spc="-35">
                <a:latin typeface="Book Antiqua"/>
                <a:cs typeface="Book Antiqu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Book Antiqua"/>
                <a:cs typeface="Book Antiqua"/>
              </a:rPr>
              <a:t>angolo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65">
                <a:solidFill>
                  <a:srgbClr val="FF0000"/>
                </a:solidFill>
                <a:latin typeface="Book Antiqua"/>
                <a:cs typeface="Book Antiqua"/>
              </a:rPr>
              <a:t>nullo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36520" y="1243670"/>
            <a:ext cx="1741842" cy="9926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35"/>
              <a:t>1</a:t>
            </a:fld>
            <a:r>
              <a:rPr dirty="0" spc="85"/>
              <a:t>/30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7867" y="25957"/>
            <a:ext cx="8686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F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unzioni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t</a:t>
            </a:r>
            <a:r>
              <a:rPr dirty="0" sz="500" spc="70">
                <a:solidFill>
                  <a:srgbClr val="7A0000"/>
                </a:solidFill>
                <a:latin typeface="Arial"/>
                <a:cs typeface="Arial"/>
              </a:rPr>
              <a:t>r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igon</a:t>
            </a:r>
            <a:r>
              <a:rPr dirty="0" sz="500" spc="55">
                <a:solidFill>
                  <a:srgbClr val="7A0000"/>
                </a:solidFill>
                <a:latin typeface="Arial"/>
                <a:cs typeface="Arial"/>
              </a:rPr>
              <a:t>ometr</a:t>
            </a:r>
            <a:r>
              <a:rPr dirty="0" sz="500" spc="30">
                <a:solidFill>
                  <a:srgbClr val="7A0000"/>
                </a:solidFill>
                <a:latin typeface="Arial"/>
                <a:cs typeface="Arial"/>
              </a:rPr>
              <a:t>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5"/>
              <a:t>T</a:t>
            </a:r>
            <a:r>
              <a:rPr dirty="0" spc="25"/>
              <a:t>ange</a:t>
            </a:r>
            <a:r>
              <a:rPr dirty="0" spc="20"/>
              <a:t>n</a:t>
            </a:r>
            <a:r>
              <a:rPr dirty="0" spc="15"/>
              <a:t>toide</a:t>
            </a:r>
            <a:r>
              <a:rPr dirty="0" spc="105"/>
              <a:t> </a:t>
            </a:r>
            <a:r>
              <a:rPr dirty="0" spc="15"/>
              <a:t>e</a:t>
            </a:r>
            <a:r>
              <a:rPr dirty="0" spc="105"/>
              <a:t> </a:t>
            </a:r>
            <a:r>
              <a:rPr dirty="0" spc="25"/>
              <a:t>cota</a:t>
            </a:r>
            <a:r>
              <a:rPr dirty="0" spc="30"/>
              <a:t>n</a:t>
            </a:r>
            <a:r>
              <a:rPr dirty="0" spc="50"/>
              <a:t>g</a:t>
            </a:r>
            <a:r>
              <a:rPr dirty="0" spc="10"/>
              <a:t>e</a:t>
            </a:r>
            <a:r>
              <a:rPr dirty="0" spc="10"/>
              <a:t>ntoide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627" y="1492585"/>
            <a:ext cx="2202180" cy="759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75">
                <a:latin typeface="Book Antiqua"/>
                <a:cs typeface="Book Antiqua"/>
              </a:rPr>
              <a:t>Allo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stesso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90">
                <a:latin typeface="Book Antiqua"/>
                <a:cs typeface="Book Antiqua"/>
              </a:rPr>
              <a:t>m</a:t>
            </a:r>
            <a:r>
              <a:rPr dirty="0" sz="1000" spc="-30">
                <a:latin typeface="Book Antiqua"/>
                <a:cs typeface="Book Antiqua"/>
              </a:rPr>
              <a:t>o</a:t>
            </a:r>
            <a:r>
              <a:rPr dirty="0" sz="1000" spc="-80">
                <a:latin typeface="Book Antiqua"/>
                <a:cs typeface="Book Antiqua"/>
              </a:rPr>
              <a:t>do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in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cui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sono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costruiti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</a:t>
            </a:r>
            <a:r>
              <a:rPr dirty="0" sz="1000" spc="-5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grafici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seno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coseno,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55">
                <a:latin typeface="Book Antiqua"/>
                <a:cs typeface="Book Antiqua"/>
              </a:rPr>
              <a:t>ossono</a:t>
            </a:r>
            <a:r>
              <a:rPr dirty="0" sz="1000" spc="-25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costruire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qu</a:t>
            </a:r>
            <a:r>
              <a:rPr dirty="0" sz="1000" spc="-55">
                <a:latin typeface="Book Antiqua"/>
                <a:cs typeface="Book Antiqua"/>
              </a:rPr>
              <a:t>elli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tangente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cotangente,</a:t>
            </a:r>
            <a:r>
              <a:rPr dirty="0" sz="1000" spc="-15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Book Antiqua"/>
                <a:cs typeface="Book Antiqua"/>
              </a:rPr>
              <a:t>tangent</a:t>
            </a:r>
            <a:r>
              <a:rPr dirty="0" sz="1000" spc="-65">
                <a:solidFill>
                  <a:srgbClr val="FF0000"/>
                </a:solidFill>
                <a:latin typeface="Book Antiqua"/>
                <a:cs typeface="Book Antiqua"/>
              </a:rPr>
              <a:t>oide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">
                <a:solidFill>
                  <a:srgbClr val="FF0000"/>
                </a:solidFill>
                <a:latin typeface="Book Antiqua"/>
                <a:cs typeface="Book Antiqua"/>
              </a:rPr>
              <a:t>c</a:t>
            </a:r>
            <a:r>
              <a:rPr dirty="0" sz="1000" spc="-50">
                <a:solidFill>
                  <a:srgbClr val="FF0000"/>
                </a:solidFill>
                <a:latin typeface="Book Antiqua"/>
                <a:cs typeface="Book Antiqua"/>
              </a:rPr>
              <a:t>o</a:t>
            </a:r>
            <a:r>
              <a:rPr dirty="0" sz="1000" spc="30">
                <a:solidFill>
                  <a:srgbClr val="FF0000"/>
                </a:solidFill>
                <a:latin typeface="Book Antiqua"/>
                <a:cs typeface="Book Antiqua"/>
              </a:rPr>
              <a:t>t</a:t>
            </a:r>
            <a:r>
              <a:rPr dirty="0" sz="1000" spc="-50">
                <a:solidFill>
                  <a:srgbClr val="FF0000"/>
                </a:solidFill>
                <a:latin typeface="Book Antiqua"/>
                <a:cs typeface="Book Antiqua"/>
              </a:rPr>
              <a:t>angentoide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25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mediante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"/>
                <a:cs typeface="Arial"/>
              </a:rPr>
              <a:t>x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tan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"/>
                <a:cs typeface="Arial"/>
              </a:rPr>
              <a:t>x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10">
                <a:latin typeface="Book Antiqua"/>
                <a:cs typeface="Book Antiqua"/>
              </a:rPr>
              <a:t>cot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51467" y="714037"/>
            <a:ext cx="1566921" cy="10887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51467" y="1941949"/>
            <a:ext cx="1566921" cy="10887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35"/>
              <a:t>26</a:t>
            </a:r>
            <a:r>
              <a:rPr dirty="0" spc="85"/>
              <a:t>/30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7867" y="25957"/>
            <a:ext cx="8686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F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unzioni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t</a:t>
            </a:r>
            <a:r>
              <a:rPr dirty="0" sz="500" spc="70">
                <a:solidFill>
                  <a:srgbClr val="7A0000"/>
                </a:solidFill>
                <a:latin typeface="Arial"/>
                <a:cs typeface="Arial"/>
              </a:rPr>
              <a:t>r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igon</a:t>
            </a:r>
            <a:r>
              <a:rPr dirty="0" sz="500" spc="55">
                <a:solidFill>
                  <a:srgbClr val="7A0000"/>
                </a:solidFill>
                <a:latin typeface="Arial"/>
                <a:cs typeface="Arial"/>
              </a:rPr>
              <a:t>ometr</a:t>
            </a:r>
            <a:r>
              <a:rPr dirty="0" sz="500" spc="30">
                <a:solidFill>
                  <a:srgbClr val="7A0000"/>
                </a:solidFill>
                <a:latin typeface="Arial"/>
                <a:cs typeface="Arial"/>
              </a:rPr>
              <a:t>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Secante</a:t>
            </a:r>
          </a:p>
        </p:txBody>
      </p:sp>
      <p:sp>
        <p:nvSpPr>
          <p:cNvPr id="6" name="object 6"/>
          <p:cNvSpPr/>
          <p:nvPr/>
        </p:nvSpPr>
        <p:spPr>
          <a:xfrm>
            <a:off x="33527" y="1341474"/>
            <a:ext cx="2279135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49161" y="2008758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5128" y="2059559"/>
            <a:ext cx="2126733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12662" y="1250201"/>
            <a:ext cx="50800" cy="7712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12662" y="1313701"/>
            <a:ext cx="50800" cy="7077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527" y="1424039"/>
            <a:ext cx="2279650" cy="648335"/>
          </a:xfrm>
          <a:custGeom>
            <a:avLst/>
            <a:gdLst/>
            <a:ahLst/>
            <a:cxnLst/>
            <a:rect l="l" t="t" r="r" b="b"/>
            <a:pathLst>
              <a:path w="2279650" h="648335">
                <a:moveTo>
                  <a:pt x="2279135" y="0"/>
                </a:moveTo>
                <a:lnTo>
                  <a:pt x="0" y="0"/>
                </a:lnTo>
                <a:lnTo>
                  <a:pt x="0" y="597419"/>
                </a:lnTo>
                <a:lnTo>
                  <a:pt x="16636" y="634933"/>
                </a:lnTo>
                <a:lnTo>
                  <a:pt x="2228334" y="648220"/>
                </a:lnTo>
                <a:lnTo>
                  <a:pt x="2242577" y="646175"/>
                </a:lnTo>
                <a:lnTo>
                  <a:pt x="2273698" y="620216"/>
                </a:lnTo>
                <a:lnTo>
                  <a:pt x="22791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312662" y="1301001"/>
            <a:ext cx="0" cy="739775"/>
          </a:xfrm>
          <a:custGeom>
            <a:avLst/>
            <a:gdLst/>
            <a:ahLst/>
            <a:cxnLst/>
            <a:rect l="l" t="t" r="r" b="b"/>
            <a:pathLst>
              <a:path w="0" h="739775">
                <a:moveTo>
                  <a:pt x="0" y="73950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312662" y="128830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312662" y="127560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312662" y="126290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312662" y="124385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1627" y="1242141"/>
            <a:ext cx="2202815" cy="800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0">
                <a:solidFill>
                  <a:srgbClr val="3333B2"/>
                </a:solidFill>
                <a:latin typeface="Book Antiqua"/>
                <a:cs typeface="Book Antiqua"/>
              </a:rPr>
              <a:t>Definizione</a:t>
            </a:r>
            <a:endParaRPr sz="1000">
              <a:latin typeface="Book Antiqua"/>
              <a:cs typeface="Book Antiqua"/>
            </a:endParaRPr>
          </a:p>
          <a:p>
            <a:pPr marL="12700" marR="5080">
              <a:lnSpc>
                <a:spcPct val="100000"/>
              </a:lnSpc>
              <a:spcBef>
                <a:spcPts val="315"/>
              </a:spcBef>
            </a:pPr>
            <a:r>
              <a:rPr dirty="0" sz="1000" spc="-20">
                <a:latin typeface="Book Antiqua"/>
                <a:cs typeface="Book Antiqua"/>
              </a:rPr>
              <a:t>Si</a:t>
            </a:r>
            <a:r>
              <a:rPr dirty="0" sz="1000" spc="75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definisce</a:t>
            </a:r>
            <a:r>
              <a:rPr dirty="0" sz="1000" spc="75">
                <a:latin typeface="Book Antiqua"/>
                <a:cs typeface="Book Antiqu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Book Antiqua"/>
                <a:cs typeface="Book Antiqua"/>
              </a:rPr>
              <a:t>secante</a:t>
            </a:r>
            <a:r>
              <a:rPr dirty="0" sz="1000" spc="75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75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angolo</a:t>
            </a:r>
            <a:r>
              <a:rPr dirty="0" sz="1000" spc="75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o</a:t>
            </a:r>
            <a:r>
              <a:rPr dirty="0" sz="1000" spc="-40">
                <a:latin typeface="Book Antiqua"/>
                <a:cs typeface="Book Antiqua"/>
              </a:rPr>
              <a:t>rient</a:t>
            </a:r>
            <a:r>
              <a:rPr dirty="0" sz="1000" spc="-15">
                <a:latin typeface="Book Antiqua"/>
                <a:cs typeface="Book Antiqua"/>
              </a:rPr>
              <a:t>ato</a:t>
            </a:r>
            <a:r>
              <a:rPr dirty="0" sz="1000" spc="75">
                <a:latin typeface="Book Antiqua"/>
                <a:cs typeface="Book Antiqua"/>
              </a:rPr>
              <a:t> </a:t>
            </a:r>
            <a:r>
              <a:rPr dirty="0" sz="1000" spc="-35" i="1">
                <a:latin typeface="Century Gothic"/>
                <a:cs typeface="Century Gothic"/>
              </a:rPr>
              <a:t>α </a:t>
            </a:r>
            <a:r>
              <a:rPr dirty="0" sz="1000" spc="-35">
                <a:latin typeface="Book Antiqua"/>
                <a:cs typeface="Book Antiqua"/>
              </a:rPr>
              <a:t>l’ascissa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del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intersezione</a:t>
            </a:r>
            <a:r>
              <a:rPr dirty="0" sz="1000" spc="75">
                <a:latin typeface="Book Antiqua"/>
                <a:cs typeface="Book Antiqua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tra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l</a:t>
            </a:r>
            <a:r>
              <a:rPr dirty="0" sz="1000" spc="-25">
                <a:latin typeface="Book Antiqua"/>
                <a:cs typeface="Book Antiqua"/>
              </a:rPr>
              <a:t>a</a:t>
            </a:r>
            <a:r>
              <a:rPr dirty="0" sz="1000" spc="-15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tangente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a</a:t>
            </a:r>
            <a:r>
              <a:rPr dirty="0" sz="1000" spc="-45">
                <a:latin typeface="Book Antiqua"/>
                <a:cs typeface="Book Antiqua"/>
              </a:rPr>
              <a:t>lla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circonferenza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goniometrica</a:t>
            </a:r>
            <a:r>
              <a:rPr dirty="0" sz="1000" spc="-25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nel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</a:t>
            </a:r>
            <a:r>
              <a:rPr dirty="0" sz="1000" spc="-50">
                <a:latin typeface="Book Antiqua"/>
                <a:cs typeface="Book Antiqua"/>
              </a:rPr>
              <a:t>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l’asse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346159" y="623468"/>
            <a:ext cx="2177515" cy="19553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63593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27/30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7867" y="25957"/>
            <a:ext cx="8686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F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unzioni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t</a:t>
            </a:r>
            <a:r>
              <a:rPr dirty="0" sz="500" spc="70">
                <a:solidFill>
                  <a:srgbClr val="7A0000"/>
                </a:solidFill>
                <a:latin typeface="Arial"/>
                <a:cs typeface="Arial"/>
              </a:rPr>
              <a:t>r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igon</a:t>
            </a:r>
            <a:r>
              <a:rPr dirty="0" sz="500" spc="55">
                <a:solidFill>
                  <a:srgbClr val="7A0000"/>
                </a:solidFill>
                <a:latin typeface="Arial"/>
                <a:cs typeface="Arial"/>
              </a:rPr>
              <a:t>ometr</a:t>
            </a:r>
            <a:r>
              <a:rPr dirty="0" sz="500" spc="30">
                <a:solidFill>
                  <a:srgbClr val="7A0000"/>
                </a:solidFill>
                <a:latin typeface="Arial"/>
                <a:cs typeface="Arial"/>
              </a:rPr>
              <a:t>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Secante</a:t>
            </a:r>
          </a:p>
        </p:txBody>
      </p:sp>
      <p:sp>
        <p:nvSpPr>
          <p:cNvPr id="6" name="object 6"/>
          <p:cNvSpPr/>
          <p:nvPr/>
        </p:nvSpPr>
        <p:spPr>
          <a:xfrm>
            <a:off x="33527" y="1341474"/>
            <a:ext cx="2279135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49161" y="2008758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5128" y="2059559"/>
            <a:ext cx="2126733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12662" y="1250201"/>
            <a:ext cx="50800" cy="7712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12662" y="1313701"/>
            <a:ext cx="50800" cy="7077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527" y="1424039"/>
            <a:ext cx="2279650" cy="648335"/>
          </a:xfrm>
          <a:custGeom>
            <a:avLst/>
            <a:gdLst/>
            <a:ahLst/>
            <a:cxnLst/>
            <a:rect l="l" t="t" r="r" b="b"/>
            <a:pathLst>
              <a:path w="2279650" h="648335">
                <a:moveTo>
                  <a:pt x="2279135" y="0"/>
                </a:moveTo>
                <a:lnTo>
                  <a:pt x="0" y="0"/>
                </a:lnTo>
                <a:lnTo>
                  <a:pt x="0" y="597419"/>
                </a:lnTo>
                <a:lnTo>
                  <a:pt x="16636" y="634933"/>
                </a:lnTo>
                <a:lnTo>
                  <a:pt x="2228334" y="648220"/>
                </a:lnTo>
                <a:lnTo>
                  <a:pt x="2242577" y="646175"/>
                </a:lnTo>
                <a:lnTo>
                  <a:pt x="2273698" y="620216"/>
                </a:lnTo>
                <a:lnTo>
                  <a:pt x="22791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312662" y="1301001"/>
            <a:ext cx="0" cy="739775"/>
          </a:xfrm>
          <a:custGeom>
            <a:avLst/>
            <a:gdLst/>
            <a:ahLst/>
            <a:cxnLst/>
            <a:rect l="l" t="t" r="r" b="b"/>
            <a:pathLst>
              <a:path w="0" h="739775">
                <a:moveTo>
                  <a:pt x="0" y="73950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312662" y="128830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312662" y="127560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312662" y="126290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312662" y="124385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1627" y="1242141"/>
            <a:ext cx="2202815" cy="800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0">
                <a:solidFill>
                  <a:srgbClr val="3333B2"/>
                </a:solidFill>
                <a:latin typeface="Book Antiqua"/>
                <a:cs typeface="Book Antiqua"/>
              </a:rPr>
              <a:t>Definizione</a:t>
            </a:r>
            <a:endParaRPr sz="1000">
              <a:latin typeface="Book Antiqua"/>
              <a:cs typeface="Book Antiqua"/>
            </a:endParaRPr>
          </a:p>
          <a:p>
            <a:pPr marL="12700" marR="5080">
              <a:lnSpc>
                <a:spcPct val="100000"/>
              </a:lnSpc>
              <a:spcBef>
                <a:spcPts val="315"/>
              </a:spcBef>
            </a:pPr>
            <a:r>
              <a:rPr dirty="0" sz="1000" spc="-20">
                <a:latin typeface="Book Antiqua"/>
                <a:cs typeface="Book Antiqua"/>
              </a:rPr>
              <a:t>Si</a:t>
            </a:r>
            <a:r>
              <a:rPr dirty="0" sz="1000" spc="75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definisce</a:t>
            </a:r>
            <a:r>
              <a:rPr dirty="0" sz="1000" spc="75">
                <a:latin typeface="Book Antiqua"/>
                <a:cs typeface="Book Antiqu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Book Antiqua"/>
                <a:cs typeface="Book Antiqua"/>
              </a:rPr>
              <a:t>secante</a:t>
            </a:r>
            <a:r>
              <a:rPr dirty="0" sz="1000" spc="75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75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angolo</a:t>
            </a:r>
            <a:r>
              <a:rPr dirty="0" sz="1000" spc="75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o</a:t>
            </a:r>
            <a:r>
              <a:rPr dirty="0" sz="1000" spc="-40">
                <a:latin typeface="Book Antiqua"/>
                <a:cs typeface="Book Antiqua"/>
              </a:rPr>
              <a:t>rient</a:t>
            </a:r>
            <a:r>
              <a:rPr dirty="0" sz="1000" spc="-15">
                <a:latin typeface="Book Antiqua"/>
                <a:cs typeface="Book Antiqua"/>
              </a:rPr>
              <a:t>ato</a:t>
            </a:r>
            <a:r>
              <a:rPr dirty="0" sz="1000" spc="75">
                <a:latin typeface="Book Antiqua"/>
                <a:cs typeface="Book Antiqua"/>
              </a:rPr>
              <a:t> </a:t>
            </a:r>
            <a:r>
              <a:rPr dirty="0" sz="1000" spc="-35" i="1">
                <a:latin typeface="Century Gothic"/>
                <a:cs typeface="Century Gothic"/>
              </a:rPr>
              <a:t>α </a:t>
            </a:r>
            <a:r>
              <a:rPr dirty="0" sz="1000" spc="-35">
                <a:latin typeface="Book Antiqua"/>
                <a:cs typeface="Book Antiqua"/>
              </a:rPr>
              <a:t>l’ascissa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del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intersezione</a:t>
            </a:r>
            <a:r>
              <a:rPr dirty="0" sz="1000" spc="75">
                <a:latin typeface="Book Antiqua"/>
                <a:cs typeface="Book Antiqua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tra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l</a:t>
            </a:r>
            <a:r>
              <a:rPr dirty="0" sz="1000" spc="-25">
                <a:latin typeface="Book Antiqua"/>
                <a:cs typeface="Book Antiqua"/>
              </a:rPr>
              <a:t>a</a:t>
            </a:r>
            <a:r>
              <a:rPr dirty="0" sz="1000" spc="-15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tangente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a</a:t>
            </a:r>
            <a:r>
              <a:rPr dirty="0" sz="1000" spc="-45">
                <a:latin typeface="Book Antiqua"/>
                <a:cs typeface="Book Antiqua"/>
              </a:rPr>
              <a:t>lla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circonferenza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goniometrica</a:t>
            </a:r>
            <a:r>
              <a:rPr dirty="0" sz="1000" spc="-25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nel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</a:t>
            </a:r>
            <a:r>
              <a:rPr dirty="0" sz="1000" spc="-50">
                <a:latin typeface="Book Antiqua"/>
                <a:cs typeface="Book Antiqua"/>
              </a:rPr>
              <a:t>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l’asse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346159" y="623468"/>
            <a:ext cx="2177515" cy="19553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13792" y="2578542"/>
            <a:ext cx="4135754" cy="646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0">
                <a:latin typeface="Book Antiqua"/>
                <a:cs typeface="Book Antiqua"/>
              </a:rPr>
              <a:t>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secan</a:t>
            </a:r>
            <a:r>
              <a:rPr dirty="0" sz="1000" spc="-5">
                <a:latin typeface="Book Antiqua"/>
                <a:cs typeface="Book Antiqua"/>
              </a:rPr>
              <a:t>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indica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con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sec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sec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risulta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quindi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b</a:t>
            </a:r>
            <a:r>
              <a:rPr dirty="0" sz="1000" spc="-55">
                <a:latin typeface="Book Antiqua"/>
                <a:cs typeface="Book Antiqua"/>
              </a:rPr>
              <a:t>en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definita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se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la</a:t>
            </a:r>
            <a:r>
              <a:rPr dirty="0" sz="1000" spc="-25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tangente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n</a:t>
            </a:r>
            <a:r>
              <a:rPr dirty="0" sz="1000" spc="-65">
                <a:latin typeface="Book Antiqua"/>
                <a:cs typeface="Book Antiqua"/>
              </a:rPr>
              <a:t>on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è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o</a:t>
            </a:r>
            <a:r>
              <a:rPr dirty="0" sz="1000" spc="-40">
                <a:latin typeface="Book Antiqua"/>
                <a:cs typeface="Book Antiqua"/>
              </a:rPr>
              <a:t>rizzontale,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ovvero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se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-20">
                <a:latin typeface="Lucida Sans Unicode"/>
                <a:cs typeface="Lucida Sans Unicode"/>
              </a:rPr>
              <a:t>/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15" i="1">
                <a:latin typeface="Arial"/>
                <a:cs typeface="Arial"/>
              </a:rPr>
              <a:t>k</a:t>
            </a:r>
            <a:r>
              <a:rPr dirty="0" sz="1000" spc="25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75" i="1">
                <a:latin typeface="Century Gothic"/>
                <a:cs typeface="Century Gothic"/>
              </a:rPr>
              <a:t>π</a:t>
            </a:r>
            <a:r>
              <a:rPr dirty="0" sz="1000" spc="50" i="1">
                <a:latin typeface="Century Gothic"/>
                <a:cs typeface="Century Gothic"/>
              </a:rPr>
              <a:t>/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15" i="1">
                <a:latin typeface="Arial"/>
                <a:cs typeface="Arial"/>
              </a:rPr>
              <a:t>k</a:t>
            </a:r>
            <a:r>
              <a:rPr dirty="0" sz="1000" spc="80" i="1">
                <a:latin typeface="Arial"/>
                <a:cs typeface="Arial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Palatino Linotype"/>
                <a:cs typeface="Palatino Linotype"/>
              </a:rPr>
              <a:t>Z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  <a:p>
            <a:pPr marL="12700" marR="156210">
              <a:lnSpc>
                <a:spcPts val="1200"/>
              </a:lnSpc>
              <a:spcBef>
                <a:spcPts val="35"/>
              </a:spcBef>
            </a:pPr>
            <a:r>
              <a:rPr dirty="0" sz="1000" spc="-55">
                <a:latin typeface="Book Antiqua"/>
                <a:cs typeface="Book Antiqua"/>
              </a:rPr>
              <a:t>Essendo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Arial"/>
                <a:cs typeface="Arial"/>
              </a:rPr>
              <a:t>Q</a:t>
            </a:r>
            <a:r>
              <a:rPr dirty="0" sz="1000" spc="125" i="1">
                <a:latin typeface="Arial"/>
                <a:cs typeface="Arial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esterno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all</a:t>
            </a:r>
            <a:r>
              <a:rPr dirty="0" sz="1000" spc="-25">
                <a:latin typeface="Book Antiqua"/>
                <a:cs typeface="Book Antiqua"/>
              </a:rPr>
              <a:t>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circonferenza,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dalla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definizione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ha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che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la</a:t>
            </a:r>
            <a:r>
              <a:rPr dirty="0" sz="1000" spc="-25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secante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è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sem</a:t>
            </a:r>
            <a:r>
              <a:rPr dirty="0" sz="1000" spc="-100">
                <a:latin typeface="Book Antiqua"/>
                <a:cs typeface="Book Antiqua"/>
              </a:rPr>
              <a:t>p</a:t>
            </a:r>
            <a:r>
              <a:rPr dirty="0" sz="1000" spc="-50">
                <a:latin typeface="Book Antiqua"/>
                <a:cs typeface="Book Antiqua"/>
              </a:rPr>
              <a:t>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maggi</a:t>
            </a:r>
            <a:r>
              <a:rPr dirty="0" sz="1000" spc="-85">
                <a:latin typeface="Book Antiqua"/>
                <a:cs typeface="Book Antiqua"/>
              </a:rPr>
              <a:t>o</a:t>
            </a:r>
            <a:r>
              <a:rPr dirty="0" sz="1000" spc="-50">
                <a:latin typeface="Book Antiqua"/>
                <a:cs typeface="Book Antiqua"/>
              </a:rPr>
              <a:t>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uguale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10">
                <a:latin typeface="Book Antiqua"/>
                <a:cs typeface="Book Antiqua"/>
              </a:rPr>
              <a:t>1,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oppure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5">
                <a:latin typeface="Book Antiqua"/>
                <a:cs typeface="Book Antiqua"/>
              </a:rPr>
              <a:t>min</a:t>
            </a:r>
            <a:r>
              <a:rPr dirty="0" sz="1000" spc="-100">
                <a:latin typeface="Book Antiqua"/>
                <a:cs typeface="Book Antiqua"/>
              </a:rPr>
              <a:t>o</a:t>
            </a:r>
            <a:r>
              <a:rPr dirty="0" sz="1000" spc="-50">
                <a:latin typeface="Book Antiqua"/>
                <a:cs typeface="Book Antiqua"/>
              </a:rPr>
              <a:t>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uguale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10">
                <a:latin typeface="Book Antiqua"/>
                <a:cs typeface="Book Antiqua"/>
              </a:rPr>
              <a:t>1.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263593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27/30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7867" y="25957"/>
            <a:ext cx="8686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F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unzioni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t</a:t>
            </a:r>
            <a:r>
              <a:rPr dirty="0" sz="500" spc="70">
                <a:solidFill>
                  <a:srgbClr val="7A0000"/>
                </a:solidFill>
                <a:latin typeface="Arial"/>
                <a:cs typeface="Arial"/>
              </a:rPr>
              <a:t>r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igon</a:t>
            </a:r>
            <a:r>
              <a:rPr dirty="0" sz="500" spc="55">
                <a:solidFill>
                  <a:srgbClr val="7A0000"/>
                </a:solidFill>
                <a:latin typeface="Arial"/>
                <a:cs typeface="Arial"/>
              </a:rPr>
              <a:t>ometr</a:t>
            </a:r>
            <a:r>
              <a:rPr dirty="0" sz="500" spc="30">
                <a:solidFill>
                  <a:srgbClr val="7A0000"/>
                </a:solidFill>
                <a:latin typeface="Arial"/>
                <a:cs typeface="Arial"/>
              </a:rPr>
              <a:t>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Cosecante</a:t>
            </a:r>
          </a:p>
        </p:txBody>
      </p:sp>
      <p:sp>
        <p:nvSpPr>
          <p:cNvPr id="6" name="object 6"/>
          <p:cNvSpPr/>
          <p:nvPr/>
        </p:nvSpPr>
        <p:spPr>
          <a:xfrm>
            <a:off x="33527" y="1247735"/>
            <a:ext cx="2279135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49161" y="205982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5128" y="2110626"/>
            <a:ext cx="2126733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12662" y="1156464"/>
            <a:ext cx="50800" cy="9160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12662" y="1219965"/>
            <a:ext cx="50800" cy="8525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527" y="1330302"/>
            <a:ext cx="2279650" cy="793115"/>
          </a:xfrm>
          <a:custGeom>
            <a:avLst/>
            <a:gdLst/>
            <a:ahLst/>
            <a:cxnLst/>
            <a:rect l="l" t="t" r="r" b="b"/>
            <a:pathLst>
              <a:path w="2279650" h="793114">
                <a:moveTo>
                  <a:pt x="2279135" y="0"/>
                </a:moveTo>
                <a:lnTo>
                  <a:pt x="0" y="0"/>
                </a:lnTo>
                <a:lnTo>
                  <a:pt x="0" y="742222"/>
                </a:lnTo>
                <a:lnTo>
                  <a:pt x="16636" y="779736"/>
                </a:lnTo>
                <a:lnTo>
                  <a:pt x="2228334" y="793023"/>
                </a:lnTo>
                <a:lnTo>
                  <a:pt x="2242577" y="790978"/>
                </a:lnTo>
                <a:lnTo>
                  <a:pt x="2273698" y="765019"/>
                </a:lnTo>
                <a:lnTo>
                  <a:pt x="22791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312662" y="1207265"/>
            <a:ext cx="0" cy="884555"/>
          </a:xfrm>
          <a:custGeom>
            <a:avLst/>
            <a:gdLst/>
            <a:ahLst/>
            <a:cxnLst/>
            <a:rect l="l" t="t" r="r" b="b"/>
            <a:pathLst>
              <a:path w="0" h="884555">
                <a:moveTo>
                  <a:pt x="0" y="88431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312662" y="119456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312662" y="118186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312662" y="116916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312662" y="115011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1627" y="1148415"/>
            <a:ext cx="2203450" cy="95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0">
                <a:solidFill>
                  <a:srgbClr val="3333B2"/>
                </a:solidFill>
                <a:latin typeface="Book Antiqua"/>
                <a:cs typeface="Book Antiqua"/>
              </a:rPr>
              <a:t>Definizione</a:t>
            </a:r>
            <a:endParaRPr sz="1000">
              <a:latin typeface="Book Antiqua"/>
              <a:cs typeface="Book Antiqua"/>
            </a:endParaRPr>
          </a:p>
          <a:p>
            <a:pPr marL="12700" marR="5080">
              <a:lnSpc>
                <a:spcPct val="100000"/>
              </a:lnSpc>
              <a:spcBef>
                <a:spcPts val="315"/>
              </a:spcBef>
            </a:pPr>
            <a:r>
              <a:rPr dirty="0" sz="1000" spc="-2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definisc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Book Antiqua"/>
                <a:cs typeface="Book Antiqua"/>
              </a:rPr>
              <a:t>cosecante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o</a:t>
            </a:r>
            <a:r>
              <a:rPr dirty="0" sz="1000" spc="-35">
                <a:latin typeface="Book Antiqua"/>
                <a:cs typeface="Book Antiqua"/>
              </a:rPr>
              <a:t>rientato</a:t>
            </a:r>
            <a:r>
              <a:rPr dirty="0" sz="1000" spc="-20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55" i="1">
                <a:latin typeface="Century Gothic"/>
                <a:cs typeface="Century Gothic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l’</a:t>
            </a:r>
            <a:r>
              <a:rPr dirty="0" sz="1000" spc="-85">
                <a:latin typeface="Book Antiqua"/>
                <a:cs typeface="Book Antiqua"/>
              </a:rPr>
              <a:t>o</a:t>
            </a:r>
            <a:r>
              <a:rPr dirty="0" sz="1000" spc="-45">
                <a:latin typeface="Book Antiqua"/>
                <a:cs typeface="Book Antiqua"/>
              </a:rPr>
              <a:t>rdinata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del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intersezione</a:t>
            </a:r>
            <a:r>
              <a:rPr dirty="0" sz="1000" spc="75">
                <a:latin typeface="Book Antiqua"/>
                <a:cs typeface="Book Antiqua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tra</a:t>
            </a:r>
            <a:r>
              <a:rPr dirty="0" sz="1000" spc="-1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tangent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alla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circonferenza</a:t>
            </a:r>
            <a:r>
              <a:rPr dirty="0" sz="1000" spc="-25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goniometrica</a:t>
            </a:r>
            <a:r>
              <a:rPr dirty="0" sz="1000" spc="75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nel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e </a:t>
            </a:r>
            <a:r>
              <a:rPr dirty="0" sz="1000" spc="-40">
                <a:latin typeface="Book Antiqua"/>
                <a:cs typeface="Book Antiqua"/>
              </a:rPr>
              <a:t>l’asse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 i="1">
                <a:latin typeface="Arial"/>
                <a:cs typeface="Arial"/>
              </a:rPr>
              <a:t>y</a:t>
            </a:r>
            <a:r>
              <a:rPr dirty="0" sz="1000" spc="-170" i="1">
                <a:latin typeface="Arial"/>
                <a:cs typeface="Arial"/>
              </a:rPr>
              <a:t> 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587320" y="708920"/>
            <a:ext cx="1695231" cy="17419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63593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28/30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7867" y="25957"/>
            <a:ext cx="8686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F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unzioni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t</a:t>
            </a:r>
            <a:r>
              <a:rPr dirty="0" sz="500" spc="70">
                <a:solidFill>
                  <a:srgbClr val="7A0000"/>
                </a:solidFill>
                <a:latin typeface="Arial"/>
                <a:cs typeface="Arial"/>
              </a:rPr>
              <a:t>r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igon</a:t>
            </a:r>
            <a:r>
              <a:rPr dirty="0" sz="500" spc="55">
                <a:solidFill>
                  <a:srgbClr val="7A0000"/>
                </a:solidFill>
                <a:latin typeface="Arial"/>
                <a:cs typeface="Arial"/>
              </a:rPr>
              <a:t>ometr</a:t>
            </a:r>
            <a:r>
              <a:rPr dirty="0" sz="500" spc="30">
                <a:solidFill>
                  <a:srgbClr val="7A0000"/>
                </a:solidFill>
                <a:latin typeface="Arial"/>
                <a:cs typeface="Arial"/>
              </a:rPr>
              <a:t>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Cosecante</a:t>
            </a:r>
          </a:p>
        </p:txBody>
      </p:sp>
      <p:sp>
        <p:nvSpPr>
          <p:cNvPr id="6" name="object 6"/>
          <p:cNvSpPr/>
          <p:nvPr/>
        </p:nvSpPr>
        <p:spPr>
          <a:xfrm>
            <a:off x="33527" y="1247735"/>
            <a:ext cx="2279135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49161" y="205982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5128" y="2110626"/>
            <a:ext cx="2126733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12662" y="1156464"/>
            <a:ext cx="50800" cy="9160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12662" y="1219965"/>
            <a:ext cx="50800" cy="8525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527" y="1330302"/>
            <a:ext cx="2279650" cy="793115"/>
          </a:xfrm>
          <a:custGeom>
            <a:avLst/>
            <a:gdLst/>
            <a:ahLst/>
            <a:cxnLst/>
            <a:rect l="l" t="t" r="r" b="b"/>
            <a:pathLst>
              <a:path w="2279650" h="793114">
                <a:moveTo>
                  <a:pt x="2279135" y="0"/>
                </a:moveTo>
                <a:lnTo>
                  <a:pt x="0" y="0"/>
                </a:lnTo>
                <a:lnTo>
                  <a:pt x="0" y="742222"/>
                </a:lnTo>
                <a:lnTo>
                  <a:pt x="16636" y="779736"/>
                </a:lnTo>
                <a:lnTo>
                  <a:pt x="2228334" y="793023"/>
                </a:lnTo>
                <a:lnTo>
                  <a:pt x="2242577" y="790978"/>
                </a:lnTo>
                <a:lnTo>
                  <a:pt x="2273698" y="765019"/>
                </a:lnTo>
                <a:lnTo>
                  <a:pt x="22791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312662" y="1207265"/>
            <a:ext cx="0" cy="884555"/>
          </a:xfrm>
          <a:custGeom>
            <a:avLst/>
            <a:gdLst/>
            <a:ahLst/>
            <a:cxnLst/>
            <a:rect l="l" t="t" r="r" b="b"/>
            <a:pathLst>
              <a:path w="0" h="884555">
                <a:moveTo>
                  <a:pt x="0" y="88431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312662" y="119456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312662" y="118186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312662" y="116916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312662" y="115011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587320" y="708920"/>
            <a:ext cx="1695231" cy="17419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71627" y="1148415"/>
            <a:ext cx="4297045" cy="19488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0">
                <a:solidFill>
                  <a:srgbClr val="3333B2"/>
                </a:solidFill>
                <a:latin typeface="Book Antiqua"/>
                <a:cs typeface="Book Antiqua"/>
              </a:rPr>
              <a:t>Definizione</a:t>
            </a:r>
            <a:endParaRPr sz="1000">
              <a:latin typeface="Book Antiqua"/>
              <a:cs typeface="Book Antiqua"/>
            </a:endParaRPr>
          </a:p>
          <a:p>
            <a:pPr marL="12700" marR="2098675">
              <a:lnSpc>
                <a:spcPct val="100000"/>
              </a:lnSpc>
              <a:spcBef>
                <a:spcPts val="315"/>
              </a:spcBef>
            </a:pPr>
            <a:r>
              <a:rPr dirty="0" sz="1000" spc="-2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definisc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Book Antiqua"/>
                <a:cs typeface="Book Antiqua"/>
              </a:rPr>
              <a:t>cosecante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o</a:t>
            </a:r>
            <a:r>
              <a:rPr dirty="0" sz="1000" spc="-35">
                <a:latin typeface="Book Antiqua"/>
                <a:cs typeface="Book Antiqua"/>
              </a:rPr>
              <a:t>rientato</a:t>
            </a:r>
            <a:r>
              <a:rPr dirty="0" sz="1000" spc="-20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55" i="1">
                <a:latin typeface="Century Gothic"/>
                <a:cs typeface="Century Gothic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l’</a:t>
            </a:r>
            <a:r>
              <a:rPr dirty="0" sz="1000" spc="-85">
                <a:latin typeface="Book Antiqua"/>
                <a:cs typeface="Book Antiqua"/>
              </a:rPr>
              <a:t>o</a:t>
            </a:r>
            <a:r>
              <a:rPr dirty="0" sz="1000" spc="-45">
                <a:latin typeface="Book Antiqua"/>
                <a:cs typeface="Book Antiqua"/>
              </a:rPr>
              <a:t>rdinata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del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intersezione</a:t>
            </a:r>
            <a:r>
              <a:rPr dirty="0" sz="1000" spc="75">
                <a:latin typeface="Book Antiqua"/>
                <a:cs typeface="Book Antiqua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tra</a:t>
            </a:r>
            <a:r>
              <a:rPr dirty="0" sz="1000" spc="-1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tangent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alla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circonferenza</a:t>
            </a:r>
            <a:r>
              <a:rPr dirty="0" sz="1000" spc="-25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goniometrica</a:t>
            </a:r>
            <a:r>
              <a:rPr dirty="0" sz="1000" spc="75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nel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e </a:t>
            </a:r>
            <a:r>
              <a:rPr dirty="0" sz="1000" spc="-40">
                <a:latin typeface="Book Antiqua"/>
                <a:cs typeface="Book Antiqua"/>
              </a:rPr>
              <a:t>l’asse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 i="1">
                <a:latin typeface="Arial"/>
                <a:cs typeface="Arial"/>
              </a:rPr>
              <a:t>y</a:t>
            </a:r>
            <a:r>
              <a:rPr dirty="0" sz="1000" spc="-170" i="1">
                <a:latin typeface="Arial"/>
                <a:cs typeface="Arial"/>
              </a:rPr>
              <a:t> 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1400">
              <a:latin typeface="Times New Roman"/>
              <a:cs typeface="Times New Roman"/>
            </a:endParaRPr>
          </a:p>
          <a:p>
            <a:pPr marL="54610" marR="5080">
              <a:lnSpc>
                <a:spcPct val="100000"/>
              </a:lnSpc>
              <a:tabLst>
                <a:tab pos="2185670" algn="l"/>
              </a:tabLst>
            </a:pPr>
            <a:r>
              <a:rPr dirty="0" sz="1000" spc="-50">
                <a:latin typeface="Book Antiqua"/>
                <a:cs typeface="Book Antiqua"/>
              </a:rPr>
              <a:t>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cosecante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indica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con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csc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csc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risulta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quindi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b</a:t>
            </a:r>
            <a:r>
              <a:rPr dirty="0" sz="1000" spc="-55">
                <a:latin typeface="Book Antiqua"/>
                <a:cs typeface="Book Antiqua"/>
              </a:rPr>
              <a:t>en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definita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se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la</a:t>
            </a:r>
            <a:r>
              <a:rPr dirty="0" sz="1000" spc="-25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tangente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n</a:t>
            </a:r>
            <a:r>
              <a:rPr dirty="0" sz="1000" spc="-65">
                <a:latin typeface="Book Antiqua"/>
                <a:cs typeface="Book Antiqua"/>
              </a:rPr>
              <a:t>on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è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verticale,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ovvero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se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-735">
                <a:latin typeface="Tahoma"/>
                <a:cs typeface="Tahoma"/>
              </a:rPr>
              <a:t>=</a:t>
            </a:r>
            <a:r>
              <a:rPr dirty="0" sz="1000" spc="-10">
                <a:latin typeface="Lucida Sans Unicode"/>
                <a:cs typeface="Lucida Sans Unicode"/>
              </a:rPr>
              <a:t>/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75" i="1">
                <a:latin typeface="Century Gothic"/>
                <a:cs typeface="Century Gothic"/>
              </a:rPr>
              <a:t>π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15" i="1">
                <a:latin typeface="Arial"/>
                <a:cs typeface="Arial"/>
              </a:rPr>
              <a:t>k</a:t>
            </a:r>
            <a:r>
              <a:rPr dirty="0" sz="1000" spc="80" i="1">
                <a:latin typeface="Arial"/>
                <a:cs typeface="Arial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Palatino Linotype"/>
                <a:cs typeface="Palatino Linotype"/>
              </a:rPr>
              <a:t>Z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  <a:p>
            <a:pPr marL="54610" marR="286385">
              <a:lnSpc>
                <a:spcPts val="1200"/>
              </a:lnSpc>
              <a:spcBef>
                <a:spcPts val="35"/>
              </a:spcBef>
            </a:pPr>
            <a:r>
              <a:rPr dirty="0" sz="1000" spc="-55">
                <a:latin typeface="Book Antiqua"/>
                <a:cs typeface="Book Antiqua"/>
              </a:rPr>
              <a:t>Essendo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 i="1">
                <a:latin typeface="Arial"/>
                <a:cs typeface="Arial"/>
              </a:rPr>
              <a:t>R</a:t>
            </a:r>
            <a:r>
              <a:rPr dirty="0" sz="1000" spc="135" i="1">
                <a:latin typeface="Arial"/>
                <a:cs typeface="Arial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esterno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alla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circonferenza,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dalla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definizione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ha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che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la</a:t>
            </a:r>
            <a:r>
              <a:rPr dirty="0" sz="1000" spc="-25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cosecante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è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sem</a:t>
            </a:r>
            <a:r>
              <a:rPr dirty="0" sz="1000" spc="-100">
                <a:latin typeface="Book Antiqua"/>
                <a:cs typeface="Book Antiqua"/>
              </a:rPr>
              <a:t>p</a:t>
            </a:r>
            <a:r>
              <a:rPr dirty="0" sz="1000" spc="-50">
                <a:latin typeface="Book Antiqua"/>
                <a:cs typeface="Book Antiqua"/>
              </a:rPr>
              <a:t>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maggi</a:t>
            </a:r>
            <a:r>
              <a:rPr dirty="0" sz="1000" spc="-85">
                <a:latin typeface="Book Antiqua"/>
                <a:cs typeface="Book Antiqua"/>
              </a:rPr>
              <a:t>o</a:t>
            </a:r>
            <a:r>
              <a:rPr dirty="0" sz="1000" spc="-50">
                <a:latin typeface="Book Antiqua"/>
                <a:cs typeface="Book Antiqua"/>
              </a:rPr>
              <a:t>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uguale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10">
                <a:latin typeface="Book Antiqua"/>
                <a:cs typeface="Book Antiqua"/>
              </a:rPr>
              <a:t>1,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oppure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5">
                <a:latin typeface="Book Antiqua"/>
                <a:cs typeface="Book Antiqua"/>
              </a:rPr>
              <a:t>min</a:t>
            </a:r>
            <a:r>
              <a:rPr dirty="0" sz="1000" spc="-100">
                <a:latin typeface="Book Antiqua"/>
                <a:cs typeface="Book Antiqua"/>
              </a:rPr>
              <a:t>o</a:t>
            </a:r>
            <a:r>
              <a:rPr dirty="0" sz="1000" spc="-50">
                <a:latin typeface="Book Antiqua"/>
                <a:cs typeface="Book Antiqua"/>
              </a:rPr>
              <a:t>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uguale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10">
                <a:latin typeface="Book Antiqua"/>
                <a:cs typeface="Book Antiqua"/>
              </a:rPr>
              <a:t>1.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63593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28/30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7867" y="25957"/>
            <a:ext cx="8686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F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unzioni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t</a:t>
            </a:r>
            <a:r>
              <a:rPr dirty="0" sz="500" spc="70">
                <a:solidFill>
                  <a:srgbClr val="7A0000"/>
                </a:solidFill>
                <a:latin typeface="Arial"/>
                <a:cs typeface="Arial"/>
              </a:rPr>
              <a:t>r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igon</a:t>
            </a:r>
            <a:r>
              <a:rPr dirty="0" sz="500" spc="55">
                <a:solidFill>
                  <a:srgbClr val="7A0000"/>
                </a:solidFill>
                <a:latin typeface="Arial"/>
                <a:cs typeface="Arial"/>
              </a:rPr>
              <a:t>ometr</a:t>
            </a:r>
            <a:r>
              <a:rPr dirty="0" sz="500" spc="30">
                <a:solidFill>
                  <a:srgbClr val="7A0000"/>
                </a:solidFill>
                <a:latin typeface="Arial"/>
                <a:cs typeface="Arial"/>
              </a:rPr>
              <a:t>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25"/>
              <a:t>Secantoide</a:t>
            </a:r>
            <a:r>
              <a:rPr dirty="0" spc="105"/>
              <a:t> </a:t>
            </a:r>
            <a:r>
              <a:rPr dirty="0" spc="15"/>
              <a:t>e</a:t>
            </a:r>
            <a:r>
              <a:rPr dirty="0" spc="105"/>
              <a:t> </a:t>
            </a:r>
            <a:r>
              <a:rPr dirty="0" spc="15"/>
              <a:t>cosecantoide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627" y="1660116"/>
            <a:ext cx="2159635" cy="4578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1000" spc="-50">
                <a:latin typeface="Book Antiqua"/>
                <a:cs typeface="Book Antiqua"/>
              </a:rPr>
              <a:t>Dai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5">
                <a:latin typeface="Book Antiqua"/>
                <a:cs typeface="Book Antiqua"/>
              </a:rPr>
              <a:t>pun</a:t>
            </a:r>
            <a:r>
              <a:rPr dirty="0" sz="1000" spc="-15">
                <a:latin typeface="Book Antiqua"/>
                <a:cs typeface="Book Antiqua"/>
              </a:rPr>
              <a:t>ti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"/>
                <a:cs typeface="Arial"/>
              </a:rPr>
              <a:t>x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sec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"/>
                <a:cs typeface="Arial"/>
              </a:rPr>
              <a:t>x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csc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grafici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-45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secante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cosecante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25">
                <a:latin typeface="Book Antiqua"/>
                <a:cs typeface="Book Antiqua"/>
              </a:rPr>
              <a:t>p</a:t>
            </a:r>
            <a:r>
              <a:rPr dirty="0" sz="1000" spc="-65">
                <a:latin typeface="Book Antiqua"/>
                <a:cs typeface="Book Antiqua"/>
              </a:rPr>
              <a:t>rendono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nome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-45">
                <a:latin typeface="Book Antiqua"/>
                <a:cs typeface="Book Antiqu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Book Antiqua"/>
                <a:cs typeface="Book Antiqua"/>
              </a:rPr>
              <a:t>secantoide</a:t>
            </a:r>
            <a:r>
              <a:rPr dirty="0" sz="1000" spc="85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Book Antiqua"/>
                <a:cs typeface="Book Antiqua"/>
              </a:rPr>
              <a:t>cosecantoide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51467" y="714037"/>
            <a:ext cx="1566921" cy="10887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51467" y="1941949"/>
            <a:ext cx="1566921" cy="10887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35"/>
              <a:t>29</a:t>
            </a:r>
            <a:r>
              <a:rPr dirty="0" spc="85"/>
              <a:t>/30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7867" y="25957"/>
            <a:ext cx="8686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F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unzioni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t</a:t>
            </a:r>
            <a:r>
              <a:rPr dirty="0" sz="500" spc="70">
                <a:solidFill>
                  <a:srgbClr val="7A0000"/>
                </a:solidFill>
                <a:latin typeface="Arial"/>
                <a:cs typeface="Arial"/>
              </a:rPr>
              <a:t>r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igon</a:t>
            </a:r>
            <a:r>
              <a:rPr dirty="0" sz="500" spc="55">
                <a:solidFill>
                  <a:srgbClr val="7A0000"/>
                </a:solidFill>
                <a:latin typeface="Arial"/>
                <a:cs typeface="Arial"/>
              </a:rPr>
              <a:t>ometr</a:t>
            </a:r>
            <a:r>
              <a:rPr dirty="0" sz="500" spc="30">
                <a:solidFill>
                  <a:srgbClr val="7A0000"/>
                </a:solidFill>
                <a:latin typeface="Arial"/>
                <a:cs typeface="Arial"/>
              </a:rPr>
              <a:t>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35"/>
              <a:t>P</a:t>
            </a:r>
            <a:r>
              <a:rPr dirty="0" spc="-5"/>
              <a:t>eri</a:t>
            </a:r>
            <a:r>
              <a:rPr dirty="0" spc="25"/>
              <a:t>o</a:t>
            </a:r>
            <a:r>
              <a:rPr dirty="0" spc="30"/>
              <a:t>dicità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627" y="597146"/>
            <a:ext cx="2178050" cy="797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Book Antiqua"/>
                <a:cs typeface="Book Antiqua"/>
              </a:rPr>
              <a:t>Dalle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5">
                <a:latin typeface="Book Antiqua"/>
                <a:cs typeface="Book Antiqua"/>
              </a:rPr>
              <a:t>de</a:t>
            </a:r>
            <a:r>
              <a:rPr dirty="0" sz="1000" spc="-60">
                <a:latin typeface="Book Antiqua"/>
                <a:cs typeface="Book Antiqua"/>
              </a:rPr>
              <a:t>finizioni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date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risulta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che:</a:t>
            </a:r>
            <a:endParaRPr sz="1000">
              <a:latin typeface="Book Antiqua"/>
              <a:cs typeface="Book Antiqua"/>
            </a:endParaRPr>
          </a:p>
          <a:p>
            <a:pPr marL="265430" marR="508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40">
                <a:latin typeface="Book Antiqua"/>
                <a:cs typeface="Book Antiqua"/>
              </a:rPr>
              <a:t>seno,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cosen</a:t>
            </a:r>
            <a:r>
              <a:rPr dirty="0" sz="1000" spc="-15">
                <a:latin typeface="Book Antiqua"/>
                <a:cs typeface="Book Antiqua"/>
              </a:rPr>
              <a:t>o,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secante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cosecante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-35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ri</a:t>
            </a:r>
            <a:r>
              <a:rPr dirty="0" sz="1000" spc="-75">
                <a:latin typeface="Book Antiqua"/>
                <a:cs typeface="Book Antiqua"/>
              </a:rPr>
              <a:t>p</a:t>
            </a:r>
            <a:r>
              <a:rPr dirty="0" sz="1000" spc="-35">
                <a:latin typeface="Book Antiqua"/>
                <a:cs typeface="Book Antiqua"/>
              </a:rPr>
              <a:t>etono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5">
                <a:latin typeface="Book Antiqua"/>
                <a:cs typeface="Book Antiqua"/>
              </a:rPr>
              <a:t>do</a:t>
            </a:r>
            <a:r>
              <a:rPr dirty="0" sz="1000" spc="-60">
                <a:latin typeface="Book Antiqua"/>
                <a:cs typeface="Book Antiqua"/>
              </a:rPr>
              <a:t>p</a:t>
            </a:r>
            <a:r>
              <a:rPr dirty="0" sz="1000" spc="-50">
                <a:latin typeface="Book Antiqua"/>
                <a:cs typeface="Book Antiqua"/>
              </a:rPr>
              <a:t>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5">
                <a:latin typeface="Book Antiqua"/>
                <a:cs typeface="Book Antiqua"/>
              </a:rPr>
              <a:t>un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giro,</a:t>
            </a:r>
            <a:r>
              <a:rPr dirty="0" sz="1000" spc="-25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ovvero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hanno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solidFill>
                  <a:srgbClr val="FF0000"/>
                </a:solidFill>
                <a:latin typeface="Book Antiqua"/>
                <a:cs typeface="Book Antiqua"/>
              </a:rPr>
              <a:t>p</a:t>
            </a:r>
            <a:r>
              <a:rPr dirty="0" sz="1000" spc="-40">
                <a:solidFill>
                  <a:srgbClr val="FF0000"/>
                </a:solidFill>
                <a:latin typeface="Book Antiqua"/>
                <a:cs typeface="Book Antiqua"/>
              </a:rPr>
              <a:t>e</a:t>
            </a:r>
            <a:r>
              <a:rPr dirty="0" sz="1000" spc="-45">
                <a:solidFill>
                  <a:srgbClr val="FF0000"/>
                </a:solidFill>
                <a:latin typeface="Book Antiqua"/>
                <a:cs typeface="Book Antiqua"/>
              </a:rPr>
              <a:t>ri</a:t>
            </a:r>
            <a:r>
              <a:rPr dirty="0" sz="1000" spc="-50">
                <a:solidFill>
                  <a:srgbClr val="FF0000"/>
                </a:solidFill>
                <a:latin typeface="Book Antiqua"/>
                <a:cs typeface="Book Antiqua"/>
              </a:rPr>
              <a:t>o</a:t>
            </a:r>
            <a:r>
              <a:rPr dirty="0" sz="1000" spc="-80">
                <a:solidFill>
                  <a:srgbClr val="FF0000"/>
                </a:solidFill>
                <a:latin typeface="Book Antiqua"/>
                <a:cs typeface="Book Antiqua"/>
              </a:rPr>
              <a:t>do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5">
                <a:solidFill>
                  <a:srgbClr val="FF0000"/>
                </a:solidFill>
                <a:latin typeface="Book Antiqua"/>
                <a:cs typeface="Book Antiqua"/>
              </a:rPr>
              <a:t>2</a:t>
            </a:r>
            <a:r>
              <a:rPr dirty="0" sz="1000" spc="-75" i="1">
                <a:solidFill>
                  <a:srgbClr val="FF0000"/>
                </a:solidFill>
                <a:latin typeface="Century Gothic"/>
                <a:cs typeface="Century Gothic"/>
              </a:rPr>
              <a:t>π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ad</a:t>
            </a:r>
            <a:r>
              <a:rPr dirty="0" sz="1000" spc="-55">
                <a:latin typeface="Book Antiqua"/>
                <a:cs typeface="Book Antiqua"/>
              </a:rPr>
              <a:t> esempio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5980" y="1518892"/>
            <a:ext cx="1167130" cy="154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60">
                <a:latin typeface="Tahoma"/>
                <a:cs typeface="Tahoma"/>
              </a:rPr>
              <a:t>(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75" i="1">
                <a:latin typeface="Century Gothic"/>
                <a:cs typeface="Century Gothic"/>
              </a:rPr>
              <a:t>π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21294" y="1518892"/>
            <a:ext cx="37211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 i="1">
                <a:latin typeface="Arial"/>
                <a:cs typeface="Arial"/>
              </a:rPr>
              <a:t>k</a:t>
            </a:r>
            <a:r>
              <a:rPr dirty="0" sz="1000" spc="80" i="1">
                <a:latin typeface="Arial"/>
                <a:cs typeface="Arial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Palatino Linotype"/>
                <a:cs typeface="Palatino Linotype"/>
              </a:rPr>
              <a:t>Z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46159" y="777374"/>
            <a:ext cx="2177499" cy="7154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263593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30/30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7867" y="25957"/>
            <a:ext cx="8686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F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unzioni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t</a:t>
            </a:r>
            <a:r>
              <a:rPr dirty="0" sz="500" spc="70">
                <a:solidFill>
                  <a:srgbClr val="7A0000"/>
                </a:solidFill>
                <a:latin typeface="Arial"/>
                <a:cs typeface="Arial"/>
              </a:rPr>
              <a:t>r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igon</a:t>
            </a:r>
            <a:r>
              <a:rPr dirty="0" sz="500" spc="55">
                <a:solidFill>
                  <a:srgbClr val="7A0000"/>
                </a:solidFill>
                <a:latin typeface="Arial"/>
                <a:cs typeface="Arial"/>
              </a:rPr>
              <a:t>ometr</a:t>
            </a:r>
            <a:r>
              <a:rPr dirty="0" sz="500" spc="30">
                <a:solidFill>
                  <a:srgbClr val="7A0000"/>
                </a:solidFill>
                <a:latin typeface="Arial"/>
                <a:cs typeface="Arial"/>
              </a:rPr>
              <a:t>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35"/>
              <a:t>P</a:t>
            </a:r>
            <a:r>
              <a:rPr dirty="0" spc="-5"/>
              <a:t>eri</a:t>
            </a:r>
            <a:r>
              <a:rPr dirty="0" spc="25"/>
              <a:t>o</a:t>
            </a:r>
            <a:r>
              <a:rPr dirty="0" spc="30"/>
              <a:t>dicità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627" y="597146"/>
            <a:ext cx="2178050" cy="797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Book Antiqua"/>
                <a:cs typeface="Book Antiqua"/>
              </a:rPr>
              <a:t>Dalle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5">
                <a:latin typeface="Book Antiqua"/>
                <a:cs typeface="Book Antiqua"/>
              </a:rPr>
              <a:t>de</a:t>
            </a:r>
            <a:r>
              <a:rPr dirty="0" sz="1000" spc="-60">
                <a:latin typeface="Book Antiqua"/>
                <a:cs typeface="Book Antiqua"/>
              </a:rPr>
              <a:t>finizioni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date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risulta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che:</a:t>
            </a:r>
            <a:endParaRPr sz="1000">
              <a:latin typeface="Book Antiqua"/>
              <a:cs typeface="Book Antiqua"/>
            </a:endParaRPr>
          </a:p>
          <a:p>
            <a:pPr marL="265430" marR="508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40">
                <a:latin typeface="Book Antiqua"/>
                <a:cs typeface="Book Antiqua"/>
              </a:rPr>
              <a:t>seno,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cosen</a:t>
            </a:r>
            <a:r>
              <a:rPr dirty="0" sz="1000" spc="-15">
                <a:latin typeface="Book Antiqua"/>
                <a:cs typeface="Book Antiqua"/>
              </a:rPr>
              <a:t>o,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secante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cosecante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-35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ri</a:t>
            </a:r>
            <a:r>
              <a:rPr dirty="0" sz="1000" spc="-75">
                <a:latin typeface="Book Antiqua"/>
                <a:cs typeface="Book Antiqua"/>
              </a:rPr>
              <a:t>p</a:t>
            </a:r>
            <a:r>
              <a:rPr dirty="0" sz="1000" spc="-35">
                <a:latin typeface="Book Antiqua"/>
                <a:cs typeface="Book Antiqua"/>
              </a:rPr>
              <a:t>etono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5">
                <a:latin typeface="Book Antiqua"/>
                <a:cs typeface="Book Antiqua"/>
              </a:rPr>
              <a:t>do</a:t>
            </a:r>
            <a:r>
              <a:rPr dirty="0" sz="1000" spc="-60">
                <a:latin typeface="Book Antiqua"/>
                <a:cs typeface="Book Antiqua"/>
              </a:rPr>
              <a:t>p</a:t>
            </a:r>
            <a:r>
              <a:rPr dirty="0" sz="1000" spc="-50">
                <a:latin typeface="Book Antiqua"/>
                <a:cs typeface="Book Antiqua"/>
              </a:rPr>
              <a:t>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5">
                <a:latin typeface="Book Antiqua"/>
                <a:cs typeface="Book Antiqua"/>
              </a:rPr>
              <a:t>un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giro,</a:t>
            </a:r>
            <a:r>
              <a:rPr dirty="0" sz="1000" spc="-25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ovvero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hanno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solidFill>
                  <a:srgbClr val="FF0000"/>
                </a:solidFill>
                <a:latin typeface="Book Antiqua"/>
                <a:cs typeface="Book Antiqua"/>
              </a:rPr>
              <a:t>p</a:t>
            </a:r>
            <a:r>
              <a:rPr dirty="0" sz="1000" spc="-40">
                <a:solidFill>
                  <a:srgbClr val="FF0000"/>
                </a:solidFill>
                <a:latin typeface="Book Antiqua"/>
                <a:cs typeface="Book Antiqua"/>
              </a:rPr>
              <a:t>e</a:t>
            </a:r>
            <a:r>
              <a:rPr dirty="0" sz="1000" spc="-45">
                <a:solidFill>
                  <a:srgbClr val="FF0000"/>
                </a:solidFill>
                <a:latin typeface="Book Antiqua"/>
                <a:cs typeface="Book Antiqua"/>
              </a:rPr>
              <a:t>ri</a:t>
            </a:r>
            <a:r>
              <a:rPr dirty="0" sz="1000" spc="-50">
                <a:solidFill>
                  <a:srgbClr val="FF0000"/>
                </a:solidFill>
                <a:latin typeface="Book Antiqua"/>
                <a:cs typeface="Book Antiqua"/>
              </a:rPr>
              <a:t>o</a:t>
            </a:r>
            <a:r>
              <a:rPr dirty="0" sz="1000" spc="-80">
                <a:solidFill>
                  <a:srgbClr val="FF0000"/>
                </a:solidFill>
                <a:latin typeface="Book Antiqua"/>
                <a:cs typeface="Book Antiqua"/>
              </a:rPr>
              <a:t>do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5">
                <a:solidFill>
                  <a:srgbClr val="FF0000"/>
                </a:solidFill>
                <a:latin typeface="Book Antiqua"/>
                <a:cs typeface="Book Antiqua"/>
              </a:rPr>
              <a:t>2</a:t>
            </a:r>
            <a:r>
              <a:rPr dirty="0" sz="1000" spc="-75" i="1">
                <a:solidFill>
                  <a:srgbClr val="FF0000"/>
                </a:solidFill>
                <a:latin typeface="Century Gothic"/>
                <a:cs typeface="Century Gothic"/>
              </a:rPr>
              <a:t>π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ad</a:t>
            </a:r>
            <a:r>
              <a:rPr dirty="0" sz="1000" spc="-55">
                <a:latin typeface="Book Antiqua"/>
                <a:cs typeface="Book Antiqua"/>
              </a:rPr>
              <a:t> esempio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5980" y="1518892"/>
            <a:ext cx="1167130" cy="154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60">
                <a:latin typeface="Tahoma"/>
                <a:cs typeface="Tahoma"/>
              </a:rPr>
              <a:t>(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75" i="1">
                <a:latin typeface="Century Gothic"/>
                <a:cs typeface="Century Gothic"/>
              </a:rPr>
              <a:t>π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21294" y="1518892"/>
            <a:ext cx="37211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 i="1">
                <a:latin typeface="Arial"/>
                <a:cs typeface="Arial"/>
              </a:rPr>
              <a:t>k</a:t>
            </a:r>
            <a:r>
              <a:rPr dirty="0" sz="1000" spc="80" i="1">
                <a:latin typeface="Arial"/>
                <a:cs typeface="Arial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Palatino Linotype"/>
                <a:cs typeface="Palatino Linotype"/>
              </a:rPr>
              <a:t>Z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46159" y="777374"/>
            <a:ext cx="2177499" cy="7154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1627" y="1965546"/>
            <a:ext cx="2054860" cy="645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Book Antiqua"/>
                <a:cs typeface="Book Antiqua"/>
              </a:rPr>
              <a:t>Dalle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5">
                <a:latin typeface="Book Antiqua"/>
                <a:cs typeface="Book Antiqua"/>
              </a:rPr>
              <a:t>de</a:t>
            </a:r>
            <a:r>
              <a:rPr dirty="0" sz="1000" spc="-60">
                <a:latin typeface="Book Antiqua"/>
                <a:cs typeface="Book Antiqua"/>
              </a:rPr>
              <a:t>finizioni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date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risulta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che:</a:t>
            </a:r>
            <a:endParaRPr sz="1000">
              <a:latin typeface="Book Antiqua"/>
              <a:cs typeface="Book Antiqua"/>
            </a:endParaRPr>
          </a:p>
          <a:p>
            <a:pPr marL="265430" marR="508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30">
                <a:latin typeface="Book Antiqua"/>
                <a:cs typeface="Book Antiqua"/>
              </a:rPr>
              <a:t>tangente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cotangente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ri</a:t>
            </a:r>
            <a:r>
              <a:rPr dirty="0" sz="1000" spc="-75">
                <a:latin typeface="Book Antiqua"/>
                <a:cs typeface="Book Antiqua"/>
              </a:rPr>
              <a:t>p</a:t>
            </a:r>
            <a:r>
              <a:rPr dirty="0" sz="1000" spc="-5">
                <a:latin typeface="Book Antiqua"/>
                <a:cs typeface="Book Antiqua"/>
              </a:rPr>
              <a:t>et</a:t>
            </a:r>
            <a:r>
              <a:rPr dirty="0" sz="1000" spc="-50">
                <a:latin typeface="Book Antiqua"/>
                <a:cs typeface="Book Antiqua"/>
              </a:rPr>
              <a:t>o</a:t>
            </a:r>
            <a:r>
              <a:rPr dirty="0" sz="1000" spc="-70">
                <a:latin typeface="Book Antiqua"/>
                <a:cs typeface="Book Antiqua"/>
              </a:rPr>
              <a:t>n</a:t>
            </a:r>
            <a:r>
              <a:rPr dirty="0" sz="1000" spc="-50">
                <a:latin typeface="Book Antiqua"/>
                <a:cs typeface="Book Antiqua"/>
              </a:rPr>
              <a:t>o</a:t>
            </a:r>
            <a:r>
              <a:rPr dirty="0" sz="1000" spc="-25">
                <a:latin typeface="Book Antiqua"/>
                <a:cs typeface="Book Antiqua"/>
              </a:rPr>
              <a:t> </a:t>
            </a:r>
            <a:r>
              <a:rPr dirty="0" sz="1000" spc="-85">
                <a:latin typeface="Book Antiqua"/>
                <a:cs typeface="Book Antiqua"/>
              </a:rPr>
              <a:t>do</a:t>
            </a:r>
            <a:r>
              <a:rPr dirty="0" sz="1000" spc="-60">
                <a:latin typeface="Book Antiqua"/>
                <a:cs typeface="Book Antiqua"/>
              </a:rPr>
              <a:t>p</a:t>
            </a:r>
            <a:r>
              <a:rPr dirty="0" sz="1000" spc="-50">
                <a:latin typeface="Book Antiqua"/>
                <a:cs typeface="Book Antiqua"/>
              </a:rPr>
              <a:t>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5">
                <a:latin typeface="Book Antiqua"/>
                <a:cs typeface="Book Antiqua"/>
              </a:rPr>
              <a:t>un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an</a:t>
            </a:r>
            <a:r>
              <a:rPr dirty="0" sz="1000" spc="-55">
                <a:latin typeface="Book Antiqua"/>
                <a:cs typeface="Book Antiqua"/>
              </a:rPr>
              <a:t>go</a:t>
            </a:r>
            <a:r>
              <a:rPr dirty="0" sz="1000" spc="-60">
                <a:latin typeface="Book Antiqua"/>
                <a:cs typeface="Book Antiqua"/>
              </a:rPr>
              <a:t>l</a:t>
            </a:r>
            <a:r>
              <a:rPr dirty="0" sz="1000" spc="-50">
                <a:latin typeface="Book Antiqua"/>
                <a:cs typeface="Book Antiqua"/>
              </a:rPr>
              <a:t>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piatto,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ovvero</a:t>
            </a:r>
            <a:r>
              <a:rPr dirty="0" sz="1000" spc="-35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hanno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solidFill>
                  <a:srgbClr val="FF0000"/>
                </a:solidFill>
                <a:latin typeface="Book Antiqua"/>
                <a:cs typeface="Book Antiqua"/>
              </a:rPr>
              <a:t>p</a:t>
            </a:r>
            <a:r>
              <a:rPr dirty="0" sz="1000" spc="-50">
                <a:solidFill>
                  <a:srgbClr val="FF0000"/>
                </a:solidFill>
                <a:latin typeface="Book Antiqua"/>
                <a:cs typeface="Book Antiqua"/>
              </a:rPr>
              <a:t>eri</a:t>
            </a:r>
            <a:r>
              <a:rPr dirty="0" sz="1000" spc="-45">
                <a:solidFill>
                  <a:srgbClr val="FF0000"/>
                </a:solidFill>
                <a:latin typeface="Book Antiqua"/>
                <a:cs typeface="Book Antiqua"/>
              </a:rPr>
              <a:t>o</a:t>
            </a:r>
            <a:r>
              <a:rPr dirty="0" sz="1000" spc="-80">
                <a:solidFill>
                  <a:srgbClr val="FF0000"/>
                </a:solidFill>
                <a:latin typeface="Book Antiqua"/>
                <a:cs typeface="Book Antiqua"/>
              </a:rPr>
              <a:t>do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75" i="1">
                <a:solidFill>
                  <a:srgbClr val="FF0000"/>
                </a:solidFill>
                <a:latin typeface="Century Gothic"/>
                <a:cs typeface="Century Gothic"/>
              </a:rPr>
              <a:t>π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ad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esempio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9841" y="2735463"/>
            <a:ext cx="1158875" cy="154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Book Antiqua"/>
                <a:cs typeface="Book Antiqua"/>
              </a:rPr>
              <a:t>tan</a:t>
            </a:r>
            <a:r>
              <a:rPr dirty="0" sz="1000" spc="-20">
                <a:latin typeface="Tahoma"/>
                <a:cs typeface="Tahoma"/>
              </a:rPr>
              <a:t>(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75" i="1">
                <a:latin typeface="Century Gothic"/>
                <a:cs typeface="Century Gothic"/>
              </a:rPr>
              <a:t>π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tan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17433" y="2735463"/>
            <a:ext cx="37211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 i="1">
                <a:latin typeface="Arial"/>
                <a:cs typeface="Arial"/>
              </a:rPr>
              <a:t>k</a:t>
            </a:r>
            <a:r>
              <a:rPr dirty="0" sz="1000" spc="80" i="1">
                <a:latin typeface="Arial"/>
                <a:cs typeface="Arial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Palatino Linotype"/>
                <a:cs typeface="Palatino Linotype"/>
              </a:rPr>
              <a:t>Z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46159" y="1671036"/>
            <a:ext cx="2177575" cy="1513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63593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30/30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3767" y="25957"/>
            <a:ext cx="436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Goniometria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Angoli</a:t>
            </a:r>
            <a:r>
              <a:rPr dirty="0" spc="105"/>
              <a:t> </a:t>
            </a:r>
            <a:r>
              <a:rPr dirty="0" spc="-80"/>
              <a:t>o</a:t>
            </a:r>
            <a:r>
              <a:rPr dirty="0" spc="30"/>
              <a:t>rientati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6801" y="1438636"/>
            <a:ext cx="2103120" cy="759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85">
                <a:latin typeface="Book Antiqua"/>
                <a:cs typeface="Book Antiqua"/>
              </a:rPr>
              <a:t>Un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angolo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è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considerato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solidFill>
                  <a:srgbClr val="FF0000"/>
                </a:solidFill>
                <a:latin typeface="Book Antiqua"/>
                <a:cs typeface="Book Antiqua"/>
              </a:rPr>
              <a:t>o</a:t>
            </a:r>
            <a:r>
              <a:rPr dirty="0" sz="1000" spc="-35">
                <a:solidFill>
                  <a:srgbClr val="FF0000"/>
                </a:solidFill>
                <a:latin typeface="Book Antiqua"/>
                <a:cs typeface="Book Antiqua"/>
              </a:rPr>
              <a:t>rientato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se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-35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stabilisce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85">
                <a:latin typeface="Book Antiqua"/>
                <a:cs typeface="Book Antiqua"/>
              </a:rPr>
              <a:t>un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o</a:t>
            </a:r>
            <a:r>
              <a:rPr dirty="0" sz="1000" spc="-70">
                <a:latin typeface="Book Antiqua"/>
                <a:cs typeface="Book Antiqua"/>
              </a:rPr>
              <a:t>rdine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tra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suoi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l</a:t>
            </a:r>
            <a:r>
              <a:rPr dirty="0" sz="1000" spc="-10">
                <a:latin typeface="Book Antiqua"/>
                <a:cs typeface="Book Antiqua"/>
              </a:rPr>
              <a:t>ati.</a:t>
            </a:r>
            <a:r>
              <a:rPr dirty="0" sz="100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 </a:t>
            </a:r>
            <a:r>
              <a:rPr dirty="0" sz="1000">
                <a:latin typeface="Book Antiqua"/>
                <a:cs typeface="Book Antiqua"/>
              </a:rPr>
              <a:t>S</a:t>
            </a:r>
            <a:r>
              <a:rPr dirty="0" sz="1000" spc="-30">
                <a:latin typeface="Book Antiqua"/>
                <a:cs typeface="Book Antiqua"/>
              </a:rPr>
              <a:t>a</a:t>
            </a:r>
            <a:r>
              <a:rPr dirty="0" sz="1000" spc="-45">
                <a:latin typeface="Book Antiqua"/>
                <a:cs typeface="Book Antiqua"/>
              </a:rPr>
              <a:t>rà</a:t>
            </a:r>
            <a:r>
              <a:rPr dirty="0" sz="1000" spc="-25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50">
                <a:latin typeface="Book Antiqua"/>
                <a:cs typeface="Book Antiqua"/>
              </a:rPr>
              <a:t>ositivo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se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o</a:t>
            </a:r>
            <a:r>
              <a:rPr dirty="0" sz="1000" spc="30">
                <a:latin typeface="Book Antiqua"/>
                <a:cs typeface="Book Antiqua"/>
              </a:rPr>
              <a:t>t</a:t>
            </a:r>
            <a:r>
              <a:rPr dirty="0" sz="1000" spc="-35">
                <a:latin typeface="Book Antiqua"/>
                <a:cs typeface="Book Antiqua"/>
              </a:rPr>
              <a:t>tenuto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una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rotazione</a:t>
            </a:r>
            <a:r>
              <a:rPr dirty="0" sz="1000" spc="-25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anti</a:t>
            </a:r>
            <a:r>
              <a:rPr dirty="0" sz="1000" spc="-75">
                <a:latin typeface="Book Antiqua"/>
                <a:cs typeface="Book Antiqua"/>
              </a:rPr>
              <a:t>o</a:t>
            </a:r>
            <a:r>
              <a:rPr dirty="0" sz="1000" spc="-40">
                <a:latin typeface="Book Antiqua"/>
                <a:cs typeface="Book Antiqua"/>
              </a:rPr>
              <a:t>r</a:t>
            </a:r>
            <a:r>
              <a:rPr dirty="0" sz="1000" spc="-75">
                <a:latin typeface="Book Antiqua"/>
                <a:cs typeface="Book Antiqua"/>
              </a:rPr>
              <a:t>a</a:t>
            </a:r>
            <a:r>
              <a:rPr dirty="0" sz="1000" spc="-50">
                <a:latin typeface="Book Antiqua"/>
                <a:cs typeface="Book Antiqua"/>
              </a:rPr>
              <a:t>ria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del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secondo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lato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p</a:t>
            </a:r>
            <a:r>
              <a:rPr dirty="0" sz="1000" spc="-80">
                <a:latin typeface="Book Antiqua"/>
                <a:cs typeface="Book Antiqua"/>
              </a:rPr>
              <a:t>a</a:t>
            </a:r>
            <a:r>
              <a:rPr dirty="0" sz="1000" spc="-35">
                <a:latin typeface="Book Antiqua"/>
                <a:cs typeface="Book Antiqua"/>
              </a:rPr>
              <a:t>rtire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dal</a:t>
            </a:r>
            <a:r>
              <a:rPr dirty="0" sz="1000" spc="-35">
                <a:latin typeface="Book Antiqua"/>
                <a:cs typeface="Book Antiqua"/>
              </a:rPr>
              <a:t> </a:t>
            </a:r>
            <a:r>
              <a:rPr dirty="0" sz="1000" spc="-125">
                <a:latin typeface="Book Antiqua"/>
                <a:cs typeface="Book Antiqua"/>
              </a:rPr>
              <a:t>p</a:t>
            </a:r>
            <a:r>
              <a:rPr dirty="0" sz="1000" spc="-50">
                <a:latin typeface="Book Antiqua"/>
                <a:cs typeface="Book Antiqua"/>
              </a:rPr>
              <a:t>rimo,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negativo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altrimenti.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09925" y="943897"/>
            <a:ext cx="995167" cy="174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35"/>
              <a:t>1</a:t>
            </a:fld>
            <a:r>
              <a:rPr dirty="0" spc="85"/>
              <a:t>/30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3767" y="25957"/>
            <a:ext cx="436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Goniometria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Unità</a:t>
            </a:r>
            <a:r>
              <a:rPr dirty="0" spc="100"/>
              <a:t> </a:t>
            </a:r>
            <a:r>
              <a:rPr dirty="0"/>
              <a:t>di</a:t>
            </a:r>
            <a:r>
              <a:rPr dirty="0" spc="105"/>
              <a:t> </a:t>
            </a:r>
            <a:r>
              <a:rPr dirty="0" spc="15"/>
              <a:t>misura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792" y="1436032"/>
            <a:ext cx="438023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0">
                <a:latin typeface="Book Antiqua"/>
                <a:cs typeface="Book Antiqua"/>
              </a:rPr>
              <a:t>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5">
                <a:latin typeface="Book Antiqua"/>
                <a:cs typeface="Book Antiqua"/>
              </a:rPr>
              <a:t>b</a:t>
            </a:r>
            <a:r>
              <a:rPr dirty="0" sz="1000" spc="-35">
                <a:latin typeface="Book Antiqua"/>
                <a:cs typeface="Book Antiqua"/>
              </a:rPr>
              <a:t>ranca</a:t>
            </a:r>
            <a:r>
              <a:rPr dirty="0" sz="1000" spc="75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della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matematica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che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o</a:t>
            </a:r>
            <a:r>
              <a:rPr dirty="0" sz="1000" spc="-45">
                <a:latin typeface="Book Antiqua"/>
                <a:cs typeface="Book Antiqua"/>
              </a:rPr>
              <a:t>ccupa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studi</a:t>
            </a:r>
            <a:r>
              <a:rPr dirty="0" sz="1000" spc="-80">
                <a:latin typeface="Book Antiqua"/>
                <a:cs typeface="Book Antiqua"/>
              </a:rPr>
              <a:t>a</a:t>
            </a:r>
            <a:r>
              <a:rPr dirty="0" sz="1000" spc="-50">
                <a:latin typeface="Book Antiqua"/>
                <a:cs typeface="Book Antiqua"/>
              </a:rPr>
              <a:t>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25">
                <a:latin typeface="Book Antiqua"/>
                <a:cs typeface="Book Antiqua"/>
              </a:rPr>
              <a:t>p</a:t>
            </a:r>
            <a:r>
              <a:rPr dirty="0" sz="1000" spc="-65">
                <a:latin typeface="Book Antiqua"/>
                <a:cs typeface="Book Antiqua"/>
              </a:rPr>
              <a:t>ro</a:t>
            </a:r>
            <a:r>
              <a:rPr dirty="0" sz="1000" spc="-110">
                <a:latin typeface="Book Antiqua"/>
                <a:cs typeface="Book Antiqua"/>
              </a:rPr>
              <a:t>p</a:t>
            </a:r>
            <a:r>
              <a:rPr dirty="0" sz="1000" spc="-30">
                <a:latin typeface="Book Antiqua"/>
                <a:cs typeface="Book Antiqua"/>
              </a:rPr>
              <a:t>rietà</a:t>
            </a:r>
            <a:r>
              <a:rPr dirty="0" sz="1000" spc="75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relat</a:t>
            </a:r>
            <a:r>
              <a:rPr dirty="0" sz="1000" spc="-70">
                <a:latin typeface="Book Antiqua"/>
                <a:cs typeface="Book Antiqua"/>
              </a:rPr>
              <a:t>ive</a:t>
            </a:r>
            <a:r>
              <a:rPr dirty="0" sz="1000" spc="75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agli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angoli,</a:t>
            </a:r>
            <a:r>
              <a:rPr dirty="0" sz="1000" spc="-25">
                <a:latin typeface="Book Antiqua"/>
                <a:cs typeface="Book Antiqua"/>
              </a:rPr>
              <a:t> </a:t>
            </a:r>
            <a:r>
              <a:rPr dirty="0" sz="1000" spc="-125">
                <a:latin typeface="Book Antiqua"/>
                <a:cs typeface="Book Antiqua"/>
              </a:rPr>
              <a:t>p</a:t>
            </a:r>
            <a:r>
              <a:rPr dirty="0" sz="1000" spc="-65">
                <a:latin typeface="Book Antiqua"/>
                <a:cs typeface="Book Antiqua"/>
              </a:rPr>
              <a:t>rende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nome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Book Antiqua"/>
                <a:cs typeface="Book Antiqua"/>
              </a:rPr>
              <a:t>goniometri</a:t>
            </a:r>
            <a:r>
              <a:rPr dirty="0" sz="1000" spc="-55">
                <a:solidFill>
                  <a:srgbClr val="FF0000"/>
                </a:solidFill>
                <a:latin typeface="Book Antiqua"/>
                <a:cs typeface="Book Antiqua"/>
              </a:rPr>
              <a:t>a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3862" y="3369131"/>
            <a:ext cx="1879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75">
                <a:solidFill>
                  <a:srgbClr val="F2F2F2"/>
                </a:solidFill>
                <a:latin typeface="Arial"/>
                <a:cs typeface="Arial"/>
              </a:rPr>
              <a:t>6/30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3767" y="25957"/>
            <a:ext cx="436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Goniometria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Unità</a:t>
            </a:r>
            <a:r>
              <a:rPr dirty="0" spc="100"/>
              <a:t> </a:t>
            </a:r>
            <a:r>
              <a:rPr dirty="0"/>
              <a:t>di</a:t>
            </a:r>
            <a:r>
              <a:rPr dirty="0" spc="105"/>
              <a:t> </a:t>
            </a:r>
            <a:r>
              <a:rPr dirty="0" spc="15"/>
              <a:t>misura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792" y="1436032"/>
            <a:ext cx="4380230" cy="607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0">
                <a:latin typeface="Book Antiqua"/>
                <a:cs typeface="Book Antiqua"/>
              </a:rPr>
              <a:t>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5">
                <a:latin typeface="Book Antiqua"/>
                <a:cs typeface="Book Antiqua"/>
              </a:rPr>
              <a:t>b</a:t>
            </a:r>
            <a:r>
              <a:rPr dirty="0" sz="1000" spc="-35">
                <a:latin typeface="Book Antiqua"/>
                <a:cs typeface="Book Antiqua"/>
              </a:rPr>
              <a:t>ranca</a:t>
            </a:r>
            <a:r>
              <a:rPr dirty="0" sz="1000" spc="75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della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matematica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che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o</a:t>
            </a:r>
            <a:r>
              <a:rPr dirty="0" sz="1000" spc="-45">
                <a:latin typeface="Book Antiqua"/>
                <a:cs typeface="Book Antiqua"/>
              </a:rPr>
              <a:t>ccupa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studi</a:t>
            </a:r>
            <a:r>
              <a:rPr dirty="0" sz="1000" spc="-80">
                <a:latin typeface="Book Antiqua"/>
                <a:cs typeface="Book Antiqua"/>
              </a:rPr>
              <a:t>a</a:t>
            </a:r>
            <a:r>
              <a:rPr dirty="0" sz="1000" spc="-50">
                <a:latin typeface="Book Antiqua"/>
                <a:cs typeface="Book Antiqua"/>
              </a:rPr>
              <a:t>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25">
                <a:latin typeface="Book Antiqua"/>
                <a:cs typeface="Book Antiqua"/>
              </a:rPr>
              <a:t>p</a:t>
            </a:r>
            <a:r>
              <a:rPr dirty="0" sz="1000" spc="-65">
                <a:latin typeface="Book Antiqua"/>
                <a:cs typeface="Book Antiqua"/>
              </a:rPr>
              <a:t>ro</a:t>
            </a:r>
            <a:r>
              <a:rPr dirty="0" sz="1000" spc="-110">
                <a:latin typeface="Book Antiqua"/>
                <a:cs typeface="Book Antiqua"/>
              </a:rPr>
              <a:t>p</a:t>
            </a:r>
            <a:r>
              <a:rPr dirty="0" sz="1000" spc="-30">
                <a:latin typeface="Book Antiqua"/>
                <a:cs typeface="Book Antiqua"/>
              </a:rPr>
              <a:t>rietà</a:t>
            </a:r>
            <a:r>
              <a:rPr dirty="0" sz="1000" spc="75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relat</a:t>
            </a:r>
            <a:r>
              <a:rPr dirty="0" sz="1000" spc="-70">
                <a:latin typeface="Book Antiqua"/>
                <a:cs typeface="Book Antiqua"/>
              </a:rPr>
              <a:t>ive</a:t>
            </a:r>
            <a:r>
              <a:rPr dirty="0" sz="1000" spc="75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agli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angoli,</a:t>
            </a:r>
            <a:r>
              <a:rPr dirty="0" sz="1000" spc="-25">
                <a:latin typeface="Book Antiqua"/>
                <a:cs typeface="Book Antiqua"/>
              </a:rPr>
              <a:t> </a:t>
            </a:r>
            <a:r>
              <a:rPr dirty="0" sz="1000" spc="-125">
                <a:latin typeface="Book Antiqua"/>
                <a:cs typeface="Book Antiqua"/>
              </a:rPr>
              <a:t>p</a:t>
            </a:r>
            <a:r>
              <a:rPr dirty="0" sz="1000" spc="-65">
                <a:latin typeface="Book Antiqua"/>
                <a:cs typeface="Book Antiqua"/>
              </a:rPr>
              <a:t>rende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nome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Book Antiqua"/>
                <a:cs typeface="Book Antiqua"/>
              </a:rPr>
              <a:t>goniometri</a:t>
            </a:r>
            <a:r>
              <a:rPr dirty="0" sz="1000" spc="-55">
                <a:solidFill>
                  <a:srgbClr val="FF0000"/>
                </a:solidFill>
                <a:latin typeface="Book Antiqua"/>
                <a:cs typeface="Book Antiqua"/>
              </a:rPr>
              <a:t>a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  <a:p>
            <a:pPr marL="12700" marR="29209">
              <a:lnSpc>
                <a:spcPts val="1200"/>
              </a:lnSpc>
              <a:spcBef>
                <a:spcPts val="35"/>
              </a:spcBef>
            </a:pPr>
            <a:r>
              <a:rPr dirty="0" sz="1000" spc="-50">
                <a:latin typeface="Book Antiqua"/>
                <a:cs typeface="Book Antiqua"/>
              </a:rPr>
              <a:t>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25">
                <a:latin typeface="Book Antiqua"/>
                <a:cs typeface="Book Antiqua"/>
              </a:rPr>
              <a:t>p</a:t>
            </a:r>
            <a:r>
              <a:rPr dirty="0" sz="1000" spc="-60">
                <a:latin typeface="Book Antiqua"/>
                <a:cs typeface="Book Antiqua"/>
              </a:rPr>
              <a:t>rima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esigenza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che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ha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in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questo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studio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è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quella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Book Antiqua"/>
                <a:cs typeface="Book Antiqua"/>
              </a:rPr>
              <a:t>confront</a:t>
            </a:r>
            <a:r>
              <a:rPr dirty="0" sz="1000" spc="-70">
                <a:solidFill>
                  <a:srgbClr val="FF0000"/>
                </a:solidFill>
                <a:latin typeface="Book Antiqua"/>
                <a:cs typeface="Book Antiqua"/>
              </a:rPr>
              <a:t>a</a:t>
            </a:r>
            <a:r>
              <a:rPr dirty="0" sz="1000" spc="-50">
                <a:solidFill>
                  <a:srgbClr val="FF0000"/>
                </a:solidFill>
                <a:latin typeface="Book Antiqua"/>
                <a:cs typeface="Book Antiqua"/>
              </a:rPr>
              <a:t>re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angoli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diversi,</a:t>
            </a:r>
            <a:r>
              <a:rPr dirty="0" sz="1000" spc="-65">
                <a:latin typeface="Book Antiqua"/>
                <a:cs typeface="Book Antiqua"/>
              </a:rPr>
              <a:t> ovvero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definire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una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Book Antiqua"/>
                <a:cs typeface="Book Antiqua"/>
              </a:rPr>
              <a:t>unità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80">
                <a:solidFill>
                  <a:srgbClr val="FF0000"/>
                </a:solidFill>
                <a:latin typeface="Book Antiqua"/>
                <a:cs typeface="Book Antiqua"/>
              </a:rPr>
              <a:t>di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65">
                <a:solidFill>
                  <a:srgbClr val="FF0000"/>
                </a:solidFill>
                <a:latin typeface="Book Antiqua"/>
                <a:cs typeface="Book Antiqua"/>
              </a:rPr>
              <a:t>misura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3862" y="3369131"/>
            <a:ext cx="1879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75">
                <a:solidFill>
                  <a:srgbClr val="F2F2F2"/>
                </a:solidFill>
                <a:latin typeface="Arial"/>
                <a:cs typeface="Arial"/>
              </a:rPr>
              <a:t>6/30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3767" y="25957"/>
            <a:ext cx="436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Goniometria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0"/>
              <a:t>Il</a:t>
            </a:r>
            <a:r>
              <a:rPr dirty="0" spc="105"/>
              <a:t> </a:t>
            </a:r>
            <a:r>
              <a:rPr dirty="0" spc="15"/>
              <a:t>grado</a:t>
            </a:r>
            <a:r>
              <a:rPr dirty="0" spc="105"/>
              <a:t> </a:t>
            </a:r>
            <a:r>
              <a:rPr dirty="0" spc="20"/>
              <a:t>sessadecimale</a:t>
            </a:r>
          </a:p>
        </p:txBody>
      </p:sp>
      <p:sp>
        <p:nvSpPr>
          <p:cNvPr id="6" name="object 6"/>
          <p:cNvSpPr/>
          <p:nvPr/>
        </p:nvSpPr>
        <p:spPr>
          <a:xfrm>
            <a:off x="75691" y="1380222"/>
            <a:ext cx="4456669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59" y="1715287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292" y="1766087"/>
            <a:ext cx="4304267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60" y="1288952"/>
            <a:ext cx="50800" cy="4390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60" y="1352452"/>
            <a:ext cx="50800" cy="3755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691" y="1462790"/>
            <a:ext cx="4457065" cy="316230"/>
          </a:xfrm>
          <a:custGeom>
            <a:avLst/>
            <a:gdLst/>
            <a:ahLst/>
            <a:cxnLst/>
            <a:rect l="l" t="t" r="r" b="b"/>
            <a:pathLst>
              <a:path w="4457065" h="316230">
                <a:moveTo>
                  <a:pt x="4456669" y="0"/>
                </a:moveTo>
                <a:lnTo>
                  <a:pt x="0" y="0"/>
                </a:lnTo>
                <a:lnTo>
                  <a:pt x="0" y="265197"/>
                </a:lnTo>
                <a:lnTo>
                  <a:pt x="16636" y="302711"/>
                </a:lnTo>
                <a:lnTo>
                  <a:pt x="4405868" y="315997"/>
                </a:lnTo>
                <a:lnTo>
                  <a:pt x="4420111" y="313952"/>
                </a:lnTo>
                <a:lnTo>
                  <a:pt x="4451232" y="287993"/>
                </a:lnTo>
                <a:lnTo>
                  <a:pt x="4456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60" y="1339752"/>
            <a:ext cx="0" cy="407670"/>
          </a:xfrm>
          <a:custGeom>
            <a:avLst/>
            <a:gdLst/>
            <a:ahLst/>
            <a:cxnLst/>
            <a:rect l="l" t="t" r="r" b="b"/>
            <a:pathLst>
              <a:path w="0" h="407669">
                <a:moveTo>
                  <a:pt x="0" y="40728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60" y="13270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60" y="13143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60" y="13016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60" y="128260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958215">
              <a:lnSpc>
                <a:spcPct val="167500"/>
              </a:lnSpc>
            </a:pPr>
            <a:r>
              <a:rPr dirty="0" spc="-65"/>
              <a:t>Una</a:t>
            </a:r>
            <a:r>
              <a:rPr dirty="0" spc="80"/>
              <a:t> </a:t>
            </a:r>
            <a:r>
              <a:rPr dirty="0" spc="-125"/>
              <a:t>p</a:t>
            </a:r>
            <a:r>
              <a:rPr dirty="0" spc="-60"/>
              <a:t>rima</a:t>
            </a:r>
            <a:r>
              <a:rPr dirty="0" spc="80"/>
              <a:t> </a:t>
            </a:r>
            <a:r>
              <a:rPr dirty="0" spc="-45"/>
              <a:t>unità</a:t>
            </a:r>
            <a:r>
              <a:rPr dirty="0" spc="80"/>
              <a:t> </a:t>
            </a:r>
            <a:r>
              <a:rPr dirty="0" spc="-80"/>
              <a:t>di</a:t>
            </a:r>
            <a:r>
              <a:rPr dirty="0" spc="80"/>
              <a:t> </a:t>
            </a:r>
            <a:r>
              <a:rPr dirty="0" spc="-65"/>
              <a:t>misura</a:t>
            </a:r>
            <a:r>
              <a:rPr dirty="0" spc="80"/>
              <a:t> </a:t>
            </a:r>
            <a:r>
              <a:rPr dirty="0" spc="-40"/>
              <a:t>è</a:t>
            </a:r>
            <a:r>
              <a:rPr dirty="0" spc="80"/>
              <a:t> </a:t>
            </a:r>
            <a:r>
              <a:rPr dirty="0" spc="-55"/>
              <a:t>quella</a:t>
            </a:r>
            <a:r>
              <a:rPr dirty="0" spc="80"/>
              <a:t> </a:t>
            </a:r>
            <a:r>
              <a:rPr dirty="0" spc="-65"/>
              <a:t>del</a:t>
            </a:r>
            <a:r>
              <a:rPr dirty="0" spc="80"/>
              <a:t> </a:t>
            </a:r>
            <a:r>
              <a:rPr dirty="0" spc="-60"/>
              <a:t>grado</a:t>
            </a:r>
            <a:r>
              <a:rPr dirty="0" spc="80"/>
              <a:t> </a:t>
            </a:r>
            <a:r>
              <a:rPr dirty="0" spc="-45"/>
              <a:t>ses</a:t>
            </a:r>
            <a:r>
              <a:rPr dirty="0" spc="-45"/>
              <a:t>sadecimale.</a:t>
            </a:r>
            <a:r>
              <a:rPr dirty="0" spc="-25"/>
              <a:t> </a:t>
            </a:r>
            <a:r>
              <a:rPr dirty="0" spc="-60">
                <a:solidFill>
                  <a:srgbClr val="3333B2"/>
                </a:solidFill>
              </a:rPr>
              <a:t>Definizione</a:t>
            </a:r>
          </a:p>
          <a:p>
            <a:pPr marL="12700" marR="5080">
              <a:lnSpc>
                <a:spcPct val="100000"/>
              </a:lnSpc>
              <a:spcBef>
                <a:spcPts val="340"/>
              </a:spcBef>
            </a:pPr>
            <a:r>
              <a:rPr dirty="0" spc="-20"/>
              <a:t>Si</a:t>
            </a:r>
            <a:r>
              <a:rPr dirty="0" spc="80"/>
              <a:t> </a:t>
            </a:r>
            <a:r>
              <a:rPr dirty="0" spc="-55"/>
              <a:t>definisc</a:t>
            </a:r>
            <a:r>
              <a:rPr dirty="0" spc="-40"/>
              <a:t>e</a:t>
            </a:r>
            <a:r>
              <a:rPr dirty="0" spc="80"/>
              <a:t> </a:t>
            </a:r>
            <a:r>
              <a:rPr dirty="0" spc="-60">
                <a:solidFill>
                  <a:srgbClr val="FF0000"/>
                </a:solidFill>
              </a:rPr>
              <a:t>grado</a:t>
            </a:r>
            <a:r>
              <a:rPr dirty="0" spc="80">
                <a:solidFill>
                  <a:srgbClr val="FF0000"/>
                </a:solidFill>
              </a:rPr>
              <a:t> </a:t>
            </a:r>
            <a:r>
              <a:rPr dirty="0" spc="-50">
                <a:solidFill>
                  <a:srgbClr val="FF0000"/>
                </a:solidFill>
              </a:rPr>
              <a:t>sessadecimale</a:t>
            </a:r>
            <a:r>
              <a:rPr dirty="0" spc="85">
                <a:solidFill>
                  <a:srgbClr val="FF0000"/>
                </a:solidFill>
              </a:rPr>
              <a:t> </a:t>
            </a:r>
            <a:r>
              <a:rPr dirty="0" spc="-30"/>
              <a:t>1/360</a:t>
            </a:r>
            <a:r>
              <a:rPr dirty="0" spc="80"/>
              <a:t> </a:t>
            </a:r>
            <a:r>
              <a:rPr dirty="0" spc="-60"/>
              <a:t>dell’ampiezza</a:t>
            </a:r>
            <a:r>
              <a:rPr dirty="0" spc="80"/>
              <a:t> </a:t>
            </a:r>
            <a:r>
              <a:rPr dirty="0" spc="-100"/>
              <a:t>d</a:t>
            </a:r>
            <a:r>
              <a:rPr dirty="0" spc="-60"/>
              <a:t>i</a:t>
            </a:r>
            <a:r>
              <a:rPr dirty="0" spc="80"/>
              <a:t> </a:t>
            </a:r>
            <a:r>
              <a:rPr dirty="0" spc="-85"/>
              <a:t>un</a:t>
            </a:r>
            <a:r>
              <a:rPr dirty="0" spc="80"/>
              <a:t> </a:t>
            </a:r>
            <a:r>
              <a:rPr dirty="0" spc="-55"/>
              <a:t>angolo</a:t>
            </a:r>
            <a:r>
              <a:rPr dirty="0" spc="80"/>
              <a:t> </a:t>
            </a:r>
            <a:r>
              <a:rPr dirty="0" spc="-45"/>
              <a:t>giro,</a:t>
            </a:r>
            <a:r>
              <a:rPr dirty="0" spc="80"/>
              <a:t> </a:t>
            </a:r>
            <a:r>
              <a:rPr dirty="0" spc="-40"/>
              <a:t>e</a:t>
            </a:r>
            <a:r>
              <a:rPr dirty="0" spc="80"/>
              <a:t> </a:t>
            </a:r>
            <a:r>
              <a:rPr dirty="0" spc="-55"/>
              <a:t>lo</a:t>
            </a:r>
            <a:r>
              <a:rPr dirty="0" spc="80"/>
              <a:t> </a:t>
            </a:r>
            <a:r>
              <a:rPr dirty="0" spc="-50"/>
              <a:t>si</a:t>
            </a:r>
            <a:r>
              <a:rPr dirty="0" spc="-35"/>
              <a:t> </a:t>
            </a:r>
            <a:r>
              <a:rPr dirty="0" spc="-50"/>
              <a:t>indica</a:t>
            </a:r>
            <a:r>
              <a:rPr dirty="0" spc="80"/>
              <a:t> </a:t>
            </a:r>
            <a:r>
              <a:rPr dirty="0" spc="-5"/>
              <a:t>c</a:t>
            </a:r>
            <a:r>
              <a:rPr dirty="0" spc="-65"/>
              <a:t>on</a:t>
            </a:r>
            <a:r>
              <a:rPr dirty="0" spc="80"/>
              <a:t> </a:t>
            </a:r>
            <a:r>
              <a:rPr dirty="0" spc="-60"/>
              <a:t>il</a:t>
            </a:r>
            <a:r>
              <a:rPr dirty="0" spc="80"/>
              <a:t> </a:t>
            </a:r>
            <a:r>
              <a:rPr dirty="0" spc="-60"/>
              <a:t>sim</a:t>
            </a:r>
            <a:r>
              <a:rPr dirty="0" spc="-40"/>
              <a:t>b</a:t>
            </a:r>
            <a:r>
              <a:rPr dirty="0" spc="-55"/>
              <a:t>olo</a:t>
            </a:r>
            <a:r>
              <a:rPr dirty="0" spc="80"/>
              <a:t> </a:t>
            </a:r>
            <a:r>
              <a:rPr dirty="0" baseline="27777" sz="1050" spc="307" i="1">
                <a:latin typeface="Arial Narrow"/>
                <a:cs typeface="Arial Narrow"/>
              </a:rPr>
              <a:t>◦</a:t>
            </a:r>
            <a:r>
              <a:rPr dirty="0" sz="1000" spc="25"/>
              <a:t>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3862" y="3369131"/>
            <a:ext cx="1879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75">
                <a:solidFill>
                  <a:srgbClr val="F2F2F2"/>
                </a:solidFill>
                <a:latin typeface="Arial"/>
                <a:cs typeface="Arial"/>
              </a:rPr>
              <a:t>7/30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3767" y="25957"/>
            <a:ext cx="436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Goniometria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0"/>
              <a:t>Il</a:t>
            </a:r>
            <a:r>
              <a:rPr dirty="0" spc="105"/>
              <a:t> </a:t>
            </a:r>
            <a:r>
              <a:rPr dirty="0" spc="15"/>
              <a:t>grado</a:t>
            </a:r>
            <a:r>
              <a:rPr dirty="0" spc="105"/>
              <a:t> </a:t>
            </a:r>
            <a:r>
              <a:rPr dirty="0" spc="20"/>
              <a:t>sessadecimale</a:t>
            </a:r>
          </a:p>
        </p:txBody>
      </p:sp>
      <p:sp>
        <p:nvSpPr>
          <p:cNvPr id="6" name="object 6"/>
          <p:cNvSpPr/>
          <p:nvPr/>
        </p:nvSpPr>
        <p:spPr>
          <a:xfrm>
            <a:off x="75691" y="1380222"/>
            <a:ext cx="4456669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59" y="1715287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292" y="1766087"/>
            <a:ext cx="4304267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60" y="1288952"/>
            <a:ext cx="50800" cy="4390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60" y="1352452"/>
            <a:ext cx="50800" cy="3755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691" y="1462790"/>
            <a:ext cx="4457065" cy="316230"/>
          </a:xfrm>
          <a:custGeom>
            <a:avLst/>
            <a:gdLst/>
            <a:ahLst/>
            <a:cxnLst/>
            <a:rect l="l" t="t" r="r" b="b"/>
            <a:pathLst>
              <a:path w="4457065" h="316230">
                <a:moveTo>
                  <a:pt x="4456669" y="0"/>
                </a:moveTo>
                <a:lnTo>
                  <a:pt x="0" y="0"/>
                </a:lnTo>
                <a:lnTo>
                  <a:pt x="0" y="265197"/>
                </a:lnTo>
                <a:lnTo>
                  <a:pt x="16636" y="302711"/>
                </a:lnTo>
                <a:lnTo>
                  <a:pt x="4405868" y="315997"/>
                </a:lnTo>
                <a:lnTo>
                  <a:pt x="4420111" y="313952"/>
                </a:lnTo>
                <a:lnTo>
                  <a:pt x="4451232" y="287993"/>
                </a:lnTo>
                <a:lnTo>
                  <a:pt x="4456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60" y="1339752"/>
            <a:ext cx="0" cy="407670"/>
          </a:xfrm>
          <a:custGeom>
            <a:avLst/>
            <a:gdLst/>
            <a:ahLst/>
            <a:cxnLst/>
            <a:rect l="l" t="t" r="r" b="b"/>
            <a:pathLst>
              <a:path w="0" h="407669">
                <a:moveTo>
                  <a:pt x="0" y="40728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60" y="13270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60" y="13143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60" y="13016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60" y="128260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1149985">
              <a:lnSpc>
                <a:spcPct val="167500"/>
              </a:lnSpc>
            </a:pPr>
            <a:r>
              <a:rPr dirty="0" spc="-65"/>
              <a:t>Una</a:t>
            </a:r>
            <a:r>
              <a:rPr dirty="0" spc="80"/>
              <a:t> </a:t>
            </a:r>
            <a:r>
              <a:rPr dirty="0" spc="-125"/>
              <a:t>p</a:t>
            </a:r>
            <a:r>
              <a:rPr dirty="0" spc="-60"/>
              <a:t>rima</a:t>
            </a:r>
            <a:r>
              <a:rPr dirty="0" spc="80"/>
              <a:t> </a:t>
            </a:r>
            <a:r>
              <a:rPr dirty="0" spc="-45"/>
              <a:t>unità</a:t>
            </a:r>
            <a:r>
              <a:rPr dirty="0" spc="80"/>
              <a:t> </a:t>
            </a:r>
            <a:r>
              <a:rPr dirty="0" spc="-80"/>
              <a:t>di</a:t>
            </a:r>
            <a:r>
              <a:rPr dirty="0" spc="80"/>
              <a:t> </a:t>
            </a:r>
            <a:r>
              <a:rPr dirty="0" spc="-65"/>
              <a:t>misura</a:t>
            </a:r>
            <a:r>
              <a:rPr dirty="0" spc="80"/>
              <a:t> </a:t>
            </a:r>
            <a:r>
              <a:rPr dirty="0" spc="-40"/>
              <a:t>è</a:t>
            </a:r>
            <a:r>
              <a:rPr dirty="0" spc="80"/>
              <a:t> </a:t>
            </a:r>
            <a:r>
              <a:rPr dirty="0" spc="-55"/>
              <a:t>quella</a:t>
            </a:r>
            <a:r>
              <a:rPr dirty="0" spc="80"/>
              <a:t> </a:t>
            </a:r>
            <a:r>
              <a:rPr dirty="0" spc="-65"/>
              <a:t>del</a:t>
            </a:r>
            <a:r>
              <a:rPr dirty="0" spc="80"/>
              <a:t> </a:t>
            </a:r>
            <a:r>
              <a:rPr dirty="0" spc="-60"/>
              <a:t>grado</a:t>
            </a:r>
            <a:r>
              <a:rPr dirty="0" spc="80"/>
              <a:t> </a:t>
            </a:r>
            <a:r>
              <a:rPr dirty="0" spc="-45"/>
              <a:t>ses</a:t>
            </a:r>
            <a:r>
              <a:rPr dirty="0" spc="-45"/>
              <a:t>sadecimale.</a:t>
            </a:r>
            <a:r>
              <a:rPr dirty="0" spc="-25"/>
              <a:t> </a:t>
            </a:r>
            <a:r>
              <a:rPr dirty="0" spc="-60">
                <a:solidFill>
                  <a:srgbClr val="3333B2"/>
                </a:solidFill>
              </a:rPr>
              <a:t>Definizione</a:t>
            </a:r>
          </a:p>
          <a:p>
            <a:pPr marL="12700" marR="196215">
              <a:lnSpc>
                <a:spcPct val="100000"/>
              </a:lnSpc>
              <a:spcBef>
                <a:spcPts val="340"/>
              </a:spcBef>
            </a:pPr>
            <a:r>
              <a:rPr dirty="0" spc="-20"/>
              <a:t>Si</a:t>
            </a:r>
            <a:r>
              <a:rPr dirty="0" spc="80"/>
              <a:t> </a:t>
            </a:r>
            <a:r>
              <a:rPr dirty="0" spc="-55"/>
              <a:t>definisc</a:t>
            </a:r>
            <a:r>
              <a:rPr dirty="0" spc="-40"/>
              <a:t>e</a:t>
            </a:r>
            <a:r>
              <a:rPr dirty="0" spc="80"/>
              <a:t> </a:t>
            </a:r>
            <a:r>
              <a:rPr dirty="0" spc="-60">
                <a:solidFill>
                  <a:srgbClr val="FF0000"/>
                </a:solidFill>
              </a:rPr>
              <a:t>grado</a:t>
            </a:r>
            <a:r>
              <a:rPr dirty="0" spc="80">
                <a:solidFill>
                  <a:srgbClr val="FF0000"/>
                </a:solidFill>
              </a:rPr>
              <a:t> </a:t>
            </a:r>
            <a:r>
              <a:rPr dirty="0" spc="-50">
                <a:solidFill>
                  <a:srgbClr val="FF0000"/>
                </a:solidFill>
              </a:rPr>
              <a:t>sessadecimale</a:t>
            </a:r>
            <a:r>
              <a:rPr dirty="0" spc="85">
                <a:solidFill>
                  <a:srgbClr val="FF0000"/>
                </a:solidFill>
              </a:rPr>
              <a:t> </a:t>
            </a:r>
            <a:r>
              <a:rPr dirty="0" spc="-30"/>
              <a:t>1/360</a:t>
            </a:r>
            <a:r>
              <a:rPr dirty="0" spc="80"/>
              <a:t> </a:t>
            </a:r>
            <a:r>
              <a:rPr dirty="0" spc="-60"/>
              <a:t>dell’ampiezza</a:t>
            </a:r>
            <a:r>
              <a:rPr dirty="0" spc="80"/>
              <a:t> </a:t>
            </a:r>
            <a:r>
              <a:rPr dirty="0" spc="-100"/>
              <a:t>d</a:t>
            </a:r>
            <a:r>
              <a:rPr dirty="0" spc="-60"/>
              <a:t>i</a:t>
            </a:r>
            <a:r>
              <a:rPr dirty="0" spc="80"/>
              <a:t> </a:t>
            </a:r>
            <a:r>
              <a:rPr dirty="0" spc="-85"/>
              <a:t>un</a:t>
            </a:r>
            <a:r>
              <a:rPr dirty="0" spc="80"/>
              <a:t> </a:t>
            </a:r>
            <a:r>
              <a:rPr dirty="0" spc="-55"/>
              <a:t>angolo</a:t>
            </a:r>
            <a:r>
              <a:rPr dirty="0" spc="80"/>
              <a:t> </a:t>
            </a:r>
            <a:r>
              <a:rPr dirty="0" spc="-45"/>
              <a:t>giro,</a:t>
            </a:r>
            <a:r>
              <a:rPr dirty="0" spc="80"/>
              <a:t> </a:t>
            </a:r>
            <a:r>
              <a:rPr dirty="0" spc="-40"/>
              <a:t>e</a:t>
            </a:r>
            <a:r>
              <a:rPr dirty="0" spc="80"/>
              <a:t> </a:t>
            </a:r>
            <a:r>
              <a:rPr dirty="0" spc="-55"/>
              <a:t>lo</a:t>
            </a:r>
            <a:r>
              <a:rPr dirty="0" spc="80"/>
              <a:t> </a:t>
            </a:r>
            <a:r>
              <a:rPr dirty="0" spc="-50"/>
              <a:t>si</a:t>
            </a:r>
            <a:r>
              <a:rPr dirty="0" spc="-35"/>
              <a:t> </a:t>
            </a:r>
            <a:r>
              <a:rPr dirty="0" spc="-50"/>
              <a:t>indica</a:t>
            </a:r>
            <a:r>
              <a:rPr dirty="0" spc="80"/>
              <a:t> </a:t>
            </a:r>
            <a:r>
              <a:rPr dirty="0" spc="-5"/>
              <a:t>c</a:t>
            </a:r>
            <a:r>
              <a:rPr dirty="0" spc="-65"/>
              <a:t>on</a:t>
            </a:r>
            <a:r>
              <a:rPr dirty="0" spc="80"/>
              <a:t> </a:t>
            </a:r>
            <a:r>
              <a:rPr dirty="0" spc="-60"/>
              <a:t>il</a:t>
            </a:r>
            <a:r>
              <a:rPr dirty="0" spc="80"/>
              <a:t> </a:t>
            </a:r>
            <a:r>
              <a:rPr dirty="0" spc="-60"/>
              <a:t>sim</a:t>
            </a:r>
            <a:r>
              <a:rPr dirty="0" spc="-40"/>
              <a:t>b</a:t>
            </a:r>
            <a:r>
              <a:rPr dirty="0" spc="-55"/>
              <a:t>olo</a:t>
            </a:r>
            <a:r>
              <a:rPr dirty="0" spc="80"/>
              <a:t> </a:t>
            </a:r>
            <a:r>
              <a:rPr dirty="0" baseline="27777" sz="1050" spc="307" i="1">
                <a:latin typeface="Arial Narrow"/>
                <a:cs typeface="Arial Narrow"/>
              </a:rPr>
              <a:t>◦</a:t>
            </a:r>
            <a:r>
              <a:rPr dirty="0" sz="1000" spc="25"/>
              <a:t>.</a:t>
            </a:r>
            <a:endParaRPr sz="100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  <a:spcBef>
                <a:spcPts val="745"/>
              </a:spcBef>
            </a:pPr>
            <a:r>
              <a:rPr dirty="0" spc="-150"/>
              <a:t>A</a:t>
            </a:r>
            <a:r>
              <a:rPr dirty="0" spc="-100"/>
              <a:t>d</a:t>
            </a:r>
            <a:r>
              <a:rPr dirty="0" spc="80"/>
              <a:t> </a:t>
            </a:r>
            <a:r>
              <a:rPr dirty="0" spc="-60"/>
              <a:t>esempio</a:t>
            </a:r>
            <a:r>
              <a:rPr dirty="0" spc="80"/>
              <a:t> </a:t>
            </a:r>
            <a:r>
              <a:rPr dirty="0" spc="-85"/>
              <a:t>un</a:t>
            </a:r>
            <a:r>
              <a:rPr dirty="0" spc="80"/>
              <a:t> </a:t>
            </a:r>
            <a:r>
              <a:rPr dirty="0" spc="-55"/>
              <a:t>angolo</a:t>
            </a:r>
            <a:r>
              <a:rPr dirty="0" spc="85"/>
              <a:t> </a:t>
            </a:r>
            <a:r>
              <a:rPr dirty="0" spc="-65"/>
              <a:t>nullo</a:t>
            </a:r>
            <a:r>
              <a:rPr dirty="0" spc="80"/>
              <a:t> </a:t>
            </a:r>
            <a:r>
              <a:rPr dirty="0" spc="-65"/>
              <a:t>misura</a:t>
            </a:r>
            <a:r>
              <a:rPr dirty="0" spc="80"/>
              <a:t> </a:t>
            </a:r>
            <a:r>
              <a:rPr dirty="0" spc="-5"/>
              <a:t>0</a:t>
            </a:r>
            <a:r>
              <a:rPr dirty="0" baseline="27777" sz="1050" spc="307" i="1">
                <a:latin typeface="Arial Narrow"/>
                <a:cs typeface="Arial Narrow"/>
              </a:rPr>
              <a:t>◦</a:t>
            </a:r>
            <a:r>
              <a:rPr dirty="0" sz="1000" spc="25"/>
              <a:t>,</a:t>
            </a:r>
            <a:r>
              <a:rPr dirty="0" sz="1000" spc="80"/>
              <a:t> </a:t>
            </a:r>
            <a:r>
              <a:rPr dirty="0" sz="1000" spc="-85"/>
              <a:t>un</a:t>
            </a:r>
            <a:r>
              <a:rPr dirty="0" sz="1000" spc="80"/>
              <a:t> </a:t>
            </a:r>
            <a:r>
              <a:rPr dirty="0" sz="1000" spc="-55"/>
              <a:t>angolo</a:t>
            </a:r>
            <a:r>
              <a:rPr dirty="0" sz="1000" spc="80"/>
              <a:t> </a:t>
            </a:r>
            <a:r>
              <a:rPr dirty="0" sz="1000" spc="-60"/>
              <a:t>giro</a:t>
            </a:r>
            <a:r>
              <a:rPr dirty="0" sz="1000" spc="80"/>
              <a:t> </a:t>
            </a:r>
            <a:r>
              <a:rPr dirty="0" sz="1000" spc="-5"/>
              <a:t>360</a:t>
            </a:r>
            <a:r>
              <a:rPr dirty="0" baseline="27777" sz="1050" spc="307" i="1">
                <a:latin typeface="Arial Narrow"/>
                <a:cs typeface="Arial Narrow"/>
              </a:rPr>
              <a:t>◦</a:t>
            </a:r>
            <a:r>
              <a:rPr dirty="0" sz="1000" spc="25"/>
              <a:t>,</a:t>
            </a:r>
            <a:r>
              <a:rPr dirty="0" sz="1000" spc="80"/>
              <a:t> </a:t>
            </a:r>
            <a:r>
              <a:rPr dirty="0" sz="1000" spc="-30"/>
              <a:t>1/720</a:t>
            </a:r>
            <a:r>
              <a:rPr dirty="0" sz="1000" spc="80"/>
              <a:t> </a:t>
            </a:r>
            <a:r>
              <a:rPr dirty="0" sz="1000" spc="-80"/>
              <a:t>di</a:t>
            </a:r>
            <a:r>
              <a:rPr dirty="0" sz="1000" spc="80"/>
              <a:t> </a:t>
            </a:r>
            <a:r>
              <a:rPr dirty="0" sz="1000" spc="-55"/>
              <a:t>angolo</a:t>
            </a:r>
            <a:r>
              <a:rPr dirty="0" sz="1000" spc="80"/>
              <a:t> </a:t>
            </a:r>
            <a:r>
              <a:rPr dirty="0" sz="1000" spc="-60"/>
              <a:t>giro</a:t>
            </a:r>
            <a:r>
              <a:rPr dirty="0" sz="1000" spc="-35"/>
              <a:t> </a:t>
            </a:r>
            <a:r>
              <a:rPr dirty="0" sz="1000"/>
              <a:t>0,5</a:t>
            </a:r>
            <a:r>
              <a:rPr dirty="0" baseline="27777" sz="1050" spc="307" i="1">
                <a:latin typeface="Arial Narrow"/>
                <a:cs typeface="Arial Narrow"/>
              </a:rPr>
              <a:t>◦</a:t>
            </a:r>
            <a:r>
              <a:rPr dirty="0" sz="1000" spc="25"/>
              <a:t>,</a:t>
            </a:r>
            <a:r>
              <a:rPr dirty="0" sz="1000" spc="80"/>
              <a:t> </a:t>
            </a:r>
            <a:r>
              <a:rPr dirty="0" sz="1000" spc="-5"/>
              <a:t>ecc.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1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3862" y="3369131"/>
            <a:ext cx="1879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75">
                <a:solidFill>
                  <a:srgbClr val="F2F2F2"/>
                </a:solidFill>
                <a:latin typeface="Arial"/>
                <a:cs typeface="Arial"/>
              </a:rPr>
              <a:t>7/30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Francesco Bonghi</dc:creator>
  <dc:title>Trigonometria: goniometria e funzioni trigonometriche</dc:title>
  <dcterms:created xsi:type="dcterms:W3CDTF">2023-04-06T11:21:00Z</dcterms:created>
  <dcterms:modified xsi:type="dcterms:W3CDTF">2023-04-06T11:21:00Z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2017-09-12T00:00:00Z</vt:filetime>
  </property>
  <property fmtid="{D5CDD505-2E9C-101B-9397-08002B2CF9AE}" pid="3" name="LastSaved">
    <vt:filetime>2023-04-06T00:00:00Z</vt:filetime>
  </property>
</Properties>
</file>