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Default Extension="png" ContentType="image/png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7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39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slides/slide42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43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44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46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47.xml" ContentType="application/vnd.openxmlformats-officedocument.presentationml.notesSlide+xml"/>
  <Override PartName="/ppt/slides/slide48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4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
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
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2.xml"/></Relationships>
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3.xml"/></Relationships>
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4.xml"/></Relationships>
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5.xml"/></Relationships>
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6.xml"/></Relationships>
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7.xml"/></Relationships>
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8.xml"/></Relationships>
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9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0.xml"/></Relationships>
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1.xml"/></Relationships>
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2.xml"/></Relationships>
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3.xml"/></Relationships>
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4.xml"/></Relationships>
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5.xml"/></Relationships>
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6.xml"/></Relationships>
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7.xml"/></Relationships>
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8.xml"/></Relationships>
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9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70851" y="6450012"/>
            <a:ext cx="1573149" cy="407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5223" y="1792351"/>
            <a:ext cx="8353552" cy="708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30301" y="5085181"/>
            <a:ext cx="8083397" cy="708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70851" y="6450012"/>
            <a:ext cx="1573149" cy="407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82233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70851" y="6450012"/>
            <a:ext cx="1573149" cy="407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1497" y="1149532"/>
            <a:ext cx="3440429" cy="3821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4079" y="1149532"/>
            <a:ext cx="3706495" cy="3821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70851" y="6450012"/>
            <a:ext cx="1573149" cy="407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70851" y="6450012"/>
            <a:ext cx="1573149" cy="407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827" y="58401"/>
            <a:ext cx="8810345" cy="975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871E33"/>
                </a:solidFill>
                <a:latin typeface="Franklin Gothic Medium"/>
                <a:cs typeface="Franklin Gothic Medium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9369" y="1805978"/>
            <a:ext cx="8465261" cy="4526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822333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496172" y="6595225"/>
            <a:ext cx="163829" cy="127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notesSlide" Target="../notesSlides/notesSlide1.xml"/><Relationship Id="rId5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Relationship Id="rId4" Type="http://schemas.openxmlformats.org/officeDocument/2006/relationships/notesSlide" Target="../notesSlides/notesSlide11.xml"/><Relationship Id="rId5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notesSlide" Target="../notesSlides/notesSlide12.xml"/><Relationship Id="rId5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Relationship Id="rId4" Type="http://schemas.openxmlformats.org/officeDocument/2006/relationships/notesSlide" Target="../notesSlides/notesSlide13.xml"/><Relationship Id="rId5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Relationship Id="rId4" Type="http://schemas.openxmlformats.org/officeDocument/2006/relationships/notesSlide" Target="../notesSlides/notesSlide14.xml"/><Relationship Id="rId5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5" Type="http://schemas.openxmlformats.org/officeDocument/2006/relationships/notesSlide" Target="../notesSlides/notesSlide19.xml"/><Relationship Id="rId6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Relationship Id="rId3" Type="http://schemas.openxmlformats.org/officeDocument/2006/relationships/image" Target="../media/image48.jpg"/><Relationship Id="rId4" Type="http://schemas.openxmlformats.org/officeDocument/2006/relationships/image" Target="../media/image49.jpg"/><Relationship Id="rId5" Type="http://schemas.openxmlformats.org/officeDocument/2006/relationships/image" Target="../media/image50.jpg"/><Relationship Id="rId6" Type="http://schemas.openxmlformats.org/officeDocument/2006/relationships/notesSlide" Target="../notesSlides/notesSlide21.xml"/><Relationship Id="rId7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jp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Relationship Id="rId3" Type="http://schemas.openxmlformats.org/officeDocument/2006/relationships/image" Target="../media/image53.jpg"/><Relationship Id="rId4" Type="http://schemas.openxmlformats.org/officeDocument/2006/relationships/image" Target="../media/image54.jpg"/><Relationship Id="rId5" Type="http://schemas.openxmlformats.org/officeDocument/2006/relationships/image" Target="../media/image55.jpg"/><Relationship Id="rId6" Type="http://schemas.openxmlformats.org/officeDocument/2006/relationships/notesSlide" Target="../notesSlides/notesSlide24.xml"/><Relationship Id="rId7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jpg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g"/><Relationship Id="rId3" Type="http://schemas.openxmlformats.org/officeDocument/2006/relationships/image" Target="../media/image58.jpg"/><Relationship Id="rId4" Type="http://schemas.openxmlformats.org/officeDocument/2006/relationships/notesSlide" Target="../notesSlides/notesSlide26.xml"/><Relationship Id="rId5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g"/><Relationship Id="rId3" Type="http://schemas.openxmlformats.org/officeDocument/2006/relationships/image" Target="../media/image60.jpg"/><Relationship Id="rId4" Type="http://schemas.openxmlformats.org/officeDocument/2006/relationships/image" Target="../media/image61.jpg"/><Relationship Id="rId5" Type="http://schemas.openxmlformats.org/officeDocument/2006/relationships/notesSlide" Target="../notesSlides/notesSlide27.xml"/><Relationship Id="rId6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g"/><Relationship Id="rId3" Type="http://schemas.openxmlformats.org/officeDocument/2006/relationships/notesSlide" Target="../notesSlides/notesSlide28.xml"/><Relationship Id="rId4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g"/><Relationship Id="rId3" Type="http://schemas.openxmlformats.org/officeDocument/2006/relationships/image" Target="../media/image64.jpg"/><Relationship Id="rId4" Type="http://schemas.openxmlformats.org/officeDocument/2006/relationships/notesSlide" Target="../notesSlides/notesSlide29.xml"/><Relationship Id="rId5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Relationship Id="rId4" Type="http://schemas.openxmlformats.org/officeDocument/2006/relationships/notesSlide" Target="../notesSlides/notesSlide3.xml"/><Relationship Id="rId5" Type="http://schemas.openxmlformats.org/officeDocument/2006/relationships/slide" Target="slide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g"/><Relationship Id="rId3" Type="http://schemas.openxmlformats.org/officeDocument/2006/relationships/image" Target="../media/image66.jpg"/><Relationship Id="rId4" Type="http://schemas.openxmlformats.org/officeDocument/2006/relationships/notesSlide" Target="../notesSlides/notesSlide30.xml"/><Relationship Id="rId5" Type="http://schemas.openxmlformats.org/officeDocument/2006/relationships/slide" Target="slide30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g"/><Relationship Id="rId3" Type="http://schemas.openxmlformats.org/officeDocument/2006/relationships/image" Target="../media/image68.jpg"/><Relationship Id="rId4" Type="http://schemas.openxmlformats.org/officeDocument/2006/relationships/image" Target="../media/image69.jpg"/><Relationship Id="rId5" Type="http://schemas.openxmlformats.org/officeDocument/2006/relationships/notesSlide" Target="../notesSlides/notesSlide31.xml"/><Relationship Id="rId6" Type="http://schemas.openxmlformats.org/officeDocument/2006/relationships/slide" Target="slide3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0.jpg"/><Relationship Id="rId3" Type="http://schemas.openxmlformats.org/officeDocument/2006/relationships/notesSlide" Target="../notesSlides/notesSlide32.xml"/><Relationship Id="rId4" Type="http://schemas.openxmlformats.org/officeDocument/2006/relationships/slide" Target="slide3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jpg"/><Relationship Id="rId3" Type="http://schemas.openxmlformats.org/officeDocument/2006/relationships/image" Target="../media/image72.jpg"/><Relationship Id="rId4" Type="http://schemas.openxmlformats.org/officeDocument/2006/relationships/notesSlide" Target="../notesSlides/notesSlide33.xml"/><Relationship Id="rId5" Type="http://schemas.openxmlformats.org/officeDocument/2006/relationships/slide" Target="slide33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g"/><Relationship Id="rId3" Type="http://schemas.openxmlformats.org/officeDocument/2006/relationships/notesSlide" Target="../notesSlides/notesSlide34.xml"/><Relationship Id="rId4" Type="http://schemas.openxmlformats.org/officeDocument/2006/relationships/slide" Target="slide34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jpg"/><Relationship Id="rId3" Type="http://schemas.openxmlformats.org/officeDocument/2006/relationships/notesSlide" Target="../notesSlides/notesSlide35.xml"/><Relationship Id="rId4" Type="http://schemas.openxmlformats.org/officeDocument/2006/relationships/slide" Target="slide35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5.png"/><Relationship Id="rId3" Type="http://schemas.openxmlformats.org/officeDocument/2006/relationships/notesSlide" Target="../notesSlides/notesSlide36.xml"/><Relationship Id="rId4" Type="http://schemas.openxmlformats.org/officeDocument/2006/relationships/slide" Target="slide36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g"/><Relationship Id="rId3" Type="http://schemas.openxmlformats.org/officeDocument/2006/relationships/notesSlide" Target="../notesSlides/notesSlide37.xml"/><Relationship Id="rId4" Type="http://schemas.openxmlformats.org/officeDocument/2006/relationships/slide" Target="slide37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jpg"/><Relationship Id="rId3" Type="http://schemas.openxmlformats.org/officeDocument/2006/relationships/image" Target="../media/image78.png"/><Relationship Id="rId4" Type="http://schemas.openxmlformats.org/officeDocument/2006/relationships/notesSlide" Target="../notesSlides/notesSlide38.xml"/><Relationship Id="rId5" Type="http://schemas.openxmlformats.org/officeDocument/2006/relationships/slide" Target="slide38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9.jpg"/><Relationship Id="rId3" Type="http://schemas.openxmlformats.org/officeDocument/2006/relationships/notesSlide" Target="../notesSlides/notesSlide39.xml"/><Relationship Id="rId4" Type="http://schemas.openxmlformats.org/officeDocument/2006/relationships/slide" Target="slide39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notesSlide" Target="../notesSlides/notesSlide4.xml"/><Relationship Id="rId6" Type="http://schemas.openxmlformats.org/officeDocument/2006/relationships/slide" Target="slide4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slide" Target="slide40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0.jpg"/><Relationship Id="rId3" Type="http://schemas.openxmlformats.org/officeDocument/2006/relationships/notesSlide" Target="../notesSlides/notesSlide41.xml"/><Relationship Id="rId4" Type="http://schemas.openxmlformats.org/officeDocument/2006/relationships/slide" Target="slide41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slide" Target="slide4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1.png"/><Relationship Id="rId3" Type="http://schemas.openxmlformats.org/officeDocument/2006/relationships/notesSlide" Target="../notesSlides/notesSlide43.xml"/><Relationship Id="rId4" Type="http://schemas.openxmlformats.org/officeDocument/2006/relationships/slide" Target="slide43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jpg"/><Relationship Id="rId3" Type="http://schemas.openxmlformats.org/officeDocument/2006/relationships/notesSlide" Target="../notesSlides/notesSlide44.xml"/><Relationship Id="rId4" Type="http://schemas.openxmlformats.org/officeDocument/2006/relationships/slide" Target="slide44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jpg"/><Relationship Id="rId3" Type="http://schemas.openxmlformats.org/officeDocument/2006/relationships/notesSlide" Target="../notesSlides/notesSlide45.xml"/><Relationship Id="rId4" Type="http://schemas.openxmlformats.org/officeDocument/2006/relationships/slide" Target="slide45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jpg"/><Relationship Id="rId3" Type="http://schemas.openxmlformats.org/officeDocument/2006/relationships/notesSlide" Target="../notesSlides/notesSlide46.xml"/><Relationship Id="rId4" Type="http://schemas.openxmlformats.org/officeDocument/2006/relationships/slide" Target="slide46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jpg"/><Relationship Id="rId3" Type="http://schemas.openxmlformats.org/officeDocument/2006/relationships/notesSlide" Target="../notesSlides/notesSlide47.xml"/><Relationship Id="rId4" Type="http://schemas.openxmlformats.org/officeDocument/2006/relationships/slide" Target="slide47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Relationship Id="rId3" Type="http://schemas.openxmlformats.org/officeDocument/2006/relationships/slide" Target="slide48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Relationship Id="rId3" Type="http://schemas.openxmlformats.org/officeDocument/2006/relationships/slide" Target="slide49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25.jpg"/><Relationship Id="rId7" Type="http://schemas.openxmlformats.org/officeDocument/2006/relationships/image" Target="../media/image26.jpg"/><Relationship Id="rId8" Type="http://schemas.openxmlformats.org/officeDocument/2006/relationships/notesSlide" Target="../notesSlides/notesSlide6.xml"/><Relationship Id="rId9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Relationship Id="rId4" Type="http://schemas.openxmlformats.org/officeDocument/2006/relationships/notesSlide" Target="../notesSlides/notesSlide8.xml"/><Relationship Id="rId5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525"/>
            <a:ext cx="9144000" cy="6848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63166" y="3390512"/>
            <a:ext cx="145923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60"/>
              </a:lnSpc>
            </a:pP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Le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zi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ne</a:t>
            </a:r>
            <a:r>
              <a:rPr dirty="0" sz="2400" spc="-5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1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3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63166" y="3948550"/>
            <a:ext cx="6775450" cy="1779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25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uov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4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fr</a:t>
            </a: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20" b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5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b="1">
                <a:solidFill>
                  <a:srgbClr val="FFFFFF"/>
                </a:solidFill>
                <a:latin typeface="Franklin Gothic Medium"/>
                <a:cs typeface="Franklin Gothic Medium"/>
              </a:rPr>
              <a:t>dell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40" b="1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bio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5" b="1">
                <a:solidFill>
                  <a:srgbClr val="FFFFFF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15" b="1">
                <a:solidFill>
                  <a:srgbClr val="FFFFFF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0" b="1">
                <a:solidFill>
                  <a:srgbClr val="FFFFFF"/>
                </a:solidFill>
                <a:latin typeface="Franklin Gothic Medium"/>
                <a:cs typeface="Franklin Gothic Medium"/>
              </a:rPr>
              <a:t>logie</a:t>
            </a:r>
            <a:endParaRPr sz="2400">
              <a:latin typeface="Franklin Gothic Medium"/>
              <a:cs typeface="Franklin Gothic Medium"/>
            </a:endParaRPr>
          </a:p>
          <a:p>
            <a:pPr marL="12700">
              <a:lnSpc>
                <a:spcPts val="2300"/>
              </a:lnSpc>
              <a:spcBef>
                <a:spcPts val="2020"/>
              </a:spcBef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Bio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nologie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tradi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ionali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innovati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 e</a:t>
            </a:r>
            <a:r>
              <a:rPr dirty="0" sz="20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loro</a:t>
            </a:r>
            <a:r>
              <a:rPr dirty="0" sz="20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appli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ioni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nel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300"/>
              </a:lnSpc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campo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biomedico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e agroalimen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atima L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96026" y="2492311"/>
            <a:ext cx="2447925" cy="769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9636" y="1124711"/>
            <a:ext cx="6640449" cy="5733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31239" y="1568910"/>
            <a:ext cx="77216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Ba</a:t>
            </a:r>
            <a:r>
              <a:rPr dirty="0" sz="1200" spc="5" b="1">
                <a:latin typeface="Arial"/>
                <a:cs typeface="Arial"/>
              </a:rPr>
              <a:t>c</a:t>
            </a:r>
            <a:r>
              <a:rPr dirty="0" sz="1200" b="1">
                <a:latin typeface="Arial"/>
                <a:cs typeface="Arial"/>
              </a:rPr>
              <a:t>terium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63166" y="1928828"/>
            <a:ext cx="983615" cy="361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Ba</a:t>
            </a:r>
            <a:r>
              <a:rPr dirty="0" sz="1200" spc="5" b="1">
                <a:latin typeface="Arial"/>
                <a:cs typeface="Arial"/>
              </a:rPr>
              <a:t>c</a:t>
            </a:r>
            <a:r>
              <a:rPr dirty="0" sz="1200" b="1">
                <a:latin typeface="Arial"/>
                <a:cs typeface="Arial"/>
              </a:rPr>
              <a:t>terial</a:t>
            </a:r>
            <a:r>
              <a:rPr dirty="0" sz="1200" b="1">
                <a:latin typeface="Arial"/>
                <a:cs typeface="Arial"/>
              </a:rPr>
              <a:t> chromosome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91636" y="1280874"/>
            <a:ext cx="61214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Pl</a:t>
            </a:r>
            <a:r>
              <a:rPr dirty="0" sz="1200" spc="5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smid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83964" y="2420873"/>
            <a:ext cx="190500" cy="203200"/>
          </a:xfrm>
          <a:custGeom>
            <a:avLst/>
            <a:gdLst/>
            <a:ahLst/>
            <a:cxnLst/>
            <a:rect l="l" t="t" r="r" b="b"/>
            <a:pathLst>
              <a:path w="190500" h="203200">
                <a:moveTo>
                  <a:pt x="95250" y="0"/>
                </a:moveTo>
                <a:lnTo>
                  <a:pt x="55410" y="9289"/>
                </a:lnTo>
                <a:lnTo>
                  <a:pt x="23508" y="34767"/>
                </a:lnTo>
                <a:lnTo>
                  <a:pt x="4059" y="72161"/>
                </a:lnTo>
                <a:lnTo>
                  <a:pt x="0" y="101600"/>
                </a:lnTo>
                <a:lnTo>
                  <a:pt x="970" y="116160"/>
                </a:lnTo>
                <a:lnTo>
                  <a:pt x="15193" y="156671"/>
                </a:lnTo>
                <a:lnTo>
                  <a:pt x="43258" y="186740"/>
                </a:lnTo>
                <a:lnTo>
                  <a:pt x="81137" y="202092"/>
                </a:lnTo>
                <a:lnTo>
                  <a:pt x="95250" y="203200"/>
                </a:lnTo>
                <a:lnTo>
                  <a:pt x="108890" y="202165"/>
                </a:lnTo>
                <a:lnTo>
                  <a:pt x="146858" y="187005"/>
                </a:lnTo>
                <a:lnTo>
                  <a:pt x="175056" y="157080"/>
                </a:lnTo>
                <a:lnTo>
                  <a:pt x="189460" y="116664"/>
                </a:lnTo>
                <a:lnTo>
                  <a:pt x="190500" y="101600"/>
                </a:lnTo>
                <a:lnTo>
                  <a:pt x="189529" y="87039"/>
                </a:lnTo>
                <a:lnTo>
                  <a:pt x="175306" y="46528"/>
                </a:lnTo>
                <a:lnTo>
                  <a:pt x="147241" y="16459"/>
                </a:lnTo>
                <a:lnTo>
                  <a:pt x="109362" y="1107"/>
                </a:lnTo>
                <a:lnTo>
                  <a:pt x="95250" y="0"/>
                </a:lnTo>
                <a:close/>
              </a:path>
            </a:pathLst>
          </a:custGeom>
          <a:solidFill>
            <a:srgbClr val="0071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319778" y="2445717"/>
            <a:ext cx="11048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51909" y="1484757"/>
            <a:ext cx="190500" cy="203200"/>
          </a:xfrm>
          <a:custGeom>
            <a:avLst/>
            <a:gdLst/>
            <a:ahLst/>
            <a:cxnLst/>
            <a:rect l="l" t="t" r="r" b="b"/>
            <a:pathLst>
              <a:path w="190500" h="203200">
                <a:moveTo>
                  <a:pt x="95250" y="0"/>
                </a:moveTo>
                <a:lnTo>
                  <a:pt x="55410" y="9289"/>
                </a:lnTo>
                <a:lnTo>
                  <a:pt x="23508" y="34767"/>
                </a:lnTo>
                <a:lnTo>
                  <a:pt x="4059" y="72161"/>
                </a:lnTo>
                <a:lnTo>
                  <a:pt x="0" y="101600"/>
                </a:lnTo>
                <a:lnTo>
                  <a:pt x="970" y="116160"/>
                </a:lnTo>
                <a:lnTo>
                  <a:pt x="15193" y="156671"/>
                </a:lnTo>
                <a:lnTo>
                  <a:pt x="43258" y="186740"/>
                </a:lnTo>
                <a:lnTo>
                  <a:pt x="81137" y="202092"/>
                </a:lnTo>
                <a:lnTo>
                  <a:pt x="95250" y="203200"/>
                </a:lnTo>
                <a:lnTo>
                  <a:pt x="108890" y="202165"/>
                </a:lnTo>
                <a:lnTo>
                  <a:pt x="146858" y="187005"/>
                </a:lnTo>
                <a:lnTo>
                  <a:pt x="175056" y="157080"/>
                </a:lnTo>
                <a:lnTo>
                  <a:pt x="189460" y="116664"/>
                </a:lnTo>
                <a:lnTo>
                  <a:pt x="190500" y="101600"/>
                </a:lnTo>
                <a:lnTo>
                  <a:pt x="189529" y="87039"/>
                </a:lnTo>
                <a:lnTo>
                  <a:pt x="175306" y="46528"/>
                </a:lnTo>
                <a:lnTo>
                  <a:pt x="147241" y="16459"/>
                </a:lnTo>
                <a:lnTo>
                  <a:pt x="109362" y="1107"/>
                </a:lnTo>
                <a:lnTo>
                  <a:pt x="95250" y="0"/>
                </a:lnTo>
                <a:close/>
              </a:path>
            </a:pathLst>
          </a:custGeom>
          <a:solidFill>
            <a:srgbClr val="0071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887470" y="1509474"/>
            <a:ext cx="11048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14900" y="2743200"/>
            <a:ext cx="190500" cy="203200"/>
          </a:xfrm>
          <a:custGeom>
            <a:avLst/>
            <a:gdLst/>
            <a:ahLst/>
            <a:cxnLst/>
            <a:rect l="l" t="t" r="r" b="b"/>
            <a:pathLst>
              <a:path w="190500" h="203200">
                <a:moveTo>
                  <a:pt x="95250" y="0"/>
                </a:moveTo>
                <a:lnTo>
                  <a:pt x="55410" y="9289"/>
                </a:lnTo>
                <a:lnTo>
                  <a:pt x="23508" y="34767"/>
                </a:lnTo>
                <a:lnTo>
                  <a:pt x="4059" y="72161"/>
                </a:lnTo>
                <a:lnTo>
                  <a:pt x="0" y="101600"/>
                </a:lnTo>
                <a:lnTo>
                  <a:pt x="970" y="116160"/>
                </a:lnTo>
                <a:lnTo>
                  <a:pt x="15193" y="156671"/>
                </a:lnTo>
                <a:lnTo>
                  <a:pt x="43258" y="186740"/>
                </a:lnTo>
                <a:lnTo>
                  <a:pt x="81137" y="202092"/>
                </a:lnTo>
                <a:lnTo>
                  <a:pt x="95250" y="203200"/>
                </a:lnTo>
                <a:lnTo>
                  <a:pt x="108890" y="202165"/>
                </a:lnTo>
                <a:lnTo>
                  <a:pt x="146858" y="187005"/>
                </a:lnTo>
                <a:lnTo>
                  <a:pt x="175056" y="157080"/>
                </a:lnTo>
                <a:lnTo>
                  <a:pt x="189460" y="116664"/>
                </a:lnTo>
                <a:lnTo>
                  <a:pt x="190500" y="101600"/>
                </a:lnTo>
                <a:lnTo>
                  <a:pt x="189529" y="87039"/>
                </a:lnTo>
                <a:lnTo>
                  <a:pt x="175306" y="46528"/>
                </a:lnTo>
                <a:lnTo>
                  <a:pt x="147241" y="16459"/>
                </a:lnTo>
                <a:lnTo>
                  <a:pt x="109362" y="1107"/>
                </a:lnTo>
                <a:lnTo>
                  <a:pt x="95250" y="0"/>
                </a:lnTo>
                <a:close/>
              </a:path>
            </a:pathLst>
          </a:custGeom>
          <a:solidFill>
            <a:srgbClr val="0071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419855" y="4509134"/>
            <a:ext cx="190500" cy="203200"/>
          </a:xfrm>
          <a:custGeom>
            <a:avLst/>
            <a:gdLst/>
            <a:ahLst/>
            <a:cxnLst/>
            <a:rect l="l" t="t" r="r" b="b"/>
            <a:pathLst>
              <a:path w="190500" h="203200">
                <a:moveTo>
                  <a:pt x="95250" y="0"/>
                </a:moveTo>
                <a:lnTo>
                  <a:pt x="55410" y="9289"/>
                </a:lnTo>
                <a:lnTo>
                  <a:pt x="23508" y="34767"/>
                </a:lnTo>
                <a:lnTo>
                  <a:pt x="4059" y="72161"/>
                </a:lnTo>
                <a:lnTo>
                  <a:pt x="0" y="101600"/>
                </a:lnTo>
                <a:lnTo>
                  <a:pt x="970" y="116160"/>
                </a:lnTo>
                <a:lnTo>
                  <a:pt x="15193" y="156671"/>
                </a:lnTo>
                <a:lnTo>
                  <a:pt x="43258" y="186740"/>
                </a:lnTo>
                <a:lnTo>
                  <a:pt x="81137" y="202092"/>
                </a:lnTo>
                <a:lnTo>
                  <a:pt x="95250" y="203200"/>
                </a:lnTo>
                <a:lnTo>
                  <a:pt x="108890" y="202165"/>
                </a:lnTo>
                <a:lnTo>
                  <a:pt x="146858" y="187005"/>
                </a:lnTo>
                <a:lnTo>
                  <a:pt x="175056" y="157080"/>
                </a:lnTo>
                <a:lnTo>
                  <a:pt x="189460" y="116664"/>
                </a:lnTo>
                <a:lnTo>
                  <a:pt x="190500" y="101600"/>
                </a:lnTo>
                <a:lnTo>
                  <a:pt x="189529" y="87039"/>
                </a:lnTo>
                <a:lnTo>
                  <a:pt x="175306" y="46528"/>
                </a:lnTo>
                <a:lnTo>
                  <a:pt x="147241" y="16459"/>
                </a:lnTo>
                <a:lnTo>
                  <a:pt x="109362" y="1107"/>
                </a:lnTo>
                <a:lnTo>
                  <a:pt x="95250" y="0"/>
                </a:lnTo>
                <a:close/>
              </a:path>
            </a:pathLst>
          </a:custGeom>
          <a:solidFill>
            <a:srgbClr val="0071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632197" y="2361008"/>
            <a:ext cx="2795270" cy="1665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58877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Pl</a:t>
            </a:r>
            <a:r>
              <a:rPr dirty="0" sz="1200" spc="5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smid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put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into</a:t>
            </a:r>
            <a:r>
              <a:rPr dirty="0" sz="1200" b="1">
                <a:latin typeface="Arial"/>
                <a:cs typeface="Arial"/>
              </a:rPr>
              <a:t> ba</a:t>
            </a:r>
            <a:r>
              <a:rPr dirty="0" sz="1200" spc="5" b="1">
                <a:latin typeface="Arial"/>
                <a:cs typeface="Arial"/>
              </a:rPr>
              <a:t>c</a:t>
            </a:r>
            <a:r>
              <a:rPr dirty="0" sz="1200" b="1">
                <a:latin typeface="Arial"/>
                <a:cs typeface="Arial"/>
              </a:rPr>
              <a:t>terial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cell</a:t>
            </a:r>
            <a:endParaRPr sz="1200">
              <a:latin typeface="Arial"/>
              <a:cs typeface="Arial"/>
            </a:endParaRPr>
          </a:p>
          <a:p>
            <a:pPr marL="407034" marR="5080" indent="-76200">
              <a:lnSpc>
                <a:spcPct val="100000"/>
              </a:lnSpc>
              <a:spcBef>
                <a:spcPts val="325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dirty="0" sz="12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Host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cell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gro</a:t>
            </a:r>
            <a:r>
              <a:rPr dirty="0" sz="1200" spc="20" b="1">
                <a:latin typeface="Arial"/>
                <a:cs typeface="Arial"/>
              </a:rPr>
              <a:t>w</a:t>
            </a:r>
            <a:r>
              <a:rPr dirty="0" sz="1200" b="1">
                <a:latin typeface="Arial"/>
                <a:cs typeface="Arial"/>
              </a:rPr>
              <a:t>n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in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culture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to</a:t>
            </a:r>
            <a:r>
              <a:rPr dirty="0" sz="1200" b="1">
                <a:latin typeface="Arial"/>
                <a:cs typeface="Arial"/>
              </a:rPr>
              <a:t> f</a:t>
            </a:r>
            <a:r>
              <a:rPr dirty="0" sz="1200" spc="-5" b="1">
                <a:latin typeface="Arial"/>
                <a:cs typeface="Arial"/>
              </a:rPr>
              <a:t>o</a:t>
            </a:r>
            <a:r>
              <a:rPr dirty="0" sz="1200" b="1">
                <a:latin typeface="Arial"/>
                <a:cs typeface="Arial"/>
              </a:rPr>
              <a:t>rm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clone of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cells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con</a:t>
            </a:r>
            <a:r>
              <a:rPr dirty="0" sz="1200" spc="-10" b="1">
                <a:latin typeface="Arial"/>
                <a:cs typeface="Arial"/>
              </a:rPr>
              <a:t>t</a:t>
            </a:r>
            <a:r>
              <a:rPr dirty="0" sz="1200" b="1">
                <a:latin typeface="Arial"/>
                <a:cs typeface="Arial"/>
              </a:rPr>
              <a:t>aining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</a:t>
            </a:r>
            <a:r>
              <a:rPr dirty="0" sz="1200" spc="-5" b="1">
                <a:latin typeface="Arial"/>
                <a:cs typeface="Arial"/>
              </a:rPr>
              <a:t>h</a:t>
            </a:r>
            <a:r>
              <a:rPr dirty="0" sz="1200" b="1">
                <a:latin typeface="Arial"/>
                <a:cs typeface="Arial"/>
              </a:rPr>
              <a:t>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“cloned” gene of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interest</a:t>
            </a:r>
            <a:endParaRPr sz="1200">
              <a:latin typeface="Arial"/>
              <a:cs typeface="Arial"/>
            </a:endParaRPr>
          </a:p>
          <a:p>
            <a:pPr marL="407034" marR="680720">
              <a:lnSpc>
                <a:spcPct val="100000"/>
              </a:lnSpc>
              <a:spcBef>
                <a:spcPts val="580"/>
              </a:spcBef>
            </a:pPr>
            <a:r>
              <a:rPr dirty="0" sz="1200" b="1">
                <a:latin typeface="Arial"/>
                <a:cs typeface="Arial"/>
              </a:rPr>
              <a:t>Protein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express</a:t>
            </a:r>
            <a:r>
              <a:rPr dirty="0" sz="1200" spc="-10" b="1">
                <a:latin typeface="Arial"/>
                <a:cs typeface="Arial"/>
              </a:rPr>
              <a:t>e</a:t>
            </a:r>
            <a:r>
              <a:rPr dirty="0" sz="1200" b="1">
                <a:latin typeface="Arial"/>
                <a:cs typeface="Arial"/>
              </a:rPr>
              <a:t>d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from</a:t>
            </a:r>
            <a:r>
              <a:rPr dirty="0" sz="1200" b="1">
                <a:latin typeface="Arial"/>
                <a:cs typeface="Arial"/>
              </a:rPr>
              <a:t> gene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interest</a:t>
            </a:r>
            <a:endParaRPr sz="1200">
              <a:latin typeface="Arial"/>
              <a:cs typeface="Arial"/>
            </a:endParaRPr>
          </a:p>
          <a:p>
            <a:pPr marL="648335">
              <a:lnSpc>
                <a:spcPct val="100000"/>
              </a:lnSpc>
              <a:spcBef>
                <a:spcPts val="720"/>
              </a:spcBef>
            </a:pPr>
            <a:r>
              <a:rPr dirty="0" sz="1200" b="1">
                <a:latin typeface="Arial"/>
                <a:cs typeface="Arial"/>
              </a:rPr>
              <a:t>Pro</a:t>
            </a:r>
            <a:r>
              <a:rPr dirty="0" sz="1200" spc="-5" b="1">
                <a:latin typeface="Arial"/>
                <a:cs typeface="Arial"/>
              </a:rPr>
              <a:t>t</a:t>
            </a:r>
            <a:r>
              <a:rPr dirty="0" sz="1200" b="1">
                <a:latin typeface="Arial"/>
                <a:cs typeface="Arial"/>
              </a:rPr>
              <a:t>ein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har</a:t>
            </a:r>
            <a:r>
              <a:rPr dirty="0" sz="1200" spc="-20" b="1">
                <a:latin typeface="Arial"/>
                <a:cs typeface="Arial"/>
              </a:rPr>
              <a:t>v</a:t>
            </a:r>
            <a:r>
              <a:rPr dirty="0" sz="1200" b="1">
                <a:latin typeface="Arial"/>
                <a:cs typeface="Arial"/>
              </a:rPr>
              <a:t>e</a:t>
            </a:r>
            <a:r>
              <a:rPr dirty="0" sz="1200" spc="5" b="1">
                <a:latin typeface="Arial"/>
                <a:cs typeface="Arial"/>
              </a:rPr>
              <a:t>s</a:t>
            </a:r>
            <a:r>
              <a:rPr dirty="0" sz="1200" spc="-5" b="1">
                <a:latin typeface="Arial"/>
                <a:cs typeface="Arial"/>
              </a:rPr>
              <a:t>t</a:t>
            </a:r>
            <a:r>
              <a:rPr dirty="0" sz="1200" b="1">
                <a:latin typeface="Arial"/>
                <a:cs typeface="Arial"/>
              </a:rPr>
              <a:t>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55289" y="4534613"/>
            <a:ext cx="11048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11853" y="1136602"/>
            <a:ext cx="1362075" cy="360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G</a:t>
            </a:r>
            <a:r>
              <a:rPr dirty="0" sz="1200" spc="5" b="1">
                <a:latin typeface="Arial"/>
                <a:cs typeface="Arial"/>
              </a:rPr>
              <a:t>e</a:t>
            </a:r>
            <a:r>
              <a:rPr dirty="0" sz="1200" b="1">
                <a:latin typeface="Arial"/>
                <a:cs typeface="Arial"/>
              </a:rPr>
              <a:t>ne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inserted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into</a:t>
            </a:r>
            <a:r>
              <a:rPr dirty="0" sz="1200" b="1">
                <a:latin typeface="Arial"/>
                <a:cs typeface="Arial"/>
              </a:rPr>
              <a:t> plasmid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60667" y="1208611"/>
            <a:ext cx="1517650" cy="361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Cell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con</a:t>
            </a:r>
            <a:r>
              <a:rPr dirty="0" sz="1200" spc="-10" b="1">
                <a:latin typeface="Arial"/>
                <a:cs typeface="Arial"/>
              </a:rPr>
              <a:t>t</a:t>
            </a:r>
            <a:r>
              <a:rPr dirty="0" sz="1200" b="1">
                <a:latin typeface="Arial"/>
                <a:cs typeface="Arial"/>
              </a:rPr>
              <a:t>aining</a:t>
            </a:r>
            <a:r>
              <a:rPr dirty="0" sz="1200" spc="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gene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of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intere</a:t>
            </a:r>
            <a:r>
              <a:rPr dirty="0" sz="1200" spc="5" b="1">
                <a:latin typeface="Arial"/>
                <a:cs typeface="Arial"/>
              </a:rPr>
              <a:t>s</a:t>
            </a:r>
            <a:r>
              <a:rPr dirty="0" sz="1200" b="1"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15564" y="2001091"/>
            <a:ext cx="1068070" cy="360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Re</a:t>
            </a:r>
            <a:r>
              <a:rPr dirty="0" sz="1200" spc="5" b="1">
                <a:latin typeface="Arial"/>
                <a:cs typeface="Arial"/>
              </a:rPr>
              <a:t>c</a:t>
            </a:r>
            <a:r>
              <a:rPr dirty="0" sz="1200" b="1">
                <a:latin typeface="Arial"/>
                <a:cs typeface="Arial"/>
              </a:rPr>
              <a:t>ombinant</a:t>
            </a:r>
            <a:r>
              <a:rPr dirty="0" sz="1200" b="1">
                <a:latin typeface="Arial"/>
                <a:cs typeface="Arial"/>
              </a:rPr>
              <a:t> D</a:t>
            </a:r>
            <a:r>
              <a:rPr dirty="0" sz="1200" spc="-5" b="1">
                <a:latin typeface="Arial"/>
                <a:cs typeface="Arial"/>
              </a:rPr>
              <a:t>N</a:t>
            </a:r>
            <a:r>
              <a:rPr dirty="0" sz="1200" b="1">
                <a:latin typeface="Arial"/>
                <a:cs typeface="Arial"/>
              </a:rPr>
              <a:t>A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(</a:t>
            </a:r>
            <a:r>
              <a:rPr dirty="0" sz="1200" spc="-5" b="1">
                <a:latin typeface="Arial"/>
                <a:cs typeface="Arial"/>
              </a:rPr>
              <a:t>p</a:t>
            </a:r>
            <a:r>
              <a:rPr dirty="0" sz="1200" b="1">
                <a:latin typeface="Arial"/>
                <a:cs typeface="Arial"/>
              </a:rPr>
              <a:t>l</a:t>
            </a:r>
            <a:r>
              <a:rPr dirty="0" sz="1200" spc="5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smid)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59934" y="1568910"/>
            <a:ext cx="591820" cy="360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Gene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</a:t>
            </a:r>
            <a:r>
              <a:rPr dirty="0" sz="1200" b="1">
                <a:latin typeface="Arial"/>
                <a:cs typeface="Arial"/>
              </a:rPr>
              <a:t> interest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84341" y="1784936"/>
            <a:ext cx="1162685" cy="543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D</a:t>
            </a:r>
            <a:r>
              <a:rPr dirty="0" sz="1200" spc="-5" b="1">
                <a:latin typeface="Arial"/>
                <a:cs typeface="Arial"/>
              </a:rPr>
              <a:t>N</a:t>
            </a:r>
            <a:r>
              <a:rPr dirty="0" sz="1200" b="1">
                <a:latin typeface="Arial"/>
                <a:cs typeface="Arial"/>
              </a:rPr>
              <a:t>A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</a:t>
            </a:r>
            <a:r>
              <a:rPr dirty="0" sz="1200" b="1">
                <a:latin typeface="Arial"/>
                <a:cs typeface="Arial"/>
              </a:rPr>
              <a:t> chromosome </a:t>
            </a:r>
            <a:r>
              <a:rPr dirty="0" sz="1200" b="1">
                <a:latin typeface="Arial"/>
                <a:cs typeface="Arial"/>
              </a:rPr>
              <a:t>(“</a:t>
            </a:r>
            <a:r>
              <a:rPr dirty="0" sz="1200" spc="-10" b="1">
                <a:latin typeface="Arial"/>
                <a:cs typeface="Arial"/>
              </a:rPr>
              <a:t>f</a:t>
            </a:r>
            <a:r>
              <a:rPr dirty="0" sz="1200" b="1">
                <a:latin typeface="Arial"/>
                <a:cs typeface="Arial"/>
              </a:rPr>
              <a:t>oreign” DN</a:t>
            </a:r>
            <a:r>
              <a:rPr dirty="0" sz="1200" spc="-45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27529" y="2793189"/>
            <a:ext cx="992505" cy="360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Re</a:t>
            </a:r>
            <a:r>
              <a:rPr dirty="0" sz="1200" spc="5" b="1">
                <a:latin typeface="Arial"/>
                <a:cs typeface="Arial"/>
              </a:rPr>
              <a:t>c</a:t>
            </a:r>
            <a:r>
              <a:rPr dirty="0" sz="1200" b="1">
                <a:latin typeface="Arial"/>
                <a:cs typeface="Arial"/>
              </a:rPr>
              <a:t>ombinant</a:t>
            </a:r>
            <a:r>
              <a:rPr dirty="0" sz="1200" b="1">
                <a:latin typeface="Arial"/>
                <a:cs typeface="Arial"/>
              </a:rPr>
              <a:t> ba</a:t>
            </a:r>
            <a:r>
              <a:rPr dirty="0" sz="1200" spc="5" b="1">
                <a:latin typeface="Arial"/>
                <a:cs typeface="Arial"/>
              </a:rPr>
              <a:t>c</a:t>
            </a:r>
            <a:r>
              <a:rPr dirty="0" sz="1200" b="1">
                <a:latin typeface="Arial"/>
                <a:cs typeface="Arial"/>
              </a:rPr>
              <a:t>terium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48305" y="3454105"/>
            <a:ext cx="591820" cy="361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Gene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interest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23466" y="4017597"/>
            <a:ext cx="111696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Co</a:t>
            </a:r>
            <a:r>
              <a:rPr dirty="0" sz="1200" spc="-5" b="1">
                <a:latin typeface="Arial"/>
                <a:cs typeface="Arial"/>
              </a:rPr>
              <a:t>p</a:t>
            </a:r>
            <a:r>
              <a:rPr dirty="0" sz="1200" b="1">
                <a:latin typeface="Arial"/>
                <a:cs typeface="Arial"/>
              </a:rPr>
              <a:t>i</a:t>
            </a:r>
            <a:r>
              <a:rPr dirty="0" sz="1200" spc="5" b="1">
                <a:latin typeface="Arial"/>
                <a:cs typeface="Arial"/>
              </a:rPr>
              <a:t>e</a:t>
            </a:r>
            <a:r>
              <a:rPr dirty="0" sz="1200" b="1">
                <a:latin typeface="Arial"/>
                <a:cs typeface="Arial"/>
              </a:rPr>
              <a:t>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of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gene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95827" y="4665931"/>
            <a:ext cx="1108710" cy="543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Ba</a:t>
            </a:r>
            <a:r>
              <a:rPr dirty="0" sz="1200" spc="5" b="1">
                <a:latin typeface="Arial"/>
                <a:cs typeface="Arial"/>
              </a:rPr>
              <a:t>s</a:t>
            </a:r>
            <a:r>
              <a:rPr dirty="0" sz="1200" b="1">
                <a:latin typeface="Arial"/>
                <a:cs typeface="Arial"/>
              </a:rPr>
              <a:t>ic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resear</a:t>
            </a:r>
            <a:r>
              <a:rPr dirty="0" sz="1200" spc="-10" b="1">
                <a:latin typeface="Arial"/>
                <a:cs typeface="Arial"/>
              </a:rPr>
              <a:t>c</a:t>
            </a:r>
            <a:r>
              <a:rPr dirty="0" sz="1200" b="1">
                <a:latin typeface="Arial"/>
                <a:cs typeface="Arial"/>
              </a:rPr>
              <a:t>h</a:t>
            </a:r>
            <a:r>
              <a:rPr dirty="0" sz="1200" b="1">
                <a:latin typeface="Arial"/>
                <a:cs typeface="Arial"/>
              </a:rPr>
              <a:t> and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v</a:t>
            </a:r>
            <a:r>
              <a:rPr dirty="0" sz="1200" b="1">
                <a:latin typeface="Arial"/>
                <a:cs typeface="Arial"/>
              </a:rPr>
              <a:t>arious</a:t>
            </a:r>
            <a:r>
              <a:rPr dirty="0" sz="1200" b="1">
                <a:latin typeface="Arial"/>
                <a:cs typeface="Arial"/>
              </a:rPr>
              <a:t> appli</a:t>
            </a:r>
            <a:r>
              <a:rPr dirty="0" sz="1200" spc="5" b="1">
                <a:latin typeface="Arial"/>
                <a:cs typeface="Arial"/>
              </a:rPr>
              <a:t>c</a:t>
            </a:r>
            <a:r>
              <a:rPr dirty="0" sz="1200" b="1">
                <a:latin typeface="Arial"/>
                <a:cs typeface="Arial"/>
              </a:rPr>
              <a:t>ations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54014" y="4356306"/>
            <a:ext cx="770890" cy="543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Ba</a:t>
            </a:r>
            <a:r>
              <a:rPr dirty="0" sz="1200" spc="5" b="1">
                <a:latin typeface="Arial"/>
                <a:cs typeface="Arial"/>
              </a:rPr>
              <a:t>s</a:t>
            </a:r>
            <a:r>
              <a:rPr dirty="0" sz="1200" b="1">
                <a:latin typeface="Arial"/>
                <a:cs typeface="Arial"/>
              </a:rPr>
              <a:t>ic</a:t>
            </a:r>
            <a:r>
              <a:rPr dirty="0" sz="1200" b="1">
                <a:latin typeface="Arial"/>
                <a:cs typeface="Arial"/>
              </a:rPr>
              <a:t> rese</a:t>
            </a:r>
            <a:r>
              <a:rPr dirty="0" sz="1200" spc="-10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r</a:t>
            </a:r>
            <a:r>
              <a:rPr dirty="0" sz="1200" spc="-10" b="1">
                <a:latin typeface="Arial"/>
                <a:cs typeface="Arial"/>
              </a:rPr>
              <a:t>c</a:t>
            </a:r>
            <a:r>
              <a:rPr dirty="0" sz="1200" b="1">
                <a:latin typeface="Arial"/>
                <a:cs typeface="Arial"/>
              </a:rPr>
              <a:t>h</a:t>
            </a:r>
            <a:r>
              <a:rPr dirty="0" sz="1200" b="1">
                <a:latin typeface="Arial"/>
                <a:cs typeface="Arial"/>
              </a:rPr>
              <a:t> on pro</a:t>
            </a:r>
            <a:r>
              <a:rPr dirty="0" sz="1200" spc="-5" b="1">
                <a:latin typeface="Arial"/>
                <a:cs typeface="Arial"/>
              </a:rPr>
              <a:t>t</a:t>
            </a:r>
            <a:r>
              <a:rPr dirty="0" sz="1200" b="1">
                <a:latin typeface="Arial"/>
                <a:cs typeface="Arial"/>
              </a:rPr>
              <a:t>ein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46352" y="4368751"/>
            <a:ext cx="661035" cy="544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Ba</a:t>
            </a:r>
            <a:r>
              <a:rPr dirty="0" sz="1200" spc="5" b="1">
                <a:latin typeface="Arial"/>
                <a:cs typeface="Arial"/>
              </a:rPr>
              <a:t>s</a:t>
            </a:r>
            <a:r>
              <a:rPr dirty="0" sz="1200" b="1">
                <a:latin typeface="Arial"/>
                <a:cs typeface="Arial"/>
              </a:rPr>
              <a:t>ic</a:t>
            </a:r>
            <a:r>
              <a:rPr dirty="0" sz="1200" b="1">
                <a:latin typeface="Arial"/>
                <a:cs typeface="Arial"/>
              </a:rPr>
              <a:t> rese</a:t>
            </a:r>
            <a:r>
              <a:rPr dirty="0" sz="1200" spc="-10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r</a:t>
            </a:r>
            <a:r>
              <a:rPr dirty="0" sz="1200" spc="-10" b="1">
                <a:latin typeface="Arial"/>
                <a:cs typeface="Arial"/>
              </a:rPr>
              <a:t>c</a:t>
            </a:r>
            <a:r>
              <a:rPr dirty="0" sz="1200" b="1">
                <a:latin typeface="Arial"/>
                <a:cs typeface="Arial"/>
              </a:rPr>
              <a:t>h</a:t>
            </a:r>
            <a:r>
              <a:rPr dirty="0" sz="1200" b="1">
                <a:latin typeface="Arial"/>
                <a:cs typeface="Arial"/>
              </a:rPr>
              <a:t> on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gene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4894" y="6104104"/>
            <a:ext cx="1298575" cy="501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100" b="1">
                <a:latin typeface="Arial"/>
                <a:cs typeface="Arial"/>
              </a:rPr>
              <a:t>Ge</a:t>
            </a:r>
            <a:r>
              <a:rPr dirty="0" sz="1100" spc="-5" b="1">
                <a:latin typeface="Arial"/>
                <a:cs typeface="Arial"/>
              </a:rPr>
              <a:t>n</a:t>
            </a:r>
            <a:r>
              <a:rPr dirty="0" sz="1100" b="1">
                <a:latin typeface="Arial"/>
                <a:cs typeface="Arial"/>
              </a:rPr>
              <a:t>e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for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p</a:t>
            </a:r>
            <a:r>
              <a:rPr dirty="0" sz="1100" spc="-5" b="1">
                <a:latin typeface="Arial"/>
                <a:cs typeface="Arial"/>
              </a:rPr>
              <a:t>e</a:t>
            </a:r>
            <a:r>
              <a:rPr dirty="0" sz="1100" b="1">
                <a:latin typeface="Arial"/>
                <a:cs typeface="Arial"/>
              </a:rPr>
              <a:t>st</a:t>
            </a:r>
            <a:r>
              <a:rPr dirty="0" sz="1100" b="1">
                <a:latin typeface="Arial"/>
                <a:cs typeface="Arial"/>
              </a:rPr>
              <a:t> resistan</a:t>
            </a:r>
            <a:r>
              <a:rPr dirty="0" sz="1100" spc="-5" b="1">
                <a:latin typeface="Arial"/>
                <a:cs typeface="Arial"/>
              </a:rPr>
              <a:t>c</a:t>
            </a:r>
            <a:r>
              <a:rPr dirty="0" sz="1100" b="1">
                <a:latin typeface="Arial"/>
                <a:cs typeface="Arial"/>
              </a:rPr>
              <a:t>e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in</a:t>
            </a:r>
            <a:r>
              <a:rPr dirty="0" sz="1100" spc="-5" b="1">
                <a:latin typeface="Arial"/>
                <a:cs typeface="Arial"/>
              </a:rPr>
              <a:t>s</a:t>
            </a:r>
            <a:r>
              <a:rPr dirty="0" sz="1100" b="1">
                <a:latin typeface="Arial"/>
                <a:cs typeface="Arial"/>
              </a:rPr>
              <a:t>erted</a:t>
            </a:r>
            <a:r>
              <a:rPr dirty="0" sz="1100" b="1">
                <a:latin typeface="Arial"/>
                <a:cs typeface="Arial"/>
              </a:rPr>
              <a:t> into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plants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59455" y="6312461"/>
            <a:ext cx="1515110" cy="543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G</a:t>
            </a:r>
            <a:r>
              <a:rPr dirty="0" sz="1200" spc="5" b="1">
                <a:latin typeface="Arial"/>
                <a:cs typeface="Arial"/>
              </a:rPr>
              <a:t>e</a:t>
            </a:r>
            <a:r>
              <a:rPr dirty="0" sz="1200" b="1">
                <a:latin typeface="Arial"/>
                <a:cs typeface="Arial"/>
              </a:rPr>
              <a:t>ne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us</a:t>
            </a:r>
            <a:r>
              <a:rPr dirty="0" sz="1200" spc="5" b="1">
                <a:latin typeface="Arial"/>
                <a:cs typeface="Arial"/>
              </a:rPr>
              <a:t>e</a:t>
            </a:r>
            <a:r>
              <a:rPr dirty="0" sz="1200" b="1">
                <a:latin typeface="Arial"/>
                <a:cs typeface="Arial"/>
              </a:rPr>
              <a:t>d to alter</a:t>
            </a:r>
            <a:r>
              <a:rPr dirty="0" sz="1200" b="1">
                <a:latin typeface="Arial"/>
                <a:cs typeface="Arial"/>
              </a:rPr>
              <a:t> ba</a:t>
            </a:r>
            <a:r>
              <a:rPr dirty="0" sz="1200" spc="5" b="1">
                <a:latin typeface="Arial"/>
                <a:cs typeface="Arial"/>
              </a:rPr>
              <a:t>c</a:t>
            </a:r>
            <a:r>
              <a:rPr dirty="0" sz="1200" b="1">
                <a:latin typeface="Arial"/>
                <a:cs typeface="Arial"/>
              </a:rPr>
              <a:t>teria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</a:t>
            </a:r>
            <a:r>
              <a:rPr dirty="0" sz="1200" spc="-5" b="1">
                <a:latin typeface="Arial"/>
                <a:cs typeface="Arial"/>
              </a:rPr>
              <a:t>o</a:t>
            </a:r>
            <a:r>
              <a:rPr dirty="0" sz="1200" b="1">
                <a:latin typeface="Arial"/>
                <a:cs typeface="Arial"/>
              </a:rPr>
              <a:t>r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cl</a:t>
            </a:r>
            <a:r>
              <a:rPr dirty="0" sz="1200" spc="5" b="1">
                <a:latin typeface="Arial"/>
                <a:cs typeface="Arial"/>
              </a:rPr>
              <a:t>e</a:t>
            </a:r>
            <a:r>
              <a:rPr dirty="0" sz="1200" b="1">
                <a:latin typeface="Arial"/>
                <a:cs typeface="Arial"/>
              </a:rPr>
              <a:t>aning</a:t>
            </a:r>
            <a:r>
              <a:rPr dirty="0" sz="1200" b="1">
                <a:latin typeface="Arial"/>
                <a:cs typeface="Arial"/>
              </a:rPr>
              <a:t> up t</a:t>
            </a:r>
            <a:r>
              <a:rPr dirty="0" sz="1200" spc="-5" b="1">
                <a:latin typeface="Arial"/>
                <a:cs typeface="Arial"/>
              </a:rPr>
              <a:t>o</a:t>
            </a:r>
            <a:r>
              <a:rPr dirty="0" sz="1200" b="1">
                <a:latin typeface="Arial"/>
                <a:cs typeface="Arial"/>
              </a:rPr>
              <a:t>xic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25" b="1">
                <a:latin typeface="Arial"/>
                <a:cs typeface="Arial"/>
              </a:rPr>
              <a:t>w</a:t>
            </a:r>
            <a:r>
              <a:rPr dirty="0" sz="1200" b="1">
                <a:latin typeface="Arial"/>
                <a:cs typeface="Arial"/>
              </a:rPr>
              <a:t>aste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44161" y="6312461"/>
            <a:ext cx="1435100" cy="543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Protein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dissol</a:t>
            </a:r>
            <a:r>
              <a:rPr dirty="0" sz="1200" spc="-20" b="1">
                <a:latin typeface="Arial"/>
                <a:cs typeface="Arial"/>
              </a:rPr>
              <a:t>v</a:t>
            </a:r>
            <a:r>
              <a:rPr dirty="0" sz="1200" b="1">
                <a:latin typeface="Arial"/>
                <a:cs typeface="Arial"/>
              </a:rPr>
              <a:t>es</a:t>
            </a:r>
            <a:r>
              <a:rPr dirty="0" sz="1200" b="1">
                <a:latin typeface="Arial"/>
                <a:cs typeface="Arial"/>
              </a:rPr>
              <a:t> blood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clots in h</a:t>
            </a:r>
            <a:r>
              <a:rPr dirty="0" sz="1200" spc="5" b="1">
                <a:latin typeface="Arial"/>
                <a:cs typeface="Arial"/>
              </a:rPr>
              <a:t>e</a:t>
            </a:r>
            <a:r>
              <a:rPr dirty="0" sz="1200" b="1">
                <a:latin typeface="Arial"/>
                <a:cs typeface="Arial"/>
              </a:rPr>
              <a:t>art</a:t>
            </a:r>
            <a:r>
              <a:rPr dirty="0" sz="1200" b="1">
                <a:latin typeface="Arial"/>
                <a:cs typeface="Arial"/>
              </a:rPr>
              <a:t> at</a:t>
            </a:r>
            <a:r>
              <a:rPr dirty="0" sz="1200" spc="-10" b="1">
                <a:latin typeface="Arial"/>
                <a:cs typeface="Arial"/>
              </a:rPr>
              <a:t>t</a:t>
            </a:r>
            <a:r>
              <a:rPr dirty="0" sz="1200" b="1">
                <a:latin typeface="Arial"/>
                <a:cs typeface="Arial"/>
              </a:rPr>
              <a:t>ack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</a:t>
            </a:r>
            <a:r>
              <a:rPr dirty="0" sz="1200" spc="-5" b="1">
                <a:latin typeface="Arial"/>
                <a:cs typeface="Arial"/>
              </a:rPr>
              <a:t>h</a:t>
            </a:r>
            <a:r>
              <a:rPr dirty="0" sz="1200" b="1">
                <a:latin typeface="Arial"/>
                <a:cs typeface="Arial"/>
              </a:rPr>
              <a:t>erapy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000369" y="6312461"/>
            <a:ext cx="1134745" cy="543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Human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gro</a:t>
            </a:r>
            <a:r>
              <a:rPr dirty="0" sz="1200" spc="20" b="1">
                <a:latin typeface="Arial"/>
                <a:cs typeface="Arial"/>
              </a:rPr>
              <a:t>w</a:t>
            </a:r>
            <a:r>
              <a:rPr dirty="0" sz="1200" b="1">
                <a:latin typeface="Arial"/>
                <a:cs typeface="Arial"/>
              </a:rPr>
              <a:t>th</a:t>
            </a:r>
            <a:r>
              <a:rPr dirty="0" sz="1200" b="1">
                <a:latin typeface="Arial"/>
                <a:cs typeface="Arial"/>
              </a:rPr>
              <a:t> hormone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tre</a:t>
            </a:r>
            <a:r>
              <a:rPr dirty="0" sz="1200" spc="5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ts</a:t>
            </a:r>
            <a:r>
              <a:rPr dirty="0" sz="1200" b="1">
                <a:latin typeface="Arial"/>
                <a:cs typeface="Arial"/>
              </a:rPr>
              <a:t> st</a:t>
            </a:r>
            <a:r>
              <a:rPr dirty="0" sz="1200" spc="-5" b="1">
                <a:latin typeface="Arial"/>
                <a:cs typeface="Arial"/>
              </a:rPr>
              <a:t>u</a:t>
            </a:r>
            <a:r>
              <a:rPr dirty="0" sz="1200" b="1">
                <a:latin typeface="Arial"/>
                <a:cs typeface="Arial"/>
              </a:rPr>
              <a:t>n</a:t>
            </a:r>
            <a:r>
              <a:rPr dirty="0" sz="1200" spc="-5" b="1">
                <a:latin typeface="Arial"/>
                <a:cs typeface="Arial"/>
              </a:rPr>
              <a:t>t</a:t>
            </a:r>
            <a:r>
              <a:rPr dirty="0" sz="1200" b="1">
                <a:latin typeface="Arial"/>
                <a:cs typeface="Arial"/>
              </a:rPr>
              <a:t>ed gro</a:t>
            </a:r>
            <a:r>
              <a:rPr dirty="0" sz="1200" spc="25" b="1">
                <a:latin typeface="Arial"/>
                <a:cs typeface="Arial"/>
              </a:rPr>
              <a:t>w</a:t>
            </a:r>
            <a:r>
              <a:rPr dirty="0" sz="1200" b="1">
                <a:latin typeface="Arial"/>
                <a:cs typeface="Arial"/>
              </a:rPr>
              <a:t>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086100" y="3530600"/>
            <a:ext cx="342900" cy="76200"/>
          </a:xfrm>
          <a:custGeom>
            <a:avLst/>
            <a:gdLst/>
            <a:ahLst/>
            <a:cxnLst/>
            <a:rect l="l" t="t" r="r" b="b"/>
            <a:pathLst>
              <a:path w="342900" h="76200">
                <a:moveTo>
                  <a:pt x="0" y="0"/>
                </a:moveTo>
                <a:lnTo>
                  <a:pt x="342900" y="76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737100" y="3352800"/>
            <a:ext cx="266700" cy="101600"/>
          </a:xfrm>
          <a:custGeom>
            <a:avLst/>
            <a:gdLst/>
            <a:ahLst/>
            <a:cxnLst/>
            <a:rect l="l" t="t" r="r" b="b"/>
            <a:pathLst>
              <a:path w="266700" h="101600">
                <a:moveTo>
                  <a:pt x="0" y="0"/>
                </a:moveTo>
                <a:lnTo>
                  <a:pt x="266700" y="101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2610" rIns="0" bIns="0" rtlCol="0" vert="horz">
            <a:spAutoFit/>
          </a:bodyPr>
          <a:lstStyle/>
          <a:p>
            <a:pPr marL="248285">
              <a:lnSpc>
                <a:spcPct val="100000"/>
              </a:lnSpc>
            </a:pP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NO</a:t>
            </a:r>
            <a:r>
              <a:rPr dirty="0" spc="-45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OG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4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</a:p>
          <a:p>
            <a:pPr marL="248285">
              <a:lnSpc>
                <a:spcPct val="100000"/>
              </a:lnSpc>
            </a:pPr>
            <a:r>
              <a:rPr dirty="0" spc="1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IC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OMBINAN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TE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621390"/>
            <a:ext cx="1727200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8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SM</a:t>
            </a:r>
            <a:r>
              <a:rPr dirty="0" sz="280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DI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7505" y="1285747"/>
            <a:ext cx="6336665" cy="3310254"/>
          </a:xfrm>
          <a:custGeom>
            <a:avLst/>
            <a:gdLst/>
            <a:ahLst/>
            <a:cxnLst/>
            <a:rect l="l" t="t" r="r" b="b"/>
            <a:pathLst>
              <a:path w="6336665" h="3310254">
                <a:moveTo>
                  <a:pt x="0" y="3310001"/>
                </a:moveTo>
                <a:lnTo>
                  <a:pt x="6336665" y="3310001"/>
                </a:lnTo>
                <a:lnTo>
                  <a:pt x="6336665" y="0"/>
                </a:lnTo>
                <a:lnTo>
                  <a:pt x="0" y="0"/>
                </a:lnTo>
                <a:lnTo>
                  <a:pt x="0" y="331000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7505" y="1285747"/>
            <a:ext cx="6336665" cy="3310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55573" y="5085181"/>
            <a:ext cx="7858125" cy="708025"/>
          </a:xfrm>
          <a:prstGeom prst="rect">
            <a:avLst/>
          </a:prstGeom>
          <a:solidFill>
            <a:srgbClr val="D9D9D9"/>
          </a:solidFill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6360" marR="641985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I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pla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midi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no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picc</a:t>
            </a:r>
            <a:r>
              <a:rPr dirty="0" sz="2000" spc="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le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mole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ole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</a:t>
            </a:r>
            <a:r>
              <a:rPr dirty="0" sz="2000" spc="5">
                <a:latin typeface="Arial"/>
                <a:cs typeface="Arial"/>
              </a:rPr>
              <a:t>N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ci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lare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pre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enti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nelle</a:t>
            </a:r>
            <a:r>
              <a:rPr dirty="0" sz="2000">
                <a:latin typeface="Arial"/>
                <a:cs typeface="Arial"/>
              </a:rPr>
              <a:t> c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llule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bat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eriche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5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pa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i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 repli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arsi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autonomamente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84189" y="1556766"/>
            <a:ext cx="2780030" cy="34516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11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5835" rIns="0" bIns="0" rtlCol="0" vert="horz">
            <a:spAutoFit/>
          </a:bodyPr>
          <a:lstStyle/>
          <a:p>
            <a:pPr marL="372745">
              <a:lnSpc>
                <a:spcPct val="100000"/>
              </a:lnSpc>
            </a:pP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TA</a:t>
            </a:r>
            <a:r>
              <a:rPr dirty="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IO</a:t>
            </a:r>
            <a:r>
              <a:rPr dirty="0" spc="-5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F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TI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7537" y="1556766"/>
            <a:ext cx="8425180" cy="1569720"/>
          </a:xfrm>
          <a:prstGeom prst="rect">
            <a:avLst/>
          </a:prstGeom>
          <a:solidFill>
            <a:srgbClr val="D9D9D9"/>
          </a:solidFill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6360" marR="219075">
              <a:lnSpc>
                <a:spcPct val="100000"/>
              </a:lnSpc>
            </a:pPr>
            <a:r>
              <a:rPr dirty="0" sz="2400" spc="-5">
                <a:latin typeface="Arial"/>
                <a:cs typeface="Arial"/>
              </a:rPr>
              <a:t>Lungh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moleco</a:t>
            </a:r>
            <a:r>
              <a:rPr dirty="0" sz="2400" spc="-15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posso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o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essere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tagl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ate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>
                <a:latin typeface="Arial"/>
                <a:cs typeface="Arial"/>
              </a:rPr>
              <a:t> f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ammenti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 d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mensioni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facilmente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uti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izz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bili,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ed in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maniera</a:t>
            </a:r>
            <a:r>
              <a:rPr dirty="0" sz="2400">
                <a:latin typeface="Arial"/>
                <a:cs typeface="Arial"/>
              </a:rPr>
              <a:t> ripro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uc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b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,</a:t>
            </a:r>
            <a:r>
              <a:rPr dirty="0" sz="2400" spc="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med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te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le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822333"/>
                </a:solidFill>
                <a:latin typeface="Arial"/>
                <a:cs typeface="Arial"/>
              </a:rPr>
              <a:t>endonuc</a:t>
            </a: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2400" spc="-5" b="1">
                <a:solidFill>
                  <a:srgbClr val="822333"/>
                </a:solidFill>
                <a:latin typeface="Arial"/>
                <a:cs typeface="Arial"/>
              </a:rPr>
              <a:t>eas</a:t>
            </a: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400" spc="1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(enzimi</a:t>
            </a:r>
            <a:r>
              <a:rPr dirty="0" sz="2400" spc="-3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di</a:t>
            </a: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 restr</a:t>
            </a:r>
            <a:r>
              <a:rPr dirty="0" sz="2400" spc="5" b="1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zione)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541" y="3212973"/>
            <a:ext cx="2952749" cy="2952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27454" y="3879786"/>
            <a:ext cx="1571625" cy="584835"/>
          </a:xfrm>
          <a:custGeom>
            <a:avLst/>
            <a:gdLst/>
            <a:ahLst/>
            <a:cxnLst/>
            <a:rect l="l" t="t" r="r" b="b"/>
            <a:pathLst>
              <a:path w="1571625" h="584835">
                <a:moveTo>
                  <a:pt x="0" y="584771"/>
                </a:moveTo>
                <a:lnTo>
                  <a:pt x="1571624" y="584771"/>
                </a:lnTo>
                <a:lnTo>
                  <a:pt x="1571624" y="0"/>
                </a:lnTo>
                <a:lnTo>
                  <a:pt x="0" y="0"/>
                </a:lnTo>
                <a:lnTo>
                  <a:pt x="0" y="5847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52854" y="4723701"/>
            <a:ext cx="1571625" cy="584835"/>
          </a:xfrm>
          <a:custGeom>
            <a:avLst/>
            <a:gdLst/>
            <a:ahLst/>
            <a:cxnLst/>
            <a:rect l="l" t="t" r="r" b="b"/>
            <a:pathLst>
              <a:path w="1571625" h="584835">
                <a:moveTo>
                  <a:pt x="0" y="584771"/>
                </a:moveTo>
                <a:lnTo>
                  <a:pt x="1571624" y="584771"/>
                </a:lnTo>
                <a:lnTo>
                  <a:pt x="1571624" y="0"/>
                </a:lnTo>
                <a:lnTo>
                  <a:pt x="0" y="0"/>
                </a:lnTo>
                <a:lnTo>
                  <a:pt x="0" y="5847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806320" y="3947634"/>
            <a:ext cx="1344295" cy="1316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600" spc="-10" b="1">
                <a:latin typeface="Arial"/>
                <a:cs typeface="Arial"/>
              </a:rPr>
              <a:t>Endonucleasi di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restri</a:t>
            </a:r>
            <a:r>
              <a:rPr dirty="0" sz="1600" spc="-5" b="1">
                <a:latin typeface="Arial"/>
                <a:cs typeface="Arial"/>
              </a:rPr>
              <a:t>z</a:t>
            </a:r>
            <a:r>
              <a:rPr dirty="0" sz="1600" spc="-10" b="1">
                <a:latin typeface="Arial"/>
                <a:cs typeface="Arial"/>
              </a:rPr>
              <a:t>ione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38100" marR="408305">
              <a:lnSpc>
                <a:spcPct val="100000"/>
              </a:lnSpc>
              <a:spcBef>
                <a:spcPts val="965"/>
              </a:spcBef>
            </a:pPr>
            <a:r>
              <a:rPr dirty="0" sz="1600" spc="-25" b="1">
                <a:latin typeface="Arial"/>
                <a:cs typeface="Arial"/>
              </a:rPr>
              <a:t>G</a:t>
            </a:r>
            <a:r>
              <a:rPr dirty="0" sz="1600" spc="-10" b="1">
                <a:latin typeface="Arial"/>
                <a:cs typeface="Arial"/>
              </a:rPr>
              <a:t>ene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di</a:t>
            </a:r>
            <a:r>
              <a:rPr dirty="0" sz="1600" spc="-10" b="1">
                <a:latin typeface="Arial"/>
                <a:cs typeface="Arial"/>
              </a:rPr>
              <a:t> in</a:t>
            </a:r>
            <a:r>
              <a:rPr dirty="0" sz="1600" spc="-20" b="1">
                <a:latin typeface="Arial"/>
                <a:cs typeface="Arial"/>
              </a:rPr>
              <a:t>t</a:t>
            </a:r>
            <a:r>
              <a:rPr dirty="0" sz="1600" spc="-10" b="1">
                <a:latin typeface="Arial"/>
                <a:cs typeface="Arial"/>
              </a:rPr>
              <a:t>eresse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35303" y="5522785"/>
            <a:ext cx="2143125" cy="571500"/>
          </a:xfrm>
          <a:custGeom>
            <a:avLst/>
            <a:gdLst/>
            <a:ahLst/>
            <a:cxnLst/>
            <a:rect l="l" t="t" r="r" b="b"/>
            <a:pathLst>
              <a:path w="2143125" h="571500">
                <a:moveTo>
                  <a:pt x="0" y="571499"/>
                </a:moveTo>
                <a:lnTo>
                  <a:pt x="2143125" y="571499"/>
                </a:lnTo>
                <a:lnTo>
                  <a:pt x="2143125" y="0"/>
                </a:lnTo>
                <a:lnTo>
                  <a:pt x="0" y="0"/>
                </a:lnTo>
                <a:lnTo>
                  <a:pt x="0" y="5714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35303" y="5522785"/>
            <a:ext cx="2143125" cy="571500"/>
          </a:xfrm>
          <a:custGeom>
            <a:avLst/>
            <a:gdLst/>
            <a:ahLst/>
            <a:cxnLst/>
            <a:rect l="l" t="t" r="r" b="b"/>
            <a:pathLst>
              <a:path w="2143125" h="571500">
                <a:moveTo>
                  <a:pt x="0" y="571499"/>
                </a:moveTo>
                <a:lnTo>
                  <a:pt x="2143125" y="571499"/>
                </a:lnTo>
                <a:lnTo>
                  <a:pt x="2143125" y="0"/>
                </a:lnTo>
                <a:lnTo>
                  <a:pt x="0" y="0"/>
                </a:lnTo>
                <a:lnTo>
                  <a:pt x="0" y="571499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419855" y="3140964"/>
            <a:ext cx="5328538" cy="2331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11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55800" y="136525"/>
            <a:ext cx="5230876" cy="6584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04386" y="6353090"/>
            <a:ext cx="273177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>
                <a:latin typeface="Arial"/>
                <a:cs typeface="Arial"/>
              </a:rPr>
              <a:t>Reco</a:t>
            </a:r>
            <a:r>
              <a:rPr dirty="0" sz="1600" spc="-20" b="1">
                <a:latin typeface="Arial"/>
                <a:cs typeface="Arial"/>
              </a:rPr>
              <a:t>m</a:t>
            </a:r>
            <a:r>
              <a:rPr dirty="0" sz="1600" spc="-10" b="1">
                <a:latin typeface="Arial"/>
                <a:cs typeface="Arial"/>
              </a:rPr>
              <a:t>bi</a:t>
            </a:r>
            <a:r>
              <a:rPr dirty="0" sz="1600" spc="-20" b="1">
                <a:latin typeface="Arial"/>
                <a:cs typeface="Arial"/>
              </a:rPr>
              <a:t>n</a:t>
            </a:r>
            <a:r>
              <a:rPr dirty="0" sz="1600" spc="-10" b="1">
                <a:latin typeface="Arial"/>
                <a:cs typeface="Arial"/>
              </a:rPr>
              <a:t>ant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DNA</a:t>
            </a:r>
            <a:r>
              <a:rPr dirty="0" sz="1600" spc="-65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m</a:t>
            </a:r>
            <a:r>
              <a:rPr dirty="0" sz="1600" spc="-20" b="1">
                <a:latin typeface="Arial"/>
                <a:cs typeface="Arial"/>
              </a:rPr>
              <a:t>o</a:t>
            </a:r>
            <a:r>
              <a:rPr dirty="0" sz="1600" spc="-10" b="1">
                <a:latin typeface="Arial"/>
                <a:cs typeface="Arial"/>
              </a:rPr>
              <a:t>lecule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66286" y="5146387"/>
            <a:ext cx="255968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25" b="1">
                <a:latin typeface="Arial"/>
                <a:cs typeface="Arial"/>
              </a:rPr>
              <a:t>O</a:t>
            </a:r>
            <a:r>
              <a:rPr dirty="0" sz="1600" spc="-10" b="1">
                <a:latin typeface="Arial"/>
                <a:cs typeface="Arial"/>
              </a:rPr>
              <a:t>ne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p</a:t>
            </a:r>
            <a:r>
              <a:rPr dirty="0" sz="1600" spc="-20" b="1">
                <a:latin typeface="Arial"/>
                <a:cs typeface="Arial"/>
              </a:rPr>
              <a:t>o</a:t>
            </a:r>
            <a:r>
              <a:rPr dirty="0" sz="1600" spc="-10" b="1">
                <a:latin typeface="Arial"/>
                <a:cs typeface="Arial"/>
              </a:rPr>
              <a:t>ssible</a:t>
            </a:r>
            <a:r>
              <a:rPr dirty="0" sz="1600" spc="2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co</a:t>
            </a:r>
            <a:r>
              <a:rPr dirty="0" sz="1600" spc="-20" b="1">
                <a:latin typeface="Arial"/>
                <a:cs typeface="Arial"/>
              </a:rPr>
              <a:t>m</a:t>
            </a:r>
            <a:r>
              <a:rPr dirty="0" sz="1600" spc="-10" b="1">
                <a:latin typeface="Arial"/>
                <a:cs typeface="Arial"/>
              </a:rPr>
              <a:t>bi</a:t>
            </a:r>
            <a:r>
              <a:rPr dirty="0" sz="1600" spc="-20" b="1">
                <a:latin typeface="Arial"/>
                <a:cs typeface="Arial"/>
              </a:rPr>
              <a:t>n</a:t>
            </a:r>
            <a:r>
              <a:rPr dirty="0" sz="1600" spc="-10" b="1">
                <a:latin typeface="Arial"/>
                <a:cs typeface="Arial"/>
              </a:rPr>
              <a:t>ati</a:t>
            </a:r>
            <a:r>
              <a:rPr dirty="0" sz="1600" spc="-20" b="1">
                <a:latin typeface="Arial"/>
                <a:cs typeface="Arial"/>
              </a:rPr>
              <a:t>o</a:t>
            </a:r>
            <a:r>
              <a:rPr dirty="0" sz="1600" spc="-10" b="1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68500" y="3263900"/>
            <a:ext cx="281305" cy="287655"/>
          </a:xfrm>
          <a:custGeom>
            <a:avLst/>
            <a:gdLst/>
            <a:ahLst/>
            <a:cxnLst/>
            <a:rect l="l" t="t" r="r" b="b"/>
            <a:pathLst>
              <a:path w="281305" h="287654">
                <a:moveTo>
                  <a:pt x="140462" y="0"/>
                </a:moveTo>
                <a:lnTo>
                  <a:pt x="100654" y="5843"/>
                </a:lnTo>
                <a:lnTo>
                  <a:pt x="63206" y="23639"/>
                </a:lnTo>
                <a:lnTo>
                  <a:pt x="32758" y="51401"/>
                </a:lnTo>
                <a:lnTo>
                  <a:pt x="11280" y="87118"/>
                </a:lnTo>
                <a:lnTo>
                  <a:pt x="741" y="128777"/>
                </a:lnTo>
                <a:lnTo>
                  <a:pt x="0" y="143637"/>
                </a:lnTo>
                <a:lnTo>
                  <a:pt x="507" y="155937"/>
                </a:lnTo>
                <a:lnTo>
                  <a:pt x="10342" y="197880"/>
                </a:lnTo>
                <a:lnTo>
                  <a:pt x="31223" y="234017"/>
                </a:lnTo>
                <a:lnTo>
                  <a:pt x="61181" y="262328"/>
                </a:lnTo>
                <a:lnTo>
                  <a:pt x="98250" y="280796"/>
                </a:lnTo>
                <a:lnTo>
                  <a:pt x="140462" y="287400"/>
                </a:lnTo>
                <a:lnTo>
                  <a:pt x="152582" y="286873"/>
                </a:lnTo>
                <a:lnTo>
                  <a:pt x="193564" y="276780"/>
                </a:lnTo>
                <a:lnTo>
                  <a:pt x="228877" y="255394"/>
                </a:lnTo>
                <a:lnTo>
                  <a:pt x="256546" y="224730"/>
                </a:lnTo>
                <a:lnTo>
                  <a:pt x="274595" y="186805"/>
                </a:lnTo>
                <a:lnTo>
                  <a:pt x="281050" y="143637"/>
                </a:lnTo>
                <a:lnTo>
                  <a:pt x="280543" y="131339"/>
                </a:lnTo>
                <a:lnTo>
                  <a:pt x="270690" y="89413"/>
                </a:lnTo>
                <a:lnTo>
                  <a:pt x="249777" y="53308"/>
                </a:lnTo>
                <a:lnTo>
                  <a:pt x="219784" y="25031"/>
                </a:lnTo>
                <a:lnTo>
                  <a:pt x="182686" y="6592"/>
                </a:lnTo>
                <a:lnTo>
                  <a:pt x="140462" y="0"/>
                </a:lnTo>
                <a:close/>
              </a:path>
            </a:pathLst>
          </a:custGeom>
          <a:solidFill>
            <a:srgbClr val="0071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68500" y="5219700"/>
            <a:ext cx="281305" cy="287655"/>
          </a:xfrm>
          <a:custGeom>
            <a:avLst/>
            <a:gdLst/>
            <a:ahLst/>
            <a:cxnLst/>
            <a:rect l="l" t="t" r="r" b="b"/>
            <a:pathLst>
              <a:path w="281305" h="287654">
                <a:moveTo>
                  <a:pt x="140462" y="0"/>
                </a:moveTo>
                <a:lnTo>
                  <a:pt x="100654" y="5843"/>
                </a:lnTo>
                <a:lnTo>
                  <a:pt x="63206" y="23639"/>
                </a:lnTo>
                <a:lnTo>
                  <a:pt x="32758" y="51401"/>
                </a:lnTo>
                <a:lnTo>
                  <a:pt x="11280" y="87118"/>
                </a:lnTo>
                <a:lnTo>
                  <a:pt x="741" y="128777"/>
                </a:lnTo>
                <a:lnTo>
                  <a:pt x="0" y="143637"/>
                </a:lnTo>
                <a:lnTo>
                  <a:pt x="507" y="155937"/>
                </a:lnTo>
                <a:lnTo>
                  <a:pt x="10342" y="197880"/>
                </a:lnTo>
                <a:lnTo>
                  <a:pt x="31223" y="234017"/>
                </a:lnTo>
                <a:lnTo>
                  <a:pt x="61181" y="262328"/>
                </a:lnTo>
                <a:lnTo>
                  <a:pt x="98250" y="280796"/>
                </a:lnTo>
                <a:lnTo>
                  <a:pt x="140462" y="287400"/>
                </a:lnTo>
                <a:lnTo>
                  <a:pt x="152582" y="286873"/>
                </a:lnTo>
                <a:lnTo>
                  <a:pt x="193564" y="276780"/>
                </a:lnTo>
                <a:lnTo>
                  <a:pt x="228877" y="255394"/>
                </a:lnTo>
                <a:lnTo>
                  <a:pt x="256546" y="224730"/>
                </a:lnTo>
                <a:lnTo>
                  <a:pt x="274595" y="186805"/>
                </a:lnTo>
                <a:lnTo>
                  <a:pt x="281050" y="143637"/>
                </a:lnTo>
                <a:lnTo>
                  <a:pt x="280543" y="131339"/>
                </a:lnTo>
                <a:lnTo>
                  <a:pt x="270690" y="89413"/>
                </a:lnTo>
                <a:lnTo>
                  <a:pt x="249777" y="53308"/>
                </a:lnTo>
                <a:lnTo>
                  <a:pt x="219784" y="25031"/>
                </a:lnTo>
                <a:lnTo>
                  <a:pt x="182686" y="6592"/>
                </a:lnTo>
                <a:lnTo>
                  <a:pt x="140462" y="0"/>
                </a:lnTo>
                <a:close/>
              </a:path>
            </a:pathLst>
          </a:custGeom>
          <a:solidFill>
            <a:srgbClr val="0071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035555" y="5253409"/>
            <a:ext cx="137795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1800" spc="2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1633" sz="2550" b="1">
                <a:latin typeface="Arial"/>
                <a:cs typeface="Arial"/>
              </a:rPr>
              <a:t>DNA</a:t>
            </a:r>
            <a:r>
              <a:rPr dirty="0" baseline="1633" sz="2550" spc="-142" b="1">
                <a:latin typeface="Arial"/>
                <a:cs typeface="Arial"/>
              </a:rPr>
              <a:t> </a:t>
            </a:r>
            <a:r>
              <a:rPr dirty="0" baseline="1633" sz="2550" spc="-15" b="1">
                <a:latin typeface="Arial"/>
                <a:cs typeface="Arial"/>
              </a:rPr>
              <a:t>l</a:t>
            </a:r>
            <a:r>
              <a:rPr dirty="0" baseline="1633" sz="2550" spc="-15" b="1">
                <a:latin typeface="Arial"/>
                <a:cs typeface="Arial"/>
              </a:rPr>
              <a:t>i</a:t>
            </a:r>
            <a:r>
              <a:rPr dirty="0" baseline="1633" sz="2550" b="1">
                <a:latin typeface="Arial"/>
                <a:cs typeface="Arial"/>
              </a:rPr>
              <a:t>gase</a:t>
            </a:r>
            <a:endParaRPr baseline="1633" sz="2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57805" y="5466953"/>
            <a:ext cx="1409700" cy="542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b="1">
                <a:latin typeface="Arial"/>
                <a:cs typeface="Arial"/>
              </a:rPr>
              <a:t>sea</a:t>
            </a:r>
            <a:r>
              <a:rPr dirty="0" sz="1700" spc="-10" b="1">
                <a:latin typeface="Arial"/>
                <a:cs typeface="Arial"/>
              </a:rPr>
              <a:t>l</a:t>
            </a:r>
            <a:r>
              <a:rPr dirty="0" sz="1700" b="1">
                <a:latin typeface="Arial"/>
                <a:cs typeface="Arial"/>
              </a:rPr>
              <a:t>s strands</a:t>
            </a:r>
            <a:endParaRPr sz="1700">
              <a:latin typeface="Arial"/>
              <a:cs typeface="Arial"/>
            </a:endParaRPr>
          </a:p>
          <a:p>
            <a:pPr marL="889000">
              <a:lnSpc>
                <a:spcPct val="100000"/>
              </a:lnSpc>
              <a:spcBef>
                <a:spcPts val="680"/>
              </a:spcBef>
            </a:pPr>
            <a:r>
              <a:rPr dirty="0" sz="1400" spc="-5" b="1">
                <a:latin typeface="Arial"/>
                <a:cs typeface="Arial"/>
              </a:rPr>
              <a:t>5</a:t>
            </a:r>
            <a:r>
              <a:rPr dirty="0" sz="1400" spc="-5" b="1">
                <a:latin typeface="Symbol"/>
                <a:cs typeface="Symbol"/>
              </a:rPr>
              <a:t>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26157" y="3290598"/>
            <a:ext cx="2585720" cy="864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3840" marR="5080" indent="-231775">
              <a:lnSpc>
                <a:spcPct val="80200"/>
              </a:lnSpc>
            </a:pPr>
            <a:r>
              <a:rPr dirty="0" baseline="-4629" sz="2700" b="1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dirty="0" baseline="-4629" sz="2700" spc="-2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DNA</a:t>
            </a:r>
            <a:r>
              <a:rPr dirty="0" sz="1700" spc="-95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f</a:t>
            </a:r>
            <a:r>
              <a:rPr dirty="0" sz="1700" spc="-10" b="1">
                <a:latin typeface="Arial"/>
                <a:cs typeface="Arial"/>
              </a:rPr>
              <a:t>r</a:t>
            </a:r>
            <a:r>
              <a:rPr dirty="0" sz="1700" b="1">
                <a:latin typeface="Arial"/>
                <a:cs typeface="Arial"/>
              </a:rPr>
              <a:t>agment</a:t>
            </a:r>
            <a:r>
              <a:rPr dirty="0" sz="1700" spc="-20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ad</a:t>
            </a:r>
            <a:r>
              <a:rPr dirty="0" sz="1700" spc="5" b="1">
                <a:latin typeface="Arial"/>
                <a:cs typeface="Arial"/>
              </a:rPr>
              <a:t>d</a:t>
            </a:r>
            <a:r>
              <a:rPr dirty="0" sz="1700" b="1">
                <a:latin typeface="Arial"/>
                <a:cs typeface="Arial"/>
              </a:rPr>
              <a:t>ed</a:t>
            </a:r>
            <a:r>
              <a:rPr dirty="0" sz="1700" b="1">
                <a:latin typeface="Arial"/>
                <a:cs typeface="Arial"/>
              </a:rPr>
              <a:t> f</a:t>
            </a:r>
            <a:r>
              <a:rPr dirty="0" sz="1700" spc="-10" b="1">
                <a:latin typeface="Arial"/>
                <a:cs typeface="Arial"/>
              </a:rPr>
              <a:t>r</a:t>
            </a:r>
            <a:r>
              <a:rPr dirty="0" sz="1700" b="1">
                <a:latin typeface="Arial"/>
                <a:cs typeface="Arial"/>
              </a:rPr>
              <a:t>om</a:t>
            </a:r>
            <a:r>
              <a:rPr dirty="0" sz="1700" spc="-25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another</a:t>
            </a:r>
            <a:r>
              <a:rPr dirty="0" sz="1700" spc="-15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mo</a:t>
            </a:r>
            <a:r>
              <a:rPr dirty="0" sz="1700" spc="-15" b="1">
                <a:latin typeface="Arial"/>
                <a:cs typeface="Arial"/>
              </a:rPr>
              <a:t>l</a:t>
            </a:r>
            <a:r>
              <a:rPr dirty="0" sz="1700" b="1">
                <a:latin typeface="Arial"/>
                <a:cs typeface="Arial"/>
              </a:rPr>
              <a:t>ecu</a:t>
            </a:r>
            <a:r>
              <a:rPr dirty="0" sz="1700" spc="-10" b="1">
                <a:latin typeface="Arial"/>
                <a:cs typeface="Arial"/>
              </a:rPr>
              <a:t>l</a:t>
            </a:r>
            <a:r>
              <a:rPr dirty="0" sz="1700" b="1">
                <a:latin typeface="Arial"/>
                <a:cs typeface="Arial"/>
              </a:rPr>
              <a:t>e</a:t>
            </a:r>
            <a:r>
              <a:rPr dirty="0" sz="1700" b="1">
                <a:latin typeface="Arial"/>
                <a:cs typeface="Arial"/>
              </a:rPr>
              <a:t> cut</a:t>
            </a:r>
            <a:r>
              <a:rPr dirty="0" sz="1700" spc="-20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by</a:t>
            </a:r>
            <a:r>
              <a:rPr dirty="0" sz="1700" spc="-5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same enz</a:t>
            </a:r>
            <a:r>
              <a:rPr dirty="0" sz="1700" spc="-10" b="1">
                <a:latin typeface="Arial"/>
                <a:cs typeface="Arial"/>
              </a:rPr>
              <a:t>y</a:t>
            </a:r>
            <a:r>
              <a:rPr dirty="0" sz="1700" b="1">
                <a:latin typeface="Arial"/>
                <a:cs typeface="Arial"/>
              </a:rPr>
              <a:t>me.</a:t>
            </a:r>
            <a:endParaRPr sz="1700">
              <a:latin typeface="Arial"/>
              <a:cs typeface="Arial"/>
            </a:endParaRPr>
          </a:p>
          <a:p>
            <a:pPr marL="243840">
              <a:lnSpc>
                <a:spcPts val="1630"/>
              </a:lnSpc>
            </a:pPr>
            <a:r>
              <a:rPr dirty="0" sz="1700" b="1">
                <a:latin typeface="Arial"/>
                <a:cs typeface="Arial"/>
              </a:rPr>
              <a:t>Base</a:t>
            </a:r>
            <a:r>
              <a:rPr dirty="0" sz="1700" spc="-15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pai</a:t>
            </a:r>
            <a:r>
              <a:rPr dirty="0" sz="1700" spc="-10" b="1">
                <a:latin typeface="Arial"/>
                <a:cs typeface="Arial"/>
              </a:rPr>
              <a:t>ri</a:t>
            </a:r>
            <a:r>
              <a:rPr dirty="0" sz="1700" b="1">
                <a:latin typeface="Arial"/>
                <a:cs typeface="Arial"/>
              </a:rPr>
              <a:t>ng</a:t>
            </a:r>
            <a:r>
              <a:rPr dirty="0" sz="1700" spc="5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occ</a:t>
            </a:r>
            <a:r>
              <a:rPr dirty="0" sz="1700" spc="5" b="1">
                <a:latin typeface="Arial"/>
                <a:cs typeface="Arial"/>
              </a:rPr>
              <a:t>u</a:t>
            </a:r>
            <a:r>
              <a:rPr dirty="0" sz="1700" b="1">
                <a:latin typeface="Arial"/>
                <a:cs typeface="Arial"/>
              </a:rPr>
              <a:t>rs.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0167" y="2399133"/>
            <a:ext cx="168910" cy="205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5</a:t>
            </a:r>
            <a:r>
              <a:rPr dirty="0" sz="1400" spc="-5" b="1">
                <a:latin typeface="Symbol"/>
                <a:cs typeface="Symbol"/>
              </a:rPr>
              <a:t>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99205" y="1916406"/>
            <a:ext cx="168910" cy="205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5</a:t>
            </a:r>
            <a:r>
              <a:rPr dirty="0" sz="1400" spc="-5" b="1">
                <a:latin typeface="Symbol"/>
                <a:cs typeface="Symbol"/>
              </a:rPr>
              <a:t>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56886" y="2272006"/>
            <a:ext cx="168910" cy="205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5</a:t>
            </a:r>
            <a:r>
              <a:rPr dirty="0" sz="1400" spc="-5" b="1">
                <a:latin typeface="Symbol"/>
                <a:cs typeface="Symbol"/>
              </a:rPr>
              <a:t>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68500" y="1143000"/>
            <a:ext cx="281305" cy="287655"/>
          </a:xfrm>
          <a:custGeom>
            <a:avLst/>
            <a:gdLst/>
            <a:ahLst/>
            <a:cxnLst/>
            <a:rect l="l" t="t" r="r" b="b"/>
            <a:pathLst>
              <a:path w="281305" h="287655">
                <a:moveTo>
                  <a:pt x="140462" y="0"/>
                </a:moveTo>
                <a:lnTo>
                  <a:pt x="100654" y="5843"/>
                </a:lnTo>
                <a:lnTo>
                  <a:pt x="63206" y="23639"/>
                </a:lnTo>
                <a:lnTo>
                  <a:pt x="32758" y="51401"/>
                </a:lnTo>
                <a:lnTo>
                  <a:pt x="11280" y="87118"/>
                </a:lnTo>
                <a:lnTo>
                  <a:pt x="741" y="128777"/>
                </a:lnTo>
                <a:lnTo>
                  <a:pt x="0" y="143637"/>
                </a:lnTo>
                <a:lnTo>
                  <a:pt x="507" y="155937"/>
                </a:lnTo>
                <a:lnTo>
                  <a:pt x="10342" y="197880"/>
                </a:lnTo>
                <a:lnTo>
                  <a:pt x="31223" y="234017"/>
                </a:lnTo>
                <a:lnTo>
                  <a:pt x="61181" y="262328"/>
                </a:lnTo>
                <a:lnTo>
                  <a:pt x="98250" y="280796"/>
                </a:lnTo>
                <a:lnTo>
                  <a:pt x="140462" y="287400"/>
                </a:lnTo>
                <a:lnTo>
                  <a:pt x="152582" y="286873"/>
                </a:lnTo>
                <a:lnTo>
                  <a:pt x="193564" y="276780"/>
                </a:lnTo>
                <a:lnTo>
                  <a:pt x="228877" y="255394"/>
                </a:lnTo>
                <a:lnTo>
                  <a:pt x="256546" y="224730"/>
                </a:lnTo>
                <a:lnTo>
                  <a:pt x="274595" y="186805"/>
                </a:lnTo>
                <a:lnTo>
                  <a:pt x="281050" y="143637"/>
                </a:lnTo>
                <a:lnTo>
                  <a:pt x="280543" y="131339"/>
                </a:lnTo>
                <a:lnTo>
                  <a:pt x="270690" y="89413"/>
                </a:lnTo>
                <a:lnTo>
                  <a:pt x="249777" y="53308"/>
                </a:lnTo>
                <a:lnTo>
                  <a:pt x="219784" y="25031"/>
                </a:lnTo>
                <a:lnTo>
                  <a:pt x="182686" y="6592"/>
                </a:lnTo>
                <a:lnTo>
                  <a:pt x="140462" y="0"/>
                </a:lnTo>
                <a:close/>
              </a:path>
            </a:pathLst>
          </a:custGeom>
          <a:solidFill>
            <a:srgbClr val="0071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026157" y="1175821"/>
            <a:ext cx="2517140" cy="662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3840" marR="5080" indent="-231775">
              <a:lnSpc>
                <a:spcPct val="79400"/>
              </a:lnSpc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dirty="0" sz="1800" spc="-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1633" sz="2550" b="1">
                <a:latin typeface="Arial"/>
                <a:cs typeface="Arial"/>
              </a:rPr>
              <a:t>Rest</a:t>
            </a:r>
            <a:r>
              <a:rPr dirty="0" baseline="1633" sz="2550" spc="-15" b="1">
                <a:latin typeface="Arial"/>
                <a:cs typeface="Arial"/>
              </a:rPr>
              <a:t>r</a:t>
            </a:r>
            <a:r>
              <a:rPr dirty="0" baseline="1633" sz="2550" spc="-15" b="1">
                <a:latin typeface="Arial"/>
                <a:cs typeface="Arial"/>
              </a:rPr>
              <a:t>i</a:t>
            </a:r>
            <a:r>
              <a:rPr dirty="0" baseline="1633" sz="2550" b="1">
                <a:latin typeface="Arial"/>
                <a:cs typeface="Arial"/>
              </a:rPr>
              <a:t>ct</a:t>
            </a:r>
            <a:r>
              <a:rPr dirty="0" baseline="1633" sz="2550" spc="-15" b="1">
                <a:latin typeface="Arial"/>
                <a:cs typeface="Arial"/>
              </a:rPr>
              <a:t>i</a:t>
            </a:r>
            <a:r>
              <a:rPr dirty="0" baseline="1633" sz="2550" b="1">
                <a:latin typeface="Arial"/>
                <a:cs typeface="Arial"/>
              </a:rPr>
              <a:t>on</a:t>
            </a:r>
            <a:r>
              <a:rPr dirty="0" baseline="1633" sz="2550" spc="-22" b="1">
                <a:latin typeface="Arial"/>
                <a:cs typeface="Arial"/>
              </a:rPr>
              <a:t> </a:t>
            </a:r>
            <a:r>
              <a:rPr dirty="0" baseline="1633" sz="2550" b="1">
                <a:latin typeface="Arial"/>
                <a:cs typeface="Arial"/>
              </a:rPr>
              <a:t>enz</a:t>
            </a:r>
            <a:r>
              <a:rPr dirty="0" baseline="1633" sz="2550" spc="-15" b="1">
                <a:latin typeface="Arial"/>
                <a:cs typeface="Arial"/>
              </a:rPr>
              <a:t>y</a:t>
            </a:r>
            <a:r>
              <a:rPr dirty="0" baseline="1633" sz="2550" b="1">
                <a:latin typeface="Arial"/>
                <a:cs typeface="Arial"/>
              </a:rPr>
              <a:t>me</a:t>
            </a:r>
            <a:r>
              <a:rPr dirty="0" baseline="1633" sz="2550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cuts</a:t>
            </a:r>
            <a:r>
              <a:rPr dirty="0" sz="1700" spc="-20" b="1">
                <a:latin typeface="Arial"/>
                <a:cs typeface="Arial"/>
              </a:rPr>
              <a:t> </a:t>
            </a:r>
            <a:r>
              <a:rPr dirty="0" sz="1700" b="1">
                <a:latin typeface="Arial"/>
                <a:cs typeface="Arial"/>
              </a:rPr>
              <a:t>su</a:t>
            </a:r>
            <a:r>
              <a:rPr dirty="0" sz="1700" spc="5" b="1">
                <a:latin typeface="Arial"/>
                <a:cs typeface="Arial"/>
              </a:rPr>
              <a:t>g</a:t>
            </a:r>
            <a:r>
              <a:rPr dirty="0" sz="1700" b="1">
                <a:latin typeface="Arial"/>
                <a:cs typeface="Arial"/>
              </a:rPr>
              <a:t>ar</a:t>
            </a:r>
            <a:r>
              <a:rPr dirty="0" sz="1700" spc="-5" b="1">
                <a:latin typeface="Arial"/>
                <a:cs typeface="Arial"/>
              </a:rPr>
              <a:t>-</a:t>
            </a:r>
            <a:r>
              <a:rPr dirty="0" sz="1700" b="1">
                <a:latin typeface="Arial"/>
                <a:cs typeface="Arial"/>
              </a:rPr>
              <a:t>phos</a:t>
            </a:r>
            <a:r>
              <a:rPr dirty="0" sz="1700" spc="5" b="1">
                <a:latin typeface="Arial"/>
                <a:cs typeface="Arial"/>
              </a:rPr>
              <a:t>p</a:t>
            </a:r>
            <a:r>
              <a:rPr dirty="0" sz="1700" b="1">
                <a:latin typeface="Arial"/>
                <a:cs typeface="Arial"/>
              </a:rPr>
              <a:t>hate</a:t>
            </a:r>
            <a:r>
              <a:rPr dirty="0" sz="1700" b="1">
                <a:latin typeface="Arial"/>
                <a:cs typeface="Arial"/>
              </a:rPr>
              <a:t> back</a:t>
            </a:r>
            <a:r>
              <a:rPr dirty="0" sz="1700" spc="5" b="1">
                <a:latin typeface="Arial"/>
                <a:cs typeface="Arial"/>
              </a:rPr>
              <a:t>b</a:t>
            </a:r>
            <a:r>
              <a:rPr dirty="0" sz="1700" b="1">
                <a:latin typeface="Arial"/>
                <a:cs typeface="Arial"/>
              </a:rPr>
              <a:t>ones.</a:t>
            </a:r>
            <a:endParaRPr sz="1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12133" y="154017"/>
            <a:ext cx="149288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>
                <a:latin typeface="Arial"/>
                <a:cs typeface="Arial"/>
              </a:rPr>
              <a:t>Restriction</a:t>
            </a:r>
            <a:r>
              <a:rPr dirty="0" sz="1600" spc="2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site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08705" y="697143"/>
            <a:ext cx="40957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 b="1">
                <a:latin typeface="Arial"/>
                <a:cs typeface="Arial"/>
              </a:rPr>
              <a:t>DNA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43959" y="455398"/>
            <a:ext cx="168910" cy="205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5</a:t>
            </a:r>
            <a:r>
              <a:rPr dirty="0" sz="1400" spc="-5" b="1">
                <a:latin typeface="Symbol"/>
                <a:cs typeface="Symbol"/>
              </a:rPr>
              <a:t>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01614" y="950448"/>
            <a:ext cx="168910" cy="206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5</a:t>
            </a:r>
            <a:r>
              <a:rPr dirty="0" sz="1400" b="1">
                <a:latin typeface="Symbol"/>
                <a:cs typeface="Symbol"/>
              </a:rPr>
              <a:t>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14086" y="1776202"/>
            <a:ext cx="168910" cy="206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5</a:t>
            </a:r>
            <a:r>
              <a:rPr dirty="0" sz="1400" b="1">
                <a:latin typeface="Symbol"/>
                <a:cs typeface="Symbol"/>
              </a:rPr>
              <a:t>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72914" y="2335506"/>
            <a:ext cx="791210" cy="637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25"/>
              </a:lnSpc>
            </a:pPr>
            <a:r>
              <a:rPr dirty="0" sz="1600" spc="-10" b="1">
                <a:latin typeface="Arial"/>
                <a:cs typeface="Arial"/>
              </a:rPr>
              <a:t>Sticky</a:t>
            </a:r>
            <a:r>
              <a:rPr dirty="0" sz="1600" spc="-250" b="1">
                <a:latin typeface="Arial"/>
                <a:cs typeface="Arial"/>
              </a:rPr>
              <a:t> </a:t>
            </a:r>
            <a:r>
              <a:rPr dirty="0" baseline="5952" sz="2100" spc="-7" b="1">
                <a:latin typeface="Arial"/>
                <a:cs typeface="Arial"/>
              </a:rPr>
              <a:t>3</a:t>
            </a:r>
            <a:r>
              <a:rPr dirty="0" baseline="5952" sz="2100" spc="-7" b="1">
                <a:latin typeface="Symbol"/>
                <a:cs typeface="Symbol"/>
              </a:rPr>
              <a:t></a:t>
            </a:r>
            <a:endParaRPr baseline="5952" sz="2100">
              <a:latin typeface="Symbol"/>
              <a:cs typeface="Symbol"/>
            </a:endParaRPr>
          </a:p>
          <a:p>
            <a:pPr marL="12700">
              <a:lnSpc>
                <a:spcPts val="1714"/>
              </a:lnSpc>
            </a:pPr>
            <a:r>
              <a:rPr dirty="0" sz="1600" spc="-10" b="1">
                <a:latin typeface="Arial"/>
                <a:cs typeface="Arial"/>
              </a:rPr>
              <a:t>e</a:t>
            </a:r>
            <a:r>
              <a:rPr dirty="0" sz="1600" spc="-15" b="1">
                <a:latin typeface="Arial"/>
                <a:cs typeface="Arial"/>
              </a:rPr>
              <a:t>n</a:t>
            </a:r>
            <a:r>
              <a:rPr dirty="0" sz="1600" spc="-10" b="1"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  <a:p>
            <a:pPr marL="431800">
              <a:lnSpc>
                <a:spcPts val="1570"/>
              </a:lnSpc>
            </a:pPr>
            <a:r>
              <a:rPr dirty="0" sz="1400" spc="-5" b="1">
                <a:latin typeface="Arial"/>
                <a:cs typeface="Arial"/>
              </a:rPr>
              <a:t>5</a:t>
            </a:r>
            <a:r>
              <a:rPr dirty="0" sz="1400" spc="-5" b="1">
                <a:latin typeface="Symbol"/>
                <a:cs typeface="Symbol"/>
              </a:rPr>
              <a:t>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70268" y="3466064"/>
            <a:ext cx="168910" cy="206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5</a:t>
            </a:r>
            <a:r>
              <a:rPr dirty="0" sz="1400" b="1">
                <a:latin typeface="Symbol"/>
                <a:cs typeface="Symbol"/>
              </a:rPr>
              <a:t>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90741" y="4939641"/>
            <a:ext cx="168910" cy="205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5</a:t>
            </a:r>
            <a:r>
              <a:rPr dirty="0" sz="1400" spc="-5" b="1">
                <a:latin typeface="Symbol"/>
                <a:cs typeface="Symbol"/>
              </a:rPr>
              <a:t>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55514" y="4418814"/>
            <a:ext cx="854710" cy="739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7465">
              <a:lnSpc>
                <a:spcPts val="1540"/>
              </a:lnSpc>
            </a:pPr>
            <a:r>
              <a:rPr dirty="0" sz="1400" spc="-5" b="1">
                <a:latin typeface="Arial"/>
                <a:cs typeface="Arial"/>
              </a:rPr>
              <a:t>3</a:t>
            </a:r>
            <a:r>
              <a:rPr dirty="0" sz="1400" spc="70" b="1">
                <a:latin typeface="Symbol"/>
                <a:cs typeface="Symbol"/>
              </a:rPr>
              <a:t></a:t>
            </a:r>
            <a:r>
              <a:rPr dirty="0" sz="1400" spc="-5" b="1">
                <a:latin typeface="Arial"/>
                <a:cs typeface="Arial"/>
              </a:rPr>
              <a:t>5</a:t>
            </a:r>
            <a:r>
              <a:rPr dirty="0" sz="1400" spc="-5" b="1">
                <a:latin typeface="Symbol"/>
                <a:cs typeface="Symbol"/>
              </a:rPr>
              <a:t></a:t>
            </a:r>
            <a:endParaRPr sz="1400">
              <a:latin typeface="Symbol"/>
              <a:cs typeface="Symbol"/>
            </a:endParaRPr>
          </a:p>
          <a:p>
            <a:pPr marL="25400" marR="19685" indent="-12700">
              <a:lnSpc>
                <a:spcPts val="1400"/>
              </a:lnSpc>
              <a:spcBef>
                <a:spcPts val="40"/>
              </a:spcBef>
            </a:pPr>
            <a:r>
              <a:rPr dirty="0" baseline="4273" sz="1950" spc="-22" b="1">
                <a:latin typeface="Arial"/>
                <a:cs typeface="Arial"/>
              </a:rPr>
              <a:t>G</a:t>
            </a:r>
            <a:r>
              <a:rPr dirty="0" baseline="4273" sz="1950" spc="195" b="1">
                <a:latin typeface="Arial"/>
                <a:cs typeface="Arial"/>
              </a:rPr>
              <a:t> </a:t>
            </a:r>
            <a:r>
              <a:rPr dirty="0" sz="1300" spc="-35" b="1">
                <a:latin typeface="Arial"/>
                <a:cs typeface="Arial"/>
              </a:rPr>
              <a:t>A</a:t>
            </a:r>
            <a:r>
              <a:rPr dirty="0" sz="1300" spc="-130" b="1">
                <a:latin typeface="Arial"/>
                <a:cs typeface="Arial"/>
              </a:rPr>
              <a:t>A</a:t>
            </a:r>
            <a:r>
              <a:rPr dirty="0" sz="1300" b="1">
                <a:latin typeface="Arial"/>
                <a:cs typeface="Arial"/>
              </a:rPr>
              <a:t>T</a:t>
            </a:r>
            <a:r>
              <a:rPr dirty="0" sz="1300" spc="-10" b="1">
                <a:latin typeface="Arial"/>
                <a:cs typeface="Arial"/>
              </a:rPr>
              <a:t>T</a:t>
            </a:r>
            <a:r>
              <a:rPr dirty="0" sz="1300" spc="45" b="1">
                <a:latin typeface="Arial"/>
                <a:cs typeface="Arial"/>
              </a:rPr>
              <a:t> </a:t>
            </a:r>
            <a:r>
              <a:rPr dirty="0" sz="1300" spc="-10" b="1">
                <a:latin typeface="Arial"/>
                <a:cs typeface="Arial"/>
              </a:rPr>
              <a:t>C</a:t>
            </a:r>
            <a:r>
              <a:rPr dirty="0" sz="1300" spc="-10" b="1">
                <a:latin typeface="Arial"/>
                <a:cs typeface="Arial"/>
              </a:rPr>
              <a:t> C</a:t>
            </a:r>
            <a:r>
              <a:rPr dirty="0" sz="1300" spc="-15" b="1">
                <a:latin typeface="Arial"/>
                <a:cs typeface="Arial"/>
              </a:rPr>
              <a:t> </a:t>
            </a:r>
            <a:r>
              <a:rPr dirty="0" sz="1300" spc="-10" b="1">
                <a:latin typeface="Arial"/>
                <a:cs typeface="Arial"/>
              </a:rPr>
              <a:t>T</a:t>
            </a:r>
            <a:r>
              <a:rPr dirty="0" sz="1300" spc="-95" b="1">
                <a:latin typeface="Arial"/>
                <a:cs typeface="Arial"/>
              </a:rPr>
              <a:t>T</a:t>
            </a:r>
            <a:r>
              <a:rPr dirty="0" sz="1300" spc="-35" b="1">
                <a:latin typeface="Arial"/>
                <a:cs typeface="Arial"/>
              </a:rPr>
              <a:t>A</a:t>
            </a:r>
            <a:r>
              <a:rPr dirty="0" sz="1300" spc="-10" b="1">
                <a:latin typeface="Arial"/>
                <a:cs typeface="Arial"/>
              </a:rPr>
              <a:t>A</a:t>
            </a:r>
            <a:r>
              <a:rPr dirty="0" sz="1300" b="1">
                <a:latin typeface="Arial"/>
                <a:cs typeface="Arial"/>
              </a:rPr>
              <a:t> </a:t>
            </a:r>
            <a:r>
              <a:rPr dirty="0" sz="1300" spc="-55" b="1">
                <a:latin typeface="Arial"/>
                <a:cs typeface="Arial"/>
              </a:rPr>
              <a:t> </a:t>
            </a:r>
            <a:r>
              <a:rPr dirty="0" baseline="4273" sz="1950" spc="-22" b="1">
                <a:latin typeface="Arial"/>
                <a:cs typeface="Arial"/>
              </a:rPr>
              <a:t>G</a:t>
            </a:r>
            <a:endParaRPr baseline="4273" sz="1950">
              <a:latin typeface="Arial"/>
              <a:cs typeface="Arial"/>
            </a:endParaRPr>
          </a:p>
          <a:p>
            <a:pPr marL="533400">
              <a:lnSpc>
                <a:spcPts val="1395"/>
              </a:lnSpc>
            </a:pPr>
            <a:r>
              <a:rPr dirty="0" sz="1400" spc="-5" b="1">
                <a:latin typeface="Arial"/>
                <a:cs typeface="Arial"/>
              </a:rPr>
              <a:t>5</a:t>
            </a:r>
            <a:r>
              <a:rPr dirty="0" sz="1400" spc="-5" b="1">
                <a:latin typeface="Symbol"/>
                <a:cs typeface="Symbol"/>
              </a:rPr>
              <a:t></a:t>
            </a:r>
            <a:r>
              <a:rPr dirty="0" sz="1400" spc="-180" b="1">
                <a:latin typeface="Times New Roman"/>
                <a:cs typeface="Times New Roman"/>
              </a:rPr>
              <a:t> </a:t>
            </a:r>
            <a:r>
              <a:rPr dirty="0" baseline="-3968" sz="2100" spc="-7" b="1">
                <a:latin typeface="Arial"/>
                <a:cs typeface="Arial"/>
              </a:rPr>
              <a:t>3</a:t>
            </a:r>
            <a:r>
              <a:rPr dirty="0" baseline="-3968" sz="2100" spc="-7" b="1">
                <a:latin typeface="Symbol"/>
                <a:cs typeface="Symbol"/>
              </a:rPr>
              <a:t></a:t>
            </a:r>
            <a:endParaRPr baseline="-3968" sz="210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32986" y="4418814"/>
            <a:ext cx="867410" cy="726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800">
              <a:lnSpc>
                <a:spcPts val="1490"/>
              </a:lnSpc>
            </a:pPr>
            <a:r>
              <a:rPr dirty="0" sz="1400" spc="-5" b="1">
                <a:latin typeface="Arial"/>
                <a:cs typeface="Arial"/>
              </a:rPr>
              <a:t>3</a:t>
            </a:r>
            <a:r>
              <a:rPr dirty="0" sz="1400" spc="60" b="1">
                <a:latin typeface="Symbol"/>
                <a:cs typeface="Symbol"/>
              </a:rPr>
              <a:t></a:t>
            </a:r>
            <a:r>
              <a:rPr dirty="0" sz="1400" spc="-5" b="1">
                <a:latin typeface="Arial"/>
                <a:cs typeface="Arial"/>
              </a:rPr>
              <a:t>5</a:t>
            </a:r>
            <a:r>
              <a:rPr dirty="0" sz="1400" spc="-5" b="1">
                <a:latin typeface="Symbol"/>
                <a:cs typeface="Symbol"/>
              </a:rPr>
              <a:t></a:t>
            </a:r>
            <a:endParaRPr sz="1400">
              <a:latin typeface="Symbol"/>
              <a:cs typeface="Symbol"/>
            </a:endParaRPr>
          </a:p>
          <a:p>
            <a:pPr marL="37465" indent="-25400">
              <a:lnSpc>
                <a:spcPts val="1295"/>
              </a:lnSpc>
            </a:pPr>
            <a:r>
              <a:rPr dirty="0" sz="1300" spc="-15" b="1">
                <a:latin typeface="Arial"/>
                <a:cs typeface="Arial"/>
              </a:rPr>
              <a:t>G</a:t>
            </a:r>
            <a:r>
              <a:rPr dirty="0" sz="1300" spc="25" b="1">
                <a:latin typeface="Arial"/>
                <a:cs typeface="Arial"/>
              </a:rPr>
              <a:t> </a:t>
            </a:r>
            <a:r>
              <a:rPr dirty="0" sz="1300" spc="-35" b="1">
                <a:latin typeface="Arial"/>
                <a:cs typeface="Arial"/>
              </a:rPr>
              <a:t>A</a:t>
            </a:r>
            <a:r>
              <a:rPr dirty="0" sz="1300" spc="-130" b="1">
                <a:latin typeface="Arial"/>
                <a:cs typeface="Arial"/>
              </a:rPr>
              <a:t>A</a:t>
            </a:r>
            <a:r>
              <a:rPr dirty="0" sz="1300" b="1">
                <a:latin typeface="Arial"/>
                <a:cs typeface="Arial"/>
              </a:rPr>
              <a:t>T</a:t>
            </a:r>
            <a:r>
              <a:rPr dirty="0" sz="1300" spc="-10" b="1">
                <a:latin typeface="Arial"/>
                <a:cs typeface="Arial"/>
              </a:rPr>
              <a:t>T</a:t>
            </a:r>
            <a:r>
              <a:rPr dirty="0" sz="1300" spc="45" b="1">
                <a:latin typeface="Arial"/>
                <a:cs typeface="Arial"/>
              </a:rPr>
              <a:t> </a:t>
            </a:r>
            <a:r>
              <a:rPr dirty="0" sz="1300" spc="-10" b="1">
                <a:latin typeface="Arial"/>
                <a:cs typeface="Arial"/>
              </a:rPr>
              <a:t>C</a:t>
            </a:r>
            <a:endParaRPr sz="1300">
              <a:latin typeface="Arial"/>
              <a:cs typeface="Arial"/>
            </a:endParaRPr>
          </a:p>
          <a:p>
            <a:pPr marL="37465">
              <a:lnSpc>
                <a:spcPts val="1400"/>
              </a:lnSpc>
            </a:pPr>
            <a:r>
              <a:rPr dirty="0" sz="1300" spc="-10" b="1">
                <a:latin typeface="Arial"/>
                <a:cs typeface="Arial"/>
              </a:rPr>
              <a:t>C</a:t>
            </a:r>
            <a:r>
              <a:rPr dirty="0" sz="1300" spc="-15" b="1">
                <a:latin typeface="Arial"/>
                <a:cs typeface="Arial"/>
              </a:rPr>
              <a:t> </a:t>
            </a:r>
            <a:r>
              <a:rPr dirty="0" sz="1300" spc="-10" b="1">
                <a:latin typeface="Arial"/>
                <a:cs typeface="Arial"/>
              </a:rPr>
              <a:t>T</a:t>
            </a:r>
            <a:r>
              <a:rPr dirty="0" sz="1300" spc="-100" b="1">
                <a:latin typeface="Arial"/>
                <a:cs typeface="Arial"/>
              </a:rPr>
              <a:t>T</a:t>
            </a:r>
            <a:r>
              <a:rPr dirty="0" sz="1300" spc="-40" b="1">
                <a:latin typeface="Arial"/>
                <a:cs typeface="Arial"/>
              </a:rPr>
              <a:t>A</a:t>
            </a:r>
            <a:r>
              <a:rPr dirty="0" sz="1300" spc="-10" b="1">
                <a:latin typeface="Arial"/>
                <a:cs typeface="Arial"/>
              </a:rPr>
              <a:t>A</a:t>
            </a:r>
            <a:r>
              <a:rPr dirty="0" sz="1300" b="1">
                <a:latin typeface="Arial"/>
                <a:cs typeface="Arial"/>
              </a:rPr>
              <a:t> </a:t>
            </a:r>
            <a:r>
              <a:rPr dirty="0" sz="1300" spc="-155" b="1">
                <a:latin typeface="Arial"/>
                <a:cs typeface="Arial"/>
              </a:rPr>
              <a:t> </a:t>
            </a:r>
            <a:r>
              <a:rPr dirty="0" sz="1300" spc="-15" b="1">
                <a:latin typeface="Arial"/>
                <a:cs typeface="Arial"/>
              </a:rPr>
              <a:t>G</a:t>
            </a:r>
            <a:endParaRPr sz="1300">
              <a:latin typeface="Arial"/>
              <a:cs typeface="Arial"/>
            </a:endParaRPr>
          </a:p>
          <a:p>
            <a:pPr marL="570865">
              <a:lnSpc>
                <a:spcPts val="1595"/>
              </a:lnSpc>
            </a:pPr>
            <a:r>
              <a:rPr dirty="0" sz="1400" spc="-5" b="1">
                <a:latin typeface="Arial"/>
                <a:cs typeface="Arial"/>
              </a:rPr>
              <a:t>5</a:t>
            </a:r>
            <a:r>
              <a:rPr dirty="0" sz="1400" spc="-30" b="1">
                <a:latin typeface="Symbol"/>
                <a:cs typeface="Symbol"/>
              </a:rPr>
              <a:t></a:t>
            </a:r>
            <a:r>
              <a:rPr dirty="0" sz="1400" spc="-5" b="1">
                <a:latin typeface="Arial"/>
                <a:cs typeface="Arial"/>
              </a:rPr>
              <a:t>3</a:t>
            </a:r>
            <a:r>
              <a:rPr dirty="0" sz="1400" spc="-5" b="1">
                <a:latin typeface="Symbol"/>
                <a:cs typeface="Symbol"/>
              </a:rPr>
              <a:t>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08705" y="4418814"/>
            <a:ext cx="168910" cy="205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5</a:t>
            </a:r>
            <a:r>
              <a:rPr dirty="0" sz="1400" spc="-5" b="1">
                <a:latin typeface="Symbol"/>
                <a:cs typeface="Symbol"/>
              </a:rPr>
              <a:t>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52641" y="6298519"/>
            <a:ext cx="168910" cy="206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5</a:t>
            </a:r>
            <a:r>
              <a:rPr dirty="0" sz="1400" b="1">
                <a:latin typeface="Symbol"/>
                <a:cs typeface="Symbol"/>
              </a:rPr>
              <a:t>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756786" y="963525"/>
            <a:ext cx="168910" cy="205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3</a:t>
            </a:r>
            <a:r>
              <a:rPr dirty="0" sz="1400" spc="-5" b="1">
                <a:latin typeface="Symbol"/>
                <a:cs typeface="Symbol"/>
              </a:rPr>
              <a:t>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801614" y="455398"/>
            <a:ext cx="168910" cy="205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3</a:t>
            </a:r>
            <a:r>
              <a:rPr dirty="0" sz="1400" spc="-5" b="1">
                <a:latin typeface="Symbol"/>
                <a:cs typeface="Symbol"/>
              </a:rPr>
              <a:t>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50133" y="2424406"/>
            <a:ext cx="168910" cy="205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3</a:t>
            </a:r>
            <a:r>
              <a:rPr dirty="0" sz="1400" spc="-5" b="1">
                <a:latin typeface="Symbol"/>
                <a:cs typeface="Symbol"/>
              </a:rPr>
              <a:t>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99686" y="1814556"/>
            <a:ext cx="168910" cy="206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3</a:t>
            </a:r>
            <a:r>
              <a:rPr dirty="0" sz="1400" b="1">
                <a:latin typeface="Symbol"/>
                <a:cs typeface="Symbol"/>
              </a:rPr>
              <a:t>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58814" y="1903579"/>
            <a:ext cx="168910" cy="205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3</a:t>
            </a:r>
            <a:r>
              <a:rPr dirty="0" sz="1400" spc="-5" b="1">
                <a:latin typeface="Symbol"/>
                <a:cs typeface="Symbol"/>
              </a:rPr>
              <a:t>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601714" y="2907260"/>
            <a:ext cx="168910" cy="205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3</a:t>
            </a:r>
            <a:r>
              <a:rPr dirty="0" sz="1400" spc="-5" b="1">
                <a:latin typeface="Symbol"/>
                <a:cs typeface="Symbol"/>
              </a:rPr>
              <a:t>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573014" y="3313533"/>
            <a:ext cx="168910" cy="205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3</a:t>
            </a:r>
            <a:r>
              <a:rPr dirty="0" sz="1400" spc="-5" b="1">
                <a:latin typeface="Symbol"/>
                <a:cs typeface="Symbol"/>
              </a:rPr>
              <a:t>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690741" y="4418814"/>
            <a:ext cx="168910" cy="205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3</a:t>
            </a:r>
            <a:r>
              <a:rPr dirty="0" sz="1400" spc="-5" b="1">
                <a:latin typeface="Symbol"/>
                <a:cs typeface="Symbol"/>
              </a:rPr>
              <a:t>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108705" y="4939641"/>
            <a:ext cx="168910" cy="205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3</a:t>
            </a:r>
            <a:r>
              <a:rPr dirty="0" sz="1400" spc="-5" b="1">
                <a:latin typeface="Symbol"/>
                <a:cs typeface="Symbol"/>
              </a:rPr>
              <a:t>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21532" y="6298519"/>
            <a:ext cx="168910" cy="206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3</a:t>
            </a:r>
            <a:r>
              <a:rPr dirty="0" sz="1400" b="1">
                <a:latin typeface="Symbol"/>
                <a:cs typeface="Symbol"/>
              </a:rPr>
              <a:t>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640194" y="5803469"/>
            <a:ext cx="168910" cy="205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3</a:t>
            </a:r>
            <a:r>
              <a:rPr dirty="0" sz="1400" spc="-5" b="1">
                <a:latin typeface="Symbol"/>
                <a:cs typeface="Symbol"/>
              </a:rPr>
              <a:t>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480686" y="621389"/>
            <a:ext cx="69469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dirty="0" sz="1300" spc="-15" b="1">
                <a:latin typeface="Arial"/>
                <a:cs typeface="Arial"/>
              </a:rPr>
              <a:t>G</a:t>
            </a:r>
            <a:r>
              <a:rPr dirty="0" sz="1300" spc="-35" b="1">
                <a:latin typeface="Arial"/>
                <a:cs typeface="Arial"/>
              </a:rPr>
              <a:t>A</a:t>
            </a:r>
            <a:r>
              <a:rPr dirty="0" sz="1300" spc="-130" b="1">
                <a:latin typeface="Arial"/>
                <a:cs typeface="Arial"/>
              </a:rPr>
              <a:t>A</a:t>
            </a:r>
            <a:r>
              <a:rPr dirty="0" sz="1300" b="1">
                <a:latin typeface="Arial"/>
                <a:cs typeface="Arial"/>
              </a:rPr>
              <a:t>T</a:t>
            </a:r>
            <a:r>
              <a:rPr dirty="0" sz="1300" spc="-10" b="1">
                <a:latin typeface="Arial"/>
                <a:cs typeface="Arial"/>
              </a:rPr>
              <a:t>TC</a:t>
            </a:r>
            <a:r>
              <a:rPr dirty="0" sz="1300" spc="-10" b="1">
                <a:latin typeface="Arial"/>
                <a:cs typeface="Arial"/>
              </a:rPr>
              <a:t> CT</a:t>
            </a:r>
            <a:r>
              <a:rPr dirty="0" sz="1300" spc="-110" b="1">
                <a:latin typeface="Arial"/>
                <a:cs typeface="Arial"/>
              </a:rPr>
              <a:t>T</a:t>
            </a:r>
            <a:r>
              <a:rPr dirty="0" sz="1300" spc="-35" b="1">
                <a:latin typeface="Arial"/>
                <a:cs typeface="Arial"/>
              </a:rPr>
              <a:t>A</a:t>
            </a:r>
            <a:r>
              <a:rPr dirty="0" sz="1300" spc="-25" b="1">
                <a:latin typeface="Arial"/>
                <a:cs typeface="Arial"/>
              </a:rPr>
              <a:t>A</a:t>
            </a:r>
            <a:r>
              <a:rPr dirty="0" sz="1300" spc="-15" b="1">
                <a:latin typeface="Arial"/>
                <a:cs typeface="Arial"/>
              </a:rPr>
              <a:t>G</a:t>
            </a:r>
            <a:endParaRPr sz="13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098766" y="2121661"/>
            <a:ext cx="537845" cy="191770"/>
          </a:xfrm>
          <a:custGeom>
            <a:avLst/>
            <a:gdLst/>
            <a:ahLst/>
            <a:cxnLst/>
            <a:rect l="l" t="t" r="r" b="b"/>
            <a:pathLst>
              <a:path w="537845" h="191769">
                <a:moveTo>
                  <a:pt x="54872" y="69755"/>
                </a:moveTo>
                <a:lnTo>
                  <a:pt x="16783" y="83397"/>
                </a:lnTo>
                <a:lnTo>
                  <a:pt x="0" y="127394"/>
                </a:lnTo>
                <a:lnTo>
                  <a:pt x="1543" y="141979"/>
                </a:lnTo>
                <a:lnTo>
                  <a:pt x="28818" y="184863"/>
                </a:lnTo>
                <a:lnTo>
                  <a:pt x="52045" y="191391"/>
                </a:lnTo>
                <a:lnTo>
                  <a:pt x="65660" y="190355"/>
                </a:lnTo>
                <a:lnTo>
                  <a:pt x="76844" y="187011"/>
                </a:lnTo>
                <a:lnTo>
                  <a:pt x="87350" y="180698"/>
                </a:lnTo>
                <a:lnTo>
                  <a:pt x="97611" y="170713"/>
                </a:lnTo>
                <a:lnTo>
                  <a:pt x="60450" y="170713"/>
                </a:lnTo>
                <a:lnTo>
                  <a:pt x="48446" y="170115"/>
                </a:lnTo>
                <a:lnTo>
                  <a:pt x="37034" y="163608"/>
                </a:lnTo>
                <a:lnTo>
                  <a:pt x="31894" y="156217"/>
                </a:lnTo>
                <a:lnTo>
                  <a:pt x="27638" y="144289"/>
                </a:lnTo>
                <a:lnTo>
                  <a:pt x="24098" y="126333"/>
                </a:lnTo>
                <a:lnTo>
                  <a:pt x="24544" y="113302"/>
                </a:lnTo>
                <a:lnTo>
                  <a:pt x="28098" y="103377"/>
                </a:lnTo>
                <a:lnTo>
                  <a:pt x="32416" y="96265"/>
                </a:lnTo>
                <a:lnTo>
                  <a:pt x="38893" y="91948"/>
                </a:lnTo>
                <a:lnTo>
                  <a:pt x="53752" y="89535"/>
                </a:lnTo>
                <a:lnTo>
                  <a:pt x="93322" y="89535"/>
                </a:lnTo>
                <a:lnTo>
                  <a:pt x="88461" y="82963"/>
                </a:lnTo>
                <a:lnTo>
                  <a:pt x="77504" y="74317"/>
                </a:lnTo>
                <a:lnTo>
                  <a:pt x="67250" y="70773"/>
                </a:lnTo>
                <a:lnTo>
                  <a:pt x="54872" y="69755"/>
                </a:lnTo>
                <a:close/>
              </a:path>
              <a:path w="537845" h="191769">
                <a:moveTo>
                  <a:pt x="166180" y="76073"/>
                </a:moveTo>
                <a:lnTo>
                  <a:pt x="142017" y="76073"/>
                </a:lnTo>
                <a:lnTo>
                  <a:pt x="158400" y="172592"/>
                </a:lnTo>
                <a:lnTo>
                  <a:pt x="181895" y="168655"/>
                </a:lnTo>
                <a:lnTo>
                  <a:pt x="166180" y="76073"/>
                </a:lnTo>
                <a:close/>
              </a:path>
              <a:path w="537845" h="191769">
                <a:moveTo>
                  <a:pt x="82200" y="141604"/>
                </a:moveTo>
                <a:lnTo>
                  <a:pt x="81692" y="150495"/>
                </a:lnTo>
                <a:lnTo>
                  <a:pt x="79406" y="157225"/>
                </a:lnTo>
                <a:lnTo>
                  <a:pt x="75596" y="161925"/>
                </a:lnTo>
                <a:lnTo>
                  <a:pt x="71786" y="166750"/>
                </a:lnTo>
                <a:lnTo>
                  <a:pt x="66833" y="169545"/>
                </a:lnTo>
                <a:lnTo>
                  <a:pt x="60450" y="170713"/>
                </a:lnTo>
                <a:lnTo>
                  <a:pt x="97611" y="170713"/>
                </a:lnTo>
                <a:lnTo>
                  <a:pt x="98172" y="170167"/>
                </a:lnTo>
                <a:lnTo>
                  <a:pt x="103379" y="158821"/>
                </a:lnTo>
                <a:lnTo>
                  <a:pt x="106076" y="145034"/>
                </a:lnTo>
                <a:lnTo>
                  <a:pt x="82200" y="141604"/>
                </a:lnTo>
                <a:close/>
              </a:path>
              <a:path w="537845" h="191769">
                <a:moveTo>
                  <a:pt x="93322" y="89535"/>
                </a:moveTo>
                <a:lnTo>
                  <a:pt x="53752" y="89535"/>
                </a:lnTo>
                <a:lnTo>
                  <a:pt x="59340" y="90297"/>
                </a:lnTo>
                <a:lnTo>
                  <a:pt x="64327" y="93109"/>
                </a:lnTo>
                <a:lnTo>
                  <a:pt x="69246" y="95758"/>
                </a:lnTo>
                <a:lnTo>
                  <a:pt x="72802" y="100075"/>
                </a:lnTo>
                <a:lnTo>
                  <a:pt x="75215" y="105917"/>
                </a:lnTo>
                <a:lnTo>
                  <a:pt x="95577" y="92583"/>
                </a:lnTo>
                <a:lnTo>
                  <a:pt x="93322" y="89535"/>
                </a:lnTo>
                <a:close/>
              </a:path>
              <a:path w="537845" h="191769">
                <a:moveTo>
                  <a:pt x="196500" y="46609"/>
                </a:moveTo>
                <a:lnTo>
                  <a:pt x="104171" y="62357"/>
                </a:lnTo>
                <a:lnTo>
                  <a:pt x="107600" y="81914"/>
                </a:lnTo>
                <a:lnTo>
                  <a:pt x="142017" y="76073"/>
                </a:lnTo>
                <a:lnTo>
                  <a:pt x="166180" y="76073"/>
                </a:lnTo>
                <a:lnTo>
                  <a:pt x="165512" y="72136"/>
                </a:lnTo>
                <a:lnTo>
                  <a:pt x="199929" y="66293"/>
                </a:lnTo>
                <a:lnTo>
                  <a:pt x="196500" y="46609"/>
                </a:lnTo>
                <a:close/>
              </a:path>
              <a:path w="537845" h="191769">
                <a:moveTo>
                  <a:pt x="265388" y="59309"/>
                </a:moveTo>
                <a:lnTo>
                  <a:pt x="241204" y="59309"/>
                </a:lnTo>
                <a:lnTo>
                  <a:pt x="257587" y="155828"/>
                </a:lnTo>
                <a:lnTo>
                  <a:pt x="281082" y="151764"/>
                </a:lnTo>
                <a:lnTo>
                  <a:pt x="265388" y="59309"/>
                </a:lnTo>
                <a:close/>
              </a:path>
              <a:path w="537845" h="191769">
                <a:moveTo>
                  <a:pt x="295687" y="29845"/>
                </a:moveTo>
                <a:lnTo>
                  <a:pt x="203358" y="45465"/>
                </a:lnTo>
                <a:lnTo>
                  <a:pt x="206787" y="65150"/>
                </a:lnTo>
                <a:lnTo>
                  <a:pt x="241204" y="59309"/>
                </a:lnTo>
                <a:lnTo>
                  <a:pt x="265388" y="59309"/>
                </a:lnTo>
                <a:lnTo>
                  <a:pt x="264699" y="55245"/>
                </a:lnTo>
                <a:lnTo>
                  <a:pt x="298989" y="49402"/>
                </a:lnTo>
                <a:lnTo>
                  <a:pt x="295687" y="29845"/>
                </a:lnTo>
                <a:close/>
              </a:path>
              <a:path w="537845" h="191769">
                <a:moveTo>
                  <a:pt x="357028" y="19430"/>
                </a:moveTo>
                <a:lnTo>
                  <a:pt x="332263" y="23622"/>
                </a:lnTo>
                <a:lnTo>
                  <a:pt x="306736" y="147447"/>
                </a:lnTo>
                <a:lnTo>
                  <a:pt x="331628" y="143255"/>
                </a:lnTo>
                <a:lnTo>
                  <a:pt x="336708" y="115188"/>
                </a:lnTo>
                <a:lnTo>
                  <a:pt x="383190" y="107314"/>
                </a:lnTo>
                <a:lnTo>
                  <a:pt x="410872" y="107314"/>
                </a:lnTo>
                <a:lnTo>
                  <a:pt x="402935" y="94361"/>
                </a:lnTo>
                <a:lnTo>
                  <a:pt x="340645" y="94361"/>
                </a:lnTo>
                <a:lnTo>
                  <a:pt x="349027" y="48640"/>
                </a:lnTo>
                <a:lnTo>
                  <a:pt x="374924" y="48640"/>
                </a:lnTo>
                <a:lnTo>
                  <a:pt x="357028" y="19430"/>
                </a:lnTo>
                <a:close/>
              </a:path>
              <a:path w="537845" h="191769">
                <a:moveTo>
                  <a:pt x="410872" y="107314"/>
                </a:moveTo>
                <a:lnTo>
                  <a:pt x="383190" y="107314"/>
                </a:lnTo>
                <a:lnTo>
                  <a:pt x="397795" y="131952"/>
                </a:lnTo>
                <a:lnTo>
                  <a:pt x="421069" y="128015"/>
                </a:lnTo>
                <a:lnTo>
                  <a:pt x="420909" y="128015"/>
                </a:lnTo>
                <a:lnTo>
                  <a:pt x="421575" y="124784"/>
                </a:lnTo>
                <a:lnTo>
                  <a:pt x="410872" y="107314"/>
                </a:lnTo>
                <a:close/>
              </a:path>
              <a:path w="537845" h="191769">
                <a:moveTo>
                  <a:pt x="421575" y="124784"/>
                </a:moveTo>
                <a:lnTo>
                  <a:pt x="420909" y="128015"/>
                </a:lnTo>
                <a:lnTo>
                  <a:pt x="423308" y="127612"/>
                </a:lnTo>
                <a:lnTo>
                  <a:pt x="421575" y="124784"/>
                </a:lnTo>
                <a:close/>
              </a:path>
              <a:path w="537845" h="191769">
                <a:moveTo>
                  <a:pt x="423308" y="127612"/>
                </a:moveTo>
                <a:lnTo>
                  <a:pt x="420909" y="128015"/>
                </a:lnTo>
                <a:lnTo>
                  <a:pt x="421069" y="128015"/>
                </a:lnTo>
                <a:lnTo>
                  <a:pt x="423322" y="127635"/>
                </a:lnTo>
                <a:close/>
              </a:path>
              <a:path w="537845" h="191769">
                <a:moveTo>
                  <a:pt x="471328" y="0"/>
                </a:moveTo>
                <a:lnTo>
                  <a:pt x="446436" y="4190"/>
                </a:lnTo>
                <a:lnTo>
                  <a:pt x="421575" y="124784"/>
                </a:lnTo>
                <a:lnTo>
                  <a:pt x="423308" y="127612"/>
                </a:lnTo>
                <a:lnTo>
                  <a:pt x="445801" y="123825"/>
                </a:lnTo>
                <a:lnTo>
                  <a:pt x="451008" y="95758"/>
                </a:lnTo>
                <a:lnTo>
                  <a:pt x="497363" y="87884"/>
                </a:lnTo>
                <a:lnTo>
                  <a:pt x="525069" y="87884"/>
                </a:lnTo>
                <a:lnTo>
                  <a:pt x="517225" y="75057"/>
                </a:lnTo>
                <a:lnTo>
                  <a:pt x="454818" y="75057"/>
                </a:lnTo>
                <a:lnTo>
                  <a:pt x="463200" y="29210"/>
                </a:lnTo>
                <a:lnTo>
                  <a:pt x="489190" y="29210"/>
                </a:lnTo>
                <a:lnTo>
                  <a:pt x="471328" y="0"/>
                </a:lnTo>
                <a:close/>
              </a:path>
              <a:path w="537845" h="191769">
                <a:moveTo>
                  <a:pt x="525069" y="87884"/>
                </a:moveTo>
                <a:lnTo>
                  <a:pt x="497363" y="87884"/>
                </a:lnTo>
                <a:lnTo>
                  <a:pt x="511968" y="112522"/>
                </a:lnTo>
                <a:lnTo>
                  <a:pt x="537495" y="108203"/>
                </a:lnTo>
                <a:lnTo>
                  <a:pt x="525069" y="87884"/>
                </a:lnTo>
                <a:close/>
              </a:path>
              <a:path w="537845" h="191769">
                <a:moveTo>
                  <a:pt x="374924" y="48640"/>
                </a:moveTo>
                <a:lnTo>
                  <a:pt x="349027" y="48640"/>
                </a:lnTo>
                <a:lnTo>
                  <a:pt x="372395" y="89026"/>
                </a:lnTo>
                <a:lnTo>
                  <a:pt x="340645" y="94361"/>
                </a:lnTo>
                <a:lnTo>
                  <a:pt x="402935" y="94361"/>
                </a:lnTo>
                <a:lnTo>
                  <a:pt x="374924" y="48640"/>
                </a:lnTo>
                <a:close/>
              </a:path>
              <a:path w="537845" h="191769">
                <a:moveTo>
                  <a:pt x="489190" y="29210"/>
                </a:moveTo>
                <a:lnTo>
                  <a:pt x="463200" y="29210"/>
                </a:lnTo>
                <a:lnTo>
                  <a:pt x="486568" y="69596"/>
                </a:lnTo>
                <a:lnTo>
                  <a:pt x="454818" y="75057"/>
                </a:lnTo>
                <a:lnTo>
                  <a:pt x="517225" y="75057"/>
                </a:lnTo>
                <a:lnTo>
                  <a:pt x="489190" y="292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046052" y="2024855"/>
            <a:ext cx="116839" cy="121920"/>
          </a:xfrm>
          <a:custGeom>
            <a:avLst/>
            <a:gdLst/>
            <a:ahLst/>
            <a:cxnLst/>
            <a:rect l="l" t="t" r="r" b="b"/>
            <a:pathLst>
              <a:path w="116839" h="121919">
                <a:moveTo>
                  <a:pt x="68434" y="0"/>
                </a:moveTo>
                <a:lnTo>
                  <a:pt x="27192" y="8068"/>
                </a:lnTo>
                <a:lnTo>
                  <a:pt x="1760" y="39600"/>
                </a:lnTo>
                <a:lnTo>
                  <a:pt x="0" y="49765"/>
                </a:lnTo>
                <a:lnTo>
                  <a:pt x="109" y="62142"/>
                </a:lnTo>
                <a:lnTo>
                  <a:pt x="13625" y="101087"/>
                </a:lnTo>
                <a:lnTo>
                  <a:pt x="46814" y="120814"/>
                </a:lnTo>
                <a:lnTo>
                  <a:pt x="58962" y="121446"/>
                </a:lnTo>
                <a:lnTo>
                  <a:pt x="73571" y="119824"/>
                </a:lnTo>
                <a:lnTo>
                  <a:pt x="85640" y="116056"/>
                </a:lnTo>
                <a:lnTo>
                  <a:pt x="97195" y="110268"/>
                </a:lnTo>
                <a:lnTo>
                  <a:pt x="105958" y="105061"/>
                </a:lnTo>
                <a:lnTo>
                  <a:pt x="110543" y="101209"/>
                </a:lnTo>
                <a:lnTo>
                  <a:pt x="60952" y="101209"/>
                </a:lnTo>
                <a:lnTo>
                  <a:pt x="48999" y="99727"/>
                </a:lnTo>
                <a:lnTo>
                  <a:pt x="37576" y="93260"/>
                </a:lnTo>
                <a:lnTo>
                  <a:pt x="31792" y="85680"/>
                </a:lnTo>
                <a:lnTo>
                  <a:pt x="27215" y="73953"/>
                </a:lnTo>
                <a:lnTo>
                  <a:pt x="23693" y="56604"/>
                </a:lnTo>
                <a:lnTo>
                  <a:pt x="24795" y="44145"/>
                </a:lnTo>
                <a:lnTo>
                  <a:pt x="29535" y="33431"/>
                </a:lnTo>
                <a:lnTo>
                  <a:pt x="38770" y="25090"/>
                </a:lnTo>
                <a:lnTo>
                  <a:pt x="51602" y="20606"/>
                </a:lnTo>
                <a:lnTo>
                  <a:pt x="58333" y="19463"/>
                </a:lnTo>
                <a:lnTo>
                  <a:pt x="97950" y="19463"/>
                </a:lnTo>
                <a:lnTo>
                  <a:pt x="99222" y="18331"/>
                </a:lnTo>
                <a:lnTo>
                  <a:pt x="90983" y="9522"/>
                </a:lnTo>
                <a:lnTo>
                  <a:pt x="78141" y="1762"/>
                </a:lnTo>
                <a:lnTo>
                  <a:pt x="68434" y="0"/>
                </a:lnTo>
                <a:close/>
              </a:path>
              <a:path w="116839" h="121919">
                <a:moveTo>
                  <a:pt x="112637" y="71406"/>
                </a:moveTo>
                <a:lnTo>
                  <a:pt x="88178" y="71406"/>
                </a:lnTo>
                <a:lnTo>
                  <a:pt x="90718" y="86138"/>
                </a:lnTo>
                <a:lnTo>
                  <a:pt x="87670" y="89440"/>
                </a:lnTo>
                <a:lnTo>
                  <a:pt x="83860" y="92615"/>
                </a:lnTo>
                <a:lnTo>
                  <a:pt x="79161" y="95282"/>
                </a:lnTo>
                <a:lnTo>
                  <a:pt x="74589" y="98076"/>
                </a:lnTo>
                <a:lnTo>
                  <a:pt x="69890" y="99854"/>
                </a:lnTo>
                <a:lnTo>
                  <a:pt x="60952" y="101209"/>
                </a:lnTo>
                <a:lnTo>
                  <a:pt x="110543" y="101209"/>
                </a:lnTo>
                <a:lnTo>
                  <a:pt x="112308" y="99727"/>
                </a:lnTo>
                <a:lnTo>
                  <a:pt x="116499" y="94139"/>
                </a:lnTo>
                <a:lnTo>
                  <a:pt x="112637" y="71406"/>
                </a:lnTo>
                <a:close/>
              </a:path>
              <a:path w="116839" h="121919">
                <a:moveTo>
                  <a:pt x="108625" y="47784"/>
                </a:moveTo>
                <a:lnTo>
                  <a:pt x="58079" y="56420"/>
                </a:lnTo>
                <a:lnTo>
                  <a:pt x="61381" y="75978"/>
                </a:lnTo>
                <a:lnTo>
                  <a:pt x="88178" y="71406"/>
                </a:lnTo>
                <a:lnTo>
                  <a:pt x="112637" y="71406"/>
                </a:lnTo>
                <a:lnTo>
                  <a:pt x="108625" y="47784"/>
                </a:lnTo>
                <a:close/>
              </a:path>
              <a:path w="116839" h="121919">
                <a:moveTo>
                  <a:pt x="97950" y="19463"/>
                </a:moveTo>
                <a:lnTo>
                  <a:pt x="58333" y="19463"/>
                </a:lnTo>
                <a:lnTo>
                  <a:pt x="64302" y="20225"/>
                </a:lnTo>
                <a:lnTo>
                  <a:pt x="74462" y="25305"/>
                </a:lnTo>
                <a:lnTo>
                  <a:pt x="78272" y="29242"/>
                </a:lnTo>
                <a:lnTo>
                  <a:pt x="80812" y="34703"/>
                </a:lnTo>
                <a:lnTo>
                  <a:pt x="97950" y="194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049773" y="1977644"/>
            <a:ext cx="537845" cy="156210"/>
          </a:xfrm>
          <a:custGeom>
            <a:avLst/>
            <a:gdLst/>
            <a:ahLst/>
            <a:cxnLst/>
            <a:rect l="l" t="t" r="r" b="b"/>
            <a:pathLst>
              <a:path w="537845" h="156210">
                <a:moveTo>
                  <a:pt x="232028" y="14731"/>
                </a:moveTo>
                <a:lnTo>
                  <a:pt x="230250" y="34670"/>
                </a:lnTo>
                <a:lnTo>
                  <a:pt x="265175" y="37464"/>
                </a:lnTo>
                <a:lnTo>
                  <a:pt x="257048" y="135000"/>
                </a:lnTo>
                <a:lnTo>
                  <a:pt x="280670" y="137032"/>
                </a:lnTo>
                <a:lnTo>
                  <a:pt x="288798" y="39496"/>
                </a:lnTo>
                <a:lnTo>
                  <a:pt x="323837" y="39496"/>
                </a:lnTo>
                <a:lnTo>
                  <a:pt x="325247" y="22478"/>
                </a:lnTo>
                <a:lnTo>
                  <a:pt x="232028" y="14731"/>
                </a:lnTo>
                <a:close/>
              </a:path>
              <a:path w="537845" h="156210">
                <a:moveTo>
                  <a:pt x="222857" y="99440"/>
                </a:moveTo>
                <a:lnTo>
                  <a:pt x="152400" y="99440"/>
                </a:lnTo>
                <a:lnTo>
                  <a:pt x="199389" y="103377"/>
                </a:lnTo>
                <a:lnTo>
                  <a:pt x="207390" y="130936"/>
                </a:lnTo>
                <a:lnTo>
                  <a:pt x="233172" y="133095"/>
                </a:lnTo>
                <a:lnTo>
                  <a:pt x="222857" y="99440"/>
                </a:lnTo>
                <a:close/>
              </a:path>
              <a:path w="537845" h="156210">
                <a:moveTo>
                  <a:pt x="115473" y="123255"/>
                </a:moveTo>
                <a:lnTo>
                  <a:pt x="140588" y="125348"/>
                </a:lnTo>
                <a:lnTo>
                  <a:pt x="141457" y="123443"/>
                </a:lnTo>
                <a:lnTo>
                  <a:pt x="117728" y="123443"/>
                </a:lnTo>
                <a:lnTo>
                  <a:pt x="115473" y="123255"/>
                </a:lnTo>
                <a:close/>
              </a:path>
              <a:path w="537845" h="156210">
                <a:moveTo>
                  <a:pt x="116822" y="120490"/>
                </a:moveTo>
                <a:lnTo>
                  <a:pt x="115473" y="123255"/>
                </a:lnTo>
                <a:lnTo>
                  <a:pt x="117728" y="123443"/>
                </a:lnTo>
                <a:lnTo>
                  <a:pt x="116822" y="120490"/>
                </a:lnTo>
                <a:close/>
              </a:path>
              <a:path w="537845" h="156210">
                <a:moveTo>
                  <a:pt x="170941" y="9651"/>
                </a:moveTo>
                <a:lnTo>
                  <a:pt x="116822" y="120490"/>
                </a:lnTo>
                <a:lnTo>
                  <a:pt x="117728" y="123443"/>
                </a:lnTo>
                <a:lnTo>
                  <a:pt x="141457" y="123443"/>
                </a:lnTo>
                <a:lnTo>
                  <a:pt x="152400" y="99440"/>
                </a:lnTo>
                <a:lnTo>
                  <a:pt x="222857" y="99440"/>
                </a:lnTo>
                <a:lnTo>
                  <a:pt x="217797" y="82930"/>
                </a:lnTo>
                <a:lnTo>
                  <a:pt x="193421" y="82930"/>
                </a:lnTo>
                <a:lnTo>
                  <a:pt x="161416" y="80263"/>
                </a:lnTo>
                <a:lnTo>
                  <a:pt x="180848" y="38100"/>
                </a:lnTo>
                <a:lnTo>
                  <a:pt x="204057" y="38100"/>
                </a:lnTo>
                <a:lnTo>
                  <a:pt x="195961" y="11683"/>
                </a:lnTo>
                <a:lnTo>
                  <a:pt x="170941" y="9651"/>
                </a:lnTo>
                <a:close/>
              </a:path>
              <a:path w="537845" h="156210">
                <a:moveTo>
                  <a:pt x="107442" y="89915"/>
                </a:moveTo>
                <a:lnTo>
                  <a:pt x="37084" y="89915"/>
                </a:lnTo>
                <a:lnTo>
                  <a:pt x="83947" y="93725"/>
                </a:lnTo>
                <a:lnTo>
                  <a:pt x="91948" y="121284"/>
                </a:lnTo>
                <a:lnTo>
                  <a:pt x="115473" y="123255"/>
                </a:lnTo>
                <a:lnTo>
                  <a:pt x="116822" y="120490"/>
                </a:lnTo>
                <a:lnTo>
                  <a:pt x="107442" y="89915"/>
                </a:lnTo>
                <a:close/>
              </a:path>
              <a:path w="537845" h="156210">
                <a:moveTo>
                  <a:pt x="55499" y="0"/>
                </a:moveTo>
                <a:lnTo>
                  <a:pt x="0" y="113664"/>
                </a:lnTo>
                <a:lnTo>
                  <a:pt x="25146" y="115696"/>
                </a:lnTo>
                <a:lnTo>
                  <a:pt x="37084" y="89915"/>
                </a:lnTo>
                <a:lnTo>
                  <a:pt x="107442" y="89915"/>
                </a:lnTo>
                <a:lnTo>
                  <a:pt x="102377" y="73405"/>
                </a:lnTo>
                <a:lnTo>
                  <a:pt x="77977" y="73405"/>
                </a:lnTo>
                <a:lnTo>
                  <a:pt x="45974" y="70738"/>
                </a:lnTo>
                <a:lnTo>
                  <a:pt x="65404" y="28447"/>
                </a:lnTo>
                <a:lnTo>
                  <a:pt x="88583" y="28447"/>
                </a:lnTo>
                <a:lnTo>
                  <a:pt x="80517" y="2158"/>
                </a:lnTo>
                <a:lnTo>
                  <a:pt x="55499" y="0"/>
                </a:lnTo>
                <a:close/>
              </a:path>
              <a:path w="537845" h="156210">
                <a:moveTo>
                  <a:pt x="204057" y="38100"/>
                </a:moveTo>
                <a:lnTo>
                  <a:pt x="180848" y="38100"/>
                </a:lnTo>
                <a:lnTo>
                  <a:pt x="193421" y="82930"/>
                </a:lnTo>
                <a:lnTo>
                  <a:pt x="217797" y="82930"/>
                </a:lnTo>
                <a:lnTo>
                  <a:pt x="204057" y="38100"/>
                </a:lnTo>
                <a:close/>
              </a:path>
              <a:path w="537845" h="156210">
                <a:moveTo>
                  <a:pt x="88583" y="28447"/>
                </a:moveTo>
                <a:lnTo>
                  <a:pt x="65404" y="28447"/>
                </a:lnTo>
                <a:lnTo>
                  <a:pt x="77977" y="73405"/>
                </a:lnTo>
                <a:lnTo>
                  <a:pt x="102377" y="73405"/>
                </a:lnTo>
                <a:lnTo>
                  <a:pt x="88583" y="28447"/>
                </a:lnTo>
                <a:close/>
              </a:path>
              <a:path w="537845" h="156210">
                <a:moveTo>
                  <a:pt x="323837" y="39496"/>
                </a:moveTo>
                <a:lnTo>
                  <a:pt x="288798" y="39496"/>
                </a:lnTo>
                <a:lnTo>
                  <a:pt x="323596" y="42417"/>
                </a:lnTo>
                <a:lnTo>
                  <a:pt x="323837" y="39496"/>
                </a:lnTo>
                <a:close/>
              </a:path>
              <a:path w="537845" h="156210">
                <a:moveTo>
                  <a:pt x="333755" y="23240"/>
                </a:moveTo>
                <a:lnTo>
                  <a:pt x="332104" y="43052"/>
                </a:lnTo>
                <a:lnTo>
                  <a:pt x="366902" y="45973"/>
                </a:lnTo>
                <a:lnTo>
                  <a:pt x="358775" y="143509"/>
                </a:lnTo>
                <a:lnTo>
                  <a:pt x="382524" y="145541"/>
                </a:lnTo>
                <a:lnTo>
                  <a:pt x="390651" y="48005"/>
                </a:lnTo>
                <a:lnTo>
                  <a:pt x="425564" y="48005"/>
                </a:lnTo>
                <a:lnTo>
                  <a:pt x="426974" y="30987"/>
                </a:lnTo>
                <a:lnTo>
                  <a:pt x="333755" y="23240"/>
                </a:lnTo>
                <a:close/>
              </a:path>
              <a:path w="537845" h="156210">
                <a:moveTo>
                  <a:pt x="425564" y="48005"/>
                </a:moveTo>
                <a:lnTo>
                  <a:pt x="390651" y="48005"/>
                </a:lnTo>
                <a:lnTo>
                  <a:pt x="425323" y="50926"/>
                </a:lnTo>
                <a:lnTo>
                  <a:pt x="425564" y="48005"/>
                </a:lnTo>
                <a:close/>
              </a:path>
              <a:path w="537845" h="156210">
                <a:moveTo>
                  <a:pt x="490819" y="34377"/>
                </a:moveTo>
                <a:lnTo>
                  <a:pt x="445202" y="55210"/>
                </a:lnTo>
                <a:lnTo>
                  <a:pt x="433075" y="93323"/>
                </a:lnTo>
                <a:lnTo>
                  <a:pt x="433212" y="106055"/>
                </a:lnTo>
                <a:lnTo>
                  <a:pt x="457984" y="148395"/>
                </a:lnTo>
                <a:lnTo>
                  <a:pt x="483819" y="155967"/>
                </a:lnTo>
                <a:lnTo>
                  <a:pt x="495266" y="155365"/>
                </a:lnTo>
                <a:lnTo>
                  <a:pt x="506843" y="151792"/>
                </a:lnTo>
                <a:lnTo>
                  <a:pt x="519749" y="144391"/>
                </a:lnTo>
                <a:lnTo>
                  <a:pt x="526519" y="136016"/>
                </a:lnTo>
                <a:lnTo>
                  <a:pt x="489458" y="136016"/>
                </a:lnTo>
                <a:lnTo>
                  <a:pt x="474599" y="134873"/>
                </a:lnTo>
                <a:lnTo>
                  <a:pt x="467995" y="131063"/>
                </a:lnTo>
                <a:lnTo>
                  <a:pt x="462169" y="122804"/>
                </a:lnTo>
                <a:lnTo>
                  <a:pt x="459028" y="114422"/>
                </a:lnTo>
                <a:lnTo>
                  <a:pt x="457843" y="102017"/>
                </a:lnTo>
                <a:lnTo>
                  <a:pt x="458782" y="84218"/>
                </a:lnTo>
                <a:lnTo>
                  <a:pt x="462471" y="71251"/>
                </a:lnTo>
                <a:lnTo>
                  <a:pt x="468502" y="62229"/>
                </a:lnTo>
                <a:lnTo>
                  <a:pt x="474345" y="56514"/>
                </a:lnTo>
                <a:lnTo>
                  <a:pt x="481711" y="53975"/>
                </a:lnTo>
                <a:lnTo>
                  <a:pt x="529561" y="53975"/>
                </a:lnTo>
                <a:lnTo>
                  <a:pt x="526257" y="49029"/>
                </a:lnTo>
                <a:lnTo>
                  <a:pt x="517017" y="41704"/>
                </a:lnTo>
                <a:lnTo>
                  <a:pt x="505347" y="36831"/>
                </a:lnTo>
                <a:lnTo>
                  <a:pt x="490819" y="34377"/>
                </a:lnTo>
                <a:close/>
              </a:path>
              <a:path w="537845" h="156210">
                <a:moveTo>
                  <a:pt x="511301" y="112775"/>
                </a:moveTo>
                <a:lnTo>
                  <a:pt x="489458" y="136016"/>
                </a:lnTo>
                <a:lnTo>
                  <a:pt x="526519" y="136016"/>
                </a:lnTo>
                <a:lnTo>
                  <a:pt x="527593" y="134688"/>
                </a:lnTo>
                <a:lnTo>
                  <a:pt x="533653" y="122046"/>
                </a:lnTo>
                <a:lnTo>
                  <a:pt x="511301" y="112775"/>
                </a:lnTo>
                <a:close/>
              </a:path>
              <a:path w="537845" h="156210">
                <a:moveTo>
                  <a:pt x="529561" y="53975"/>
                </a:moveTo>
                <a:lnTo>
                  <a:pt x="481711" y="53975"/>
                </a:lnTo>
                <a:lnTo>
                  <a:pt x="496697" y="55244"/>
                </a:lnTo>
                <a:lnTo>
                  <a:pt x="501903" y="57403"/>
                </a:lnTo>
                <a:lnTo>
                  <a:pt x="510159" y="65150"/>
                </a:lnTo>
                <a:lnTo>
                  <a:pt x="512699" y="70230"/>
                </a:lnTo>
                <a:lnTo>
                  <a:pt x="513588" y="76453"/>
                </a:lnTo>
                <a:lnTo>
                  <a:pt x="537273" y="71835"/>
                </a:lnTo>
                <a:lnTo>
                  <a:pt x="533168" y="59374"/>
                </a:lnTo>
                <a:lnTo>
                  <a:pt x="529561" y="53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468263" y="2218498"/>
            <a:ext cx="110489" cy="121920"/>
          </a:xfrm>
          <a:custGeom>
            <a:avLst/>
            <a:gdLst/>
            <a:ahLst/>
            <a:cxnLst/>
            <a:rect l="l" t="t" r="r" b="b"/>
            <a:pathLst>
              <a:path w="110489" h="121919">
                <a:moveTo>
                  <a:pt x="53166" y="0"/>
                </a:moveTo>
                <a:lnTo>
                  <a:pt x="17842" y="15093"/>
                </a:lnTo>
                <a:lnTo>
                  <a:pt x="0" y="63855"/>
                </a:lnTo>
                <a:lnTo>
                  <a:pt x="1388" y="76198"/>
                </a:lnTo>
                <a:lnTo>
                  <a:pt x="32128" y="116117"/>
                </a:lnTo>
                <a:lnTo>
                  <a:pt x="58727" y="121862"/>
                </a:lnTo>
                <a:lnTo>
                  <a:pt x="71271" y="121269"/>
                </a:lnTo>
                <a:lnTo>
                  <a:pt x="107015" y="101664"/>
                </a:lnTo>
                <a:lnTo>
                  <a:pt x="59920" y="101664"/>
                </a:lnTo>
                <a:lnTo>
                  <a:pt x="51627" y="100859"/>
                </a:lnTo>
                <a:lnTo>
                  <a:pt x="39985" y="96489"/>
                </a:lnTo>
                <a:lnTo>
                  <a:pt x="30176" y="86982"/>
                </a:lnTo>
                <a:lnTo>
                  <a:pt x="26491" y="78226"/>
                </a:lnTo>
                <a:lnTo>
                  <a:pt x="25010" y="65916"/>
                </a:lnTo>
                <a:lnTo>
                  <a:pt x="25885" y="48710"/>
                </a:lnTo>
                <a:lnTo>
                  <a:pt x="30163" y="36590"/>
                </a:lnTo>
                <a:lnTo>
                  <a:pt x="37793" y="26963"/>
                </a:lnTo>
                <a:lnTo>
                  <a:pt x="48631" y="21433"/>
                </a:lnTo>
                <a:lnTo>
                  <a:pt x="61952" y="20384"/>
                </a:lnTo>
                <a:lnTo>
                  <a:pt x="103472" y="20384"/>
                </a:lnTo>
                <a:lnTo>
                  <a:pt x="103115" y="19707"/>
                </a:lnTo>
                <a:lnTo>
                  <a:pt x="92924" y="9061"/>
                </a:lnTo>
                <a:lnTo>
                  <a:pt x="83889" y="4778"/>
                </a:lnTo>
                <a:lnTo>
                  <a:pt x="71102" y="1754"/>
                </a:lnTo>
                <a:lnTo>
                  <a:pt x="53166" y="0"/>
                </a:lnTo>
                <a:close/>
              </a:path>
              <a:path w="110489" h="121919">
                <a:moveTo>
                  <a:pt x="59285" y="56579"/>
                </a:moveTo>
                <a:lnTo>
                  <a:pt x="57634" y="76391"/>
                </a:lnTo>
                <a:lnTo>
                  <a:pt x="84812" y="78677"/>
                </a:lnTo>
                <a:lnTo>
                  <a:pt x="83542" y="93536"/>
                </a:lnTo>
                <a:lnTo>
                  <a:pt x="79732" y="96076"/>
                </a:lnTo>
                <a:lnTo>
                  <a:pt x="75287" y="98108"/>
                </a:lnTo>
                <a:lnTo>
                  <a:pt x="64873" y="101156"/>
                </a:lnTo>
                <a:lnTo>
                  <a:pt x="59920" y="101664"/>
                </a:lnTo>
                <a:lnTo>
                  <a:pt x="107015" y="101664"/>
                </a:lnTo>
                <a:lnTo>
                  <a:pt x="110339" y="60897"/>
                </a:lnTo>
                <a:lnTo>
                  <a:pt x="59285" y="56579"/>
                </a:lnTo>
                <a:close/>
              </a:path>
              <a:path w="110489" h="121919">
                <a:moveTo>
                  <a:pt x="103472" y="20384"/>
                </a:moveTo>
                <a:lnTo>
                  <a:pt x="61952" y="20384"/>
                </a:lnTo>
                <a:lnTo>
                  <a:pt x="68683" y="21019"/>
                </a:lnTo>
                <a:lnTo>
                  <a:pt x="74271" y="23051"/>
                </a:lnTo>
                <a:lnTo>
                  <a:pt x="78708" y="26963"/>
                </a:lnTo>
                <a:lnTo>
                  <a:pt x="82907" y="30544"/>
                </a:lnTo>
                <a:lnTo>
                  <a:pt x="85574" y="35370"/>
                </a:lnTo>
                <a:lnTo>
                  <a:pt x="86717" y="41212"/>
                </a:lnTo>
                <a:lnTo>
                  <a:pt x="108769" y="30424"/>
                </a:lnTo>
                <a:lnTo>
                  <a:pt x="103472" y="20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509663" y="3120198"/>
            <a:ext cx="110489" cy="121920"/>
          </a:xfrm>
          <a:custGeom>
            <a:avLst/>
            <a:gdLst/>
            <a:ahLst/>
            <a:cxnLst/>
            <a:rect l="l" t="t" r="r" b="b"/>
            <a:pathLst>
              <a:path w="110490" h="121919">
                <a:moveTo>
                  <a:pt x="53166" y="0"/>
                </a:moveTo>
                <a:lnTo>
                  <a:pt x="17842" y="15093"/>
                </a:lnTo>
                <a:lnTo>
                  <a:pt x="0" y="63855"/>
                </a:lnTo>
                <a:lnTo>
                  <a:pt x="1388" y="76198"/>
                </a:lnTo>
                <a:lnTo>
                  <a:pt x="32128" y="116117"/>
                </a:lnTo>
                <a:lnTo>
                  <a:pt x="58727" y="121862"/>
                </a:lnTo>
                <a:lnTo>
                  <a:pt x="71271" y="121269"/>
                </a:lnTo>
                <a:lnTo>
                  <a:pt x="107015" y="101664"/>
                </a:lnTo>
                <a:lnTo>
                  <a:pt x="59920" y="101664"/>
                </a:lnTo>
                <a:lnTo>
                  <a:pt x="51627" y="100859"/>
                </a:lnTo>
                <a:lnTo>
                  <a:pt x="39985" y="96489"/>
                </a:lnTo>
                <a:lnTo>
                  <a:pt x="30176" y="86982"/>
                </a:lnTo>
                <a:lnTo>
                  <a:pt x="26491" y="78226"/>
                </a:lnTo>
                <a:lnTo>
                  <a:pt x="25010" y="65916"/>
                </a:lnTo>
                <a:lnTo>
                  <a:pt x="25885" y="48710"/>
                </a:lnTo>
                <a:lnTo>
                  <a:pt x="30163" y="36590"/>
                </a:lnTo>
                <a:lnTo>
                  <a:pt x="37793" y="26963"/>
                </a:lnTo>
                <a:lnTo>
                  <a:pt x="48631" y="21433"/>
                </a:lnTo>
                <a:lnTo>
                  <a:pt x="61952" y="20384"/>
                </a:lnTo>
                <a:lnTo>
                  <a:pt x="103472" y="20384"/>
                </a:lnTo>
                <a:lnTo>
                  <a:pt x="103115" y="19707"/>
                </a:lnTo>
                <a:lnTo>
                  <a:pt x="92924" y="9061"/>
                </a:lnTo>
                <a:lnTo>
                  <a:pt x="83889" y="4778"/>
                </a:lnTo>
                <a:lnTo>
                  <a:pt x="71102" y="1754"/>
                </a:lnTo>
                <a:lnTo>
                  <a:pt x="53166" y="0"/>
                </a:lnTo>
                <a:close/>
              </a:path>
              <a:path w="110490" h="121919">
                <a:moveTo>
                  <a:pt x="59285" y="56579"/>
                </a:moveTo>
                <a:lnTo>
                  <a:pt x="57634" y="76391"/>
                </a:lnTo>
                <a:lnTo>
                  <a:pt x="84812" y="78677"/>
                </a:lnTo>
                <a:lnTo>
                  <a:pt x="83542" y="93536"/>
                </a:lnTo>
                <a:lnTo>
                  <a:pt x="79732" y="96076"/>
                </a:lnTo>
                <a:lnTo>
                  <a:pt x="75287" y="98108"/>
                </a:lnTo>
                <a:lnTo>
                  <a:pt x="64873" y="101156"/>
                </a:lnTo>
                <a:lnTo>
                  <a:pt x="59920" y="101664"/>
                </a:lnTo>
                <a:lnTo>
                  <a:pt x="107015" y="101664"/>
                </a:lnTo>
                <a:lnTo>
                  <a:pt x="110339" y="60897"/>
                </a:lnTo>
                <a:lnTo>
                  <a:pt x="59285" y="56579"/>
                </a:lnTo>
                <a:close/>
              </a:path>
              <a:path w="110490" h="121919">
                <a:moveTo>
                  <a:pt x="103472" y="20384"/>
                </a:moveTo>
                <a:lnTo>
                  <a:pt x="61952" y="20384"/>
                </a:lnTo>
                <a:lnTo>
                  <a:pt x="68683" y="21019"/>
                </a:lnTo>
                <a:lnTo>
                  <a:pt x="74271" y="23051"/>
                </a:lnTo>
                <a:lnTo>
                  <a:pt x="78708" y="26963"/>
                </a:lnTo>
                <a:lnTo>
                  <a:pt x="82907" y="30544"/>
                </a:lnTo>
                <a:lnTo>
                  <a:pt x="85574" y="35370"/>
                </a:lnTo>
                <a:lnTo>
                  <a:pt x="86717" y="41212"/>
                </a:lnTo>
                <a:lnTo>
                  <a:pt x="108769" y="30424"/>
                </a:lnTo>
                <a:lnTo>
                  <a:pt x="103472" y="20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646063" y="3183698"/>
            <a:ext cx="110489" cy="121920"/>
          </a:xfrm>
          <a:custGeom>
            <a:avLst/>
            <a:gdLst/>
            <a:ahLst/>
            <a:cxnLst/>
            <a:rect l="l" t="t" r="r" b="b"/>
            <a:pathLst>
              <a:path w="110489" h="121920">
                <a:moveTo>
                  <a:pt x="53166" y="0"/>
                </a:moveTo>
                <a:lnTo>
                  <a:pt x="17842" y="15093"/>
                </a:lnTo>
                <a:lnTo>
                  <a:pt x="0" y="63855"/>
                </a:lnTo>
                <a:lnTo>
                  <a:pt x="1388" y="76198"/>
                </a:lnTo>
                <a:lnTo>
                  <a:pt x="32128" y="116117"/>
                </a:lnTo>
                <a:lnTo>
                  <a:pt x="58727" y="121862"/>
                </a:lnTo>
                <a:lnTo>
                  <a:pt x="71271" y="121269"/>
                </a:lnTo>
                <a:lnTo>
                  <a:pt x="107015" y="101664"/>
                </a:lnTo>
                <a:lnTo>
                  <a:pt x="59920" y="101664"/>
                </a:lnTo>
                <a:lnTo>
                  <a:pt x="51627" y="100859"/>
                </a:lnTo>
                <a:lnTo>
                  <a:pt x="39985" y="96489"/>
                </a:lnTo>
                <a:lnTo>
                  <a:pt x="30176" y="86982"/>
                </a:lnTo>
                <a:lnTo>
                  <a:pt x="26491" y="78226"/>
                </a:lnTo>
                <a:lnTo>
                  <a:pt x="25010" y="65916"/>
                </a:lnTo>
                <a:lnTo>
                  <a:pt x="25885" y="48710"/>
                </a:lnTo>
                <a:lnTo>
                  <a:pt x="30163" y="36590"/>
                </a:lnTo>
                <a:lnTo>
                  <a:pt x="37793" y="26963"/>
                </a:lnTo>
                <a:lnTo>
                  <a:pt x="48631" y="21433"/>
                </a:lnTo>
                <a:lnTo>
                  <a:pt x="61952" y="20384"/>
                </a:lnTo>
                <a:lnTo>
                  <a:pt x="103472" y="20384"/>
                </a:lnTo>
                <a:lnTo>
                  <a:pt x="103115" y="19707"/>
                </a:lnTo>
                <a:lnTo>
                  <a:pt x="92924" y="9061"/>
                </a:lnTo>
                <a:lnTo>
                  <a:pt x="83889" y="4778"/>
                </a:lnTo>
                <a:lnTo>
                  <a:pt x="71102" y="1754"/>
                </a:lnTo>
                <a:lnTo>
                  <a:pt x="53166" y="0"/>
                </a:lnTo>
                <a:close/>
              </a:path>
              <a:path w="110489" h="121920">
                <a:moveTo>
                  <a:pt x="59285" y="56579"/>
                </a:moveTo>
                <a:lnTo>
                  <a:pt x="57634" y="76391"/>
                </a:lnTo>
                <a:lnTo>
                  <a:pt x="84812" y="78677"/>
                </a:lnTo>
                <a:lnTo>
                  <a:pt x="83542" y="93536"/>
                </a:lnTo>
                <a:lnTo>
                  <a:pt x="79732" y="96076"/>
                </a:lnTo>
                <a:lnTo>
                  <a:pt x="75287" y="98108"/>
                </a:lnTo>
                <a:lnTo>
                  <a:pt x="64873" y="101156"/>
                </a:lnTo>
                <a:lnTo>
                  <a:pt x="59920" y="101664"/>
                </a:lnTo>
                <a:lnTo>
                  <a:pt x="107015" y="101664"/>
                </a:lnTo>
                <a:lnTo>
                  <a:pt x="110339" y="60897"/>
                </a:lnTo>
                <a:lnTo>
                  <a:pt x="59285" y="56579"/>
                </a:lnTo>
                <a:close/>
              </a:path>
              <a:path w="110489" h="121920">
                <a:moveTo>
                  <a:pt x="103472" y="20384"/>
                </a:moveTo>
                <a:lnTo>
                  <a:pt x="61952" y="20384"/>
                </a:lnTo>
                <a:lnTo>
                  <a:pt x="68683" y="21019"/>
                </a:lnTo>
                <a:lnTo>
                  <a:pt x="74271" y="23051"/>
                </a:lnTo>
                <a:lnTo>
                  <a:pt x="78708" y="26963"/>
                </a:lnTo>
                <a:lnTo>
                  <a:pt x="82907" y="30544"/>
                </a:lnTo>
                <a:lnTo>
                  <a:pt x="85574" y="35370"/>
                </a:lnTo>
                <a:lnTo>
                  <a:pt x="86717" y="41212"/>
                </a:lnTo>
                <a:lnTo>
                  <a:pt x="108769" y="30424"/>
                </a:lnTo>
                <a:lnTo>
                  <a:pt x="103472" y="203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227573" y="2968244"/>
            <a:ext cx="537845" cy="156210"/>
          </a:xfrm>
          <a:custGeom>
            <a:avLst/>
            <a:gdLst/>
            <a:ahLst/>
            <a:cxnLst/>
            <a:rect l="l" t="t" r="r" b="b"/>
            <a:pathLst>
              <a:path w="537845" h="156210">
                <a:moveTo>
                  <a:pt x="232028" y="14731"/>
                </a:moveTo>
                <a:lnTo>
                  <a:pt x="230250" y="34670"/>
                </a:lnTo>
                <a:lnTo>
                  <a:pt x="265175" y="37464"/>
                </a:lnTo>
                <a:lnTo>
                  <a:pt x="257048" y="135000"/>
                </a:lnTo>
                <a:lnTo>
                  <a:pt x="280670" y="137032"/>
                </a:lnTo>
                <a:lnTo>
                  <a:pt x="288798" y="39496"/>
                </a:lnTo>
                <a:lnTo>
                  <a:pt x="323837" y="39496"/>
                </a:lnTo>
                <a:lnTo>
                  <a:pt x="325247" y="22478"/>
                </a:lnTo>
                <a:lnTo>
                  <a:pt x="232028" y="14731"/>
                </a:lnTo>
                <a:close/>
              </a:path>
              <a:path w="537845" h="156210">
                <a:moveTo>
                  <a:pt x="222857" y="99440"/>
                </a:moveTo>
                <a:lnTo>
                  <a:pt x="152400" y="99440"/>
                </a:lnTo>
                <a:lnTo>
                  <a:pt x="199389" y="103377"/>
                </a:lnTo>
                <a:lnTo>
                  <a:pt x="207390" y="130936"/>
                </a:lnTo>
                <a:lnTo>
                  <a:pt x="233172" y="133095"/>
                </a:lnTo>
                <a:lnTo>
                  <a:pt x="222857" y="99440"/>
                </a:lnTo>
                <a:close/>
              </a:path>
              <a:path w="537845" h="156210">
                <a:moveTo>
                  <a:pt x="115473" y="123255"/>
                </a:moveTo>
                <a:lnTo>
                  <a:pt x="140588" y="125348"/>
                </a:lnTo>
                <a:lnTo>
                  <a:pt x="141457" y="123443"/>
                </a:lnTo>
                <a:lnTo>
                  <a:pt x="117728" y="123443"/>
                </a:lnTo>
                <a:lnTo>
                  <a:pt x="115473" y="123255"/>
                </a:lnTo>
                <a:close/>
              </a:path>
              <a:path w="537845" h="156210">
                <a:moveTo>
                  <a:pt x="116822" y="120490"/>
                </a:moveTo>
                <a:lnTo>
                  <a:pt x="115473" y="123255"/>
                </a:lnTo>
                <a:lnTo>
                  <a:pt x="117728" y="123443"/>
                </a:lnTo>
                <a:lnTo>
                  <a:pt x="116822" y="120490"/>
                </a:lnTo>
                <a:close/>
              </a:path>
              <a:path w="537845" h="156210">
                <a:moveTo>
                  <a:pt x="170941" y="9651"/>
                </a:moveTo>
                <a:lnTo>
                  <a:pt x="116822" y="120490"/>
                </a:lnTo>
                <a:lnTo>
                  <a:pt x="117728" y="123443"/>
                </a:lnTo>
                <a:lnTo>
                  <a:pt x="141457" y="123443"/>
                </a:lnTo>
                <a:lnTo>
                  <a:pt x="152400" y="99440"/>
                </a:lnTo>
                <a:lnTo>
                  <a:pt x="222857" y="99440"/>
                </a:lnTo>
                <a:lnTo>
                  <a:pt x="217797" y="82930"/>
                </a:lnTo>
                <a:lnTo>
                  <a:pt x="193421" y="82930"/>
                </a:lnTo>
                <a:lnTo>
                  <a:pt x="161416" y="80263"/>
                </a:lnTo>
                <a:lnTo>
                  <a:pt x="180848" y="38100"/>
                </a:lnTo>
                <a:lnTo>
                  <a:pt x="204057" y="38100"/>
                </a:lnTo>
                <a:lnTo>
                  <a:pt x="195961" y="11683"/>
                </a:lnTo>
                <a:lnTo>
                  <a:pt x="170941" y="9651"/>
                </a:lnTo>
                <a:close/>
              </a:path>
              <a:path w="537845" h="156210">
                <a:moveTo>
                  <a:pt x="107442" y="89915"/>
                </a:moveTo>
                <a:lnTo>
                  <a:pt x="37084" y="89915"/>
                </a:lnTo>
                <a:lnTo>
                  <a:pt x="83947" y="93725"/>
                </a:lnTo>
                <a:lnTo>
                  <a:pt x="91948" y="121284"/>
                </a:lnTo>
                <a:lnTo>
                  <a:pt x="115473" y="123255"/>
                </a:lnTo>
                <a:lnTo>
                  <a:pt x="116822" y="120490"/>
                </a:lnTo>
                <a:lnTo>
                  <a:pt x="107442" y="89915"/>
                </a:lnTo>
                <a:close/>
              </a:path>
              <a:path w="537845" h="156210">
                <a:moveTo>
                  <a:pt x="55499" y="0"/>
                </a:moveTo>
                <a:lnTo>
                  <a:pt x="0" y="113664"/>
                </a:lnTo>
                <a:lnTo>
                  <a:pt x="25146" y="115696"/>
                </a:lnTo>
                <a:lnTo>
                  <a:pt x="37084" y="89915"/>
                </a:lnTo>
                <a:lnTo>
                  <a:pt x="107442" y="89915"/>
                </a:lnTo>
                <a:lnTo>
                  <a:pt x="102377" y="73405"/>
                </a:lnTo>
                <a:lnTo>
                  <a:pt x="77977" y="73405"/>
                </a:lnTo>
                <a:lnTo>
                  <a:pt x="45974" y="70738"/>
                </a:lnTo>
                <a:lnTo>
                  <a:pt x="65404" y="28447"/>
                </a:lnTo>
                <a:lnTo>
                  <a:pt x="88583" y="28447"/>
                </a:lnTo>
                <a:lnTo>
                  <a:pt x="80517" y="2158"/>
                </a:lnTo>
                <a:lnTo>
                  <a:pt x="55499" y="0"/>
                </a:lnTo>
                <a:close/>
              </a:path>
              <a:path w="537845" h="156210">
                <a:moveTo>
                  <a:pt x="204057" y="38100"/>
                </a:moveTo>
                <a:lnTo>
                  <a:pt x="180848" y="38100"/>
                </a:lnTo>
                <a:lnTo>
                  <a:pt x="193421" y="82930"/>
                </a:lnTo>
                <a:lnTo>
                  <a:pt x="217797" y="82930"/>
                </a:lnTo>
                <a:lnTo>
                  <a:pt x="204057" y="38100"/>
                </a:lnTo>
                <a:close/>
              </a:path>
              <a:path w="537845" h="156210">
                <a:moveTo>
                  <a:pt x="88583" y="28447"/>
                </a:moveTo>
                <a:lnTo>
                  <a:pt x="65404" y="28447"/>
                </a:lnTo>
                <a:lnTo>
                  <a:pt x="77977" y="73405"/>
                </a:lnTo>
                <a:lnTo>
                  <a:pt x="102377" y="73405"/>
                </a:lnTo>
                <a:lnTo>
                  <a:pt x="88583" y="28447"/>
                </a:lnTo>
                <a:close/>
              </a:path>
              <a:path w="537845" h="156210">
                <a:moveTo>
                  <a:pt x="323837" y="39496"/>
                </a:moveTo>
                <a:lnTo>
                  <a:pt x="288798" y="39496"/>
                </a:lnTo>
                <a:lnTo>
                  <a:pt x="323596" y="42417"/>
                </a:lnTo>
                <a:lnTo>
                  <a:pt x="323837" y="39496"/>
                </a:lnTo>
                <a:close/>
              </a:path>
              <a:path w="537845" h="156210">
                <a:moveTo>
                  <a:pt x="333755" y="23240"/>
                </a:moveTo>
                <a:lnTo>
                  <a:pt x="332104" y="43052"/>
                </a:lnTo>
                <a:lnTo>
                  <a:pt x="366902" y="45973"/>
                </a:lnTo>
                <a:lnTo>
                  <a:pt x="358775" y="143509"/>
                </a:lnTo>
                <a:lnTo>
                  <a:pt x="382524" y="145541"/>
                </a:lnTo>
                <a:lnTo>
                  <a:pt x="390651" y="48005"/>
                </a:lnTo>
                <a:lnTo>
                  <a:pt x="425564" y="48005"/>
                </a:lnTo>
                <a:lnTo>
                  <a:pt x="426974" y="30987"/>
                </a:lnTo>
                <a:lnTo>
                  <a:pt x="333755" y="23240"/>
                </a:lnTo>
                <a:close/>
              </a:path>
              <a:path w="537845" h="156210">
                <a:moveTo>
                  <a:pt x="425564" y="48005"/>
                </a:moveTo>
                <a:lnTo>
                  <a:pt x="390651" y="48005"/>
                </a:lnTo>
                <a:lnTo>
                  <a:pt x="425323" y="50926"/>
                </a:lnTo>
                <a:lnTo>
                  <a:pt x="425564" y="48005"/>
                </a:lnTo>
                <a:close/>
              </a:path>
              <a:path w="537845" h="156210">
                <a:moveTo>
                  <a:pt x="490819" y="34377"/>
                </a:moveTo>
                <a:lnTo>
                  <a:pt x="445202" y="55210"/>
                </a:lnTo>
                <a:lnTo>
                  <a:pt x="433075" y="93323"/>
                </a:lnTo>
                <a:lnTo>
                  <a:pt x="433212" y="106055"/>
                </a:lnTo>
                <a:lnTo>
                  <a:pt x="457984" y="148395"/>
                </a:lnTo>
                <a:lnTo>
                  <a:pt x="483819" y="155967"/>
                </a:lnTo>
                <a:lnTo>
                  <a:pt x="495266" y="155365"/>
                </a:lnTo>
                <a:lnTo>
                  <a:pt x="506843" y="151792"/>
                </a:lnTo>
                <a:lnTo>
                  <a:pt x="519749" y="144391"/>
                </a:lnTo>
                <a:lnTo>
                  <a:pt x="526519" y="136016"/>
                </a:lnTo>
                <a:lnTo>
                  <a:pt x="489458" y="136016"/>
                </a:lnTo>
                <a:lnTo>
                  <a:pt x="474599" y="134873"/>
                </a:lnTo>
                <a:lnTo>
                  <a:pt x="467995" y="131063"/>
                </a:lnTo>
                <a:lnTo>
                  <a:pt x="462169" y="122804"/>
                </a:lnTo>
                <a:lnTo>
                  <a:pt x="459028" y="114422"/>
                </a:lnTo>
                <a:lnTo>
                  <a:pt x="457843" y="102017"/>
                </a:lnTo>
                <a:lnTo>
                  <a:pt x="458782" y="84218"/>
                </a:lnTo>
                <a:lnTo>
                  <a:pt x="462471" y="71251"/>
                </a:lnTo>
                <a:lnTo>
                  <a:pt x="468502" y="62229"/>
                </a:lnTo>
                <a:lnTo>
                  <a:pt x="474345" y="56514"/>
                </a:lnTo>
                <a:lnTo>
                  <a:pt x="481711" y="53975"/>
                </a:lnTo>
                <a:lnTo>
                  <a:pt x="529561" y="53975"/>
                </a:lnTo>
                <a:lnTo>
                  <a:pt x="526257" y="49029"/>
                </a:lnTo>
                <a:lnTo>
                  <a:pt x="517017" y="41704"/>
                </a:lnTo>
                <a:lnTo>
                  <a:pt x="505347" y="36831"/>
                </a:lnTo>
                <a:lnTo>
                  <a:pt x="490819" y="34377"/>
                </a:lnTo>
                <a:close/>
              </a:path>
              <a:path w="537845" h="156210">
                <a:moveTo>
                  <a:pt x="511301" y="112775"/>
                </a:moveTo>
                <a:lnTo>
                  <a:pt x="489458" y="136016"/>
                </a:lnTo>
                <a:lnTo>
                  <a:pt x="526519" y="136016"/>
                </a:lnTo>
                <a:lnTo>
                  <a:pt x="527593" y="134688"/>
                </a:lnTo>
                <a:lnTo>
                  <a:pt x="533653" y="122046"/>
                </a:lnTo>
                <a:lnTo>
                  <a:pt x="511301" y="112775"/>
                </a:lnTo>
                <a:close/>
              </a:path>
              <a:path w="537845" h="156210">
                <a:moveTo>
                  <a:pt x="529561" y="53975"/>
                </a:moveTo>
                <a:lnTo>
                  <a:pt x="481711" y="53975"/>
                </a:lnTo>
                <a:lnTo>
                  <a:pt x="496697" y="55244"/>
                </a:lnTo>
                <a:lnTo>
                  <a:pt x="501903" y="57403"/>
                </a:lnTo>
                <a:lnTo>
                  <a:pt x="510159" y="65150"/>
                </a:lnTo>
                <a:lnTo>
                  <a:pt x="512699" y="70230"/>
                </a:lnTo>
                <a:lnTo>
                  <a:pt x="513588" y="76453"/>
                </a:lnTo>
                <a:lnTo>
                  <a:pt x="537273" y="71835"/>
                </a:lnTo>
                <a:lnTo>
                  <a:pt x="533168" y="59374"/>
                </a:lnTo>
                <a:lnTo>
                  <a:pt x="529561" y="539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510025" y="3272368"/>
            <a:ext cx="527685" cy="159385"/>
          </a:xfrm>
          <a:custGeom>
            <a:avLst/>
            <a:gdLst/>
            <a:ahLst/>
            <a:cxnLst/>
            <a:rect l="l" t="t" r="r" b="b"/>
            <a:pathLst>
              <a:path w="527684" h="159385">
                <a:moveTo>
                  <a:pt x="57689" y="0"/>
                </a:moveTo>
                <a:lnTo>
                  <a:pt x="12077" y="20829"/>
                </a:lnTo>
                <a:lnTo>
                  <a:pt x="0" y="58938"/>
                </a:lnTo>
                <a:lnTo>
                  <a:pt x="135" y="71672"/>
                </a:lnTo>
                <a:lnTo>
                  <a:pt x="24867" y="113979"/>
                </a:lnTo>
                <a:lnTo>
                  <a:pt x="50738" y="121592"/>
                </a:lnTo>
                <a:lnTo>
                  <a:pt x="62143" y="120984"/>
                </a:lnTo>
                <a:lnTo>
                  <a:pt x="73746" y="117397"/>
                </a:lnTo>
                <a:lnTo>
                  <a:pt x="86673" y="109963"/>
                </a:lnTo>
                <a:lnTo>
                  <a:pt x="93381" y="101640"/>
                </a:lnTo>
                <a:lnTo>
                  <a:pt x="56381" y="101640"/>
                </a:lnTo>
                <a:lnTo>
                  <a:pt x="41522" y="100370"/>
                </a:lnTo>
                <a:lnTo>
                  <a:pt x="34791" y="96687"/>
                </a:lnTo>
                <a:lnTo>
                  <a:pt x="28989" y="88428"/>
                </a:lnTo>
                <a:lnTo>
                  <a:pt x="25880" y="80046"/>
                </a:lnTo>
                <a:lnTo>
                  <a:pt x="24665" y="67641"/>
                </a:lnTo>
                <a:lnTo>
                  <a:pt x="25579" y="49842"/>
                </a:lnTo>
                <a:lnTo>
                  <a:pt x="29268" y="36875"/>
                </a:lnTo>
                <a:lnTo>
                  <a:pt x="35299" y="27853"/>
                </a:lnTo>
                <a:lnTo>
                  <a:pt x="41268" y="22138"/>
                </a:lnTo>
                <a:lnTo>
                  <a:pt x="48634" y="19598"/>
                </a:lnTo>
                <a:lnTo>
                  <a:pt x="96408" y="19598"/>
                </a:lnTo>
                <a:lnTo>
                  <a:pt x="93095" y="14696"/>
                </a:lnTo>
                <a:lnTo>
                  <a:pt x="83883" y="7348"/>
                </a:lnTo>
                <a:lnTo>
                  <a:pt x="72245" y="2460"/>
                </a:lnTo>
                <a:lnTo>
                  <a:pt x="57689" y="0"/>
                </a:lnTo>
                <a:close/>
              </a:path>
              <a:path w="527684" h="159385">
                <a:moveTo>
                  <a:pt x="78225" y="78399"/>
                </a:moveTo>
                <a:lnTo>
                  <a:pt x="75431" y="86781"/>
                </a:lnTo>
                <a:lnTo>
                  <a:pt x="71748" y="92877"/>
                </a:lnTo>
                <a:lnTo>
                  <a:pt x="66795" y="96433"/>
                </a:lnTo>
                <a:lnTo>
                  <a:pt x="61969" y="100116"/>
                </a:lnTo>
                <a:lnTo>
                  <a:pt x="56381" y="101640"/>
                </a:lnTo>
                <a:lnTo>
                  <a:pt x="93381" y="101640"/>
                </a:lnTo>
                <a:lnTo>
                  <a:pt x="94504" y="100247"/>
                </a:lnTo>
                <a:lnTo>
                  <a:pt x="100577" y="87543"/>
                </a:lnTo>
                <a:lnTo>
                  <a:pt x="78225" y="78399"/>
                </a:lnTo>
                <a:close/>
              </a:path>
              <a:path w="527684" h="159385">
                <a:moveTo>
                  <a:pt x="96408" y="19598"/>
                </a:moveTo>
                <a:lnTo>
                  <a:pt x="48634" y="19598"/>
                </a:lnTo>
                <a:lnTo>
                  <a:pt x="57270" y="20233"/>
                </a:lnTo>
                <a:lnTo>
                  <a:pt x="63620" y="20868"/>
                </a:lnTo>
                <a:lnTo>
                  <a:pt x="68827" y="23027"/>
                </a:lnTo>
                <a:lnTo>
                  <a:pt x="72891" y="26964"/>
                </a:lnTo>
                <a:lnTo>
                  <a:pt x="76955" y="30774"/>
                </a:lnTo>
                <a:lnTo>
                  <a:pt x="79495" y="35854"/>
                </a:lnTo>
                <a:lnTo>
                  <a:pt x="80384" y="42077"/>
                </a:lnTo>
                <a:lnTo>
                  <a:pt x="104093" y="37519"/>
                </a:lnTo>
                <a:lnTo>
                  <a:pt x="100077" y="25028"/>
                </a:lnTo>
                <a:lnTo>
                  <a:pt x="96408" y="19598"/>
                </a:lnTo>
                <a:close/>
              </a:path>
              <a:path w="527684" h="159385">
                <a:moveTo>
                  <a:pt x="119246" y="7025"/>
                </a:moveTo>
                <a:lnTo>
                  <a:pt x="117595" y="26964"/>
                </a:lnTo>
                <a:lnTo>
                  <a:pt x="152520" y="29885"/>
                </a:lnTo>
                <a:lnTo>
                  <a:pt x="144392" y="127421"/>
                </a:lnTo>
                <a:lnTo>
                  <a:pt x="168014" y="129326"/>
                </a:lnTo>
                <a:lnTo>
                  <a:pt x="176142" y="31790"/>
                </a:lnTo>
                <a:lnTo>
                  <a:pt x="211184" y="31790"/>
                </a:lnTo>
                <a:lnTo>
                  <a:pt x="212591" y="14899"/>
                </a:lnTo>
                <a:lnTo>
                  <a:pt x="119246" y="7025"/>
                </a:lnTo>
                <a:close/>
              </a:path>
              <a:path w="527684" h="159385">
                <a:moveTo>
                  <a:pt x="211184" y="31790"/>
                </a:moveTo>
                <a:lnTo>
                  <a:pt x="176142" y="31790"/>
                </a:lnTo>
                <a:lnTo>
                  <a:pt x="210940" y="34711"/>
                </a:lnTo>
                <a:lnTo>
                  <a:pt x="211184" y="31790"/>
                </a:lnTo>
                <a:close/>
              </a:path>
              <a:path w="527684" h="159385">
                <a:moveTo>
                  <a:pt x="517265" y="125770"/>
                </a:moveTo>
                <a:lnTo>
                  <a:pt x="446779" y="125770"/>
                </a:lnTo>
                <a:lnTo>
                  <a:pt x="493769" y="129707"/>
                </a:lnTo>
                <a:lnTo>
                  <a:pt x="501770" y="157139"/>
                </a:lnTo>
                <a:lnTo>
                  <a:pt x="527551" y="159298"/>
                </a:lnTo>
                <a:lnTo>
                  <a:pt x="517265" y="125770"/>
                </a:lnTo>
                <a:close/>
              </a:path>
              <a:path w="527684" h="159385">
                <a:moveTo>
                  <a:pt x="409725" y="149459"/>
                </a:moveTo>
                <a:lnTo>
                  <a:pt x="434841" y="151551"/>
                </a:lnTo>
                <a:lnTo>
                  <a:pt x="435723" y="149646"/>
                </a:lnTo>
                <a:lnTo>
                  <a:pt x="412108" y="149646"/>
                </a:lnTo>
                <a:lnTo>
                  <a:pt x="409725" y="149459"/>
                </a:lnTo>
                <a:close/>
              </a:path>
              <a:path w="527684" h="159385">
                <a:moveTo>
                  <a:pt x="411153" y="146534"/>
                </a:moveTo>
                <a:lnTo>
                  <a:pt x="409725" y="149459"/>
                </a:lnTo>
                <a:lnTo>
                  <a:pt x="412108" y="149646"/>
                </a:lnTo>
                <a:lnTo>
                  <a:pt x="411153" y="146534"/>
                </a:lnTo>
                <a:close/>
              </a:path>
              <a:path w="527684" h="159385">
                <a:moveTo>
                  <a:pt x="465194" y="35854"/>
                </a:moveTo>
                <a:lnTo>
                  <a:pt x="411153" y="146534"/>
                </a:lnTo>
                <a:lnTo>
                  <a:pt x="412108" y="149646"/>
                </a:lnTo>
                <a:lnTo>
                  <a:pt x="435723" y="149646"/>
                </a:lnTo>
                <a:lnTo>
                  <a:pt x="446779" y="125770"/>
                </a:lnTo>
                <a:lnTo>
                  <a:pt x="517265" y="125770"/>
                </a:lnTo>
                <a:lnTo>
                  <a:pt x="512199" y="109260"/>
                </a:lnTo>
                <a:lnTo>
                  <a:pt x="487800" y="109260"/>
                </a:lnTo>
                <a:lnTo>
                  <a:pt x="455669" y="106593"/>
                </a:lnTo>
                <a:lnTo>
                  <a:pt x="475227" y="64302"/>
                </a:lnTo>
                <a:lnTo>
                  <a:pt x="498406" y="64302"/>
                </a:lnTo>
                <a:lnTo>
                  <a:pt x="490340" y="38013"/>
                </a:lnTo>
                <a:lnTo>
                  <a:pt x="465194" y="35854"/>
                </a:lnTo>
                <a:close/>
              </a:path>
              <a:path w="527684" h="159385">
                <a:moveTo>
                  <a:pt x="401822" y="116118"/>
                </a:moveTo>
                <a:lnTo>
                  <a:pt x="331336" y="116118"/>
                </a:lnTo>
                <a:lnTo>
                  <a:pt x="378326" y="120055"/>
                </a:lnTo>
                <a:lnTo>
                  <a:pt x="386327" y="147614"/>
                </a:lnTo>
                <a:lnTo>
                  <a:pt x="409725" y="149459"/>
                </a:lnTo>
                <a:lnTo>
                  <a:pt x="411153" y="146534"/>
                </a:lnTo>
                <a:lnTo>
                  <a:pt x="401822" y="116118"/>
                </a:lnTo>
                <a:close/>
              </a:path>
              <a:path w="527684" h="159385">
                <a:moveTo>
                  <a:pt x="349751" y="26329"/>
                </a:moveTo>
                <a:lnTo>
                  <a:pt x="294252" y="139867"/>
                </a:lnTo>
                <a:lnTo>
                  <a:pt x="319398" y="142026"/>
                </a:lnTo>
                <a:lnTo>
                  <a:pt x="331336" y="116118"/>
                </a:lnTo>
                <a:lnTo>
                  <a:pt x="401822" y="116118"/>
                </a:lnTo>
                <a:lnTo>
                  <a:pt x="396756" y="99608"/>
                </a:lnTo>
                <a:lnTo>
                  <a:pt x="372357" y="99608"/>
                </a:lnTo>
                <a:lnTo>
                  <a:pt x="340226" y="96941"/>
                </a:lnTo>
                <a:lnTo>
                  <a:pt x="359784" y="54650"/>
                </a:lnTo>
                <a:lnTo>
                  <a:pt x="382963" y="54650"/>
                </a:lnTo>
                <a:lnTo>
                  <a:pt x="374897" y="28361"/>
                </a:lnTo>
                <a:lnTo>
                  <a:pt x="349751" y="26329"/>
                </a:lnTo>
                <a:close/>
              </a:path>
              <a:path w="527684" h="159385">
                <a:moveTo>
                  <a:pt x="219576" y="15407"/>
                </a:moveTo>
                <a:lnTo>
                  <a:pt x="217798" y="35346"/>
                </a:lnTo>
                <a:lnTo>
                  <a:pt x="252723" y="38140"/>
                </a:lnTo>
                <a:lnTo>
                  <a:pt x="244595" y="135676"/>
                </a:lnTo>
                <a:lnTo>
                  <a:pt x="268217" y="137708"/>
                </a:lnTo>
                <a:lnTo>
                  <a:pt x="276345" y="40172"/>
                </a:lnTo>
                <a:lnTo>
                  <a:pt x="311385" y="40172"/>
                </a:lnTo>
                <a:lnTo>
                  <a:pt x="312794" y="23154"/>
                </a:lnTo>
                <a:lnTo>
                  <a:pt x="219576" y="15407"/>
                </a:lnTo>
                <a:close/>
              </a:path>
              <a:path w="527684" h="159385">
                <a:moveTo>
                  <a:pt x="498406" y="64302"/>
                </a:moveTo>
                <a:lnTo>
                  <a:pt x="475227" y="64302"/>
                </a:lnTo>
                <a:lnTo>
                  <a:pt x="487800" y="109260"/>
                </a:lnTo>
                <a:lnTo>
                  <a:pt x="512199" y="109260"/>
                </a:lnTo>
                <a:lnTo>
                  <a:pt x="498406" y="64302"/>
                </a:lnTo>
                <a:close/>
              </a:path>
              <a:path w="527684" h="159385">
                <a:moveTo>
                  <a:pt x="382963" y="54650"/>
                </a:moveTo>
                <a:lnTo>
                  <a:pt x="359784" y="54650"/>
                </a:lnTo>
                <a:lnTo>
                  <a:pt x="372357" y="99608"/>
                </a:lnTo>
                <a:lnTo>
                  <a:pt x="396756" y="99608"/>
                </a:lnTo>
                <a:lnTo>
                  <a:pt x="382963" y="54650"/>
                </a:lnTo>
                <a:close/>
              </a:path>
              <a:path w="527684" h="159385">
                <a:moveTo>
                  <a:pt x="311385" y="40172"/>
                </a:moveTo>
                <a:lnTo>
                  <a:pt x="276345" y="40172"/>
                </a:lnTo>
                <a:lnTo>
                  <a:pt x="311143" y="43093"/>
                </a:lnTo>
                <a:lnTo>
                  <a:pt x="311385" y="401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470400" y="368300"/>
            <a:ext cx="736600" cy="152400"/>
          </a:xfrm>
          <a:custGeom>
            <a:avLst/>
            <a:gdLst/>
            <a:ahLst/>
            <a:cxnLst/>
            <a:rect l="l" t="t" r="r" b="b"/>
            <a:pathLst>
              <a:path w="736600" h="152400">
                <a:moveTo>
                  <a:pt x="0" y="152400"/>
                </a:moveTo>
                <a:lnTo>
                  <a:pt x="11245" y="108418"/>
                </a:lnTo>
                <a:lnTo>
                  <a:pt x="40031" y="80923"/>
                </a:lnTo>
                <a:lnTo>
                  <a:pt x="61340" y="76200"/>
                </a:lnTo>
                <a:lnTo>
                  <a:pt x="306959" y="76200"/>
                </a:lnTo>
                <a:lnTo>
                  <a:pt x="319792" y="74530"/>
                </a:lnTo>
                <a:lnTo>
                  <a:pt x="351611" y="52242"/>
                </a:lnTo>
                <a:lnTo>
                  <a:pt x="367631" y="11285"/>
                </a:lnTo>
                <a:lnTo>
                  <a:pt x="368300" y="0"/>
                </a:lnTo>
                <a:lnTo>
                  <a:pt x="369641" y="15917"/>
                </a:lnTo>
                <a:lnTo>
                  <a:pt x="373481" y="30692"/>
                </a:lnTo>
                <a:lnTo>
                  <a:pt x="397245" y="64718"/>
                </a:lnTo>
                <a:lnTo>
                  <a:pt x="675259" y="76200"/>
                </a:lnTo>
                <a:lnTo>
                  <a:pt x="719911" y="100157"/>
                </a:lnTo>
                <a:lnTo>
                  <a:pt x="735931" y="141114"/>
                </a:lnTo>
                <a:lnTo>
                  <a:pt x="736600" y="1524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035563" y="2117470"/>
            <a:ext cx="393065" cy="190500"/>
          </a:xfrm>
          <a:custGeom>
            <a:avLst/>
            <a:gdLst/>
            <a:ahLst/>
            <a:cxnLst/>
            <a:rect l="l" t="t" r="r" b="b"/>
            <a:pathLst>
              <a:path w="393064" h="190500">
                <a:moveTo>
                  <a:pt x="392924" y="36194"/>
                </a:moveTo>
                <a:lnTo>
                  <a:pt x="381944" y="86390"/>
                </a:lnTo>
                <a:lnTo>
                  <a:pt x="356052" y="119168"/>
                </a:lnTo>
                <a:lnTo>
                  <a:pt x="352284" y="119379"/>
                </a:lnTo>
                <a:lnTo>
                  <a:pt x="221601" y="107314"/>
                </a:lnTo>
                <a:lnTo>
                  <a:pt x="214440" y="108601"/>
                </a:lnTo>
                <a:lnTo>
                  <a:pt x="207451" y="113608"/>
                </a:lnTo>
                <a:lnTo>
                  <a:pt x="185215" y="162826"/>
                </a:lnTo>
                <a:lnTo>
                  <a:pt x="180961" y="190373"/>
                </a:lnTo>
                <a:lnTo>
                  <a:pt x="181889" y="171799"/>
                </a:lnTo>
                <a:lnTo>
                  <a:pt x="181295" y="154488"/>
                </a:lnTo>
                <a:lnTo>
                  <a:pt x="171580" y="114461"/>
                </a:lnTo>
                <a:lnTo>
                  <a:pt x="25513" y="89153"/>
                </a:lnTo>
                <a:lnTo>
                  <a:pt x="1280" y="43857"/>
                </a:lnTo>
                <a:lnTo>
                  <a:pt x="0" y="27352"/>
                </a:lnTo>
                <a:lnTo>
                  <a:pt x="190" y="9390"/>
                </a:lnTo>
                <a:lnTo>
                  <a:pt x="875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527100" y="308476"/>
            <a:ext cx="1820545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spc="0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4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EN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IM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3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DI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ES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TRI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NE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948296" y="404634"/>
            <a:ext cx="1584325" cy="576580"/>
          </a:xfrm>
          <a:custGeom>
            <a:avLst/>
            <a:gdLst/>
            <a:ahLst/>
            <a:cxnLst/>
            <a:rect l="l" t="t" r="r" b="b"/>
            <a:pathLst>
              <a:path w="1584325" h="576580">
                <a:moveTo>
                  <a:pt x="0" y="576059"/>
                </a:moveTo>
                <a:lnTo>
                  <a:pt x="1584198" y="576059"/>
                </a:lnTo>
                <a:lnTo>
                  <a:pt x="1584198" y="0"/>
                </a:lnTo>
                <a:lnTo>
                  <a:pt x="0" y="0"/>
                </a:lnTo>
                <a:lnTo>
                  <a:pt x="0" y="5760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948296" y="404634"/>
            <a:ext cx="1584325" cy="576580"/>
          </a:xfrm>
          <a:custGeom>
            <a:avLst/>
            <a:gdLst/>
            <a:ahLst/>
            <a:cxnLst/>
            <a:rect l="l" t="t" r="r" b="b"/>
            <a:pathLst>
              <a:path w="1584325" h="576580">
                <a:moveTo>
                  <a:pt x="0" y="576059"/>
                </a:moveTo>
                <a:lnTo>
                  <a:pt x="1584198" y="576059"/>
                </a:lnTo>
                <a:lnTo>
                  <a:pt x="1584198" y="0"/>
                </a:lnTo>
                <a:lnTo>
                  <a:pt x="0" y="0"/>
                </a:lnTo>
                <a:lnTo>
                  <a:pt x="0" y="576059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5997955" y="260692"/>
            <a:ext cx="3146043" cy="654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88252" y="332625"/>
            <a:ext cx="2016760" cy="648335"/>
          </a:xfrm>
          <a:custGeom>
            <a:avLst/>
            <a:gdLst/>
            <a:ahLst/>
            <a:cxnLst/>
            <a:rect l="l" t="t" r="r" b="b"/>
            <a:pathLst>
              <a:path w="2016759" h="648335">
                <a:moveTo>
                  <a:pt x="0" y="648068"/>
                </a:moveTo>
                <a:lnTo>
                  <a:pt x="2016252" y="648068"/>
                </a:lnTo>
                <a:lnTo>
                  <a:pt x="2016252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88252" y="332625"/>
            <a:ext cx="2016760" cy="648335"/>
          </a:xfrm>
          <a:custGeom>
            <a:avLst/>
            <a:gdLst/>
            <a:ahLst/>
            <a:cxnLst/>
            <a:rect l="l" t="t" r="r" b="b"/>
            <a:pathLst>
              <a:path w="2016759" h="648335">
                <a:moveTo>
                  <a:pt x="0" y="648068"/>
                </a:moveTo>
                <a:lnTo>
                  <a:pt x="2016252" y="648068"/>
                </a:lnTo>
                <a:lnTo>
                  <a:pt x="2016252" y="0"/>
                </a:lnTo>
                <a:lnTo>
                  <a:pt x="0" y="0"/>
                </a:lnTo>
                <a:lnTo>
                  <a:pt x="0" y="648068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8188" y="213988"/>
            <a:ext cx="2162810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08330" marR="5080" indent="-596265">
              <a:lnSpc>
                <a:spcPct val="100000"/>
              </a:lnSpc>
            </a:pP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30" b="1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F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30" b="1">
                <a:solidFill>
                  <a:srgbClr val="871E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ESI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U</a:t>
            </a:r>
            <a:r>
              <a:rPr dirty="0" sz="2400" spc="-3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5" b="1">
                <a:solidFill>
                  <a:srgbClr val="871E33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L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39720" y="116636"/>
            <a:ext cx="4419600" cy="6584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14651" y="392175"/>
            <a:ext cx="224154" cy="224154"/>
          </a:xfrm>
          <a:custGeom>
            <a:avLst/>
            <a:gdLst/>
            <a:ahLst/>
            <a:cxnLst/>
            <a:rect l="l" t="t" r="r" b="b"/>
            <a:pathLst>
              <a:path w="224155" h="224154">
                <a:moveTo>
                  <a:pt x="111887" y="0"/>
                </a:moveTo>
                <a:lnTo>
                  <a:pt x="63920" y="10753"/>
                </a:lnTo>
                <a:lnTo>
                  <a:pt x="30543" y="35019"/>
                </a:lnTo>
                <a:lnTo>
                  <a:pt x="8169" y="69797"/>
                </a:lnTo>
                <a:lnTo>
                  <a:pt x="0" y="111887"/>
                </a:lnTo>
                <a:lnTo>
                  <a:pt x="202" y="118662"/>
                </a:lnTo>
                <a:lnTo>
                  <a:pt x="10753" y="159798"/>
                </a:lnTo>
                <a:lnTo>
                  <a:pt x="35019" y="193184"/>
                </a:lnTo>
                <a:lnTo>
                  <a:pt x="69797" y="215587"/>
                </a:lnTo>
                <a:lnTo>
                  <a:pt x="111887" y="223774"/>
                </a:lnTo>
                <a:lnTo>
                  <a:pt x="118662" y="223571"/>
                </a:lnTo>
                <a:lnTo>
                  <a:pt x="159798" y="212999"/>
                </a:lnTo>
                <a:lnTo>
                  <a:pt x="193184" y="188705"/>
                </a:lnTo>
                <a:lnTo>
                  <a:pt x="215587" y="153923"/>
                </a:lnTo>
                <a:lnTo>
                  <a:pt x="223774" y="111887"/>
                </a:lnTo>
                <a:lnTo>
                  <a:pt x="223571" y="105098"/>
                </a:lnTo>
                <a:lnTo>
                  <a:pt x="212999" y="63920"/>
                </a:lnTo>
                <a:lnTo>
                  <a:pt x="188705" y="30543"/>
                </a:lnTo>
                <a:lnTo>
                  <a:pt x="153923" y="8169"/>
                </a:lnTo>
                <a:lnTo>
                  <a:pt x="111887" y="0"/>
                </a:lnTo>
                <a:close/>
              </a:path>
            </a:pathLst>
          </a:custGeom>
          <a:solidFill>
            <a:srgbClr val="0390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399157" y="156504"/>
            <a:ext cx="1072515" cy="9505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 b="1">
                <a:solidFill>
                  <a:srgbClr val="B52C33"/>
                </a:solidFill>
                <a:latin typeface="Arial"/>
                <a:cs typeface="Arial"/>
              </a:rPr>
              <a:t>T</a:t>
            </a:r>
            <a:r>
              <a:rPr dirty="0" sz="1400" b="1">
                <a:solidFill>
                  <a:srgbClr val="B52C33"/>
                </a:solidFill>
                <a:latin typeface="Arial"/>
                <a:cs typeface="Arial"/>
              </a:rPr>
              <a:t>E</a:t>
            </a:r>
            <a:r>
              <a:rPr dirty="0" sz="1400" spc="-10" b="1">
                <a:solidFill>
                  <a:srgbClr val="B52C33"/>
                </a:solidFill>
                <a:latin typeface="Arial"/>
                <a:cs typeface="Arial"/>
              </a:rPr>
              <a:t>CHN</a:t>
            </a:r>
            <a:r>
              <a:rPr dirty="0" sz="1400" b="1">
                <a:solidFill>
                  <a:srgbClr val="B52C33"/>
                </a:solidFill>
                <a:latin typeface="Arial"/>
                <a:cs typeface="Arial"/>
              </a:rPr>
              <a:t>IQ</a:t>
            </a:r>
            <a:r>
              <a:rPr dirty="0" sz="1400" spc="-10" b="1">
                <a:solidFill>
                  <a:srgbClr val="B52C33"/>
                </a:solidFill>
                <a:latin typeface="Arial"/>
                <a:cs typeface="Arial"/>
              </a:rPr>
              <a:t>U</a:t>
            </a:r>
            <a:r>
              <a:rPr dirty="0" sz="1400" b="1">
                <a:solidFill>
                  <a:srgbClr val="B52C33"/>
                </a:solidFill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  <a:p>
            <a:pPr marL="73025">
              <a:lnSpc>
                <a:spcPct val="100000"/>
              </a:lnSpc>
              <a:spcBef>
                <a:spcPts val="395"/>
              </a:spcBef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  <a:p>
            <a:pPr marL="15240" marR="203835">
              <a:lnSpc>
                <a:spcPct val="100000"/>
              </a:lnSpc>
              <a:spcBef>
                <a:spcPts val="445"/>
              </a:spcBef>
            </a:pPr>
            <a:r>
              <a:rPr dirty="0" sz="1400" spc="15" b="1">
                <a:latin typeface="Arial"/>
                <a:cs typeface="Arial"/>
              </a:rPr>
              <a:t>M</a:t>
            </a:r>
            <a:r>
              <a:rPr dirty="0" sz="1400" b="1">
                <a:latin typeface="Arial"/>
                <a:cs typeface="Arial"/>
              </a:rPr>
              <a:t>ix</a:t>
            </a:r>
            <a:r>
              <a:rPr dirty="0" sz="1400" spc="-15" b="1">
                <a:latin typeface="Arial"/>
                <a:cs typeface="Arial"/>
              </a:rPr>
              <a:t>t</a:t>
            </a:r>
            <a:r>
              <a:rPr dirty="0" sz="1400" spc="-10" b="1">
                <a:latin typeface="Arial"/>
                <a:cs typeface="Arial"/>
              </a:rPr>
              <a:t>u</a:t>
            </a:r>
            <a:r>
              <a:rPr dirty="0" sz="1400" b="1">
                <a:latin typeface="Arial"/>
                <a:cs typeface="Arial"/>
              </a:rPr>
              <a:t>re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o</a:t>
            </a:r>
            <a:r>
              <a:rPr dirty="0" sz="1400" b="1">
                <a:latin typeface="Arial"/>
                <a:cs typeface="Arial"/>
              </a:rPr>
              <a:t>f</a:t>
            </a:r>
            <a:r>
              <a:rPr dirty="0" sz="140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DN</a:t>
            </a:r>
            <a:r>
              <a:rPr dirty="0" sz="1400" b="1">
                <a:latin typeface="Arial"/>
                <a:cs typeface="Arial"/>
              </a:rPr>
              <a:t>A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m</a:t>
            </a:r>
            <a:r>
              <a:rPr dirty="0" sz="1400" spc="-10" b="1">
                <a:latin typeface="Arial"/>
                <a:cs typeface="Arial"/>
              </a:rPr>
              <a:t>o</a:t>
            </a:r>
            <a:r>
              <a:rPr dirty="0" sz="1400" spc="10" b="1">
                <a:latin typeface="Arial"/>
                <a:cs typeface="Arial"/>
              </a:rPr>
              <a:t>l</a:t>
            </a:r>
            <a:r>
              <a:rPr dirty="0" sz="1400" b="1"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02204" y="1116631"/>
            <a:ext cx="792480" cy="631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ec</a:t>
            </a:r>
            <a:r>
              <a:rPr dirty="0" sz="1400" spc="-15" b="1">
                <a:latin typeface="Arial"/>
                <a:cs typeface="Arial"/>
              </a:rPr>
              <a:t>u</a:t>
            </a:r>
            <a:r>
              <a:rPr dirty="0" sz="1400" b="1">
                <a:latin typeface="Arial"/>
                <a:cs typeface="Arial"/>
              </a:rPr>
              <a:t>les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o</a:t>
            </a:r>
            <a:r>
              <a:rPr dirty="0" sz="1400" b="1">
                <a:latin typeface="Arial"/>
                <a:cs typeface="Arial"/>
              </a:rPr>
              <a:t>f</a:t>
            </a:r>
            <a:r>
              <a:rPr dirty="0" sz="140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d</a:t>
            </a:r>
            <a:r>
              <a:rPr dirty="0" sz="1400" b="1">
                <a:latin typeface="Arial"/>
                <a:cs typeface="Arial"/>
              </a:rPr>
              <a:t>iffere</a:t>
            </a:r>
            <a:r>
              <a:rPr dirty="0" sz="1400" spc="-10" b="1">
                <a:latin typeface="Arial"/>
                <a:cs typeface="Arial"/>
              </a:rPr>
              <a:t>n</a:t>
            </a:r>
            <a:r>
              <a:rPr dirty="0" sz="1400" b="1">
                <a:latin typeface="Arial"/>
                <a:cs typeface="Arial"/>
              </a:rPr>
              <a:t>t</a:t>
            </a:r>
            <a:r>
              <a:rPr dirty="0" sz="1400" b="1">
                <a:latin typeface="Arial"/>
                <a:cs typeface="Arial"/>
              </a:rPr>
              <a:t> sizes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01951" y="2270125"/>
            <a:ext cx="224154" cy="224154"/>
          </a:xfrm>
          <a:custGeom>
            <a:avLst/>
            <a:gdLst/>
            <a:ahLst/>
            <a:cxnLst/>
            <a:rect l="l" t="t" r="r" b="b"/>
            <a:pathLst>
              <a:path w="224155" h="224155">
                <a:moveTo>
                  <a:pt x="111887" y="0"/>
                </a:moveTo>
                <a:lnTo>
                  <a:pt x="63920" y="10774"/>
                </a:lnTo>
                <a:lnTo>
                  <a:pt x="30543" y="35068"/>
                </a:lnTo>
                <a:lnTo>
                  <a:pt x="8169" y="69850"/>
                </a:lnTo>
                <a:lnTo>
                  <a:pt x="0" y="111887"/>
                </a:lnTo>
                <a:lnTo>
                  <a:pt x="208" y="118776"/>
                </a:lnTo>
                <a:lnTo>
                  <a:pt x="10784" y="159941"/>
                </a:lnTo>
                <a:lnTo>
                  <a:pt x="35053" y="193329"/>
                </a:lnTo>
                <a:lnTo>
                  <a:pt x="69820" y="215721"/>
                </a:lnTo>
                <a:lnTo>
                  <a:pt x="111887" y="223900"/>
                </a:lnTo>
                <a:lnTo>
                  <a:pt x="118762" y="223692"/>
                </a:lnTo>
                <a:lnTo>
                  <a:pt x="159862" y="213092"/>
                </a:lnTo>
                <a:lnTo>
                  <a:pt x="193216" y="188780"/>
                </a:lnTo>
                <a:lnTo>
                  <a:pt x="215596" y="153972"/>
                </a:lnTo>
                <a:lnTo>
                  <a:pt x="223774" y="111887"/>
                </a:lnTo>
                <a:lnTo>
                  <a:pt x="223571" y="105111"/>
                </a:lnTo>
                <a:lnTo>
                  <a:pt x="212999" y="63975"/>
                </a:lnTo>
                <a:lnTo>
                  <a:pt x="188705" y="30589"/>
                </a:lnTo>
                <a:lnTo>
                  <a:pt x="153923" y="8186"/>
                </a:lnTo>
                <a:lnTo>
                  <a:pt x="111887" y="0"/>
                </a:lnTo>
                <a:close/>
              </a:path>
            </a:pathLst>
          </a:custGeom>
          <a:solidFill>
            <a:srgbClr val="0390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82617" y="1297177"/>
            <a:ext cx="382905" cy="349885"/>
          </a:xfrm>
          <a:custGeom>
            <a:avLst/>
            <a:gdLst/>
            <a:ahLst/>
            <a:cxnLst/>
            <a:rect l="l" t="t" r="r" b="b"/>
            <a:pathLst>
              <a:path w="382904" h="349885">
                <a:moveTo>
                  <a:pt x="357378" y="0"/>
                </a:moveTo>
                <a:lnTo>
                  <a:pt x="379257" y="36869"/>
                </a:lnTo>
                <a:lnTo>
                  <a:pt x="382545" y="59474"/>
                </a:lnTo>
                <a:lnTo>
                  <a:pt x="380525" y="68956"/>
                </a:lnTo>
                <a:lnTo>
                  <a:pt x="375942" y="76679"/>
                </a:lnTo>
                <a:lnTo>
                  <a:pt x="373888" y="78739"/>
                </a:lnTo>
                <a:lnTo>
                  <a:pt x="312039" y="133731"/>
                </a:lnTo>
                <a:lnTo>
                  <a:pt x="306635" y="140810"/>
                </a:lnTo>
                <a:lnTo>
                  <a:pt x="303813" y="149785"/>
                </a:lnTo>
                <a:lnTo>
                  <a:pt x="316672" y="196379"/>
                </a:lnTo>
                <a:lnTo>
                  <a:pt x="328676" y="212344"/>
                </a:lnTo>
                <a:lnTo>
                  <a:pt x="317879" y="201623"/>
                </a:lnTo>
                <a:lnTo>
                  <a:pt x="306547" y="192928"/>
                </a:lnTo>
                <a:lnTo>
                  <a:pt x="295065" y="186388"/>
                </a:lnTo>
                <a:lnTo>
                  <a:pt x="283815" y="182136"/>
                </a:lnTo>
                <a:lnTo>
                  <a:pt x="273181" y="180304"/>
                </a:lnTo>
                <a:lnTo>
                  <a:pt x="263547" y="181023"/>
                </a:lnTo>
                <a:lnTo>
                  <a:pt x="255297" y="184425"/>
                </a:lnTo>
                <a:lnTo>
                  <a:pt x="252476" y="186562"/>
                </a:lnTo>
                <a:lnTo>
                  <a:pt x="76200" y="343154"/>
                </a:lnTo>
                <a:lnTo>
                  <a:pt x="68648" y="347663"/>
                </a:lnTo>
                <a:lnTo>
                  <a:pt x="59537" y="349438"/>
                </a:lnTo>
                <a:lnTo>
                  <a:pt x="49256" y="348609"/>
                </a:lnTo>
                <a:lnTo>
                  <a:pt x="4222" y="321887"/>
                </a:lnTo>
                <a:lnTo>
                  <a:pt x="0" y="31737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254375" y="1084325"/>
            <a:ext cx="250825" cy="252729"/>
          </a:xfrm>
          <a:custGeom>
            <a:avLst/>
            <a:gdLst/>
            <a:ahLst/>
            <a:cxnLst/>
            <a:rect l="l" t="t" r="r" b="b"/>
            <a:pathLst>
              <a:path w="250825" h="252730">
                <a:moveTo>
                  <a:pt x="0" y="0"/>
                </a:moveTo>
                <a:lnTo>
                  <a:pt x="250825" y="25234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700776" y="1468500"/>
            <a:ext cx="516255" cy="357505"/>
          </a:xfrm>
          <a:custGeom>
            <a:avLst/>
            <a:gdLst/>
            <a:ahLst/>
            <a:cxnLst/>
            <a:rect l="l" t="t" r="r" b="b"/>
            <a:pathLst>
              <a:path w="516254" h="357505">
                <a:moveTo>
                  <a:pt x="0" y="0"/>
                </a:moveTo>
                <a:lnTo>
                  <a:pt x="515874" y="35712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544951" y="3028950"/>
            <a:ext cx="913130" cy="304800"/>
          </a:xfrm>
          <a:custGeom>
            <a:avLst/>
            <a:gdLst/>
            <a:ahLst/>
            <a:cxnLst/>
            <a:rect l="l" t="t" r="r" b="b"/>
            <a:pathLst>
              <a:path w="913129" h="304800">
                <a:moveTo>
                  <a:pt x="0" y="0"/>
                </a:moveTo>
                <a:lnTo>
                  <a:pt x="912749" y="304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318125" y="3321050"/>
            <a:ext cx="516255" cy="436880"/>
          </a:xfrm>
          <a:custGeom>
            <a:avLst/>
            <a:gdLst/>
            <a:ahLst/>
            <a:cxnLst/>
            <a:rect l="l" t="t" r="r" b="b"/>
            <a:pathLst>
              <a:path w="516254" h="436879">
                <a:moveTo>
                  <a:pt x="0" y="0"/>
                </a:moveTo>
                <a:lnTo>
                  <a:pt x="516000" y="4366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196588" y="445429"/>
            <a:ext cx="1416050" cy="647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19150" marR="508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P</a:t>
            </a:r>
            <a:r>
              <a:rPr dirty="0" sz="1400" spc="-10" b="1">
                <a:latin typeface="Arial"/>
                <a:cs typeface="Arial"/>
              </a:rPr>
              <a:t>o</a:t>
            </a:r>
            <a:r>
              <a:rPr dirty="0" sz="1400" spc="30" b="1">
                <a:latin typeface="Arial"/>
                <a:cs typeface="Arial"/>
              </a:rPr>
              <a:t>w</a:t>
            </a:r>
            <a:r>
              <a:rPr dirty="0" sz="1400" spc="-15" b="1">
                <a:latin typeface="Arial"/>
                <a:cs typeface="Arial"/>
              </a:rPr>
              <a:t>e</a:t>
            </a:r>
            <a:r>
              <a:rPr dirty="0" sz="1400" b="1">
                <a:latin typeface="Arial"/>
                <a:cs typeface="Arial"/>
              </a:rPr>
              <a:t>r</a:t>
            </a:r>
            <a:r>
              <a:rPr dirty="0" sz="1400" b="1">
                <a:latin typeface="Arial"/>
                <a:cs typeface="Arial"/>
              </a:rPr>
              <a:t> s</a:t>
            </a:r>
            <a:r>
              <a:rPr dirty="0" sz="1400" spc="-10" b="1">
                <a:latin typeface="Arial"/>
                <a:cs typeface="Arial"/>
              </a:rPr>
              <a:t>ou</a:t>
            </a:r>
            <a:r>
              <a:rPr dirty="0" sz="1400" b="1">
                <a:latin typeface="Arial"/>
                <a:cs typeface="Arial"/>
              </a:rPr>
              <a:t>rce</a:t>
            </a:r>
            <a:endParaRPr sz="1400">
              <a:latin typeface="Arial"/>
              <a:cs typeface="Arial"/>
            </a:endParaRPr>
          </a:p>
          <a:p>
            <a:pPr marL="165100" indent="-152400">
              <a:lnSpc>
                <a:spcPct val="100000"/>
              </a:lnSpc>
              <a:spcBef>
                <a:spcPts val="125"/>
              </a:spcBef>
              <a:buClr>
                <a:srgbClr val="FFFFFF"/>
              </a:buClr>
              <a:buFont typeface="Symbol"/>
              <a:buChar char=""/>
              <a:tabLst>
                <a:tab pos="165100" algn="l"/>
              </a:tabLst>
            </a:pPr>
            <a:r>
              <a:rPr dirty="0" sz="1400" spc="-10" b="1">
                <a:latin typeface="Arial"/>
                <a:cs typeface="Arial"/>
              </a:rPr>
              <a:t>C</a:t>
            </a:r>
            <a:r>
              <a:rPr dirty="0" sz="1400" b="1">
                <a:latin typeface="Arial"/>
                <a:cs typeface="Arial"/>
              </a:rPr>
              <a:t>at</a:t>
            </a:r>
            <a:r>
              <a:rPr dirty="0" sz="1400" spc="-10" b="1">
                <a:latin typeface="Arial"/>
                <a:cs typeface="Arial"/>
              </a:rPr>
              <a:t>h</a:t>
            </a:r>
            <a:r>
              <a:rPr dirty="0" sz="1400" spc="-10" b="1">
                <a:latin typeface="Arial"/>
                <a:cs typeface="Arial"/>
              </a:rPr>
              <a:t>o</a:t>
            </a:r>
            <a:r>
              <a:rPr dirty="0" sz="1400" spc="-10" b="1">
                <a:latin typeface="Arial"/>
                <a:cs typeface="Arial"/>
              </a:rPr>
              <a:t>d</a:t>
            </a:r>
            <a:r>
              <a:rPr dirty="0" sz="1400" b="1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82336" y="2279436"/>
            <a:ext cx="609600" cy="417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P</a:t>
            </a:r>
            <a:r>
              <a:rPr dirty="0" sz="1400" spc="-10" b="1">
                <a:latin typeface="Arial"/>
                <a:cs typeface="Arial"/>
              </a:rPr>
              <a:t>o</a:t>
            </a:r>
            <a:r>
              <a:rPr dirty="0" sz="1400" spc="30" b="1">
                <a:latin typeface="Arial"/>
                <a:cs typeface="Arial"/>
              </a:rPr>
              <a:t>w</a:t>
            </a:r>
            <a:r>
              <a:rPr dirty="0" sz="1400" spc="-15" b="1">
                <a:latin typeface="Arial"/>
                <a:cs typeface="Arial"/>
              </a:rPr>
              <a:t>e</a:t>
            </a:r>
            <a:r>
              <a:rPr dirty="0" sz="1400" b="1">
                <a:latin typeface="Arial"/>
                <a:cs typeface="Arial"/>
              </a:rPr>
              <a:t>r</a:t>
            </a:r>
            <a:r>
              <a:rPr dirty="0" sz="1400" b="1">
                <a:latin typeface="Arial"/>
                <a:cs typeface="Arial"/>
              </a:rPr>
              <a:t> s</a:t>
            </a:r>
            <a:r>
              <a:rPr dirty="0" sz="1400" spc="-10" b="1">
                <a:latin typeface="Arial"/>
                <a:cs typeface="Arial"/>
              </a:rPr>
              <a:t>ou</a:t>
            </a:r>
            <a:r>
              <a:rPr dirty="0" sz="1400" b="1">
                <a:latin typeface="Arial"/>
                <a:cs typeface="Arial"/>
              </a:rPr>
              <a:t>rce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67405" y="2914563"/>
            <a:ext cx="897890" cy="417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400" spc="-10" b="1">
                <a:latin typeface="Arial"/>
                <a:cs typeface="Arial"/>
              </a:rPr>
              <a:t>Long</a:t>
            </a:r>
            <a:r>
              <a:rPr dirty="0" sz="1400" b="1">
                <a:latin typeface="Arial"/>
                <a:cs typeface="Arial"/>
              </a:rPr>
              <a:t>er</a:t>
            </a:r>
            <a:r>
              <a:rPr dirty="0" sz="1400" b="1">
                <a:latin typeface="Arial"/>
                <a:cs typeface="Arial"/>
              </a:rPr>
              <a:t> molec</a:t>
            </a:r>
            <a:r>
              <a:rPr dirty="0" sz="1400" spc="-10" b="1">
                <a:latin typeface="Arial"/>
                <a:cs typeface="Arial"/>
              </a:rPr>
              <a:t>u</a:t>
            </a:r>
            <a:r>
              <a:rPr dirty="0" sz="1400" b="1">
                <a:latin typeface="Arial"/>
                <a:cs typeface="Arial"/>
              </a:rPr>
              <a:t>les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77915" y="891262"/>
            <a:ext cx="739775" cy="208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45" b="1">
                <a:latin typeface="Arial"/>
                <a:cs typeface="Arial"/>
              </a:rPr>
              <a:t>A</a:t>
            </a:r>
            <a:r>
              <a:rPr dirty="0" sz="1400" spc="-10" b="1">
                <a:latin typeface="Arial"/>
                <a:cs typeface="Arial"/>
              </a:rPr>
              <a:t>nod</a:t>
            </a:r>
            <a:r>
              <a:rPr dirty="0" sz="1400" b="1">
                <a:latin typeface="Arial"/>
                <a:cs typeface="Arial"/>
              </a:rPr>
              <a:t>e</a:t>
            </a:r>
            <a:r>
              <a:rPr dirty="0" sz="1400" spc="150" b="1"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FFFF"/>
                </a:solidFill>
                <a:latin typeface="Symbol"/>
                <a:cs typeface="Symbol"/>
              </a:rPr>
              <a:t>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26660" y="1424980"/>
            <a:ext cx="488950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30" b="1">
                <a:latin typeface="Arial"/>
                <a:cs typeface="Arial"/>
              </a:rPr>
              <a:t>W</a:t>
            </a:r>
            <a:r>
              <a:rPr dirty="0" sz="1400" b="1">
                <a:latin typeface="Arial"/>
                <a:cs typeface="Arial"/>
              </a:rPr>
              <a:t>ells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47891" y="1782231"/>
            <a:ext cx="31305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Gel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63590" y="3675039"/>
            <a:ext cx="897255" cy="417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S</a:t>
            </a:r>
            <a:r>
              <a:rPr dirty="0" sz="1400" spc="-10" b="1">
                <a:latin typeface="Arial"/>
                <a:cs typeface="Arial"/>
              </a:rPr>
              <a:t>ho</a:t>
            </a:r>
            <a:r>
              <a:rPr dirty="0" sz="1400" b="1">
                <a:latin typeface="Arial"/>
                <a:cs typeface="Arial"/>
              </a:rPr>
              <a:t>rter</a:t>
            </a:r>
            <a:r>
              <a:rPr dirty="0" sz="1400" b="1">
                <a:latin typeface="Arial"/>
                <a:cs typeface="Arial"/>
              </a:rPr>
              <a:t> m</a:t>
            </a:r>
            <a:r>
              <a:rPr dirty="0" sz="1400" spc="-10" b="1">
                <a:latin typeface="Arial"/>
                <a:cs typeface="Arial"/>
              </a:rPr>
              <a:t>o</a:t>
            </a:r>
            <a:r>
              <a:rPr dirty="0" sz="1400" b="1">
                <a:latin typeface="Arial"/>
                <a:cs typeface="Arial"/>
              </a:rPr>
              <a:t>lec</a:t>
            </a:r>
            <a:r>
              <a:rPr dirty="0" sz="1400" spc="-10" b="1">
                <a:latin typeface="Arial"/>
                <a:cs typeface="Arial"/>
              </a:rPr>
              <a:t>u</a:t>
            </a:r>
            <a:r>
              <a:rPr dirty="0" sz="1400" b="1">
                <a:latin typeface="Arial"/>
                <a:cs typeface="Arial"/>
              </a:rPr>
              <a:t>les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79979" y="4264192"/>
            <a:ext cx="84137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 b="1">
                <a:solidFill>
                  <a:srgbClr val="B52C33"/>
                </a:solidFill>
                <a:latin typeface="Arial"/>
                <a:cs typeface="Arial"/>
              </a:rPr>
              <a:t>R</a:t>
            </a:r>
            <a:r>
              <a:rPr dirty="0" sz="1400" b="1">
                <a:solidFill>
                  <a:srgbClr val="B52C33"/>
                </a:solidFill>
                <a:latin typeface="Arial"/>
                <a:cs typeface="Arial"/>
              </a:rPr>
              <a:t>ES</a:t>
            </a:r>
            <a:r>
              <a:rPr dirty="0" sz="1400" spc="-10" b="1">
                <a:solidFill>
                  <a:srgbClr val="B52C33"/>
                </a:solidFill>
                <a:latin typeface="Arial"/>
                <a:cs typeface="Arial"/>
              </a:rPr>
              <a:t>U</a:t>
            </a:r>
            <a:r>
              <a:rPr dirty="0" sz="1400" spc="-114" b="1">
                <a:solidFill>
                  <a:srgbClr val="B52C33"/>
                </a:solidFill>
                <a:latin typeface="Arial"/>
                <a:cs typeface="Arial"/>
              </a:rPr>
              <a:t>L</a:t>
            </a:r>
            <a:r>
              <a:rPr dirty="0" sz="1400" spc="-10" b="1">
                <a:solidFill>
                  <a:srgbClr val="B52C33"/>
                </a:solidFill>
                <a:latin typeface="Arial"/>
                <a:cs typeface="Arial"/>
              </a:rPr>
              <a:t>T</a:t>
            </a:r>
            <a:r>
              <a:rPr dirty="0" sz="1400" b="1">
                <a:solidFill>
                  <a:srgbClr val="B52C33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49829" y="2288834"/>
            <a:ext cx="12509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90238" y="2664944"/>
            <a:ext cx="12382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FFFFFF"/>
                </a:solidFill>
                <a:latin typeface="Symbol"/>
                <a:cs typeface="Symbol"/>
              </a:rPr>
              <a:t>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00342" y="2685645"/>
            <a:ext cx="123825" cy="203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FFFFFF"/>
                </a:solidFill>
                <a:latin typeface="Symbol"/>
                <a:cs typeface="Symbol"/>
              </a:rPr>
              <a:t>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516243" y="188607"/>
            <a:ext cx="2627756" cy="7920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8872" y="6595225"/>
            <a:ext cx="13843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100" y="295649"/>
            <a:ext cx="4270375" cy="696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INS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ERIMENTO</a:t>
            </a:r>
            <a:r>
              <a:rPr dirty="0" sz="2400" spc="-4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F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ENTO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NE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3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PLA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SM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025" y="1924050"/>
            <a:ext cx="8997950" cy="3011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862" y="1179017"/>
            <a:ext cx="7659497" cy="54903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03172" y="1121757"/>
            <a:ext cx="170561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>
                <a:latin typeface="Arial"/>
                <a:cs typeface="Arial"/>
              </a:rPr>
              <a:t>Bacterial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plasmid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033" y="332860"/>
            <a:ext cx="2739390" cy="659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590"/>
              </a:lnSpc>
            </a:pP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60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4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3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BINANTE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100" y="1763469"/>
            <a:ext cx="1069340" cy="234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5" b="1" i="1">
                <a:latin typeface="Arial"/>
                <a:cs typeface="Arial"/>
              </a:rPr>
              <a:t>am</a:t>
            </a:r>
            <a:r>
              <a:rPr dirty="0" sz="1600" spc="-20" b="1" i="1">
                <a:latin typeface="Arial"/>
                <a:cs typeface="Arial"/>
              </a:rPr>
              <a:t>p</a:t>
            </a:r>
            <a:r>
              <a:rPr dirty="0" baseline="26455" sz="1575" spc="7" b="1" i="1">
                <a:latin typeface="Arial"/>
                <a:cs typeface="Arial"/>
              </a:rPr>
              <a:t>R</a:t>
            </a:r>
            <a:r>
              <a:rPr dirty="0" baseline="26455" sz="1575" b="1" i="1">
                <a:latin typeface="Arial"/>
                <a:cs typeface="Arial"/>
              </a:rPr>
              <a:t> </a:t>
            </a:r>
            <a:r>
              <a:rPr dirty="0" baseline="26455" sz="1575" spc="-202" b="1" i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ge</a:t>
            </a:r>
            <a:r>
              <a:rPr dirty="0" sz="1600" spc="-20" b="1">
                <a:latin typeface="Arial"/>
                <a:cs typeface="Arial"/>
              </a:rPr>
              <a:t>n</a:t>
            </a:r>
            <a:r>
              <a:rPr dirty="0" sz="1600" spc="-10" b="1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1682" y="1266029"/>
            <a:ext cx="96075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 i="1">
                <a:latin typeface="Arial"/>
                <a:cs typeface="Arial"/>
              </a:rPr>
              <a:t>lacZ</a:t>
            </a:r>
            <a:r>
              <a:rPr dirty="0" sz="1600" spc="-5" b="1" i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gene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19754" y="1697963"/>
            <a:ext cx="1083945" cy="4483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25"/>
              </a:lnSpc>
            </a:pPr>
            <a:r>
              <a:rPr dirty="0" sz="1600" spc="-10" b="1">
                <a:latin typeface="Arial"/>
                <a:cs typeface="Arial"/>
              </a:rPr>
              <a:t>Res</a:t>
            </a:r>
            <a:r>
              <a:rPr dirty="0" sz="1600" spc="-20" b="1">
                <a:latin typeface="Arial"/>
                <a:cs typeface="Arial"/>
              </a:rPr>
              <a:t>t</a:t>
            </a:r>
            <a:r>
              <a:rPr dirty="0" sz="1600" spc="-10" b="1">
                <a:latin typeface="Arial"/>
                <a:cs typeface="Arial"/>
              </a:rPr>
              <a:t>ricti</a:t>
            </a:r>
            <a:r>
              <a:rPr dirty="0" sz="1600" spc="-20" b="1">
                <a:latin typeface="Arial"/>
                <a:cs typeface="Arial"/>
              </a:rPr>
              <a:t>o</a:t>
            </a:r>
            <a:r>
              <a:rPr dirty="0" sz="1600" spc="-10" b="1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25"/>
              </a:lnSpc>
            </a:pPr>
            <a:r>
              <a:rPr dirty="0" sz="1600" spc="-10" b="1">
                <a:latin typeface="Arial"/>
                <a:cs typeface="Arial"/>
              </a:rPr>
              <a:t>site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80631" y="2202273"/>
            <a:ext cx="1742439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>
                <a:latin typeface="Arial"/>
                <a:cs typeface="Arial"/>
              </a:rPr>
              <a:t>Hummingbird</a:t>
            </a:r>
            <a:r>
              <a:rPr dirty="0" sz="1600" spc="3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cell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75961" y="2418427"/>
            <a:ext cx="622935" cy="447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730"/>
              </a:lnSpc>
            </a:pPr>
            <a:r>
              <a:rPr dirty="0" sz="1600" spc="-10" b="1">
                <a:latin typeface="Arial"/>
                <a:cs typeface="Arial"/>
              </a:rPr>
              <a:t>Sticky en</a:t>
            </a:r>
            <a:r>
              <a:rPr dirty="0" sz="1600" spc="-20" b="1">
                <a:latin typeface="Arial"/>
                <a:cs typeface="Arial"/>
              </a:rPr>
              <a:t>d</a:t>
            </a:r>
            <a:r>
              <a:rPr dirty="0" sz="1600" spc="-10" b="1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00369" y="2418427"/>
            <a:ext cx="1026160" cy="1243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71755">
              <a:lnSpc>
                <a:spcPts val="1730"/>
              </a:lnSpc>
            </a:pPr>
            <a:r>
              <a:rPr dirty="0" sz="1600" spc="-10" b="1">
                <a:latin typeface="Arial"/>
                <a:cs typeface="Arial"/>
              </a:rPr>
              <a:t>Gene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of</a:t>
            </a:r>
            <a:r>
              <a:rPr dirty="0" sz="1600" spc="-10" b="1">
                <a:latin typeface="Arial"/>
                <a:cs typeface="Arial"/>
              </a:rPr>
              <a:t> interest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1730"/>
              </a:lnSpc>
              <a:spcBef>
                <a:spcPts val="1075"/>
              </a:spcBef>
            </a:pPr>
            <a:r>
              <a:rPr dirty="0" sz="1600" spc="-15" b="1">
                <a:latin typeface="Arial"/>
                <a:cs typeface="Arial"/>
              </a:rPr>
              <a:t>Hu</a:t>
            </a:r>
            <a:r>
              <a:rPr dirty="0" sz="1600" spc="-25" b="1">
                <a:latin typeface="Arial"/>
                <a:cs typeface="Arial"/>
              </a:rPr>
              <a:t>m</a:t>
            </a:r>
            <a:r>
              <a:rPr dirty="0" sz="1600" spc="-10" b="1">
                <a:latin typeface="Arial"/>
                <a:cs typeface="Arial"/>
              </a:rPr>
              <a:t>mi</a:t>
            </a:r>
            <a:r>
              <a:rPr dirty="0" sz="1600" spc="-20" b="1">
                <a:latin typeface="Arial"/>
                <a:cs typeface="Arial"/>
              </a:rPr>
              <a:t>n</a:t>
            </a:r>
            <a:r>
              <a:rPr dirty="0" sz="1600" spc="-10" b="1">
                <a:latin typeface="Arial"/>
                <a:cs typeface="Arial"/>
              </a:rPr>
              <a:t>g-</a:t>
            </a:r>
            <a:r>
              <a:rPr dirty="0" sz="1600" spc="-10" b="1">
                <a:latin typeface="Arial"/>
                <a:cs typeface="Arial"/>
              </a:rPr>
              <a:t> bird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DNA</a:t>
            </a:r>
            <a:r>
              <a:rPr dirty="0" sz="1600" spc="-10" b="1">
                <a:latin typeface="Arial"/>
                <a:cs typeface="Arial"/>
              </a:rPr>
              <a:t> frag</a:t>
            </a:r>
            <a:r>
              <a:rPr dirty="0" sz="1600" spc="-25" b="1">
                <a:latin typeface="Arial"/>
                <a:cs typeface="Arial"/>
              </a:rPr>
              <a:t>m</a:t>
            </a:r>
            <a:r>
              <a:rPr dirty="0" sz="1600" spc="-10" b="1">
                <a:latin typeface="Arial"/>
                <a:cs typeface="Arial"/>
              </a:rPr>
              <a:t>en</a:t>
            </a:r>
            <a:r>
              <a:rPr dirty="0" sz="1600" spc="-20" b="1">
                <a:latin typeface="Arial"/>
                <a:cs typeface="Arial"/>
              </a:rPr>
              <a:t>t</a:t>
            </a:r>
            <a:r>
              <a:rPr dirty="0" sz="1600" spc="-10" b="1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63646" y="4506942"/>
            <a:ext cx="224409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>
                <a:latin typeface="Arial"/>
                <a:cs typeface="Arial"/>
              </a:rPr>
              <a:t>Reco</a:t>
            </a:r>
            <a:r>
              <a:rPr dirty="0" sz="1600" spc="-20" b="1">
                <a:latin typeface="Arial"/>
                <a:cs typeface="Arial"/>
              </a:rPr>
              <a:t>m</a:t>
            </a:r>
            <a:r>
              <a:rPr dirty="0" sz="1600" spc="-10" b="1">
                <a:latin typeface="Arial"/>
                <a:cs typeface="Arial"/>
              </a:rPr>
              <a:t>bi</a:t>
            </a:r>
            <a:r>
              <a:rPr dirty="0" sz="1600" spc="-20" b="1">
                <a:latin typeface="Arial"/>
                <a:cs typeface="Arial"/>
              </a:rPr>
              <a:t>n</a:t>
            </a:r>
            <a:r>
              <a:rPr dirty="0" sz="1600" spc="-10" b="1">
                <a:latin typeface="Arial"/>
                <a:cs typeface="Arial"/>
              </a:rPr>
              <a:t>ant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plasmi</a:t>
            </a:r>
            <a:r>
              <a:rPr dirty="0" sz="1600" spc="-20" b="1">
                <a:latin typeface="Arial"/>
                <a:cs typeface="Arial"/>
              </a:rPr>
              <a:t>d</a:t>
            </a:r>
            <a:r>
              <a:rPr dirty="0" sz="1600" spc="-10" b="1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62294" y="4156676"/>
            <a:ext cx="1634489" cy="447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730"/>
              </a:lnSpc>
            </a:pPr>
            <a:r>
              <a:rPr dirty="0" sz="1600" spc="-15" b="1">
                <a:latin typeface="Arial"/>
                <a:cs typeface="Arial"/>
              </a:rPr>
              <a:t>No</a:t>
            </a:r>
            <a:r>
              <a:rPr dirty="0" sz="1600" spc="-20" b="1">
                <a:latin typeface="Arial"/>
                <a:cs typeface="Arial"/>
              </a:rPr>
              <a:t>n</a:t>
            </a:r>
            <a:r>
              <a:rPr dirty="0" sz="1600" spc="-10" b="1">
                <a:latin typeface="Arial"/>
                <a:cs typeface="Arial"/>
              </a:rPr>
              <a:t>recombi</a:t>
            </a:r>
            <a:r>
              <a:rPr dirty="0" sz="1600" spc="-20" b="1">
                <a:latin typeface="Arial"/>
                <a:cs typeface="Arial"/>
              </a:rPr>
              <a:t>n</a:t>
            </a:r>
            <a:r>
              <a:rPr dirty="0" sz="1600" spc="-10" b="1">
                <a:latin typeface="Arial"/>
                <a:cs typeface="Arial"/>
              </a:rPr>
              <a:t>ant</a:t>
            </a:r>
            <a:r>
              <a:rPr dirty="0" sz="1600" spc="-10" b="1">
                <a:latin typeface="Arial"/>
                <a:cs typeface="Arial"/>
              </a:rPr>
              <a:t> plasmid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52134" y="3068954"/>
            <a:ext cx="205104" cy="421005"/>
          </a:xfrm>
          <a:custGeom>
            <a:avLst/>
            <a:gdLst/>
            <a:ahLst/>
            <a:cxnLst/>
            <a:rect l="l" t="t" r="r" b="b"/>
            <a:pathLst>
              <a:path w="205104" h="421004">
                <a:moveTo>
                  <a:pt x="0" y="0"/>
                </a:moveTo>
                <a:lnTo>
                  <a:pt x="54198" y="5325"/>
                </a:lnTo>
                <a:lnTo>
                  <a:pt x="91243" y="19173"/>
                </a:lnTo>
                <a:lnTo>
                  <a:pt x="102362" y="35052"/>
                </a:lnTo>
                <a:lnTo>
                  <a:pt x="102362" y="175260"/>
                </a:lnTo>
                <a:lnTo>
                  <a:pt x="104200" y="181925"/>
                </a:lnTo>
                <a:lnTo>
                  <a:pt x="109486" y="188161"/>
                </a:lnTo>
                <a:lnTo>
                  <a:pt x="158293" y="206519"/>
                </a:lnTo>
                <a:lnTo>
                  <a:pt x="204724" y="210312"/>
                </a:lnTo>
                <a:lnTo>
                  <a:pt x="185320" y="210943"/>
                </a:lnTo>
                <a:lnTo>
                  <a:pt x="167141" y="212757"/>
                </a:lnTo>
                <a:lnTo>
                  <a:pt x="123354" y="224120"/>
                </a:lnTo>
                <a:lnTo>
                  <a:pt x="102362" y="245364"/>
                </a:lnTo>
                <a:lnTo>
                  <a:pt x="102362" y="385699"/>
                </a:lnTo>
                <a:lnTo>
                  <a:pt x="62098" y="413547"/>
                </a:lnTo>
                <a:lnTo>
                  <a:pt x="10210" y="420578"/>
                </a:lnTo>
                <a:lnTo>
                  <a:pt x="0" y="4207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627757" y="1772792"/>
            <a:ext cx="205104" cy="381000"/>
          </a:xfrm>
          <a:custGeom>
            <a:avLst/>
            <a:gdLst/>
            <a:ahLst/>
            <a:cxnLst/>
            <a:rect l="l" t="t" r="r" b="b"/>
            <a:pathLst>
              <a:path w="205105" h="381000">
                <a:moveTo>
                  <a:pt x="0" y="0"/>
                </a:moveTo>
                <a:lnTo>
                  <a:pt x="54648" y="4902"/>
                </a:lnTo>
                <a:lnTo>
                  <a:pt x="91723" y="17645"/>
                </a:lnTo>
                <a:lnTo>
                  <a:pt x="102362" y="31750"/>
                </a:lnTo>
                <a:lnTo>
                  <a:pt x="102362" y="158750"/>
                </a:lnTo>
                <a:lnTo>
                  <a:pt x="104230" y="164816"/>
                </a:lnTo>
                <a:lnTo>
                  <a:pt x="109605" y="170496"/>
                </a:lnTo>
                <a:lnTo>
                  <a:pt x="159178" y="187181"/>
                </a:lnTo>
                <a:lnTo>
                  <a:pt x="204850" y="190500"/>
                </a:lnTo>
                <a:lnTo>
                  <a:pt x="185249" y="191079"/>
                </a:lnTo>
                <a:lnTo>
                  <a:pt x="166904" y="192746"/>
                </a:lnTo>
                <a:lnTo>
                  <a:pt x="122893" y="203182"/>
                </a:lnTo>
                <a:lnTo>
                  <a:pt x="102362" y="222250"/>
                </a:lnTo>
                <a:lnTo>
                  <a:pt x="102362" y="349250"/>
                </a:lnTo>
                <a:lnTo>
                  <a:pt x="61394" y="374653"/>
                </a:lnTo>
                <a:lnTo>
                  <a:pt x="8724" y="380886"/>
                </a:lnTo>
                <a:lnTo>
                  <a:pt x="0" y="381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763648" y="1916810"/>
            <a:ext cx="245110" cy="62230"/>
          </a:xfrm>
          <a:custGeom>
            <a:avLst/>
            <a:gdLst/>
            <a:ahLst/>
            <a:cxnLst/>
            <a:rect l="l" t="t" r="r" b="b"/>
            <a:pathLst>
              <a:path w="245110" h="62230">
                <a:moveTo>
                  <a:pt x="0" y="0"/>
                </a:moveTo>
                <a:lnTo>
                  <a:pt x="245109" y="6184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051685" y="1484757"/>
            <a:ext cx="106680" cy="184150"/>
          </a:xfrm>
          <a:custGeom>
            <a:avLst/>
            <a:gdLst/>
            <a:ahLst/>
            <a:cxnLst/>
            <a:rect l="l" t="t" r="r" b="b"/>
            <a:pathLst>
              <a:path w="106680" h="184150">
                <a:moveTo>
                  <a:pt x="0" y="0"/>
                </a:moveTo>
                <a:lnTo>
                  <a:pt x="106425" y="1841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771775" y="1412747"/>
            <a:ext cx="561975" cy="278130"/>
          </a:xfrm>
          <a:custGeom>
            <a:avLst/>
            <a:gdLst/>
            <a:ahLst/>
            <a:cxnLst/>
            <a:rect l="l" t="t" r="r" b="b"/>
            <a:pathLst>
              <a:path w="561975" h="278130">
                <a:moveTo>
                  <a:pt x="561975" y="0"/>
                </a:moveTo>
                <a:lnTo>
                  <a:pt x="0" y="27787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771775" y="2132838"/>
            <a:ext cx="476250" cy="65405"/>
          </a:xfrm>
          <a:custGeom>
            <a:avLst/>
            <a:gdLst/>
            <a:ahLst/>
            <a:cxnLst/>
            <a:rect l="l" t="t" r="r" b="b"/>
            <a:pathLst>
              <a:path w="476250" h="65405">
                <a:moveTo>
                  <a:pt x="0" y="0"/>
                </a:moveTo>
                <a:lnTo>
                  <a:pt x="476250" y="651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716017" y="2708910"/>
            <a:ext cx="79375" cy="79375"/>
          </a:xfrm>
          <a:custGeom>
            <a:avLst/>
            <a:gdLst/>
            <a:ahLst/>
            <a:cxnLst/>
            <a:rect l="l" t="t" r="r" b="b"/>
            <a:pathLst>
              <a:path w="79375" h="79375">
                <a:moveTo>
                  <a:pt x="79375" y="0"/>
                </a:moveTo>
                <a:lnTo>
                  <a:pt x="0" y="7937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788027" y="2924936"/>
            <a:ext cx="216535" cy="216535"/>
          </a:xfrm>
          <a:custGeom>
            <a:avLst/>
            <a:gdLst/>
            <a:ahLst/>
            <a:cxnLst/>
            <a:rect l="l" t="t" r="r" b="b"/>
            <a:pathLst>
              <a:path w="216535" h="216535">
                <a:moveTo>
                  <a:pt x="216026" y="0"/>
                </a:moveTo>
                <a:lnTo>
                  <a:pt x="0" y="21602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508116" y="2708910"/>
            <a:ext cx="441959" cy="360045"/>
          </a:xfrm>
          <a:custGeom>
            <a:avLst/>
            <a:gdLst/>
            <a:ahLst/>
            <a:cxnLst/>
            <a:rect l="l" t="t" r="r" b="b"/>
            <a:pathLst>
              <a:path w="441960" h="360044">
                <a:moveTo>
                  <a:pt x="441833" y="0"/>
                </a:moveTo>
                <a:lnTo>
                  <a:pt x="0" y="36004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6644767" y="5169635"/>
            <a:ext cx="1679575" cy="4483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25"/>
              </a:lnSpc>
            </a:pPr>
            <a:r>
              <a:rPr dirty="0" sz="1600" spc="-10" b="1">
                <a:latin typeface="Arial"/>
                <a:cs typeface="Arial"/>
              </a:rPr>
              <a:t>Bac</a:t>
            </a:r>
            <a:r>
              <a:rPr dirty="0" sz="1600" spc="-20" b="1">
                <a:latin typeface="Arial"/>
                <a:cs typeface="Arial"/>
              </a:rPr>
              <a:t>t</a:t>
            </a:r>
            <a:r>
              <a:rPr dirty="0" sz="1600" spc="-10" b="1">
                <a:latin typeface="Arial"/>
                <a:cs typeface="Arial"/>
              </a:rPr>
              <a:t>eria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carr</a:t>
            </a:r>
            <a:r>
              <a:rPr dirty="0" sz="1600" spc="-45" b="1">
                <a:latin typeface="Arial"/>
                <a:cs typeface="Arial"/>
              </a:rPr>
              <a:t>y</a:t>
            </a:r>
            <a:r>
              <a:rPr dirty="0" sz="1600" spc="-5" b="1">
                <a:latin typeface="Arial"/>
                <a:cs typeface="Arial"/>
              </a:rPr>
              <a:t>i</a:t>
            </a:r>
            <a:r>
              <a:rPr dirty="0" sz="1600" spc="-15" b="1">
                <a:latin typeface="Arial"/>
                <a:cs typeface="Arial"/>
              </a:rPr>
              <a:t>n</a:t>
            </a:r>
            <a:r>
              <a:rPr dirty="0" sz="1600" spc="-10" b="1">
                <a:latin typeface="Arial"/>
                <a:cs typeface="Arial"/>
              </a:rPr>
              <a:t>g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25"/>
              </a:lnSpc>
            </a:pPr>
            <a:r>
              <a:rPr dirty="0" sz="1600" spc="-10" b="1">
                <a:latin typeface="Arial"/>
                <a:cs typeface="Arial"/>
              </a:rPr>
              <a:t>plasmi</a:t>
            </a:r>
            <a:r>
              <a:rPr dirty="0" sz="1600" spc="-20" b="1">
                <a:latin typeface="Arial"/>
                <a:cs typeface="Arial"/>
              </a:rPr>
              <a:t>d</a:t>
            </a:r>
            <a:r>
              <a:rPr dirty="0" sz="1600" spc="-10" b="1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6862" y="1411350"/>
            <a:ext cx="8548624" cy="4035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51052" y="1447347"/>
            <a:ext cx="114109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B</a:t>
            </a:r>
            <a:r>
              <a:rPr dirty="0" sz="1800" spc="-10" b="1">
                <a:latin typeface="Arial"/>
                <a:cs typeface="Arial"/>
              </a:rPr>
              <a:t>a</a:t>
            </a:r>
            <a:r>
              <a:rPr dirty="0" sz="1800" b="1">
                <a:latin typeface="Arial"/>
                <a:cs typeface="Arial"/>
              </a:rPr>
              <a:t>ct</a:t>
            </a:r>
            <a:r>
              <a:rPr dirty="0" sz="1800" spc="-10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rium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4350" y="2819328"/>
            <a:ext cx="1460500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B</a:t>
            </a:r>
            <a:r>
              <a:rPr dirty="0" sz="1800" spc="-10" b="1">
                <a:latin typeface="Arial"/>
                <a:cs typeface="Arial"/>
              </a:rPr>
              <a:t>a</a:t>
            </a:r>
            <a:r>
              <a:rPr dirty="0" sz="1800" b="1">
                <a:latin typeface="Arial"/>
                <a:cs typeface="Arial"/>
              </a:rPr>
              <a:t>ct</a:t>
            </a:r>
            <a:r>
              <a:rPr dirty="0" sz="1800" spc="-10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ri</a:t>
            </a:r>
            <a:r>
              <a:rPr dirty="0" sz="1800" spc="-10" b="1">
                <a:latin typeface="Arial"/>
                <a:cs typeface="Arial"/>
              </a:rPr>
              <a:t>a</a:t>
            </a:r>
            <a:r>
              <a:rPr dirty="0" sz="1800" b="1">
                <a:latin typeface="Arial"/>
                <a:cs typeface="Arial"/>
              </a:rPr>
              <a:t>l</a:t>
            </a:r>
            <a:r>
              <a:rPr dirty="0" sz="1800" b="1">
                <a:latin typeface="Arial"/>
                <a:cs typeface="Arial"/>
              </a:rPr>
              <a:t> chromo</a:t>
            </a:r>
            <a:r>
              <a:rPr dirty="0" sz="1800" spc="-10" b="1">
                <a:latin typeface="Arial"/>
                <a:cs typeface="Arial"/>
              </a:rPr>
              <a:t>s</a:t>
            </a:r>
            <a:r>
              <a:rPr dirty="0" sz="1800" b="1">
                <a:latin typeface="Arial"/>
                <a:cs typeface="Arial"/>
              </a:rPr>
              <a:t>ome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3979" y="2819328"/>
            <a:ext cx="901700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Pla</a:t>
            </a:r>
            <a:r>
              <a:rPr dirty="0" sz="1800" spc="-10" b="1">
                <a:latin typeface="Arial"/>
                <a:cs typeface="Arial"/>
              </a:rPr>
              <a:t>s</a:t>
            </a:r>
            <a:r>
              <a:rPr dirty="0" sz="1800" b="1">
                <a:latin typeface="Arial"/>
                <a:cs typeface="Arial"/>
              </a:rPr>
              <a:t>mid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84600" y="3759200"/>
            <a:ext cx="280670" cy="287655"/>
          </a:xfrm>
          <a:custGeom>
            <a:avLst/>
            <a:gdLst/>
            <a:ahLst/>
            <a:cxnLst/>
            <a:rect l="l" t="t" r="r" b="b"/>
            <a:pathLst>
              <a:path w="280670" h="287654">
                <a:moveTo>
                  <a:pt x="140208" y="0"/>
                </a:moveTo>
                <a:lnTo>
                  <a:pt x="100542" y="5831"/>
                </a:lnTo>
                <a:lnTo>
                  <a:pt x="63135" y="23645"/>
                </a:lnTo>
                <a:lnTo>
                  <a:pt x="32721" y="51443"/>
                </a:lnTo>
                <a:lnTo>
                  <a:pt x="11267" y="87202"/>
                </a:lnTo>
                <a:lnTo>
                  <a:pt x="740" y="128896"/>
                </a:lnTo>
                <a:lnTo>
                  <a:pt x="0" y="143763"/>
                </a:lnTo>
                <a:lnTo>
                  <a:pt x="481" y="155768"/>
                </a:lnTo>
                <a:lnTo>
                  <a:pt x="10238" y="197778"/>
                </a:lnTo>
                <a:lnTo>
                  <a:pt x="31059" y="233963"/>
                </a:lnTo>
                <a:lnTo>
                  <a:pt x="60974" y="262306"/>
                </a:lnTo>
                <a:lnTo>
                  <a:pt x="98014" y="280791"/>
                </a:lnTo>
                <a:lnTo>
                  <a:pt x="140208" y="287400"/>
                </a:lnTo>
                <a:lnTo>
                  <a:pt x="151810" y="286915"/>
                </a:lnTo>
                <a:lnTo>
                  <a:pt x="192789" y="276941"/>
                </a:lnTo>
                <a:lnTo>
                  <a:pt x="228103" y="255619"/>
                </a:lnTo>
                <a:lnTo>
                  <a:pt x="255777" y="224970"/>
                </a:lnTo>
                <a:lnTo>
                  <a:pt x="273831" y="187011"/>
                </a:lnTo>
                <a:lnTo>
                  <a:pt x="280288" y="143763"/>
                </a:lnTo>
                <a:lnTo>
                  <a:pt x="279806" y="131756"/>
                </a:lnTo>
                <a:lnTo>
                  <a:pt x="270051" y="89729"/>
                </a:lnTo>
                <a:lnTo>
                  <a:pt x="249238" y="53513"/>
                </a:lnTo>
                <a:lnTo>
                  <a:pt x="219343" y="25135"/>
                </a:lnTo>
                <a:lnTo>
                  <a:pt x="182341" y="6621"/>
                </a:lnTo>
                <a:lnTo>
                  <a:pt x="140208" y="0"/>
                </a:lnTo>
                <a:close/>
              </a:path>
            </a:pathLst>
          </a:custGeom>
          <a:solidFill>
            <a:srgbClr val="0071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882900" y="1701800"/>
            <a:ext cx="280670" cy="287655"/>
          </a:xfrm>
          <a:custGeom>
            <a:avLst/>
            <a:gdLst/>
            <a:ahLst/>
            <a:cxnLst/>
            <a:rect l="l" t="t" r="r" b="b"/>
            <a:pathLst>
              <a:path w="280669" h="287655">
                <a:moveTo>
                  <a:pt x="140207" y="0"/>
                </a:moveTo>
                <a:lnTo>
                  <a:pt x="100542" y="5831"/>
                </a:lnTo>
                <a:lnTo>
                  <a:pt x="63135" y="23645"/>
                </a:lnTo>
                <a:lnTo>
                  <a:pt x="32721" y="51443"/>
                </a:lnTo>
                <a:lnTo>
                  <a:pt x="11267" y="87202"/>
                </a:lnTo>
                <a:lnTo>
                  <a:pt x="740" y="128896"/>
                </a:lnTo>
                <a:lnTo>
                  <a:pt x="0" y="143763"/>
                </a:lnTo>
                <a:lnTo>
                  <a:pt x="481" y="155768"/>
                </a:lnTo>
                <a:lnTo>
                  <a:pt x="10238" y="197778"/>
                </a:lnTo>
                <a:lnTo>
                  <a:pt x="31059" y="233963"/>
                </a:lnTo>
                <a:lnTo>
                  <a:pt x="60974" y="262306"/>
                </a:lnTo>
                <a:lnTo>
                  <a:pt x="98014" y="280791"/>
                </a:lnTo>
                <a:lnTo>
                  <a:pt x="140207" y="287400"/>
                </a:lnTo>
                <a:lnTo>
                  <a:pt x="151810" y="286915"/>
                </a:lnTo>
                <a:lnTo>
                  <a:pt x="192789" y="276941"/>
                </a:lnTo>
                <a:lnTo>
                  <a:pt x="228103" y="255619"/>
                </a:lnTo>
                <a:lnTo>
                  <a:pt x="255777" y="224970"/>
                </a:lnTo>
                <a:lnTo>
                  <a:pt x="273831" y="187011"/>
                </a:lnTo>
                <a:lnTo>
                  <a:pt x="280288" y="143763"/>
                </a:lnTo>
                <a:lnTo>
                  <a:pt x="279806" y="131756"/>
                </a:lnTo>
                <a:lnTo>
                  <a:pt x="270051" y="89729"/>
                </a:lnTo>
                <a:lnTo>
                  <a:pt x="249238" y="53513"/>
                </a:lnTo>
                <a:lnTo>
                  <a:pt x="219343" y="25135"/>
                </a:lnTo>
                <a:lnTo>
                  <a:pt x="182341" y="6621"/>
                </a:lnTo>
                <a:lnTo>
                  <a:pt x="140207" y="0"/>
                </a:lnTo>
                <a:close/>
              </a:path>
            </a:pathLst>
          </a:custGeom>
          <a:solidFill>
            <a:srgbClr val="0071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842765" y="3098728"/>
            <a:ext cx="2074545" cy="1227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50240" marR="56642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Gene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of</a:t>
            </a:r>
            <a:r>
              <a:rPr dirty="0" sz="1800" b="1">
                <a:latin typeface="Arial"/>
                <a:cs typeface="Arial"/>
              </a:rPr>
              <a:t> i</a:t>
            </a:r>
            <a:r>
              <a:rPr dirty="0" sz="1800" spc="5" b="1">
                <a:latin typeface="Arial"/>
                <a:cs typeface="Arial"/>
              </a:rPr>
              <a:t>n</a:t>
            </a:r>
            <a:r>
              <a:rPr dirty="0" sz="1800" b="1">
                <a:latin typeface="Arial"/>
                <a:cs typeface="Arial"/>
              </a:rPr>
              <a:t>te</a:t>
            </a:r>
            <a:r>
              <a:rPr dirty="0" sz="1800" spc="-10" b="1">
                <a:latin typeface="Arial"/>
                <a:cs typeface="Arial"/>
              </a:rPr>
              <a:t>r</a:t>
            </a:r>
            <a:r>
              <a:rPr dirty="0" sz="1800" b="1">
                <a:latin typeface="Arial"/>
                <a:cs typeface="Arial"/>
              </a:rPr>
              <a:t>e</a:t>
            </a:r>
            <a:r>
              <a:rPr dirty="0" sz="1800" spc="-10" b="1">
                <a:latin typeface="Arial"/>
                <a:cs typeface="Arial"/>
              </a:rPr>
              <a:t>s</a:t>
            </a:r>
            <a:r>
              <a:rPr dirty="0" sz="1800" b="1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  <a:p>
            <a:pPr marL="281940" marR="5080" indent="-269875">
              <a:lnSpc>
                <a:spcPts val="2120"/>
              </a:lnSpc>
              <a:spcBef>
                <a:spcPts val="1325"/>
              </a:spcBef>
              <a:tabLst>
                <a:tab pos="281940" algn="l"/>
              </a:tabLst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2	</a:t>
            </a:r>
            <a:r>
              <a:rPr dirty="0" baseline="1543" sz="2700" b="1">
                <a:latin typeface="Arial"/>
                <a:cs typeface="Arial"/>
              </a:rPr>
              <a:t>Plasmid</a:t>
            </a:r>
            <a:r>
              <a:rPr dirty="0" baseline="1543" sz="2700" spc="-7" b="1">
                <a:latin typeface="Arial"/>
                <a:cs typeface="Arial"/>
              </a:rPr>
              <a:t> </a:t>
            </a:r>
            <a:r>
              <a:rPr dirty="0" baseline="1543" sz="2700" spc="7" b="1">
                <a:latin typeface="Arial"/>
                <a:cs typeface="Arial"/>
              </a:rPr>
              <a:t>p</a:t>
            </a:r>
            <a:r>
              <a:rPr dirty="0" baseline="1543" sz="2700" spc="7" b="1">
                <a:latin typeface="Arial"/>
                <a:cs typeface="Arial"/>
              </a:rPr>
              <a:t>u</a:t>
            </a:r>
            <a:r>
              <a:rPr dirty="0" baseline="1543" sz="2700" b="1">
                <a:latin typeface="Arial"/>
                <a:cs typeface="Arial"/>
              </a:rPr>
              <a:t>t</a:t>
            </a:r>
            <a:r>
              <a:rPr dirty="0" baseline="1543" sz="2700" spc="-15" b="1">
                <a:latin typeface="Arial"/>
                <a:cs typeface="Arial"/>
              </a:rPr>
              <a:t> </a:t>
            </a:r>
            <a:r>
              <a:rPr dirty="0" baseline="1543" sz="2700" b="1">
                <a:latin typeface="Arial"/>
                <a:cs typeface="Arial"/>
              </a:rPr>
              <a:t>i</a:t>
            </a:r>
            <a:r>
              <a:rPr dirty="0" baseline="1543" sz="2700" spc="7" b="1">
                <a:latin typeface="Arial"/>
                <a:cs typeface="Arial"/>
              </a:rPr>
              <a:t>n</a:t>
            </a:r>
            <a:r>
              <a:rPr dirty="0" baseline="1543" sz="2700" b="1">
                <a:latin typeface="Arial"/>
                <a:cs typeface="Arial"/>
              </a:rPr>
              <a:t>to</a:t>
            </a:r>
            <a:r>
              <a:rPr dirty="0" baseline="1543" sz="2700" b="1">
                <a:latin typeface="Arial"/>
                <a:cs typeface="Arial"/>
              </a:rPr>
              <a:t> </a:t>
            </a:r>
            <a:r>
              <a:rPr dirty="0" sz="1800" spc="5" b="1">
                <a:latin typeface="Arial"/>
                <a:cs typeface="Arial"/>
              </a:rPr>
              <a:t>b</a:t>
            </a:r>
            <a:r>
              <a:rPr dirty="0" sz="1800" b="1">
                <a:latin typeface="Arial"/>
                <a:cs typeface="Arial"/>
              </a:rPr>
              <a:t>act</a:t>
            </a:r>
            <a:r>
              <a:rPr dirty="0" sz="1800" spc="-10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rial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cell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40811" y="1739454"/>
            <a:ext cx="2301875" cy="528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140"/>
              </a:lnSpc>
              <a:tabLst>
                <a:tab pos="281940" algn="l"/>
              </a:tabLst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1	</a:t>
            </a:r>
            <a:r>
              <a:rPr dirty="0" baseline="1543" sz="2700" b="1">
                <a:latin typeface="Arial"/>
                <a:cs typeface="Arial"/>
              </a:rPr>
              <a:t>Gene</a:t>
            </a:r>
            <a:r>
              <a:rPr dirty="0" baseline="1543" sz="2700" spc="-30" b="1">
                <a:latin typeface="Arial"/>
                <a:cs typeface="Arial"/>
              </a:rPr>
              <a:t> </a:t>
            </a:r>
            <a:r>
              <a:rPr dirty="0" baseline="1543" sz="2700" b="1">
                <a:latin typeface="Arial"/>
                <a:cs typeface="Arial"/>
              </a:rPr>
              <a:t>in</a:t>
            </a:r>
            <a:r>
              <a:rPr dirty="0" baseline="1543" sz="2700" spc="-15" b="1">
                <a:latin typeface="Arial"/>
                <a:cs typeface="Arial"/>
              </a:rPr>
              <a:t>s</a:t>
            </a:r>
            <a:r>
              <a:rPr dirty="0" baseline="1543" sz="2700" spc="-15" b="1">
                <a:latin typeface="Arial"/>
                <a:cs typeface="Arial"/>
              </a:rPr>
              <a:t>e</a:t>
            </a:r>
            <a:r>
              <a:rPr dirty="0" baseline="1543" sz="2700" b="1">
                <a:latin typeface="Arial"/>
                <a:cs typeface="Arial"/>
              </a:rPr>
              <a:t>rt</a:t>
            </a:r>
            <a:r>
              <a:rPr dirty="0" baseline="1543" sz="2700" spc="-22" b="1">
                <a:latin typeface="Arial"/>
                <a:cs typeface="Arial"/>
              </a:rPr>
              <a:t>e</a:t>
            </a:r>
            <a:r>
              <a:rPr dirty="0" baseline="1543" sz="2700" b="1">
                <a:latin typeface="Arial"/>
                <a:cs typeface="Arial"/>
              </a:rPr>
              <a:t>d into</a:t>
            </a:r>
            <a:endParaRPr baseline="1543" sz="2700">
              <a:latin typeface="Arial"/>
              <a:cs typeface="Arial"/>
            </a:endParaRPr>
          </a:p>
          <a:p>
            <a:pPr marL="281940">
              <a:lnSpc>
                <a:spcPts val="2140"/>
              </a:lnSpc>
            </a:pPr>
            <a:r>
              <a:rPr dirty="0" sz="1800" b="1">
                <a:latin typeface="Arial"/>
                <a:cs typeface="Arial"/>
              </a:rPr>
              <a:t>p</a:t>
            </a:r>
            <a:r>
              <a:rPr dirty="0" sz="1800" spc="5" b="1">
                <a:latin typeface="Arial"/>
                <a:cs typeface="Arial"/>
              </a:rPr>
              <a:t>l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spc="-10" b="1">
                <a:latin typeface="Arial"/>
                <a:cs typeface="Arial"/>
              </a:rPr>
              <a:t>s</a:t>
            </a:r>
            <a:r>
              <a:rPr dirty="0" sz="1800" b="1">
                <a:latin typeface="Arial"/>
                <a:cs typeface="Arial"/>
              </a:rPr>
              <a:t>mid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09841" y="1879274"/>
            <a:ext cx="1725295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C</a:t>
            </a:r>
            <a:r>
              <a:rPr dirty="0" sz="1800" spc="-10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ll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contai</a:t>
            </a:r>
            <a:r>
              <a:rPr dirty="0" sz="1800" spc="5" b="1">
                <a:latin typeface="Arial"/>
                <a:cs typeface="Arial"/>
              </a:rPr>
              <a:t>n</a:t>
            </a:r>
            <a:r>
              <a:rPr dirty="0" sz="1800" b="1">
                <a:latin typeface="Arial"/>
                <a:cs typeface="Arial"/>
              </a:rPr>
              <a:t>i</a:t>
            </a:r>
            <a:r>
              <a:rPr dirty="0" sz="1800" spc="5" b="1">
                <a:latin typeface="Arial"/>
                <a:cs typeface="Arial"/>
              </a:rPr>
              <a:t>n</a:t>
            </a:r>
            <a:r>
              <a:rPr dirty="0" sz="1800" b="1">
                <a:latin typeface="Arial"/>
                <a:cs typeface="Arial"/>
              </a:rPr>
              <a:t>g</a:t>
            </a:r>
            <a:r>
              <a:rPr dirty="0" sz="1800" b="1">
                <a:latin typeface="Arial"/>
                <a:cs typeface="Arial"/>
              </a:rPr>
              <a:t> gene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of inter</a:t>
            </a:r>
            <a:r>
              <a:rPr dirty="0" sz="1800" spc="-10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89505" y="3352734"/>
            <a:ext cx="1590040" cy="528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R</a:t>
            </a:r>
            <a:r>
              <a:rPr dirty="0" sz="1800" spc="-15" b="1">
                <a:latin typeface="Arial"/>
                <a:cs typeface="Arial"/>
              </a:rPr>
              <a:t>e</a:t>
            </a:r>
            <a:r>
              <a:rPr dirty="0" sz="1800" spc="-10" b="1">
                <a:latin typeface="Arial"/>
                <a:cs typeface="Arial"/>
              </a:rPr>
              <a:t>c</a:t>
            </a:r>
            <a:r>
              <a:rPr dirty="0" sz="1800" b="1">
                <a:latin typeface="Arial"/>
                <a:cs typeface="Arial"/>
              </a:rPr>
              <a:t>ombinant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D</a:t>
            </a:r>
            <a:r>
              <a:rPr dirty="0" sz="1800" spc="-10" b="1">
                <a:latin typeface="Arial"/>
                <a:cs typeface="Arial"/>
              </a:rPr>
              <a:t>N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spc="-7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(p</a:t>
            </a:r>
            <a:r>
              <a:rPr dirty="0" sz="1800" spc="5" b="1">
                <a:latin typeface="Arial"/>
                <a:cs typeface="Arial"/>
              </a:rPr>
              <a:t>l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spc="-10" b="1">
                <a:latin typeface="Arial"/>
                <a:cs typeface="Arial"/>
              </a:rPr>
              <a:t>s</a:t>
            </a:r>
            <a:r>
              <a:rPr dirty="0" sz="1800" b="1">
                <a:latin typeface="Arial"/>
                <a:cs typeface="Arial"/>
              </a:rPr>
              <a:t>mid)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70167" y="3467034"/>
            <a:ext cx="1732280" cy="803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D</a:t>
            </a:r>
            <a:r>
              <a:rPr dirty="0" sz="1800" spc="-15" b="1">
                <a:latin typeface="Arial"/>
                <a:cs typeface="Arial"/>
              </a:rPr>
              <a:t>N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spc="-8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of</a:t>
            </a:r>
            <a:r>
              <a:rPr dirty="0" sz="1800" b="1">
                <a:latin typeface="Arial"/>
                <a:cs typeface="Arial"/>
              </a:rPr>
              <a:t> chromo</a:t>
            </a:r>
            <a:r>
              <a:rPr dirty="0" sz="1800" spc="-10" b="1">
                <a:latin typeface="Arial"/>
                <a:cs typeface="Arial"/>
              </a:rPr>
              <a:t>s</a:t>
            </a:r>
            <a:r>
              <a:rPr dirty="0" sz="1800" b="1">
                <a:latin typeface="Arial"/>
                <a:cs typeface="Arial"/>
              </a:rPr>
              <a:t>ome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(“for</a:t>
            </a:r>
            <a:r>
              <a:rPr dirty="0" sz="1800" spc="-10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i</a:t>
            </a:r>
            <a:r>
              <a:rPr dirty="0" sz="1800" spc="5" b="1">
                <a:latin typeface="Arial"/>
                <a:cs typeface="Arial"/>
              </a:rPr>
              <a:t>g</a:t>
            </a:r>
            <a:r>
              <a:rPr dirty="0" sz="1800" b="1">
                <a:latin typeface="Arial"/>
                <a:cs typeface="Arial"/>
              </a:rPr>
              <a:t>n”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DN</a:t>
            </a:r>
            <a:r>
              <a:rPr dirty="0" sz="1800" spc="-50" b="1">
                <a:latin typeface="Arial"/>
                <a:cs typeface="Arial"/>
              </a:rPr>
              <a:t>A</a:t>
            </a:r>
            <a:r>
              <a:rPr dirty="0" sz="1800" b="1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8153" y="4521636"/>
            <a:ext cx="1473200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R</a:t>
            </a:r>
            <a:r>
              <a:rPr dirty="0" sz="1800" spc="-10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combi</a:t>
            </a:r>
            <a:r>
              <a:rPr dirty="0" sz="1800" spc="5" b="1">
                <a:latin typeface="Arial"/>
                <a:cs typeface="Arial"/>
              </a:rPr>
              <a:t>n</a:t>
            </a:r>
            <a:r>
              <a:rPr dirty="0" sz="1800" b="1">
                <a:latin typeface="Arial"/>
                <a:cs typeface="Arial"/>
              </a:rPr>
              <a:t>ant</a:t>
            </a:r>
            <a:r>
              <a:rPr dirty="0" sz="1800" b="1">
                <a:latin typeface="Arial"/>
                <a:cs typeface="Arial"/>
              </a:rPr>
              <a:t> ba</a:t>
            </a:r>
            <a:r>
              <a:rPr dirty="0" sz="1800" spc="-10" b="1">
                <a:latin typeface="Arial"/>
                <a:cs typeface="Arial"/>
              </a:rPr>
              <a:t>c</a:t>
            </a:r>
            <a:r>
              <a:rPr dirty="0" sz="1800" b="1">
                <a:latin typeface="Arial"/>
                <a:cs typeface="Arial"/>
              </a:rPr>
              <a:t>te</a:t>
            </a:r>
            <a:r>
              <a:rPr dirty="0" sz="1800" spc="-10" b="1">
                <a:latin typeface="Arial"/>
                <a:cs typeface="Arial"/>
              </a:rPr>
              <a:t>r</a:t>
            </a:r>
            <a:r>
              <a:rPr dirty="0" sz="1800" b="1">
                <a:latin typeface="Arial"/>
                <a:cs typeface="Arial"/>
              </a:rPr>
              <a:t>i</a:t>
            </a:r>
            <a:r>
              <a:rPr dirty="0" sz="1800" spc="5" b="1">
                <a:latin typeface="Arial"/>
                <a:cs typeface="Arial"/>
              </a:rPr>
              <a:t>u</a:t>
            </a:r>
            <a:r>
              <a:rPr dirty="0" sz="1800" b="1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00100" y="2476500"/>
            <a:ext cx="0" cy="317500"/>
          </a:xfrm>
          <a:custGeom>
            <a:avLst/>
            <a:gdLst/>
            <a:ahLst/>
            <a:cxnLst/>
            <a:rect l="l" t="t" r="r" b="b"/>
            <a:pathLst>
              <a:path w="0" h="317500">
                <a:moveTo>
                  <a:pt x="0" y="0"/>
                </a:moveTo>
                <a:lnTo>
                  <a:pt x="0" y="3175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032000" y="2463800"/>
            <a:ext cx="0" cy="330200"/>
          </a:xfrm>
          <a:custGeom>
            <a:avLst/>
            <a:gdLst/>
            <a:ahLst/>
            <a:cxnLst/>
            <a:rect l="l" t="t" r="r" b="b"/>
            <a:pathLst>
              <a:path w="0" h="330200">
                <a:moveTo>
                  <a:pt x="0" y="0"/>
                </a:moveTo>
                <a:lnTo>
                  <a:pt x="0" y="330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52900" y="3111500"/>
            <a:ext cx="304800" cy="114300"/>
          </a:xfrm>
          <a:custGeom>
            <a:avLst/>
            <a:gdLst/>
            <a:ahLst/>
            <a:cxnLst/>
            <a:rect l="l" t="t" r="r" b="b"/>
            <a:pathLst>
              <a:path w="304800" h="114300">
                <a:moveTo>
                  <a:pt x="0" y="0"/>
                </a:moveTo>
                <a:lnTo>
                  <a:pt x="304800" y="114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397500" y="2641600"/>
            <a:ext cx="342900" cy="571500"/>
          </a:xfrm>
          <a:custGeom>
            <a:avLst/>
            <a:gdLst/>
            <a:ahLst/>
            <a:cxnLst/>
            <a:rect l="l" t="t" r="r" b="b"/>
            <a:pathLst>
              <a:path w="342900" h="571500">
                <a:moveTo>
                  <a:pt x="342900" y="0"/>
                </a:moveTo>
                <a:lnTo>
                  <a:pt x="0" y="5715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969000" y="2819400"/>
            <a:ext cx="254000" cy="622300"/>
          </a:xfrm>
          <a:custGeom>
            <a:avLst/>
            <a:gdLst/>
            <a:ahLst/>
            <a:cxnLst/>
            <a:rect l="l" t="t" r="r" b="b"/>
            <a:pathLst>
              <a:path w="254000" h="622300">
                <a:moveTo>
                  <a:pt x="0" y="0"/>
                </a:moveTo>
                <a:lnTo>
                  <a:pt x="254000" y="622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2203" rIns="0" bIns="0" rtlCol="0" vert="horz">
            <a:spAutoFit/>
          </a:bodyPr>
          <a:lstStyle/>
          <a:p>
            <a:pPr marL="444500">
              <a:lnSpc>
                <a:spcPts val="2735"/>
              </a:lnSpc>
            </a:pPr>
            <a:r>
              <a:rPr dirty="0" spc="1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pc="5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45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pc="1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5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5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EL</a:t>
            </a:r>
          </a:p>
          <a:p>
            <a:pPr marL="444500">
              <a:lnSpc>
                <a:spcPts val="2735"/>
              </a:lnSpc>
            </a:pP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3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BINANTE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8872" y="6595225"/>
            <a:ext cx="13843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0997" y="42411"/>
            <a:ext cx="4244340" cy="1062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PLIC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5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PLA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SM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IDE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COM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B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INA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5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NE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LL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4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LL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ULA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 B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AT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TERICA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773301"/>
            <a:ext cx="8934450" cy="369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33437" y="1052702"/>
            <a:ext cx="7475474" cy="51861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99033" y="332860"/>
            <a:ext cx="5708650" cy="1452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687830">
              <a:lnSpc>
                <a:spcPts val="2590"/>
              </a:lnSpc>
            </a:pP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IS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z="2400" spc="-160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45" b="1">
                <a:solidFill>
                  <a:srgbClr val="822333"/>
                </a:solidFill>
                <a:latin typeface="Franklin Gothic Medium"/>
                <a:cs typeface="Franklin Gothic Medium"/>
              </a:rPr>
              <a:t>TA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5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LL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AS</a:t>
            </a:r>
            <a:r>
              <a:rPr dirty="0" sz="2400" spc="-45" b="1">
                <a:solidFill>
                  <a:srgbClr val="822333"/>
                </a:solidFill>
                <a:latin typeface="Franklin Gothic Medium"/>
                <a:cs typeface="Franklin Gothic Medium"/>
              </a:rPr>
              <a:t>F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ORMAZIONE</a:t>
            </a:r>
            <a:r>
              <a:rPr dirty="0" sz="2400" spc="-6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B</a:t>
            </a:r>
            <a:r>
              <a:rPr dirty="0" sz="2400" spc="-13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TT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ERI</a:t>
            </a:r>
            <a:r>
              <a:rPr dirty="0" sz="2400" spc="-3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endParaRPr sz="2400">
              <a:latin typeface="Franklin Gothic Medium"/>
              <a:cs typeface="Franklin Gothic Medium"/>
            </a:endParaRPr>
          </a:p>
          <a:p>
            <a:pPr marL="3792854" marR="5080" indent="-584200">
              <a:lnSpc>
                <a:spcPts val="2590"/>
              </a:lnSpc>
              <a:spcBef>
                <a:spcPts val="1065"/>
              </a:spcBef>
            </a:pPr>
            <a:r>
              <a:rPr dirty="0" sz="2400" b="1">
                <a:latin typeface="Arial"/>
                <a:cs typeface="Arial"/>
              </a:rPr>
              <a:t>B</a:t>
            </a:r>
            <a:r>
              <a:rPr dirty="0" sz="2400" spc="-10" b="1">
                <a:latin typeface="Arial"/>
                <a:cs typeface="Arial"/>
              </a:rPr>
              <a:t>a</a:t>
            </a:r>
            <a:r>
              <a:rPr dirty="0" sz="2400" b="1">
                <a:latin typeface="Arial"/>
                <a:cs typeface="Arial"/>
              </a:rPr>
              <a:t>cteria carr</a:t>
            </a:r>
            <a:r>
              <a:rPr dirty="0" sz="2400" spc="-25" b="1">
                <a:latin typeface="Arial"/>
                <a:cs typeface="Arial"/>
              </a:rPr>
              <a:t>y</a:t>
            </a:r>
            <a:r>
              <a:rPr dirty="0" sz="2400" b="1">
                <a:latin typeface="Arial"/>
                <a:cs typeface="Arial"/>
              </a:rPr>
              <a:t>ing</a:t>
            </a:r>
            <a:r>
              <a:rPr dirty="0" sz="2400" b="1">
                <a:latin typeface="Arial"/>
                <a:cs typeface="Arial"/>
              </a:rPr>
              <a:t> plasmids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0966" y="3286664"/>
            <a:ext cx="3089275" cy="989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ts val="2590"/>
              </a:lnSpc>
            </a:pPr>
            <a:r>
              <a:rPr dirty="0" sz="2400" b="1">
                <a:latin typeface="Arial"/>
                <a:cs typeface="Arial"/>
              </a:rPr>
              <a:t>Colo</a:t>
            </a:r>
            <a:r>
              <a:rPr dirty="0" sz="2400" spc="-10" b="1">
                <a:latin typeface="Arial"/>
                <a:cs typeface="Arial"/>
              </a:rPr>
              <a:t>n</a:t>
            </a:r>
            <a:r>
              <a:rPr dirty="0" sz="2400" b="1">
                <a:latin typeface="Arial"/>
                <a:cs typeface="Arial"/>
              </a:rPr>
              <a:t>y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carr</a:t>
            </a:r>
            <a:r>
              <a:rPr dirty="0" sz="2400" spc="-25" b="1">
                <a:latin typeface="Arial"/>
                <a:cs typeface="Arial"/>
              </a:rPr>
              <a:t>y</a:t>
            </a:r>
            <a:r>
              <a:rPr dirty="0" sz="2400" b="1">
                <a:latin typeface="Arial"/>
                <a:cs typeface="Arial"/>
              </a:rPr>
              <a:t>ing</a:t>
            </a:r>
            <a:r>
              <a:rPr dirty="0" sz="2400" spc="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non-</a:t>
            </a:r>
            <a:r>
              <a:rPr dirty="0" sz="2400" b="1">
                <a:latin typeface="Arial"/>
                <a:cs typeface="Arial"/>
              </a:rPr>
              <a:t> rec</a:t>
            </a:r>
            <a:r>
              <a:rPr dirty="0" sz="2400" spc="-10" b="1">
                <a:latin typeface="Arial"/>
                <a:cs typeface="Arial"/>
              </a:rPr>
              <a:t>o</a:t>
            </a:r>
            <a:r>
              <a:rPr dirty="0" sz="2400" b="1">
                <a:latin typeface="Arial"/>
                <a:cs typeface="Arial"/>
              </a:rPr>
              <a:t>mbina</a:t>
            </a:r>
            <a:r>
              <a:rPr dirty="0" sz="2400" spc="-15" b="1">
                <a:latin typeface="Arial"/>
                <a:cs typeface="Arial"/>
              </a:rPr>
              <a:t>n</a:t>
            </a:r>
            <a:r>
              <a:rPr dirty="0" sz="2400" b="1">
                <a:latin typeface="Arial"/>
                <a:cs typeface="Arial"/>
              </a:rPr>
              <a:t>t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plasmid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spc="25" b="1">
                <a:latin typeface="Arial"/>
                <a:cs typeface="Arial"/>
              </a:rPr>
              <a:t>w</a:t>
            </a:r>
            <a:r>
              <a:rPr dirty="0" sz="2400" b="1">
                <a:latin typeface="Arial"/>
                <a:cs typeface="Arial"/>
              </a:rPr>
              <a:t>ith</a:t>
            </a:r>
            <a:r>
              <a:rPr dirty="0" sz="2400" spc="-6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intact </a:t>
            </a:r>
            <a:r>
              <a:rPr dirty="0" sz="2400" b="1" i="1">
                <a:latin typeface="Arial"/>
                <a:cs typeface="Arial"/>
              </a:rPr>
              <a:t>lacZ</a:t>
            </a:r>
            <a:r>
              <a:rPr dirty="0" sz="2400" spc="-10" b="1" i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gene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50965" y="2832258"/>
            <a:ext cx="2339340" cy="16471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590"/>
              </a:lnSpc>
            </a:pPr>
            <a:r>
              <a:rPr dirty="0" sz="2400" b="1">
                <a:latin typeface="Arial"/>
                <a:cs typeface="Arial"/>
              </a:rPr>
              <a:t>Colo</a:t>
            </a:r>
            <a:r>
              <a:rPr dirty="0" sz="2400" spc="-10" b="1">
                <a:latin typeface="Arial"/>
                <a:cs typeface="Arial"/>
              </a:rPr>
              <a:t>n</a:t>
            </a:r>
            <a:r>
              <a:rPr dirty="0" sz="2400" b="1">
                <a:latin typeface="Arial"/>
                <a:cs typeface="Arial"/>
              </a:rPr>
              <a:t>y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carr</a:t>
            </a:r>
            <a:r>
              <a:rPr dirty="0" sz="2400" spc="-25" b="1">
                <a:latin typeface="Arial"/>
                <a:cs typeface="Arial"/>
              </a:rPr>
              <a:t>y</a:t>
            </a:r>
            <a:r>
              <a:rPr dirty="0" sz="2400" b="1">
                <a:latin typeface="Arial"/>
                <a:cs typeface="Arial"/>
              </a:rPr>
              <a:t>ing</a:t>
            </a:r>
            <a:r>
              <a:rPr dirty="0" sz="2400" b="1">
                <a:latin typeface="Arial"/>
                <a:cs typeface="Arial"/>
              </a:rPr>
              <a:t> recombina</a:t>
            </a:r>
            <a:r>
              <a:rPr dirty="0" sz="2400" spc="-10" b="1">
                <a:latin typeface="Arial"/>
                <a:cs typeface="Arial"/>
              </a:rPr>
              <a:t>n</a:t>
            </a:r>
            <a:r>
              <a:rPr dirty="0" sz="2400" b="1">
                <a:latin typeface="Arial"/>
                <a:cs typeface="Arial"/>
              </a:rPr>
              <a:t>t</a:t>
            </a:r>
            <a:r>
              <a:rPr dirty="0" sz="2400" b="1">
                <a:latin typeface="Arial"/>
                <a:cs typeface="Arial"/>
              </a:rPr>
              <a:t> plasmid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410"/>
              </a:lnSpc>
            </a:pPr>
            <a:r>
              <a:rPr dirty="0" sz="2400" spc="25" b="1">
                <a:latin typeface="Arial"/>
                <a:cs typeface="Arial"/>
              </a:rPr>
              <a:t>w</a:t>
            </a:r>
            <a:r>
              <a:rPr dirty="0" sz="2400" b="1">
                <a:latin typeface="Arial"/>
                <a:cs typeface="Arial"/>
              </a:rPr>
              <a:t>ith</a:t>
            </a:r>
            <a:r>
              <a:rPr dirty="0" sz="2400" spc="-6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disrupted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35"/>
              </a:lnSpc>
            </a:pPr>
            <a:r>
              <a:rPr dirty="0" sz="2400" b="1" i="1">
                <a:latin typeface="Arial"/>
                <a:cs typeface="Arial"/>
              </a:rPr>
              <a:t>lacZ</a:t>
            </a:r>
            <a:r>
              <a:rPr dirty="0" sz="2400" spc="-25" b="1" i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gene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28690" y="4867693"/>
            <a:ext cx="1867535" cy="989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590"/>
              </a:lnSpc>
            </a:pPr>
            <a:r>
              <a:rPr dirty="0" sz="2400" b="1">
                <a:latin typeface="Arial"/>
                <a:cs typeface="Arial"/>
              </a:rPr>
              <a:t>One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of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ma</a:t>
            </a:r>
            <a:r>
              <a:rPr dirty="0" sz="2400" spc="-10" b="1">
                <a:latin typeface="Arial"/>
                <a:cs typeface="Arial"/>
              </a:rPr>
              <a:t>n</a:t>
            </a:r>
            <a:r>
              <a:rPr dirty="0" sz="2400" b="1">
                <a:latin typeface="Arial"/>
                <a:cs typeface="Arial"/>
              </a:rPr>
              <a:t>y</a:t>
            </a:r>
            <a:r>
              <a:rPr dirty="0" sz="2400" b="1">
                <a:latin typeface="Arial"/>
                <a:cs typeface="Arial"/>
              </a:rPr>
              <a:t> ba</a:t>
            </a:r>
            <a:r>
              <a:rPr dirty="0" sz="2400" spc="-10" b="1">
                <a:latin typeface="Arial"/>
                <a:cs typeface="Arial"/>
              </a:rPr>
              <a:t>c</a:t>
            </a:r>
            <a:r>
              <a:rPr dirty="0" sz="2400" b="1">
                <a:latin typeface="Arial"/>
                <a:cs typeface="Arial"/>
              </a:rPr>
              <a:t>ter</a:t>
            </a:r>
            <a:r>
              <a:rPr dirty="0" sz="2400" spc="5" b="1">
                <a:latin typeface="Arial"/>
                <a:cs typeface="Arial"/>
              </a:rPr>
              <a:t>i</a:t>
            </a:r>
            <a:r>
              <a:rPr dirty="0" sz="2400" b="1">
                <a:latin typeface="Arial"/>
                <a:cs typeface="Arial"/>
              </a:rPr>
              <a:t>al</a:t>
            </a:r>
            <a:r>
              <a:rPr dirty="0" sz="2400" b="1">
                <a:latin typeface="Arial"/>
                <a:cs typeface="Arial"/>
              </a:rPr>
              <a:t> clones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19855" y="2852927"/>
            <a:ext cx="1008380" cy="359410"/>
          </a:xfrm>
          <a:custGeom>
            <a:avLst/>
            <a:gdLst/>
            <a:ahLst/>
            <a:cxnLst/>
            <a:rect l="l" t="t" r="r" b="b"/>
            <a:pathLst>
              <a:path w="1008379" h="359410">
                <a:moveTo>
                  <a:pt x="1008126" y="0"/>
                </a:moveTo>
                <a:lnTo>
                  <a:pt x="0" y="35928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580126" y="2852927"/>
            <a:ext cx="333375" cy="84455"/>
          </a:xfrm>
          <a:custGeom>
            <a:avLst/>
            <a:gdLst/>
            <a:ahLst/>
            <a:cxnLst/>
            <a:rect l="l" t="t" r="r" b="b"/>
            <a:pathLst>
              <a:path w="333375" h="84455">
                <a:moveTo>
                  <a:pt x="0" y="0"/>
                </a:moveTo>
                <a:lnTo>
                  <a:pt x="333375" y="8394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31710" rIns="0" bIns="0" rtlCol="0" vert="horz">
            <a:spAutoFit/>
          </a:bodyPr>
          <a:lstStyle/>
          <a:p>
            <a:pPr marL="372745">
              <a:lnSpc>
                <a:spcPct val="100000"/>
              </a:lnSpc>
            </a:pPr>
            <a:r>
              <a:rPr dirty="0" spc="-5">
                <a:latin typeface="Franklin Gothic Medium"/>
                <a:cs typeface="Franklin Gothic Medium"/>
              </a:rPr>
              <a:t>A</a:t>
            </a:r>
            <a:r>
              <a:rPr dirty="0" spc="-5">
                <a:latin typeface="Franklin Gothic Medium"/>
                <a:cs typeface="Franklin Gothic Medium"/>
              </a:rPr>
              <a:t>R</a:t>
            </a:r>
            <a:r>
              <a:rPr dirty="0" spc="-25">
                <a:latin typeface="Franklin Gothic Medium"/>
                <a:cs typeface="Franklin Gothic Medium"/>
              </a:rPr>
              <a:t>GO</a:t>
            </a:r>
            <a:r>
              <a:rPr dirty="0" spc="-15">
                <a:latin typeface="Franklin Gothic Medium"/>
                <a:cs typeface="Franklin Gothic Medium"/>
              </a:rPr>
              <a:t>M</a:t>
            </a:r>
            <a:r>
              <a:rPr dirty="0" spc="-15">
                <a:latin typeface="Franklin Gothic Medium"/>
                <a:cs typeface="Franklin Gothic Medium"/>
              </a:rPr>
              <a:t>ENTI</a:t>
            </a:r>
            <a:r>
              <a:rPr dirty="0" spc="-60">
                <a:latin typeface="Franklin Gothic Medium"/>
                <a:cs typeface="Franklin Gothic Medium"/>
              </a:rPr>
              <a:t> </a:t>
            </a:r>
            <a:r>
              <a:rPr dirty="0" spc="-10">
                <a:latin typeface="Franklin Gothic Medium"/>
                <a:cs typeface="Franklin Gothic Medium"/>
              </a:rPr>
              <a:t>D</a:t>
            </a:r>
            <a:r>
              <a:rPr dirty="0" spc="-10">
                <a:latin typeface="Franklin Gothic Medium"/>
                <a:cs typeface="Franklin Gothic Medium"/>
              </a:rPr>
              <a:t>E</a:t>
            </a:r>
            <a:r>
              <a:rPr dirty="0" spc="-5">
                <a:latin typeface="Franklin Gothic Medium"/>
                <a:cs typeface="Franklin Gothic Medium"/>
              </a:rPr>
              <a:t>LL</a:t>
            </a:r>
            <a:r>
              <a:rPr dirty="0" spc="-15">
                <a:latin typeface="Franklin Gothic Medium"/>
                <a:cs typeface="Franklin Gothic Medium"/>
              </a:rPr>
              <a:t>A</a:t>
            </a:r>
            <a:r>
              <a:rPr dirty="0" spc="-35">
                <a:latin typeface="Franklin Gothic Medium"/>
                <a:cs typeface="Franklin Gothic Medium"/>
              </a:rPr>
              <a:t> </a:t>
            </a:r>
            <a:r>
              <a:rPr dirty="0" spc="-5">
                <a:latin typeface="Franklin Gothic Medium"/>
                <a:cs typeface="Franklin Gothic Medium"/>
              </a:rPr>
              <a:t>L</a:t>
            </a:r>
            <a:r>
              <a:rPr dirty="0" spc="-10">
                <a:latin typeface="Franklin Gothic Medium"/>
                <a:cs typeface="Franklin Gothic Medium"/>
              </a:rPr>
              <a:t>E</a:t>
            </a:r>
            <a:r>
              <a:rPr dirty="0">
                <a:latin typeface="Franklin Gothic Medium"/>
                <a:cs typeface="Franklin Gothic Medium"/>
              </a:rPr>
              <a:t>Z</a:t>
            </a:r>
            <a:r>
              <a:rPr dirty="0" spc="-15">
                <a:latin typeface="Franklin Gothic Medium"/>
                <a:cs typeface="Franklin Gothic Medium"/>
              </a:rPr>
              <a:t>IO</a:t>
            </a:r>
            <a:r>
              <a:rPr dirty="0" spc="-15">
                <a:latin typeface="Franklin Gothic Medium"/>
                <a:cs typeface="Franklin Gothic Medium"/>
              </a:rPr>
              <a:t>N</a:t>
            </a:r>
            <a:r>
              <a:rPr dirty="0" spc="-15">
                <a:latin typeface="Franklin Gothic Medium"/>
                <a:cs typeface="Franklin Gothic Medium"/>
              </a:rPr>
              <a:t>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501802" y="2113183"/>
            <a:ext cx="7334884" cy="1318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latin typeface="Arial"/>
                <a:cs typeface="Arial"/>
              </a:rPr>
              <a:t>B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otecno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og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ad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zi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nali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 in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ovative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13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p</a:t>
            </a:r>
            <a:r>
              <a:rPr dirty="0" sz="2400">
                <a:latin typeface="Arial"/>
                <a:cs typeface="Arial"/>
              </a:rPr>
              <a:t>pl</a:t>
            </a:r>
            <a:r>
              <a:rPr dirty="0" sz="2400" spc="-1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caz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oni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nel campo bi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medico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 agroal</a:t>
            </a:r>
            <a:r>
              <a:rPr dirty="0" sz="2400" spc="-1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mentare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87678" rIns="0" bIns="0" rtlCol="0" vert="horz">
            <a:spAutoFit/>
          </a:bodyPr>
          <a:lstStyle/>
          <a:p>
            <a:pPr marL="302260">
              <a:lnSpc>
                <a:spcPct val="100000"/>
              </a:lnSpc>
            </a:pPr>
            <a:r>
              <a:rPr dirty="0" sz="2800" spc="-10">
                <a:latin typeface="Franklin Gothic Medium"/>
                <a:cs typeface="Franklin Gothic Medium"/>
              </a:rPr>
              <a:t>cD</a:t>
            </a:r>
            <a:r>
              <a:rPr dirty="0" sz="2800" spc="-20">
                <a:latin typeface="Franklin Gothic Medium"/>
                <a:cs typeface="Franklin Gothic Medium"/>
              </a:rPr>
              <a:t>NA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51228" y="136525"/>
            <a:ext cx="3505200" cy="6584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898138" y="314418"/>
            <a:ext cx="993775" cy="779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1770" marR="27940">
              <a:lnSpc>
                <a:spcPts val="1730"/>
              </a:lnSpc>
            </a:pPr>
            <a:r>
              <a:rPr dirty="0" sz="1600" spc="-15" b="1">
                <a:latin typeface="Arial"/>
                <a:cs typeface="Arial"/>
              </a:rPr>
              <a:t>DNA</a:t>
            </a:r>
            <a:r>
              <a:rPr dirty="0" sz="1600" spc="-7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in</a:t>
            </a:r>
            <a:r>
              <a:rPr dirty="0" sz="1600" spc="-10" b="1">
                <a:latin typeface="Arial"/>
                <a:cs typeface="Arial"/>
              </a:rPr>
              <a:t> n</a:t>
            </a:r>
            <a:r>
              <a:rPr dirty="0" sz="1600" spc="-20" b="1">
                <a:latin typeface="Arial"/>
                <a:cs typeface="Arial"/>
              </a:rPr>
              <a:t>u</a:t>
            </a:r>
            <a:r>
              <a:rPr dirty="0" sz="1600" spc="-10" b="1">
                <a:latin typeface="Arial"/>
                <a:cs typeface="Arial"/>
              </a:rPr>
              <a:t>cleus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dirty="0" sz="1600" spc="-15" b="1">
                <a:latin typeface="Arial"/>
                <a:cs typeface="Arial"/>
              </a:rPr>
              <a:t>mRN</a:t>
            </a:r>
            <a:r>
              <a:rPr dirty="0" sz="1600" spc="-70" b="1">
                <a:latin typeface="Arial"/>
                <a:cs typeface="Arial"/>
              </a:rPr>
              <a:t>A</a:t>
            </a:r>
            <a:r>
              <a:rPr dirty="0" sz="1600" spc="-10" b="1">
                <a:latin typeface="Arial"/>
                <a:cs typeface="Arial"/>
              </a:rPr>
              <a:t>s</a:t>
            </a:r>
            <a:r>
              <a:rPr dirty="0" sz="1600" spc="4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in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98138" y="1084927"/>
            <a:ext cx="102298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>
                <a:latin typeface="Arial"/>
                <a:cs typeface="Arial"/>
              </a:rPr>
              <a:t>c</a:t>
            </a:r>
            <a:r>
              <a:rPr dirty="0" sz="1600" spc="-50" b="1">
                <a:latin typeface="Arial"/>
                <a:cs typeface="Arial"/>
              </a:rPr>
              <a:t>y</a:t>
            </a:r>
            <a:r>
              <a:rPr dirty="0" sz="1600" spc="-10" b="1">
                <a:latin typeface="Arial"/>
                <a:cs typeface="Arial"/>
              </a:rPr>
              <a:t>t</a:t>
            </a:r>
            <a:r>
              <a:rPr dirty="0" sz="1600" spc="-20" b="1">
                <a:latin typeface="Arial"/>
                <a:cs typeface="Arial"/>
              </a:rPr>
              <a:t>o</a:t>
            </a:r>
            <a:r>
              <a:rPr dirty="0" sz="1600" spc="-10" b="1">
                <a:latin typeface="Arial"/>
                <a:cs typeface="Arial"/>
              </a:rPr>
              <a:t>plasm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3582" y="1851499"/>
            <a:ext cx="2006600" cy="565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708025">
              <a:lnSpc>
                <a:spcPts val="1730"/>
              </a:lnSpc>
            </a:pPr>
            <a:r>
              <a:rPr dirty="0" sz="1600" spc="-15" b="1">
                <a:latin typeface="Arial"/>
                <a:cs typeface="Arial"/>
              </a:rPr>
              <a:t>Re</a:t>
            </a:r>
            <a:r>
              <a:rPr dirty="0" sz="1600" spc="-50" b="1">
                <a:latin typeface="Arial"/>
                <a:cs typeface="Arial"/>
              </a:rPr>
              <a:t>v</a:t>
            </a:r>
            <a:r>
              <a:rPr dirty="0" sz="1600" spc="-10" b="1">
                <a:latin typeface="Arial"/>
                <a:cs typeface="Arial"/>
              </a:rPr>
              <a:t>erse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baseline="-31250" sz="2400" spc="-22" b="1">
                <a:latin typeface="Arial"/>
                <a:cs typeface="Arial"/>
              </a:rPr>
              <a:t>mRNA</a:t>
            </a:r>
            <a:r>
              <a:rPr dirty="0" baseline="-31250" sz="2400" b="1">
                <a:latin typeface="Arial"/>
                <a:cs typeface="Arial"/>
              </a:rPr>
              <a:t> </a:t>
            </a:r>
            <a:r>
              <a:rPr dirty="0" baseline="-31250" sz="2400" spc="-284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transcriptase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80865" y="2075280"/>
            <a:ext cx="100838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>
                <a:latin typeface="Arial"/>
                <a:cs typeface="Arial"/>
              </a:rPr>
              <a:t>Pol</a:t>
            </a:r>
            <a:r>
              <a:rPr dirty="0" sz="1600" spc="-50" b="1">
                <a:latin typeface="Arial"/>
                <a:cs typeface="Arial"/>
              </a:rPr>
              <a:t>y</a:t>
            </a:r>
            <a:r>
              <a:rPr dirty="0" sz="1600" spc="-5" b="1">
                <a:latin typeface="Arial"/>
                <a:cs typeface="Arial"/>
              </a:rPr>
              <a:t>-</a:t>
            </a:r>
            <a:r>
              <a:rPr dirty="0" sz="1600" spc="-15" b="1">
                <a:latin typeface="Arial"/>
                <a:cs typeface="Arial"/>
              </a:rPr>
              <a:t>A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t</a:t>
            </a:r>
            <a:r>
              <a:rPr dirty="0" sz="1600" spc="-15" b="1">
                <a:latin typeface="Arial"/>
                <a:cs typeface="Arial"/>
              </a:rPr>
              <a:t>a</a:t>
            </a:r>
            <a:r>
              <a:rPr dirty="0" sz="1600" spc="-5" b="1">
                <a:latin typeface="Arial"/>
                <a:cs typeface="Arial"/>
              </a:rPr>
              <a:t>il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88360" y="2804253"/>
            <a:ext cx="645160" cy="447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825"/>
              </a:lnSpc>
            </a:pPr>
            <a:r>
              <a:rPr dirty="0" sz="1600" spc="-20" b="1">
                <a:latin typeface="Arial"/>
                <a:cs typeface="Arial"/>
              </a:rPr>
              <a:t>DNA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25"/>
              </a:lnSpc>
            </a:pPr>
            <a:r>
              <a:rPr dirty="0" sz="1600" spc="-10" b="1">
                <a:latin typeface="Arial"/>
                <a:cs typeface="Arial"/>
              </a:rPr>
              <a:t>strand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48888" y="2804253"/>
            <a:ext cx="66865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>
                <a:latin typeface="Arial"/>
                <a:cs typeface="Arial"/>
              </a:rPr>
              <a:t>Primer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16507" y="4713890"/>
            <a:ext cx="1196340" cy="8934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14"/>
              </a:lnSpc>
            </a:pPr>
            <a:r>
              <a:rPr dirty="0" sz="1600" spc="-10" b="1">
                <a:latin typeface="Arial"/>
                <a:cs typeface="Arial"/>
              </a:rPr>
              <a:t>5</a:t>
            </a:r>
            <a:r>
              <a:rPr dirty="0" sz="1600" spc="-5" b="1">
                <a:latin typeface="Symbol"/>
                <a:cs typeface="Symbol"/>
              </a:rPr>
              <a:t></a:t>
            </a:r>
            <a:endParaRPr sz="1600">
              <a:latin typeface="Symbol"/>
              <a:cs typeface="Symbol"/>
            </a:endParaRPr>
          </a:p>
          <a:p>
            <a:pPr marL="61594" indent="-43180">
              <a:lnSpc>
                <a:spcPts val="1614"/>
              </a:lnSpc>
            </a:pPr>
            <a:r>
              <a:rPr dirty="0" sz="1600" spc="-10" b="1">
                <a:latin typeface="Arial"/>
                <a:cs typeface="Arial"/>
              </a:rPr>
              <a:t>3</a:t>
            </a:r>
            <a:r>
              <a:rPr dirty="0" sz="1600" spc="-5" b="1">
                <a:latin typeface="Symbol"/>
                <a:cs typeface="Symbol"/>
              </a:rPr>
              <a:t></a:t>
            </a:r>
            <a:endParaRPr sz="1600">
              <a:latin typeface="Symbol"/>
              <a:cs typeface="Symbol"/>
            </a:endParaRPr>
          </a:p>
          <a:p>
            <a:pPr marL="61594">
              <a:lnSpc>
                <a:spcPts val="1825"/>
              </a:lnSpc>
              <a:spcBef>
                <a:spcPts val="254"/>
              </a:spcBef>
            </a:pPr>
            <a:r>
              <a:rPr dirty="0" sz="1600" spc="-15" b="1">
                <a:latin typeface="Arial"/>
                <a:cs typeface="Arial"/>
              </a:rPr>
              <a:t>DNA</a:t>
            </a:r>
            <a:endParaRPr sz="1600">
              <a:latin typeface="Arial"/>
              <a:cs typeface="Arial"/>
            </a:endParaRPr>
          </a:p>
          <a:p>
            <a:pPr marL="61594">
              <a:lnSpc>
                <a:spcPts val="1825"/>
              </a:lnSpc>
            </a:pPr>
            <a:r>
              <a:rPr dirty="0" sz="1600" spc="-10" b="1">
                <a:latin typeface="Arial"/>
                <a:cs typeface="Arial"/>
              </a:rPr>
              <a:t>p</a:t>
            </a:r>
            <a:r>
              <a:rPr dirty="0" sz="1600" spc="-20" b="1">
                <a:latin typeface="Arial"/>
                <a:cs typeface="Arial"/>
              </a:rPr>
              <a:t>o</a:t>
            </a:r>
            <a:r>
              <a:rPr dirty="0" sz="1600" spc="-5" b="1">
                <a:latin typeface="Arial"/>
                <a:cs typeface="Arial"/>
              </a:rPr>
              <a:t>l</a:t>
            </a:r>
            <a:r>
              <a:rPr dirty="0" sz="1600" spc="-50" b="1">
                <a:latin typeface="Arial"/>
                <a:cs typeface="Arial"/>
              </a:rPr>
              <a:t>y</a:t>
            </a:r>
            <a:r>
              <a:rPr dirty="0" sz="1600" spc="-10" b="1">
                <a:latin typeface="Arial"/>
                <a:cs typeface="Arial"/>
              </a:rPr>
              <a:t>merase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91485" y="6351566"/>
            <a:ext cx="57785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5" b="1">
                <a:latin typeface="Arial"/>
                <a:cs typeface="Arial"/>
              </a:rPr>
              <a:t>cDNA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11935" y="2379757"/>
            <a:ext cx="188595" cy="2305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>
                <a:latin typeface="Arial"/>
                <a:cs typeface="Arial"/>
              </a:rPr>
              <a:t>5</a:t>
            </a:r>
            <a:r>
              <a:rPr dirty="0" sz="1600" spc="-5" b="1">
                <a:latin typeface="Symbol"/>
                <a:cs typeface="Symbol"/>
              </a:rPr>
              <a:t>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82288" y="2544984"/>
            <a:ext cx="188595" cy="2305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>
                <a:latin typeface="Arial"/>
                <a:cs typeface="Arial"/>
              </a:rPr>
              <a:t>5</a:t>
            </a:r>
            <a:r>
              <a:rPr dirty="0" sz="1600" spc="-5" b="1">
                <a:latin typeface="Symbol"/>
                <a:cs typeface="Symbol"/>
              </a:rPr>
              <a:t>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83233" y="3549935"/>
            <a:ext cx="196850" cy="424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320">
              <a:lnSpc>
                <a:spcPts val="1725"/>
              </a:lnSpc>
            </a:pPr>
            <a:r>
              <a:rPr dirty="0" sz="1600" spc="-10" b="1">
                <a:latin typeface="Arial"/>
                <a:cs typeface="Arial"/>
              </a:rPr>
              <a:t>5</a:t>
            </a:r>
            <a:r>
              <a:rPr dirty="0" sz="1600" spc="-5" b="1">
                <a:latin typeface="Symbol"/>
                <a:cs typeface="Symbol"/>
              </a:rPr>
              <a:t></a:t>
            </a:r>
            <a:endParaRPr sz="1600">
              <a:latin typeface="Symbol"/>
              <a:cs typeface="Symbol"/>
            </a:endParaRPr>
          </a:p>
          <a:p>
            <a:pPr marL="12700">
              <a:lnSpc>
                <a:spcPts val="1725"/>
              </a:lnSpc>
            </a:pPr>
            <a:r>
              <a:rPr dirty="0" sz="1600" spc="-10" b="1">
                <a:latin typeface="Arial"/>
                <a:cs typeface="Arial"/>
              </a:rPr>
              <a:t>3</a:t>
            </a:r>
            <a:r>
              <a:rPr dirty="0" sz="1600" spc="-5" b="1">
                <a:latin typeface="Symbol"/>
                <a:cs typeface="Symbol"/>
              </a:rPr>
              <a:t>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84065" y="3723036"/>
            <a:ext cx="188595" cy="2305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>
                <a:latin typeface="Arial"/>
                <a:cs typeface="Arial"/>
              </a:rPr>
              <a:t>5</a:t>
            </a:r>
            <a:r>
              <a:rPr dirty="0" sz="1600" spc="-5" b="1">
                <a:latin typeface="Symbol"/>
                <a:cs typeface="Symbol"/>
              </a:rPr>
              <a:t>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85590" y="4886991"/>
            <a:ext cx="188595" cy="2305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>
                <a:latin typeface="Arial"/>
                <a:cs typeface="Arial"/>
              </a:rPr>
              <a:t>5</a:t>
            </a:r>
            <a:r>
              <a:rPr dirty="0" sz="1600" spc="-5" b="1">
                <a:latin typeface="Symbol"/>
                <a:cs typeface="Symbol"/>
              </a:rPr>
              <a:t>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91183" y="5971520"/>
            <a:ext cx="194945" cy="397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050">
              <a:lnSpc>
                <a:spcPts val="1614"/>
              </a:lnSpc>
            </a:pPr>
            <a:r>
              <a:rPr dirty="0" sz="1600" spc="-10" b="1">
                <a:latin typeface="Arial"/>
                <a:cs typeface="Arial"/>
              </a:rPr>
              <a:t>5</a:t>
            </a:r>
            <a:r>
              <a:rPr dirty="0" sz="1600" spc="-5" b="1">
                <a:latin typeface="Symbol"/>
                <a:cs typeface="Symbol"/>
              </a:rPr>
              <a:t></a:t>
            </a:r>
            <a:endParaRPr sz="1600">
              <a:latin typeface="Symbol"/>
              <a:cs typeface="Symbol"/>
            </a:endParaRPr>
          </a:p>
          <a:p>
            <a:pPr marL="12700">
              <a:lnSpc>
                <a:spcPts val="1614"/>
              </a:lnSpc>
            </a:pPr>
            <a:r>
              <a:rPr dirty="0" sz="1600" spc="-10" b="1">
                <a:latin typeface="Arial"/>
                <a:cs typeface="Arial"/>
              </a:rPr>
              <a:t>3</a:t>
            </a:r>
            <a:r>
              <a:rPr dirty="0" sz="1600" spc="-5" b="1">
                <a:latin typeface="Symbol"/>
                <a:cs typeface="Symbol"/>
              </a:rPr>
              <a:t>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77715" y="5968472"/>
            <a:ext cx="194945" cy="406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55"/>
              </a:lnSpc>
            </a:pPr>
            <a:r>
              <a:rPr dirty="0" sz="1600" spc="-10" b="1">
                <a:latin typeface="Arial"/>
                <a:cs typeface="Arial"/>
              </a:rPr>
              <a:t>3</a:t>
            </a:r>
            <a:r>
              <a:rPr dirty="0" sz="1600" spc="-5" b="1">
                <a:latin typeface="Symbol"/>
                <a:cs typeface="Symbol"/>
              </a:rPr>
              <a:t></a:t>
            </a:r>
            <a:endParaRPr sz="1600">
              <a:latin typeface="Symbol"/>
              <a:cs typeface="Symbol"/>
            </a:endParaRPr>
          </a:p>
          <a:p>
            <a:pPr marL="19050">
              <a:lnSpc>
                <a:spcPts val="1655"/>
              </a:lnSpc>
            </a:pPr>
            <a:r>
              <a:rPr dirty="0" sz="1600" spc="-10" b="1">
                <a:latin typeface="Arial"/>
                <a:cs typeface="Arial"/>
              </a:rPr>
              <a:t>5</a:t>
            </a:r>
            <a:r>
              <a:rPr dirty="0" sz="1600" spc="-5" b="1">
                <a:latin typeface="Symbol"/>
                <a:cs typeface="Symbol"/>
              </a:rPr>
              <a:t>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15765" y="2371883"/>
            <a:ext cx="188595" cy="2305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>
                <a:latin typeface="Arial"/>
                <a:cs typeface="Arial"/>
              </a:rPr>
              <a:t>3</a:t>
            </a:r>
            <a:r>
              <a:rPr dirty="0" sz="1600" spc="-5" b="1">
                <a:latin typeface="Symbol"/>
                <a:cs typeface="Symbol"/>
              </a:rPr>
              <a:t>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16810" y="2519330"/>
            <a:ext cx="188595" cy="2305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>
                <a:latin typeface="Arial"/>
                <a:cs typeface="Arial"/>
              </a:rPr>
              <a:t>3</a:t>
            </a:r>
            <a:r>
              <a:rPr dirty="0" sz="1600" spc="-5" b="1">
                <a:latin typeface="Symbol"/>
                <a:cs typeface="Symbol"/>
              </a:rPr>
              <a:t>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29685" y="3518185"/>
            <a:ext cx="1108075" cy="2305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525" sz="1650" b="1">
                <a:latin typeface="Arial"/>
                <a:cs typeface="Arial"/>
              </a:rPr>
              <a:t>A</a:t>
            </a:r>
            <a:r>
              <a:rPr dirty="0" baseline="2525" sz="1650" spc="-22" b="1">
                <a:latin typeface="Arial"/>
                <a:cs typeface="Arial"/>
              </a:rPr>
              <a:t> </a:t>
            </a:r>
            <a:r>
              <a:rPr dirty="0" baseline="2525" sz="1650" b="1">
                <a:latin typeface="Arial"/>
                <a:cs typeface="Arial"/>
              </a:rPr>
              <a:t>A</a:t>
            </a:r>
            <a:r>
              <a:rPr dirty="0" baseline="2525" sz="1650" spc="-22" b="1">
                <a:latin typeface="Arial"/>
                <a:cs typeface="Arial"/>
              </a:rPr>
              <a:t> </a:t>
            </a:r>
            <a:r>
              <a:rPr dirty="0" baseline="2525" sz="1650" b="1">
                <a:latin typeface="Arial"/>
                <a:cs typeface="Arial"/>
              </a:rPr>
              <a:t>A </a:t>
            </a:r>
            <a:r>
              <a:rPr dirty="0" baseline="2525" sz="1650" spc="157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 </a:t>
            </a:r>
            <a:r>
              <a:rPr dirty="0" sz="1100" spc="-5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3</a:t>
            </a:r>
            <a:r>
              <a:rPr dirty="0" sz="1600" spc="-5" b="1">
                <a:latin typeface="Symbol"/>
                <a:cs typeface="Symbol"/>
              </a:rPr>
              <a:t>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13633" y="4721891"/>
            <a:ext cx="188595" cy="2305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>
                <a:latin typeface="Arial"/>
                <a:cs typeface="Arial"/>
              </a:rPr>
              <a:t>3</a:t>
            </a:r>
            <a:r>
              <a:rPr dirty="0" sz="1600" spc="-5" b="1">
                <a:latin typeface="Symbol"/>
                <a:cs typeface="Symbol"/>
              </a:rPr>
              <a:t>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23335" y="2404416"/>
            <a:ext cx="82296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Arial"/>
                <a:cs typeface="Arial"/>
              </a:rPr>
              <a:t>A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 A A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59911" y="2577517"/>
            <a:ext cx="60515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Arial"/>
                <a:cs typeface="Arial"/>
              </a:rPr>
              <a:t>T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 T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52038" y="3762300"/>
            <a:ext cx="60515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Arial"/>
                <a:cs typeface="Arial"/>
              </a:rPr>
              <a:t>T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 T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T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553078" y="423926"/>
            <a:ext cx="501650" cy="250825"/>
          </a:xfrm>
          <a:custGeom>
            <a:avLst/>
            <a:gdLst/>
            <a:ahLst/>
            <a:cxnLst/>
            <a:rect l="l" t="t" r="r" b="b"/>
            <a:pathLst>
              <a:path w="501650" h="250825">
                <a:moveTo>
                  <a:pt x="501650" y="0"/>
                </a:moveTo>
                <a:lnTo>
                  <a:pt x="0" y="2508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434079" y="979550"/>
            <a:ext cx="422275" cy="290830"/>
          </a:xfrm>
          <a:custGeom>
            <a:avLst/>
            <a:gdLst/>
            <a:ahLst/>
            <a:cxnLst/>
            <a:rect l="l" t="t" r="r" b="b"/>
            <a:pathLst>
              <a:path w="422275" h="290830">
                <a:moveTo>
                  <a:pt x="422275" y="0"/>
                </a:moveTo>
                <a:lnTo>
                  <a:pt x="0" y="29044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605529" y="979550"/>
            <a:ext cx="250825" cy="382905"/>
          </a:xfrm>
          <a:custGeom>
            <a:avLst/>
            <a:gdLst/>
            <a:ahLst/>
            <a:cxnLst/>
            <a:rect l="l" t="t" r="r" b="b"/>
            <a:pathLst>
              <a:path w="250825" h="382905">
                <a:moveTo>
                  <a:pt x="250825" y="0"/>
                </a:moveTo>
                <a:lnTo>
                  <a:pt x="0" y="38252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533904" y="2274951"/>
            <a:ext cx="0" cy="106680"/>
          </a:xfrm>
          <a:custGeom>
            <a:avLst/>
            <a:gdLst/>
            <a:ahLst/>
            <a:cxnLst/>
            <a:rect l="l" t="t" r="r" b="b"/>
            <a:pathLst>
              <a:path w="0" h="106680">
                <a:moveTo>
                  <a:pt x="0" y="0"/>
                </a:moveTo>
                <a:lnTo>
                  <a:pt x="0" y="1062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042028" y="2289175"/>
            <a:ext cx="0" cy="158750"/>
          </a:xfrm>
          <a:custGeom>
            <a:avLst/>
            <a:gdLst/>
            <a:ahLst/>
            <a:cxnLst/>
            <a:rect l="l" t="t" r="r" b="b"/>
            <a:pathLst>
              <a:path w="0" h="158750">
                <a:moveTo>
                  <a:pt x="0" y="0"/>
                </a:moveTo>
                <a:lnTo>
                  <a:pt x="0" y="1587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208654" y="2711450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0"/>
                </a:moveTo>
                <a:lnTo>
                  <a:pt x="0" y="935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870578" y="2686050"/>
            <a:ext cx="0" cy="144780"/>
          </a:xfrm>
          <a:custGeom>
            <a:avLst/>
            <a:gdLst/>
            <a:ahLst/>
            <a:cxnLst/>
            <a:rect l="l" t="t" r="r" b="b"/>
            <a:pathLst>
              <a:path w="0" h="144780">
                <a:moveTo>
                  <a:pt x="0" y="0"/>
                </a:moveTo>
                <a:lnTo>
                  <a:pt x="0" y="1443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032254" y="5092700"/>
            <a:ext cx="541655" cy="146050"/>
          </a:xfrm>
          <a:custGeom>
            <a:avLst/>
            <a:gdLst/>
            <a:ahLst/>
            <a:cxnLst/>
            <a:rect l="l" t="t" r="r" b="b"/>
            <a:pathLst>
              <a:path w="541655" h="146050">
                <a:moveTo>
                  <a:pt x="0" y="146050"/>
                </a:moveTo>
                <a:lnTo>
                  <a:pt x="54140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414904" y="1084443"/>
            <a:ext cx="179705" cy="344805"/>
          </a:xfrm>
          <a:custGeom>
            <a:avLst/>
            <a:gdLst/>
            <a:ahLst/>
            <a:cxnLst/>
            <a:rect l="l" t="t" r="r" b="b"/>
            <a:pathLst>
              <a:path w="179705" h="344805">
                <a:moveTo>
                  <a:pt x="179324" y="344306"/>
                </a:moveTo>
                <a:lnTo>
                  <a:pt x="125844" y="338651"/>
                </a:lnTo>
                <a:lnTo>
                  <a:pt x="90030" y="318227"/>
                </a:lnTo>
                <a:lnTo>
                  <a:pt x="89662" y="315604"/>
                </a:lnTo>
                <a:lnTo>
                  <a:pt x="89662" y="200796"/>
                </a:lnTo>
                <a:lnTo>
                  <a:pt x="87546" y="194562"/>
                </a:lnTo>
                <a:lnTo>
                  <a:pt x="81501" y="188804"/>
                </a:lnTo>
                <a:lnTo>
                  <a:pt x="44319" y="175834"/>
                </a:lnTo>
                <a:lnTo>
                  <a:pt x="0" y="172094"/>
                </a:lnTo>
                <a:lnTo>
                  <a:pt x="19456" y="171418"/>
                </a:lnTo>
                <a:lnTo>
                  <a:pt x="37433" y="169485"/>
                </a:lnTo>
                <a:lnTo>
                  <a:pt x="77965" y="157588"/>
                </a:lnTo>
                <a:lnTo>
                  <a:pt x="89662" y="143392"/>
                </a:lnTo>
                <a:lnTo>
                  <a:pt x="89662" y="28584"/>
                </a:lnTo>
                <a:lnTo>
                  <a:pt x="135004" y="3622"/>
                </a:lnTo>
                <a:lnTo>
                  <a:pt x="152239" y="1212"/>
                </a:lnTo>
                <a:lnTo>
                  <a:pt x="17114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94001" y="136525"/>
            <a:ext cx="4554474" cy="6584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739134" y="837936"/>
            <a:ext cx="87376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 b="1">
                <a:latin typeface="Arial"/>
                <a:cs typeface="Arial"/>
              </a:rPr>
              <a:t>Genomic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DNA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66690" y="448681"/>
            <a:ext cx="702945" cy="537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6045" marR="5080">
              <a:lnSpc>
                <a:spcPts val="1080"/>
              </a:lnSpc>
            </a:pPr>
            <a:r>
              <a:rPr dirty="0" sz="1000" spc="0" b="1">
                <a:latin typeface="Arial"/>
                <a:cs typeface="Arial"/>
              </a:rPr>
              <a:t>T</a:t>
            </a:r>
            <a:r>
              <a:rPr dirty="0" sz="1000" spc="-1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get</a:t>
            </a:r>
            <a:r>
              <a:rPr dirty="0" sz="1000" spc="-5" b="1">
                <a:latin typeface="Arial"/>
                <a:cs typeface="Arial"/>
              </a:rPr>
              <a:t> s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quence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dirty="0" sz="1000" spc="-15" b="1">
                <a:latin typeface="Arial"/>
                <a:cs typeface="Arial"/>
              </a:rPr>
              <a:t>5</a:t>
            </a:r>
            <a:r>
              <a:rPr dirty="0" sz="1000" spc="-5" b="1">
                <a:latin typeface="Symbol"/>
                <a:cs typeface="Symbol"/>
              </a:rPr>
              <a:t>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91201" y="277875"/>
            <a:ext cx="59055" cy="542925"/>
          </a:xfrm>
          <a:custGeom>
            <a:avLst/>
            <a:gdLst/>
            <a:ahLst/>
            <a:cxnLst/>
            <a:rect l="l" t="t" r="r" b="b"/>
            <a:pathLst>
              <a:path w="59054" h="542925">
                <a:moveTo>
                  <a:pt x="0" y="0"/>
                </a:moveTo>
                <a:lnTo>
                  <a:pt x="29208" y="40951"/>
                </a:lnTo>
                <a:lnTo>
                  <a:pt x="29337" y="45212"/>
                </a:lnTo>
                <a:lnTo>
                  <a:pt x="29337" y="226187"/>
                </a:lnTo>
                <a:lnTo>
                  <a:pt x="45448" y="266582"/>
                </a:lnTo>
                <a:lnTo>
                  <a:pt x="58674" y="271399"/>
                </a:lnTo>
                <a:lnTo>
                  <a:pt x="47840" y="274577"/>
                </a:lnTo>
                <a:lnTo>
                  <a:pt x="38843" y="283289"/>
                </a:lnTo>
                <a:lnTo>
                  <a:pt x="32458" y="296299"/>
                </a:lnTo>
                <a:lnTo>
                  <a:pt x="29464" y="312369"/>
                </a:lnTo>
                <a:lnTo>
                  <a:pt x="29337" y="316611"/>
                </a:lnTo>
                <a:lnTo>
                  <a:pt x="29337" y="497586"/>
                </a:lnTo>
                <a:lnTo>
                  <a:pt x="27279" y="514254"/>
                </a:lnTo>
                <a:lnTo>
                  <a:pt x="21641" y="528144"/>
                </a:lnTo>
                <a:lnTo>
                  <a:pt x="13226" y="538037"/>
                </a:lnTo>
                <a:lnTo>
                  <a:pt x="2836" y="542713"/>
                </a:lnTo>
                <a:lnTo>
                  <a:pt x="0" y="5429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571875" y="2103501"/>
            <a:ext cx="173355" cy="173355"/>
          </a:xfrm>
          <a:custGeom>
            <a:avLst/>
            <a:gdLst/>
            <a:ahLst/>
            <a:cxnLst/>
            <a:rect l="l" t="t" r="r" b="b"/>
            <a:pathLst>
              <a:path w="173354" h="173355">
                <a:moveTo>
                  <a:pt x="86487" y="0"/>
                </a:moveTo>
                <a:lnTo>
                  <a:pt x="37916" y="14923"/>
                </a:lnTo>
                <a:lnTo>
                  <a:pt x="10377" y="45385"/>
                </a:lnTo>
                <a:lnTo>
                  <a:pt x="0" y="86487"/>
                </a:lnTo>
                <a:lnTo>
                  <a:pt x="490" y="95745"/>
                </a:lnTo>
                <a:lnTo>
                  <a:pt x="14923" y="135057"/>
                </a:lnTo>
                <a:lnTo>
                  <a:pt x="45385" y="162596"/>
                </a:lnTo>
                <a:lnTo>
                  <a:pt x="86487" y="172974"/>
                </a:lnTo>
                <a:lnTo>
                  <a:pt x="95842" y="172473"/>
                </a:lnTo>
                <a:lnTo>
                  <a:pt x="135148" y="158016"/>
                </a:lnTo>
                <a:lnTo>
                  <a:pt x="162708" y="127561"/>
                </a:lnTo>
                <a:lnTo>
                  <a:pt x="173100" y="86487"/>
                </a:lnTo>
                <a:lnTo>
                  <a:pt x="172599" y="77132"/>
                </a:lnTo>
                <a:lnTo>
                  <a:pt x="158102" y="37866"/>
                </a:lnTo>
                <a:lnTo>
                  <a:pt x="127590" y="10362"/>
                </a:lnTo>
                <a:lnTo>
                  <a:pt x="86487" y="0"/>
                </a:lnTo>
                <a:close/>
              </a:path>
            </a:pathLst>
          </a:custGeom>
          <a:solidFill>
            <a:srgbClr val="0390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610483" y="2123811"/>
            <a:ext cx="76771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777" sz="1500" spc="-15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baseline="2777" sz="15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2777" sz="15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45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nne</a:t>
            </a:r>
            <a:r>
              <a:rPr dirty="0" sz="1000" spc="-15" b="1">
                <a:latin typeface="Arial"/>
                <a:cs typeface="Arial"/>
              </a:rPr>
              <a:t>a</a:t>
            </a:r>
            <a:r>
              <a:rPr dirty="0" sz="1000" spc="-5" b="1">
                <a:latin typeface="Arial"/>
                <a:cs typeface="Arial"/>
              </a:rPr>
              <a:t>ling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65525" y="3128898"/>
            <a:ext cx="173355" cy="173355"/>
          </a:xfrm>
          <a:custGeom>
            <a:avLst/>
            <a:gdLst/>
            <a:ahLst/>
            <a:cxnLst/>
            <a:rect l="l" t="t" r="r" b="b"/>
            <a:pathLst>
              <a:path w="173354" h="173354">
                <a:moveTo>
                  <a:pt x="86487" y="0"/>
                </a:moveTo>
                <a:lnTo>
                  <a:pt x="37866" y="14998"/>
                </a:lnTo>
                <a:lnTo>
                  <a:pt x="10362" y="45510"/>
                </a:lnTo>
                <a:lnTo>
                  <a:pt x="0" y="86613"/>
                </a:lnTo>
                <a:lnTo>
                  <a:pt x="490" y="95872"/>
                </a:lnTo>
                <a:lnTo>
                  <a:pt x="14923" y="135184"/>
                </a:lnTo>
                <a:lnTo>
                  <a:pt x="45385" y="162723"/>
                </a:lnTo>
                <a:lnTo>
                  <a:pt x="86487" y="173100"/>
                </a:lnTo>
                <a:lnTo>
                  <a:pt x="95842" y="172600"/>
                </a:lnTo>
                <a:lnTo>
                  <a:pt x="135148" y="158143"/>
                </a:lnTo>
                <a:lnTo>
                  <a:pt x="162708" y="127688"/>
                </a:lnTo>
                <a:lnTo>
                  <a:pt x="173100" y="86613"/>
                </a:lnTo>
                <a:lnTo>
                  <a:pt x="172588" y="77162"/>
                </a:lnTo>
                <a:lnTo>
                  <a:pt x="158068" y="37902"/>
                </a:lnTo>
                <a:lnTo>
                  <a:pt x="127563" y="10377"/>
                </a:lnTo>
                <a:lnTo>
                  <a:pt x="86487" y="0"/>
                </a:lnTo>
                <a:close/>
              </a:path>
            </a:pathLst>
          </a:custGeom>
          <a:solidFill>
            <a:srgbClr val="0390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604386" y="3148320"/>
            <a:ext cx="77279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xtension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23535" y="2554214"/>
            <a:ext cx="4953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 b="1">
                <a:latin typeface="Arial"/>
                <a:cs typeface="Arial"/>
              </a:rPr>
              <a:t>Pr</a:t>
            </a:r>
            <a:r>
              <a:rPr dirty="0" sz="1000" spc="-10" b="1">
                <a:latin typeface="Arial"/>
                <a:cs typeface="Arial"/>
              </a:rPr>
              <a:t>ime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90361" y="3507095"/>
            <a:ext cx="728980" cy="289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080"/>
              </a:lnSpc>
            </a:pPr>
            <a:r>
              <a:rPr dirty="0" sz="1000" spc="-10" b="1">
                <a:latin typeface="Arial"/>
                <a:cs typeface="Arial"/>
              </a:rPr>
              <a:t>New nucl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otides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93339" y="2355840"/>
            <a:ext cx="644525" cy="563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00965" marR="94615">
              <a:lnSpc>
                <a:spcPts val="1080"/>
              </a:lnSpc>
            </a:pPr>
            <a:r>
              <a:rPr dirty="0" sz="1000" spc="-10" b="1">
                <a:latin typeface="Arial"/>
                <a:cs typeface="Arial"/>
              </a:rPr>
              <a:t>C</a:t>
            </a:r>
            <a:r>
              <a:rPr dirty="0" sz="1000" spc="-25" b="1">
                <a:latin typeface="Arial"/>
                <a:cs typeface="Arial"/>
              </a:rPr>
              <a:t>y</a:t>
            </a:r>
            <a:r>
              <a:rPr dirty="0" sz="1000" spc="-5" b="1">
                <a:latin typeface="Arial"/>
                <a:cs typeface="Arial"/>
              </a:rPr>
              <a:t>cle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1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y</a:t>
            </a:r>
            <a:r>
              <a:rPr dirty="0" sz="1000" spc="-5" b="1">
                <a:latin typeface="Arial"/>
                <a:cs typeface="Arial"/>
              </a:rPr>
              <a:t>ie</a:t>
            </a:r>
            <a:r>
              <a:rPr dirty="0" sz="1000" spc="-10" b="1">
                <a:latin typeface="Arial"/>
                <a:cs typeface="Arial"/>
              </a:rPr>
              <a:t>l</a:t>
            </a:r>
            <a:r>
              <a:rPr dirty="0" sz="1000" spc="-10" b="1">
                <a:latin typeface="Arial"/>
                <a:cs typeface="Arial"/>
              </a:rPr>
              <a:t>ds</a:t>
            </a:r>
            <a:r>
              <a:rPr dirty="0" sz="1000" spc="-5" b="1">
                <a:latin typeface="Arial"/>
                <a:cs typeface="Arial"/>
              </a:rPr>
              <a:t> 2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065"/>
              </a:lnSpc>
            </a:pPr>
            <a:r>
              <a:rPr dirty="0" sz="1000" spc="-10" b="1">
                <a:latin typeface="Arial"/>
                <a:cs typeface="Arial"/>
              </a:rPr>
              <a:t>m</a:t>
            </a:r>
            <a:r>
              <a:rPr dirty="0" sz="1000" spc="-5" b="1">
                <a:latin typeface="Arial"/>
                <a:cs typeface="Arial"/>
              </a:rPr>
              <a:t>o</a:t>
            </a:r>
            <a:r>
              <a:rPr dirty="0" sz="1000" spc="-5" b="1">
                <a:latin typeface="Arial"/>
                <a:cs typeface="Arial"/>
              </a:rPr>
              <a:t>le</a:t>
            </a:r>
            <a:r>
              <a:rPr dirty="0" sz="1000" spc="-15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ules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86989" y="4558274"/>
            <a:ext cx="644525" cy="5638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00965" marR="94615">
              <a:lnSpc>
                <a:spcPts val="1080"/>
              </a:lnSpc>
            </a:pPr>
            <a:r>
              <a:rPr dirty="0" sz="1000" spc="-10" b="1">
                <a:latin typeface="Arial"/>
                <a:cs typeface="Arial"/>
              </a:rPr>
              <a:t>C</a:t>
            </a:r>
            <a:r>
              <a:rPr dirty="0" sz="1000" spc="-25" b="1">
                <a:latin typeface="Arial"/>
                <a:cs typeface="Arial"/>
              </a:rPr>
              <a:t>y</a:t>
            </a:r>
            <a:r>
              <a:rPr dirty="0" sz="1000" spc="-5" b="1">
                <a:latin typeface="Arial"/>
                <a:cs typeface="Arial"/>
              </a:rPr>
              <a:t>cle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2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y</a:t>
            </a:r>
            <a:r>
              <a:rPr dirty="0" sz="1000" spc="-5" b="1">
                <a:latin typeface="Arial"/>
                <a:cs typeface="Arial"/>
              </a:rPr>
              <a:t>ie</a:t>
            </a:r>
            <a:r>
              <a:rPr dirty="0" sz="1000" spc="-10" b="1">
                <a:latin typeface="Arial"/>
                <a:cs typeface="Arial"/>
              </a:rPr>
              <a:t>l</a:t>
            </a:r>
            <a:r>
              <a:rPr dirty="0" sz="1000" spc="-10" b="1">
                <a:latin typeface="Arial"/>
                <a:cs typeface="Arial"/>
              </a:rPr>
              <a:t>ds</a:t>
            </a:r>
            <a:r>
              <a:rPr dirty="0" sz="1000" spc="-5" b="1">
                <a:latin typeface="Arial"/>
                <a:cs typeface="Arial"/>
              </a:rPr>
              <a:t> 4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065"/>
              </a:lnSpc>
            </a:pPr>
            <a:r>
              <a:rPr dirty="0" sz="1000" spc="-10" b="1">
                <a:latin typeface="Arial"/>
                <a:cs typeface="Arial"/>
              </a:rPr>
              <a:t>m</a:t>
            </a:r>
            <a:r>
              <a:rPr dirty="0" sz="1000" spc="-5" b="1">
                <a:latin typeface="Arial"/>
                <a:cs typeface="Arial"/>
              </a:rPr>
              <a:t>o</a:t>
            </a:r>
            <a:r>
              <a:rPr dirty="0" sz="1000" spc="-5" b="1">
                <a:latin typeface="Arial"/>
                <a:cs typeface="Arial"/>
              </a:rPr>
              <a:t>le</a:t>
            </a:r>
            <a:r>
              <a:rPr dirty="0" sz="1000" spc="-15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ules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11729" y="5483977"/>
            <a:ext cx="979805" cy="975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140"/>
              </a:lnSpc>
            </a:pPr>
            <a:r>
              <a:rPr dirty="0" sz="1000" spc="-10" b="1">
                <a:latin typeface="Arial"/>
                <a:cs typeface="Arial"/>
              </a:rPr>
              <a:t>C</a:t>
            </a:r>
            <a:r>
              <a:rPr dirty="0" sz="1000" spc="-25" b="1">
                <a:latin typeface="Arial"/>
                <a:cs typeface="Arial"/>
              </a:rPr>
              <a:t>y</a:t>
            </a:r>
            <a:r>
              <a:rPr dirty="0" sz="1000" spc="-5" b="1">
                <a:latin typeface="Arial"/>
                <a:cs typeface="Arial"/>
              </a:rPr>
              <a:t>cle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  <a:p>
            <a:pPr algn="ctr" marL="128270" marR="120650">
              <a:lnSpc>
                <a:spcPts val="1080"/>
              </a:lnSpc>
              <a:spcBef>
                <a:spcPts val="75"/>
              </a:spcBef>
            </a:pPr>
            <a:r>
              <a:rPr dirty="0" sz="1000" spc="-25" b="1">
                <a:latin typeface="Arial"/>
                <a:cs typeface="Arial"/>
              </a:rPr>
              <a:t>y</a:t>
            </a:r>
            <a:r>
              <a:rPr dirty="0" sz="1000" spc="-5" b="1">
                <a:latin typeface="Arial"/>
                <a:cs typeface="Arial"/>
              </a:rPr>
              <a:t>ie</a:t>
            </a:r>
            <a:r>
              <a:rPr dirty="0" sz="1000" spc="-10" b="1">
                <a:latin typeface="Arial"/>
                <a:cs typeface="Arial"/>
              </a:rPr>
              <a:t>l</a:t>
            </a:r>
            <a:r>
              <a:rPr dirty="0" sz="1000" spc="-10" b="1">
                <a:latin typeface="Arial"/>
                <a:cs typeface="Arial"/>
              </a:rPr>
              <a:t>ds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8</a:t>
            </a:r>
            <a:r>
              <a:rPr dirty="0" sz="1000" spc="-10" b="1">
                <a:latin typeface="Arial"/>
                <a:cs typeface="Arial"/>
              </a:rPr>
              <a:t> m</a:t>
            </a:r>
            <a:r>
              <a:rPr dirty="0" sz="1000" spc="-5" b="1">
                <a:latin typeface="Arial"/>
                <a:cs typeface="Arial"/>
              </a:rPr>
              <a:t>o</a:t>
            </a:r>
            <a:r>
              <a:rPr dirty="0" sz="1000" spc="-5" b="1">
                <a:latin typeface="Arial"/>
                <a:cs typeface="Arial"/>
              </a:rPr>
              <a:t>le</a:t>
            </a:r>
            <a:r>
              <a:rPr dirty="0" sz="1000" spc="-15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ule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;</a:t>
            </a:r>
            <a:r>
              <a:rPr dirty="0" sz="1000" spc="-5" b="1">
                <a:latin typeface="Arial"/>
                <a:cs typeface="Arial"/>
              </a:rPr>
              <a:t> 2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m</a:t>
            </a:r>
            <a:r>
              <a:rPr dirty="0" sz="1000" spc="-5" b="1">
                <a:latin typeface="Arial"/>
                <a:cs typeface="Arial"/>
              </a:rPr>
              <a:t>o</a:t>
            </a:r>
            <a:r>
              <a:rPr dirty="0" sz="1000" spc="-5" b="1">
                <a:latin typeface="Arial"/>
                <a:cs typeface="Arial"/>
              </a:rPr>
              <a:t>le</a:t>
            </a:r>
            <a:r>
              <a:rPr dirty="0" sz="1000" spc="-15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ules</a:t>
            </a:r>
            <a:endParaRPr sz="1000">
              <a:latin typeface="Arial"/>
              <a:cs typeface="Arial"/>
            </a:endParaRPr>
          </a:p>
          <a:p>
            <a:pPr algn="ctr" marL="12065" marR="5080">
              <a:lnSpc>
                <a:spcPts val="1080"/>
              </a:lnSpc>
            </a:pPr>
            <a:r>
              <a:rPr dirty="0" sz="1000" spc="-5" b="1">
                <a:latin typeface="Arial"/>
                <a:cs typeface="Arial"/>
              </a:rPr>
              <a:t>(in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spc="0" b="1">
                <a:latin typeface="Arial"/>
                <a:cs typeface="Arial"/>
              </a:rPr>
              <a:t>w</a:t>
            </a:r>
            <a:r>
              <a:rPr dirty="0" sz="1000" spc="-5" b="1">
                <a:latin typeface="Arial"/>
                <a:cs typeface="Arial"/>
              </a:rPr>
              <a:t>hite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box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s)</a:t>
            </a:r>
            <a:r>
              <a:rPr dirty="0" sz="1000" spc="-10" b="1">
                <a:latin typeface="Arial"/>
                <a:cs typeface="Arial"/>
              </a:rPr>
              <a:t> match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ta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get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065"/>
              </a:lnSpc>
            </a:pPr>
            <a:r>
              <a:rPr dirty="0" sz="1000" spc="-10" b="1">
                <a:latin typeface="Arial"/>
                <a:cs typeface="Arial"/>
              </a:rPr>
              <a:t>s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quence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65525" y="1184275"/>
            <a:ext cx="173355" cy="173355"/>
          </a:xfrm>
          <a:custGeom>
            <a:avLst/>
            <a:gdLst/>
            <a:ahLst/>
            <a:cxnLst/>
            <a:rect l="l" t="t" r="r" b="b"/>
            <a:pathLst>
              <a:path w="173354" h="173355">
                <a:moveTo>
                  <a:pt x="86487" y="0"/>
                </a:moveTo>
                <a:lnTo>
                  <a:pt x="37916" y="14923"/>
                </a:lnTo>
                <a:lnTo>
                  <a:pt x="10377" y="45385"/>
                </a:lnTo>
                <a:lnTo>
                  <a:pt x="0" y="86487"/>
                </a:lnTo>
                <a:lnTo>
                  <a:pt x="500" y="95842"/>
                </a:lnTo>
                <a:lnTo>
                  <a:pt x="14957" y="135148"/>
                </a:lnTo>
                <a:lnTo>
                  <a:pt x="45412" y="162708"/>
                </a:lnTo>
                <a:lnTo>
                  <a:pt x="86487" y="173100"/>
                </a:lnTo>
                <a:lnTo>
                  <a:pt x="95938" y="172588"/>
                </a:lnTo>
                <a:lnTo>
                  <a:pt x="135198" y="158068"/>
                </a:lnTo>
                <a:lnTo>
                  <a:pt x="162723" y="127563"/>
                </a:lnTo>
                <a:lnTo>
                  <a:pt x="173100" y="86487"/>
                </a:lnTo>
                <a:lnTo>
                  <a:pt x="172599" y="77132"/>
                </a:lnTo>
                <a:lnTo>
                  <a:pt x="158102" y="37866"/>
                </a:lnTo>
                <a:lnTo>
                  <a:pt x="127590" y="10362"/>
                </a:lnTo>
                <a:lnTo>
                  <a:pt x="86487" y="0"/>
                </a:lnTo>
                <a:close/>
              </a:path>
            </a:pathLst>
          </a:custGeom>
          <a:solidFill>
            <a:srgbClr val="0390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616833" y="1204585"/>
            <a:ext cx="929005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777" sz="1500" spc="-15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baseline="2777" sz="1500" spc="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Denatu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ation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55540" y="151972"/>
            <a:ext cx="12700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 b="1">
                <a:latin typeface="Arial"/>
                <a:cs typeface="Arial"/>
              </a:rPr>
              <a:t>5</a:t>
            </a:r>
            <a:r>
              <a:rPr dirty="0" sz="1000" spc="-5" b="1">
                <a:latin typeface="Symbol"/>
                <a:cs typeface="Symbol"/>
              </a:rPr>
              <a:t>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36338" y="1203278"/>
            <a:ext cx="12700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 b="1">
                <a:latin typeface="Arial"/>
                <a:cs typeface="Arial"/>
              </a:rPr>
              <a:t>5</a:t>
            </a:r>
            <a:r>
              <a:rPr dirty="0" sz="1000" spc="-5" b="1">
                <a:latin typeface="Symbol"/>
                <a:cs typeface="Symbol"/>
              </a:rPr>
              <a:t>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04815" y="1878156"/>
            <a:ext cx="12700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 b="1">
                <a:latin typeface="Arial"/>
                <a:cs typeface="Arial"/>
              </a:rPr>
              <a:t>5</a:t>
            </a:r>
            <a:r>
              <a:rPr dirty="0" sz="1000" spc="-5" b="1">
                <a:latin typeface="Symbol"/>
                <a:cs typeface="Symbol"/>
              </a:rPr>
              <a:t>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64911" y="145622"/>
            <a:ext cx="12700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 b="1">
                <a:latin typeface="Arial"/>
                <a:cs typeface="Arial"/>
              </a:rPr>
              <a:t>3</a:t>
            </a:r>
            <a:r>
              <a:rPr dirty="0" sz="1000" spc="-5" b="1">
                <a:latin typeface="Symbol"/>
                <a:cs typeface="Symbol"/>
              </a:rPr>
              <a:t>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53761" y="841201"/>
            <a:ext cx="12700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 b="1">
                <a:latin typeface="Arial"/>
                <a:cs typeface="Arial"/>
              </a:rPr>
              <a:t>3</a:t>
            </a:r>
            <a:r>
              <a:rPr dirty="0" sz="1000" spc="-5" b="1">
                <a:latin typeface="Symbol"/>
                <a:cs typeface="Symbol"/>
              </a:rPr>
              <a:t>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96814" y="1209628"/>
            <a:ext cx="12700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 b="1">
                <a:latin typeface="Arial"/>
                <a:cs typeface="Arial"/>
              </a:rPr>
              <a:t>3</a:t>
            </a:r>
            <a:r>
              <a:rPr dirty="0" sz="1000" spc="-5" b="1">
                <a:latin typeface="Symbol"/>
                <a:cs typeface="Symbol"/>
              </a:rPr>
              <a:t>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29988" y="1884506"/>
            <a:ext cx="12700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 b="1">
                <a:latin typeface="Arial"/>
                <a:cs typeface="Arial"/>
              </a:rPr>
              <a:t>3</a:t>
            </a:r>
            <a:r>
              <a:rPr dirty="0" sz="1000" spc="-5" b="1">
                <a:latin typeface="Symbol"/>
                <a:cs typeface="Symbol"/>
              </a:rPr>
              <a:t>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278501" y="2421001"/>
            <a:ext cx="171450" cy="158750"/>
          </a:xfrm>
          <a:custGeom>
            <a:avLst/>
            <a:gdLst/>
            <a:ahLst/>
            <a:cxnLst/>
            <a:rect l="l" t="t" r="r" b="b"/>
            <a:pathLst>
              <a:path w="171450" h="158750">
                <a:moveTo>
                  <a:pt x="171450" y="0"/>
                </a:moveTo>
                <a:lnTo>
                  <a:pt x="0" y="1587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946650" y="2698750"/>
            <a:ext cx="198755" cy="146050"/>
          </a:xfrm>
          <a:custGeom>
            <a:avLst/>
            <a:gdLst/>
            <a:ahLst/>
            <a:cxnLst/>
            <a:rect l="l" t="t" r="r" b="b"/>
            <a:pathLst>
              <a:path w="198754" h="146050">
                <a:moveTo>
                  <a:pt x="198500" y="0"/>
                </a:moveTo>
                <a:lnTo>
                  <a:pt x="0" y="1460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946650" y="3571875"/>
            <a:ext cx="688975" cy="79375"/>
          </a:xfrm>
          <a:custGeom>
            <a:avLst/>
            <a:gdLst/>
            <a:ahLst/>
            <a:cxnLst/>
            <a:rect l="l" t="t" r="r" b="b"/>
            <a:pathLst>
              <a:path w="688975" h="79375">
                <a:moveTo>
                  <a:pt x="0" y="79375"/>
                </a:moveTo>
                <a:lnTo>
                  <a:pt x="6889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462651" y="3571875"/>
            <a:ext cx="173355" cy="106680"/>
          </a:xfrm>
          <a:custGeom>
            <a:avLst/>
            <a:gdLst/>
            <a:ahLst/>
            <a:cxnLst/>
            <a:rect l="l" t="t" r="r" b="b"/>
            <a:pathLst>
              <a:path w="173354" h="106679">
                <a:moveTo>
                  <a:pt x="172974" y="0"/>
                </a:moveTo>
                <a:lnTo>
                  <a:pt x="0" y="1064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359150" y="1058925"/>
            <a:ext cx="152400" cy="3162300"/>
          </a:xfrm>
          <a:custGeom>
            <a:avLst/>
            <a:gdLst/>
            <a:ahLst/>
            <a:cxnLst/>
            <a:rect l="l" t="t" r="r" b="b"/>
            <a:pathLst>
              <a:path w="152400" h="3162300">
                <a:moveTo>
                  <a:pt x="152400" y="3162173"/>
                </a:moveTo>
                <a:lnTo>
                  <a:pt x="117402" y="3132759"/>
                </a:lnTo>
                <a:lnTo>
                  <a:pt x="98536" y="3084988"/>
                </a:lnTo>
                <a:lnTo>
                  <a:pt x="87627" y="3037462"/>
                </a:lnTo>
                <a:lnTo>
                  <a:pt x="80089" y="2981942"/>
                </a:lnTo>
                <a:lnTo>
                  <a:pt x="77198" y="2941393"/>
                </a:lnTo>
                <a:lnTo>
                  <a:pt x="76200" y="2898648"/>
                </a:lnTo>
                <a:lnTo>
                  <a:pt x="76200" y="1844675"/>
                </a:lnTo>
                <a:lnTo>
                  <a:pt x="75947" y="1823061"/>
                </a:lnTo>
                <a:lnTo>
                  <a:pt x="75201" y="1801929"/>
                </a:lnTo>
                <a:lnTo>
                  <a:pt x="72310" y="1761380"/>
                </a:lnTo>
                <a:lnTo>
                  <a:pt x="64772" y="1705860"/>
                </a:lnTo>
                <a:lnTo>
                  <a:pt x="53863" y="1658334"/>
                </a:lnTo>
                <a:lnTo>
                  <a:pt x="40118" y="1620631"/>
                </a:lnTo>
                <a:lnTo>
                  <a:pt x="18296" y="1588808"/>
                </a:lnTo>
                <a:lnTo>
                  <a:pt x="0" y="1581150"/>
                </a:lnTo>
                <a:lnTo>
                  <a:pt x="6243" y="1580275"/>
                </a:lnTo>
                <a:lnTo>
                  <a:pt x="12348" y="1577697"/>
                </a:lnTo>
                <a:lnTo>
                  <a:pt x="40118" y="1541632"/>
                </a:lnTo>
                <a:lnTo>
                  <a:pt x="53863" y="1503902"/>
                </a:lnTo>
                <a:lnTo>
                  <a:pt x="64772" y="1456348"/>
                </a:lnTo>
                <a:lnTo>
                  <a:pt x="72310" y="1400805"/>
                </a:lnTo>
                <a:lnTo>
                  <a:pt x="75201" y="1360246"/>
                </a:lnTo>
                <a:lnTo>
                  <a:pt x="76200" y="1317498"/>
                </a:lnTo>
                <a:lnTo>
                  <a:pt x="76200" y="263525"/>
                </a:lnTo>
                <a:lnTo>
                  <a:pt x="76452" y="241911"/>
                </a:lnTo>
                <a:lnTo>
                  <a:pt x="77198" y="220779"/>
                </a:lnTo>
                <a:lnTo>
                  <a:pt x="80089" y="180230"/>
                </a:lnTo>
                <a:lnTo>
                  <a:pt x="87627" y="124710"/>
                </a:lnTo>
                <a:lnTo>
                  <a:pt x="98536" y="77184"/>
                </a:lnTo>
                <a:lnTo>
                  <a:pt x="112281" y="39481"/>
                </a:lnTo>
                <a:lnTo>
                  <a:pt x="134103" y="7658"/>
                </a:lnTo>
                <a:lnTo>
                  <a:pt x="152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365500" y="5430901"/>
            <a:ext cx="165100" cy="1059180"/>
          </a:xfrm>
          <a:custGeom>
            <a:avLst/>
            <a:gdLst/>
            <a:ahLst/>
            <a:cxnLst/>
            <a:rect l="l" t="t" r="r" b="b"/>
            <a:pathLst>
              <a:path w="165100" h="1059179">
                <a:moveTo>
                  <a:pt x="165100" y="1058799"/>
                </a:moveTo>
                <a:lnTo>
                  <a:pt x="125435" y="1047964"/>
                </a:lnTo>
                <a:lnTo>
                  <a:pt x="96250" y="1019258"/>
                </a:lnTo>
                <a:lnTo>
                  <a:pt x="82869" y="978378"/>
                </a:lnTo>
                <a:lnTo>
                  <a:pt x="82550" y="970559"/>
                </a:lnTo>
                <a:lnTo>
                  <a:pt x="82550" y="617601"/>
                </a:lnTo>
                <a:lnTo>
                  <a:pt x="81358" y="602576"/>
                </a:lnTo>
                <a:lnTo>
                  <a:pt x="77914" y="588374"/>
                </a:lnTo>
                <a:lnTo>
                  <a:pt x="56041" y="552810"/>
                </a:lnTo>
                <a:lnTo>
                  <a:pt x="21000" y="532242"/>
                </a:lnTo>
                <a:lnTo>
                  <a:pt x="0" y="529361"/>
                </a:lnTo>
                <a:lnTo>
                  <a:pt x="14057" y="528087"/>
                </a:lnTo>
                <a:lnTo>
                  <a:pt x="27345" y="524406"/>
                </a:lnTo>
                <a:lnTo>
                  <a:pt x="60617" y="501026"/>
                </a:lnTo>
                <a:lnTo>
                  <a:pt x="79857" y="463571"/>
                </a:lnTo>
                <a:lnTo>
                  <a:pt x="82550" y="441134"/>
                </a:lnTo>
                <a:lnTo>
                  <a:pt x="82550" y="88137"/>
                </a:lnTo>
                <a:lnTo>
                  <a:pt x="83743" y="73130"/>
                </a:lnTo>
                <a:lnTo>
                  <a:pt x="87191" y="58941"/>
                </a:lnTo>
                <a:lnTo>
                  <a:pt x="109088" y="23404"/>
                </a:lnTo>
                <a:lnTo>
                  <a:pt x="144164" y="2861"/>
                </a:lnTo>
                <a:lnTo>
                  <a:pt x="1651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365500" y="4294123"/>
            <a:ext cx="179705" cy="1059180"/>
          </a:xfrm>
          <a:custGeom>
            <a:avLst/>
            <a:gdLst/>
            <a:ahLst/>
            <a:cxnLst/>
            <a:rect l="l" t="t" r="r" b="b"/>
            <a:pathLst>
              <a:path w="179704" h="1059179">
                <a:moveTo>
                  <a:pt x="179450" y="1058926"/>
                </a:moveTo>
                <a:lnTo>
                  <a:pt x="137836" y="1048913"/>
                </a:lnTo>
                <a:lnTo>
                  <a:pt x="106543" y="1022226"/>
                </a:lnTo>
                <a:lnTo>
                  <a:pt x="90661" y="983889"/>
                </a:lnTo>
                <a:lnTo>
                  <a:pt x="89662" y="970660"/>
                </a:lnTo>
                <a:lnTo>
                  <a:pt x="89662" y="617727"/>
                </a:lnTo>
                <a:lnTo>
                  <a:pt x="88466" y="603274"/>
                </a:lnTo>
                <a:lnTo>
                  <a:pt x="85008" y="589574"/>
                </a:lnTo>
                <a:lnTo>
                  <a:pt x="62945" y="554858"/>
                </a:lnTo>
                <a:lnTo>
                  <a:pt x="27336" y="533637"/>
                </a:lnTo>
                <a:lnTo>
                  <a:pt x="0" y="529463"/>
                </a:lnTo>
                <a:lnTo>
                  <a:pt x="14679" y="528286"/>
                </a:lnTo>
                <a:lnTo>
                  <a:pt x="28595" y="524882"/>
                </a:lnTo>
                <a:lnTo>
                  <a:pt x="63860" y="503166"/>
                </a:lnTo>
                <a:lnTo>
                  <a:pt x="85420" y="468112"/>
                </a:lnTo>
                <a:lnTo>
                  <a:pt x="89662" y="441198"/>
                </a:lnTo>
                <a:lnTo>
                  <a:pt x="89662" y="88264"/>
                </a:lnTo>
                <a:lnTo>
                  <a:pt x="90855" y="73852"/>
                </a:lnTo>
                <a:lnTo>
                  <a:pt x="94310" y="60179"/>
                </a:lnTo>
                <a:lnTo>
                  <a:pt x="116359" y="25477"/>
                </a:lnTo>
                <a:lnTo>
                  <a:pt x="151975" y="4210"/>
                </a:lnTo>
                <a:lnTo>
                  <a:pt x="17945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599033" y="174612"/>
            <a:ext cx="2877820" cy="661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28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8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800" spc="-3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b="1">
                <a:solidFill>
                  <a:srgbClr val="822333"/>
                </a:solidFill>
                <a:latin typeface="Franklin Gothic Medium"/>
                <a:cs typeface="Franklin Gothic Medium"/>
              </a:rPr>
              <a:t>(P</a:t>
            </a:r>
            <a:r>
              <a:rPr dirty="0" sz="18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1800" b="1">
                <a:solidFill>
                  <a:srgbClr val="822333"/>
                </a:solidFill>
                <a:latin typeface="Franklin Gothic Medium"/>
                <a:cs typeface="Franklin Gothic Medium"/>
              </a:rPr>
              <a:t>LYM</a:t>
            </a:r>
            <a:r>
              <a:rPr dirty="0" sz="18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b="1">
                <a:solidFill>
                  <a:srgbClr val="822333"/>
                </a:solidFill>
                <a:latin typeface="Franklin Gothic Medium"/>
                <a:cs typeface="Franklin Gothic Medium"/>
              </a:rPr>
              <a:t>RASE</a:t>
            </a:r>
            <a:r>
              <a:rPr dirty="0" sz="1800" spc="-6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1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H</a:t>
            </a:r>
            <a:r>
              <a:rPr dirty="0" sz="1800" b="1">
                <a:solidFill>
                  <a:srgbClr val="822333"/>
                </a:solidFill>
                <a:latin typeface="Franklin Gothic Medium"/>
                <a:cs typeface="Franklin Gothic Medium"/>
              </a:rPr>
              <a:t>AIN</a:t>
            </a:r>
            <a:endParaRPr sz="18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1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1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TION)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9514" y="1772780"/>
            <a:ext cx="2016760" cy="4093845"/>
          </a:xfrm>
          <a:prstGeom prst="rect">
            <a:avLst/>
          </a:prstGeom>
          <a:solidFill>
            <a:srgbClr val="D9D9D9"/>
          </a:solidFill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6360" marR="12065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La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rea</a:t>
            </a:r>
            <a:r>
              <a:rPr dirty="0" sz="2000" spc="5">
                <a:latin typeface="Arial"/>
                <a:cs typeface="Arial"/>
              </a:rPr>
              <a:t>z</a:t>
            </a:r>
            <a:r>
              <a:rPr dirty="0" sz="2000">
                <a:latin typeface="Arial"/>
                <a:cs typeface="Arial"/>
              </a:rPr>
              <a:t>ione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 c</a:t>
            </a:r>
            <a:r>
              <a:rPr dirty="0" sz="2000" spc="5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tena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della</a:t>
            </a:r>
            <a:r>
              <a:rPr dirty="0" sz="2000">
                <a:latin typeface="Arial"/>
                <a:cs typeface="Arial"/>
              </a:rPr>
              <a:t> polimera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i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è</a:t>
            </a:r>
            <a:r>
              <a:rPr dirty="0" sz="2000">
                <a:latin typeface="Arial"/>
                <a:cs typeface="Arial"/>
              </a:rPr>
              <a:t> una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metodica</a:t>
            </a:r>
            <a:r>
              <a:rPr dirty="0" sz="2000">
                <a:latin typeface="Arial"/>
                <a:cs typeface="Arial"/>
              </a:rPr>
              <a:t> c</a:t>
            </a:r>
            <a:r>
              <a:rPr dirty="0" sz="2000" spc="5">
                <a:latin typeface="Arial"/>
                <a:cs typeface="Arial"/>
              </a:rPr>
              <a:t>h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n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ente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</a:t>
            </a:r>
            <a:r>
              <a:rPr dirty="0" sz="2000">
                <a:latin typeface="Arial"/>
                <a:cs typeface="Arial"/>
              </a:rPr>
              <a:t> ot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ene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un</a:t>
            </a:r>
            <a:r>
              <a:rPr dirty="0" sz="2000">
                <a:latin typeface="Arial"/>
                <a:cs typeface="Arial"/>
              </a:rPr>
              <a:t> nume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eno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me</a:t>
            </a:r>
            <a:r>
              <a:rPr dirty="0" sz="2000">
                <a:latin typeface="Arial"/>
                <a:cs typeface="Arial"/>
              </a:rPr>
              <a:t> di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5">
                <a:latin typeface="Arial"/>
                <a:cs typeface="Arial"/>
              </a:rPr>
              <a:t>o</a:t>
            </a:r>
            <a:r>
              <a:rPr dirty="0" sz="2000">
                <a:latin typeface="Arial"/>
                <a:cs typeface="Arial"/>
              </a:rPr>
              <a:t>pie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 una</a:t>
            </a:r>
            <a:r>
              <a:rPr dirty="0" sz="2000">
                <a:latin typeface="Arial"/>
                <a:cs typeface="Arial"/>
              </a:rPr>
              <a:t> s</a:t>
            </a:r>
            <a:r>
              <a:rPr dirty="0" sz="2000" spc="5">
                <a:latin typeface="Arial"/>
                <a:cs typeface="Arial"/>
              </a:rPr>
              <a:t>p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if</a:t>
            </a:r>
            <a:r>
              <a:rPr dirty="0" sz="2000" spc="-10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ca</a:t>
            </a:r>
            <a:r>
              <a:rPr dirty="0" sz="2000">
                <a:latin typeface="Arial"/>
                <a:cs typeface="Arial"/>
              </a:rPr>
              <a:t> s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que</a:t>
            </a:r>
            <a:r>
              <a:rPr dirty="0" sz="2000" spc="5">
                <a:latin typeface="Arial"/>
                <a:cs typeface="Arial"/>
              </a:rPr>
              <a:t>n</a:t>
            </a:r>
            <a:r>
              <a:rPr dirty="0" sz="2000">
                <a:latin typeface="Arial"/>
                <a:cs typeface="Arial"/>
              </a:rPr>
              <a:t>za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</a:t>
            </a:r>
            <a:r>
              <a:rPr dirty="0" sz="2000">
                <a:latin typeface="Arial"/>
                <a:cs typeface="Arial"/>
              </a:rPr>
              <a:t> D</a:t>
            </a:r>
            <a:r>
              <a:rPr dirty="0" sz="2000" spc="5">
                <a:latin typeface="Arial"/>
                <a:cs typeface="Arial"/>
              </a:rPr>
              <a:t>N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5">
                <a:latin typeface="Arial"/>
                <a:cs typeface="Arial"/>
              </a:rPr>
              <a:t>e</a:t>
            </a:r>
            <a:r>
              <a:rPr dirty="0" sz="2000">
                <a:latin typeface="Arial"/>
                <a:cs typeface="Arial"/>
              </a:rPr>
              <a:t>n</a:t>
            </a:r>
            <a:r>
              <a:rPr dirty="0" sz="2000" spc="5">
                <a:latin typeface="Arial"/>
                <a:cs typeface="Arial"/>
              </a:rPr>
              <a:t>z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 doverla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inserire</a:t>
            </a:r>
            <a:r>
              <a:rPr dirty="0" sz="2000">
                <a:latin typeface="Arial"/>
                <a:cs typeface="Arial"/>
              </a:rPr>
              <a:t> in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un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ve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tore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660260" y="404634"/>
            <a:ext cx="1872614" cy="576580"/>
          </a:xfrm>
          <a:custGeom>
            <a:avLst/>
            <a:gdLst/>
            <a:ahLst/>
            <a:cxnLst/>
            <a:rect l="l" t="t" r="r" b="b"/>
            <a:pathLst>
              <a:path w="1872615" h="576580">
                <a:moveTo>
                  <a:pt x="0" y="576059"/>
                </a:moveTo>
                <a:lnTo>
                  <a:pt x="1872233" y="576059"/>
                </a:lnTo>
                <a:lnTo>
                  <a:pt x="1872233" y="0"/>
                </a:lnTo>
                <a:lnTo>
                  <a:pt x="0" y="0"/>
                </a:lnTo>
                <a:lnTo>
                  <a:pt x="0" y="5760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660260" y="404634"/>
            <a:ext cx="1872614" cy="576580"/>
          </a:xfrm>
          <a:custGeom>
            <a:avLst/>
            <a:gdLst/>
            <a:ahLst/>
            <a:cxnLst/>
            <a:rect l="l" t="t" r="r" b="b"/>
            <a:pathLst>
              <a:path w="1872615" h="576580">
                <a:moveTo>
                  <a:pt x="0" y="576059"/>
                </a:moveTo>
                <a:lnTo>
                  <a:pt x="1872233" y="576059"/>
                </a:lnTo>
                <a:lnTo>
                  <a:pt x="1872233" y="0"/>
                </a:lnTo>
                <a:lnTo>
                  <a:pt x="0" y="0"/>
                </a:lnTo>
                <a:lnTo>
                  <a:pt x="0" y="576059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029325" y="188607"/>
            <a:ext cx="3114674" cy="6480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26815" rIns="0" bIns="0" rtlCol="0" vert="horz">
            <a:spAutoFit/>
          </a:bodyPr>
          <a:lstStyle/>
          <a:p>
            <a:pPr marL="156845">
              <a:lnSpc>
                <a:spcPct val="100000"/>
              </a:lnSpc>
            </a:pPr>
            <a:r>
              <a:rPr dirty="0" spc="-5" b="0">
                <a:solidFill>
                  <a:srgbClr val="822333"/>
                </a:solidFill>
                <a:latin typeface="Franklin Gothic Medium"/>
                <a:cs typeface="Franklin Gothic Medium"/>
              </a:rPr>
              <a:t>ALCUN</a:t>
            </a:r>
            <a:r>
              <a:rPr dirty="0" b="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pc="-15" b="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b="0">
                <a:solidFill>
                  <a:srgbClr val="822333"/>
                </a:solidFill>
                <a:latin typeface="Franklin Gothic Medium"/>
                <a:cs typeface="Franklin Gothic Medium"/>
              </a:rPr>
              <a:t>APPLICA</a:t>
            </a:r>
            <a:r>
              <a:rPr dirty="0" spc="5" b="0">
                <a:solidFill>
                  <a:srgbClr val="822333"/>
                </a:solidFill>
                <a:latin typeface="Franklin Gothic Medium"/>
                <a:cs typeface="Franklin Gothic Medium"/>
              </a:rPr>
              <a:t>Z</a:t>
            </a:r>
            <a:r>
              <a:rPr dirty="0" b="0">
                <a:solidFill>
                  <a:srgbClr val="822333"/>
                </a:solidFill>
                <a:latin typeface="Franklin Gothic Medium"/>
                <a:cs typeface="Franklin Gothic Medium"/>
              </a:rPr>
              <a:t>IONI</a:t>
            </a:r>
            <a:r>
              <a:rPr dirty="0" spc="-25" b="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b="0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pc="-10" b="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b="0">
                <a:solidFill>
                  <a:srgbClr val="822333"/>
                </a:solidFill>
                <a:latin typeface="Franklin Gothic Medium"/>
                <a:cs typeface="Franklin Gothic Medium"/>
              </a:rPr>
              <a:t>LLA</a:t>
            </a:r>
            <a:r>
              <a:rPr dirty="0" spc="-5" b="0">
                <a:solidFill>
                  <a:srgbClr val="822333"/>
                </a:solidFill>
                <a:latin typeface="Franklin Gothic Medium"/>
                <a:cs typeface="Franklin Gothic Medium"/>
              </a:rPr>
              <a:t> PCR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8110">
              <a:lnSpc>
                <a:spcPct val="100000"/>
              </a:lnSpc>
            </a:pPr>
            <a:r>
              <a:rPr dirty="0"/>
              <a:t>Clo</a:t>
            </a:r>
            <a:r>
              <a:rPr dirty="0" spc="-10"/>
              <a:t>n</a:t>
            </a:r>
            <a:r>
              <a:rPr dirty="0"/>
              <a:t>a</a:t>
            </a:r>
            <a:r>
              <a:rPr dirty="0" spc="-10"/>
              <a:t>g</a:t>
            </a:r>
            <a:r>
              <a:rPr dirty="0"/>
              <a:t>gio</a:t>
            </a:r>
            <a:r>
              <a:rPr dirty="0" spc="-40"/>
              <a:t> </a:t>
            </a:r>
            <a:r>
              <a:rPr dirty="0"/>
              <a:t>diretto</a:t>
            </a:r>
          </a:p>
          <a:p>
            <a:pPr marL="96520">
              <a:lnSpc>
                <a:spcPct val="100000"/>
              </a:lnSpc>
              <a:spcBef>
                <a:spcPts val="16"/>
              </a:spcBef>
            </a:pPr>
            <a:endParaRPr sz="3250">
              <a:latin typeface="Times New Roman"/>
              <a:cs typeface="Times New Roman"/>
            </a:endParaRPr>
          </a:p>
          <a:p>
            <a:pPr marL="147320">
              <a:lnSpc>
                <a:spcPct val="100000"/>
              </a:lnSpc>
            </a:pPr>
            <a:r>
              <a:rPr dirty="0"/>
              <a:t>Diag</a:t>
            </a:r>
            <a:r>
              <a:rPr dirty="0" spc="-10"/>
              <a:t>n</a:t>
            </a:r>
            <a:r>
              <a:rPr dirty="0"/>
              <a:t>osi</a:t>
            </a:r>
            <a:r>
              <a:rPr dirty="0" spc="-20"/>
              <a:t> </a:t>
            </a:r>
            <a:r>
              <a:rPr dirty="0"/>
              <a:t>molecolare </a:t>
            </a:r>
            <a:r>
              <a:rPr dirty="0" spc="-10"/>
              <a:t>d</a:t>
            </a:r>
            <a:r>
              <a:rPr dirty="0"/>
              <a:t>ire</a:t>
            </a:r>
            <a:r>
              <a:rPr dirty="0" spc="5"/>
              <a:t>t</a:t>
            </a:r>
            <a:r>
              <a:rPr dirty="0"/>
              <a:t>ta </a:t>
            </a:r>
            <a:r>
              <a:rPr dirty="0" spc="-10"/>
              <a:t>d</a:t>
            </a:r>
            <a:r>
              <a:rPr dirty="0"/>
              <a:t>i</a:t>
            </a:r>
            <a:r>
              <a:rPr dirty="0" spc="-15"/>
              <a:t> </a:t>
            </a:r>
            <a:r>
              <a:rPr dirty="0"/>
              <a:t>mutazioni</a:t>
            </a:r>
          </a:p>
          <a:p>
            <a:pPr marL="14732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000000"/>
                </a:solidFill>
              </a:rPr>
              <a:t>I</a:t>
            </a:r>
            <a:r>
              <a:rPr dirty="0" sz="2000" spc="-25">
                <a:solidFill>
                  <a:srgbClr val="000000"/>
                </a:solidFill>
              </a:rPr>
              <a:t> </a:t>
            </a:r>
            <a:r>
              <a:rPr dirty="0" sz="2000">
                <a:solidFill>
                  <a:srgbClr val="000000"/>
                </a:solidFill>
              </a:rPr>
              <a:t>pr</a:t>
            </a:r>
            <a:r>
              <a:rPr dirty="0" sz="2000" spc="-10">
                <a:solidFill>
                  <a:srgbClr val="000000"/>
                </a:solidFill>
              </a:rPr>
              <a:t>i</a:t>
            </a:r>
            <a:r>
              <a:rPr dirty="0" sz="2000" spc="-10">
                <a:solidFill>
                  <a:srgbClr val="000000"/>
                </a:solidFill>
              </a:rPr>
              <a:t>m</a:t>
            </a:r>
            <a:r>
              <a:rPr dirty="0" sz="2000">
                <a:solidFill>
                  <a:srgbClr val="000000"/>
                </a:solidFill>
              </a:rPr>
              <a:t>ers</a:t>
            </a:r>
            <a:r>
              <a:rPr dirty="0" sz="2000" spc="-25">
                <a:solidFill>
                  <a:srgbClr val="000000"/>
                </a:solidFill>
              </a:rPr>
              <a:t> </a:t>
            </a:r>
            <a:r>
              <a:rPr dirty="0" sz="2000">
                <a:solidFill>
                  <a:srgbClr val="000000"/>
                </a:solidFill>
              </a:rPr>
              <a:t>(innesc</a:t>
            </a:r>
            <a:r>
              <a:rPr dirty="0" sz="2000" spc="-10">
                <a:solidFill>
                  <a:srgbClr val="000000"/>
                </a:solidFill>
              </a:rPr>
              <a:t>h</a:t>
            </a:r>
            <a:r>
              <a:rPr dirty="0" sz="2000">
                <a:solidFill>
                  <a:srgbClr val="000000"/>
                </a:solidFill>
              </a:rPr>
              <a:t>i)</a:t>
            </a:r>
            <a:r>
              <a:rPr dirty="0" sz="2000" spc="-45">
                <a:solidFill>
                  <a:srgbClr val="000000"/>
                </a:solidFill>
              </a:rPr>
              <a:t> </a:t>
            </a:r>
            <a:r>
              <a:rPr dirty="0" sz="2000">
                <a:solidFill>
                  <a:srgbClr val="000000"/>
                </a:solidFill>
              </a:rPr>
              <a:t>r</a:t>
            </a:r>
            <a:r>
              <a:rPr dirty="0" sz="2000" spc="-10">
                <a:solidFill>
                  <a:srgbClr val="000000"/>
                </a:solidFill>
              </a:rPr>
              <a:t>i</a:t>
            </a:r>
            <a:r>
              <a:rPr dirty="0" sz="2000">
                <a:solidFill>
                  <a:srgbClr val="000000"/>
                </a:solidFill>
              </a:rPr>
              <a:t>escono</a:t>
            </a:r>
            <a:r>
              <a:rPr dirty="0" sz="2000" spc="-25">
                <a:solidFill>
                  <a:srgbClr val="000000"/>
                </a:solidFill>
              </a:rPr>
              <a:t> </a:t>
            </a:r>
            <a:r>
              <a:rPr dirty="0" sz="2000">
                <a:solidFill>
                  <a:srgbClr val="000000"/>
                </a:solidFill>
              </a:rPr>
              <a:t>a</a:t>
            </a:r>
            <a:r>
              <a:rPr dirty="0" sz="2000" spc="-20">
                <a:solidFill>
                  <a:srgbClr val="000000"/>
                </a:solidFill>
              </a:rPr>
              <a:t> </a:t>
            </a:r>
            <a:r>
              <a:rPr dirty="0" sz="2000">
                <a:solidFill>
                  <a:srgbClr val="000000"/>
                </a:solidFill>
              </a:rPr>
              <a:t>d</a:t>
            </a:r>
            <a:r>
              <a:rPr dirty="0" sz="2000" spc="-10">
                <a:solidFill>
                  <a:srgbClr val="000000"/>
                </a:solidFill>
              </a:rPr>
              <a:t>i</a:t>
            </a:r>
            <a:r>
              <a:rPr dirty="0" sz="2000">
                <a:solidFill>
                  <a:srgbClr val="000000"/>
                </a:solidFill>
              </a:rPr>
              <a:t>sting</a:t>
            </a:r>
            <a:r>
              <a:rPr dirty="0" sz="2000" spc="-10">
                <a:solidFill>
                  <a:srgbClr val="000000"/>
                </a:solidFill>
              </a:rPr>
              <a:t>u</a:t>
            </a:r>
            <a:r>
              <a:rPr dirty="0" sz="2000">
                <a:solidFill>
                  <a:srgbClr val="000000"/>
                </a:solidFill>
              </a:rPr>
              <a:t>ere</a:t>
            </a:r>
            <a:r>
              <a:rPr dirty="0" sz="2000" spc="-30">
                <a:solidFill>
                  <a:srgbClr val="000000"/>
                </a:solidFill>
              </a:rPr>
              <a:t> </a:t>
            </a:r>
            <a:r>
              <a:rPr dirty="0" sz="2000">
                <a:solidFill>
                  <a:srgbClr val="000000"/>
                </a:solidFill>
              </a:rPr>
              <a:t>due</a:t>
            </a:r>
            <a:r>
              <a:rPr dirty="0" sz="2000" spc="-10">
                <a:solidFill>
                  <a:srgbClr val="000000"/>
                </a:solidFill>
              </a:rPr>
              <a:t> </a:t>
            </a:r>
            <a:r>
              <a:rPr dirty="0" sz="2000">
                <a:solidFill>
                  <a:srgbClr val="000000"/>
                </a:solidFill>
              </a:rPr>
              <a:t>al</a:t>
            </a:r>
            <a:r>
              <a:rPr dirty="0" sz="2000" spc="-15">
                <a:solidFill>
                  <a:srgbClr val="000000"/>
                </a:solidFill>
              </a:rPr>
              <a:t>l</a:t>
            </a:r>
            <a:r>
              <a:rPr dirty="0" sz="2000">
                <a:solidFill>
                  <a:srgbClr val="000000"/>
                </a:solidFill>
              </a:rPr>
              <a:t>eli</a:t>
            </a:r>
            <a:r>
              <a:rPr dirty="0" sz="2000" spc="-45">
                <a:solidFill>
                  <a:srgbClr val="000000"/>
                </a:solidFill>
              </a:rPr>
              <a:t> </a:t>
            </a:r>
            <a:r>
              <a:rPr dirty="0" sz="2000">
                <a:solidFill>
                  <a:srgbClr val="000000"/>
                </a:solidFill>
              </a:rPr>
              <a:t>che</a:t>
            </a:r>
            <a:r>
              <a:rPr dirty="0" sz="2000" spc="-5">
                <a:solidFill>
                  <a:srgbClr val="000000"/>
                </a:solidFill>
              </a:rPr>
              <a:t> </a:t>
            </a:r>
            <a:r>
              <a:rPr dirty="0" sz="2000">
                <a:solidFill>
                  <a:srgbClr val="000000"/>
                </a:solidFill>
              </a:rPr>
              <a:t>d</a:t>
            </a:r>
            <a:r>
              <a:rPr dirty="0" sz="2000" spc="-10">
                <a:solidFill>
                  <a:srgbClr val="000000"/>
                </a:solidFill>
              </a:rPr>
              <a:t>i</a:t>
            </a:r>
            <a:r>
              <a:rPr dirty="0" sz="2000">
                <a:solidFill>
                  <a:srgbClr val="000000"/>
                </a:solidFill>
              </a:rPr>
              <a:t>f</a:t>
            </a:r>
            <a:r>
              <a:rPr dirty="0" sz="2000" spc="5">
                <a:solidFill>
                  <a:srgbClr val="000000"/>
                </a:solidFill>
              </a:rPr>
              <a:t>f</a:t>
            </a:r>
            <a:r>
              <a:rPr dirty="0" sz="2000">
                <a:solidFill>
                  <a:srgbClr val="000000"/>
                </a:solidFill>
              </a:rPr>
              <a:t>erisc</a:t>
            </a:r>
            <a:r>
              <a:rPr dirty="0" sz="2000" spc="-10">
                <a:solidFill>
                  <a:srgbClr val="000000"/>
                </a:solidFill>
              </a:rPr>
              <a:t>o</a:t>
            </a:r>
            <a:r>
              <a:rPr dirty="0" sz="2000">
                <a:solidFill>
                  <a:srgbClr val="000000"/>
                </a:solidFill>
              </a:rPr>
              <a:t>no</a:t>
            </a:r>
            <a:endParaRPr sz="2000"/>
          </a:p>
          <a:p>
            <a:pPr marL="147320">
              <a:lnSpc>
                <a:spcPct val="100000"/>
              </a:lnSpc>
            </a:pPr>
            <a:r>
              <a:rPr dirty="0" sz="2000">
                <a:solidFill>
                  <a:srgbClr val="000000"/>
                </a:solidFill>
              </a:rPr>
              <a:t>anche</a:t>
            </a:r>
            <a:r>
              <a:rPr dirty="0" sz="2000" spc="-25">
                <a:solidFill>
                  <a:srgbClr val="000000"/>
                </a:solidFill>
              </a:rPr>
              <a:t> </a:t>
            </a:r>
            <a:r>
              <a:rPr dirty="0" sz="2000">
                <a:solidFill>
                  <a:srgbClr val="000000"/>
                </a:solidFill>
              </a:rPr>
              <a:t>di</a:t>
            </a:r>
            <a:r>
              <a:rPr dirty="0" sz="2000" spc="-10">
                <a:solidFill>
                  <a:srgbClr val="000000"/>
                </a:solidFill>
              </a:rPr>
              <a:t> </a:t>
            </a:r>
            <a:r>
              <a:rPr dirty="0" sz="2000">
                <a:solidFill>
                  <a:srgbClr val="000000"/>
                </a:solidFill>
              </a:rPr>
              <a:t>un so</a:t>
            </a:r>
            <a:r>
              <a:rPr dirty="0" sz="2000" spc="-10">
                <a:solidFill>
                  <a:srgbClr val="000000"/>
                </a:solidFill>
              </a:rPr>
              <a:t>l</a:t>
            </a:r>
            <a:r>
              <a:rPr dirty="0" sz="2000">
                <a:solidFill>
                  <a:srgbClr val="000000"/>
                </a:solidFill>
              </a:rPr>
              <a:t>o</a:t>
            </a:r>
            <a:r>
              <a:rPr dirty="0" sz="2000" spc="-20">
                <a:solidFill>
                  <a:srgbClr val="000000"/>
                </a:solidFill>
              </a:rPr>
              <a:t> </a:t>
            </a:r>
            <a:r>
              <a:rPr dirty="0" sz="2000">
                <a:solidFill>
                  <a:srgbClr val="000000"/>
                </a:solidFill>
              </a:rPr>
              <a:t>nucleotide.</a:t>
            </a:r>
            <a:endParaRPr sz="2000"/>
          </a:p>
          <a:p>
            <a:pPr marL="96520"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09220" marR="1690370">
              <a:lnSpc>
                <a:spcPct val="100000"/>
              </a:lnSpc>
              <a:spcBef>
                <a:spcPts val="1535"/>
              </a:spcBef>
            </a:pPr>
            <a:r>
              <a:rPr dirty="0" spc="-55"/>
              <a:t>T</a:t>
            </a:r>
            <a:r>
              <a:rPr dirty="0"/>
              <a:t>ipizzazione</a:t>
            </a:r>
            <a:r>
              <a:rPr dirty="0" spc="-40"/>
              <a:t> </a:t>
            </a:r>
            <a:r>
              <a:rPr dirty="0"/>
              <a:t>ge</a:t>
            </a:r>
            <a:r>
              <a:rPr dirty="0" spc="-10"/>
              <a:t>n</a:t>
            </a:r>
            <a:r>
              <a:rPr dirty="0"/>
              <a:t>etica in</a:t>
            </a:r>
            <a:r>
              <a:rPr dirty="0" spc="-10"/>
              <a:t> </a:t>
            </a:r>
            <a:r>
              <a:rPr dirty="0"/>
              <a:t>medicina</a:t>
            </a:r>
            <a:r>
              <a:rPr dirty="0" spc="-20"/>
              <a:t> </a:t>
            </a:r>
            <a:r>
              <a:rPr dirty="0"/>
              <a:t>legale (D</a:t>
            </a:r>
            <a:r>
              <a:rPr dirty="0" spc="-15"/>
              <a:t>N</a:t>
            </a:r>
            <a:r>
              <a:rPr dirty="0"/>
              <a:t>A</a:t>
            </a:r>
            <a:r>
              <a:rPr dirty="0"/>
              <a:t> f</a:t>
            </a:r>
            <a:r>
              <a:rPr dirty="0" spc="5"/>
              <a:t>i</a:t>
            </a:r>
            <a:r>
              <a:rPr dirty="0"/>
              <a:t>ng</a:t>
            </a:r>
            <a:r>
              <a:rPr dirty="0" spc="-10"/>
              <a:t>e</a:t>
            </a:r>
            <a:r>
              <a:rPr dirty="0"/>
              <a:t>rprinting)</a:t>
            </a:r>
          </a:p>
          <a:p>
            <a:pPr marL="10922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000000"/>
                </a:solidFill>
              </a:rPr>
              <a:t>Ciascun</a:t>
            </a:r>
            <a:r>
              <a:rPr dirty="0" sz="2000" spc="-35">
                <a:solidFill>
                  <a:srgbClr val="000000"/>
                </a:solidFill>
              </a:rPr>
              <a:t> </a:t>
            </a:r>
            <a:r>
              <a:rPr dirty="0" sz="2000">
                <a:solidFill>
                  <a:srgbClr val="000000"/>
                </a:solidFill>
              </a:rPr>
              <a:t>i</a:t>
            </a:r>
            <a:r>
              <a:rPr dirty="0" sz="2000" spc="-10">
                <a:solidFill>
                  <a:srgbClr val="000000"/>
                </a:solidFill>
              </a:rPr>
              <a:t>n</a:t>
            </a:r>
            <a:r>
              <a:rPr dirty="0" sz="2000">
                <a:solidFill>
                  <a:srgbClr val="000000"/>
                </a:solidFill>
              </a:rPr>
              <a:t>d</a:t>
            </a:r>
            <a:r>
              <a:rPr dirty="0" sz="2000" spc="-10">
                <a:solidFill>
                  <a:srgbClr val="000000"/>
                </a:solidFill>
              </a:rPr>
              <a:t>i</a:t>
            </a:r>
            <a:r>
              <a:rPr dirty="0" sz="2000" spc="-25">
                <a:solidFill>
                  <a:srgbClr val="000000"/>
                </a:solidFill>
              </a:rPr>
              <a:t>v</a:t>
            </a:r>
            <a:r>
              <a:rPr dirty="0" sz="2000">
                <a:solidFill>
                  <a:srgbClr val="000000"/>
                </a:solidFill>
              </a:rPr>
              <a:t>i</a:t>
            </a:r>
            <a:r>
              <a:rPr dirty="0" sz="2000" spc="-10">
                <a:solidFill>
                  <a:srgbClr val="000000"/>
                </a:solidFill>
              </a:rPr>
              <a:t>d</a:t>
            </a:r>
            <a:r>
              <a:rPr dirty="0" sz="2000">
                <a:solidFill>
                  <a:srgbClr val="000000"/>
                </a:solidFill>
              </a:rPr>
              <a:t>uo ha a</a:t>
            </a:r>
            <a:r>
              <a:rPr dirty="0" sz="2000" spc="-10">
                <a:solidFill>
                  <a:srgbClr val="000000"/>
                </a:solidFill>
              </a:rPr>
              <a:t>l</a:t>
            </a:r>
            <a:r>
              <a:rPr dirty="0" sz="2000">
                <a:solidFill>
                  <a:srgbClr val="000000"/>
                </a:solidFill>
              </a:rPr>
              <a:t>cune</a:t>
            </a:r>
            <a:r>
              <a:rPr dirty="0" sz="2000" spc="-20">
                <a:solidFill>
                  <a:srgbClr val="000000"/>
                </a:solidFill>
              </a:rPr>
              <a:t> </a:t>
            </a:r>
            <a:r>
              <a:rPr dirty="0" sz="2000">
                <a:solidFill>
                  <a:srgbClr val="000000"/>
                </a:solidFill>
              </a:rPr>
              <a:t>reg</a:t>
            </a:r>
            <a:r>
              <a:rPr dirty="0" sz="2000" spc="-10">
                <a:solidFill>
                  <a:srgbClr val="000000"/>
                </a:solidFill>
              </a:rPr>
              <a:t>i</a:t>
            </a:r>
            <a:r>
              <a:rPr dirty="0" sz="2000">
                <a:solidFill>
                  <a:srgbClr val="000000"/>
                </a:solidFill>
              </a:rPr>
              <a:t>oni</a:t>
            </a:r>
            <a:r>
              <a:rPr dirty="0" sz="2000" spc="-30">
                <a:solidFill>
                  <a:srgbClr val="000000"/>
                </a:solidFill>
              </a:rPr>
              <a:t> </a:t>
            </a:r>
            <a:r>
              <a:rPr dirty="0" sz="2000" spc="-25">
                <a:solidFill>
                  <a:srgbClr val="000000"/>
                </a:solidFill>
              </a:rPr>
              <a:t>v</a:t>
            </a:r>
            <a:r>
              <a:rPr dirty="0" sz="2000">
                <a:solidFill>
                  <a:srgbClr val="000000"/>
                </a:solidFill>
              </a:rPr>
              <a:t>aria</a:t>
            </a:r>
            <a:r>
              <a:rPr dirty="0" sz="2000" spc="-10">
                <a:solidFill>
                  <a:srgbClr val="000000"/>
                </a:solidFill>
              </a:rPr>
              <a:t>b</a:t>
            </a:r>
            <a:r>
              <a:rPr dirty="0" sz="2000">
                <a:solidFill>
                  <a:srgbClr val="000000"/>
                </a:solidFill>
              </a:rPr>
              <a:t>i</a:t>
            </a:r>
            <a:r>
              <a:rPr dirty="0" sz="2000" spc="-15">
                <a:solidFill>
                  <a:srgbClr val="000000"/>
                </a:solidFill>
              </a:rPr>
              <a:t>l</a:t>
            </a:r>
            <a:r>
              <a:rPr dirty="0" sz="2000">
                <a:solidFill>
                  <a:srgbClr val="000000"/>
                </a:solidFill>
              </a:rPr>
              <a:t>i</a:t>
            </a:r>
            <a:r>
              <a:rPr dirty="0" sz="2000" spc="-15">
                <a:solidFill>
                  <a:srgbClr val="000000"/>
                </a:solidFill>
              </a:rPr>
              <a:t> </a:t>
            </a:r>
            <a:r>
              <a:rPr dirty="0" sz="2000">
                <a:solidFill>
                  <a:srgbClr val="000000"/>
                </a:solidFill>
              </a:rPr>
              <a:t>con</a:t>
            </a:r>
            <a:r>
              <a:rPr dirty="0" sz="2000" spc="-10">
                <a:solidFill>
                  <a:srgbClr val="000000"/>
                </a:solidFill>
              </a:rPr>
              <a:t> </a:t>
            </a:r>
            <a:r>
              <a:rPr dirty="0" sz="2000">
                <a:solidFill>
                  <a:srgbClr val="000000"/>
                </a:solidFill>
              </a:rPr>
              <a:t>sequenza</a:t>
            </a:r>
            <a:r>
              <a:rPr dirty="0" sz="2000" spc="-30">
                <a:solidFill>
                  <a:srgbClr val="000000"/>
                </a:solidFill>
              </a:rPr>
              <a:t> </a:t>
            </a:r>
            <a:r>
              <a:rPr dirty="0" sz="2000">
                <a:solidFill>
                  <a:srgbClr val="000000"/>
                </a:solidFill>
              </a:rPr>
              <a:t>di</a:t>
            </a:r>
            <a:endParaRPr sz="2000"/>
          </a:p>
          <a:p>
            <a:pPr marL="109220">
              <a:lnSpc>
                <a:spcPct val="100000"/>
              </a:lnSpc>
            </a:pPr>
            <a:r>
              <a:rPr dirty="0" sz="2000">
                <a:solidFill>
                  <a:srgbClr val="000000"/>
                </a:solidFill>
              </a:rPr>
              <a:t>D</a:t>
            </a:r>
            <a:r>
              <a:rPr dirty="0" sz="2000" spc="5">
                <a:solidFill>
                  <a:srgbClr val="000000"/>
                </a:solidFill>
              </a:rPr>
              <a:t>N</a:t>
            </a:r>
            <a:r>
              <a:rPr dirty="0" sz="2000">
                <a:solidFill>
                  <a:srgbClr val="000000"/>
                </a:solidFill>
              </a:rPr>
              <a:t>A</a:t>
            </a:r>
            <a:r>
              <a:rPr dirty="0" sz="2000" spc="-95">
                <a:solidFill>
                  <a:srgbClr val="000000"/>
                </a:solidFill>
              </a:rPr>
              <a:t> </a:t>
            </a:r>
            <a:r>
              <a:rPr dirty="0" sz="2000">
                <a:solidFill>
                  <a:srgbClr val="000000"/>
                </a:solidFill>
              </a:rPr>
              <a:t>di</a:t>
            </a:r>
            <a:r>
              <a:rPr dirty="0" sz="2000" spc="-30">
                <a:solidFill>
                  <a:srgbClr val="000000"/>
                </a:solidFill>
              </a:rPr>
              <a:t>v</a:t>
            </a:r>
            <a:r>
              <a:rPr dirty="0" sz="2000">
                <a:solidFill>
                  <a:srgbClr val="000000"/>
                </a:solidFill>
              </a:rPr>
              <a:t>ersa</a:t>
            </a:r>
            <a:endParaRPr sz="2000"/>
          </a:p>
          <a:p>
            <a:pPr marL="96520">
              <a:lnSpc>
                <a:spcPct val="100000"/>
              </a:lnSpc>
              <a:spcBef>
                <a:spcPts val="14"/>
              </a:spcBef>
            </a:pPr>
            <a:endParaRPr sz="1650">
              <a:latin typeface="Times New Roman"/>
              <a:cs typeface="Times New Roman"/>
            </a:endParaRPr>
          </a:p>
          <a:p>
            <a:pPr marL="147320">
              <a:lnSpc>
                <a:spcPct val="100000"/>
              </a:lnSpc>
            </a:pPr>
            <a:r>
              <a:rPr dirty="0"/>
              <a:t>Ampli</a:t>
            </a:r>
            <a:r>
              <a:rPr dirty="0" spc="5"/>
              <a:t>f</a:t>
            </a:r>
            <a:r>
              <a:rPr dirty="0"/>
              <a:t>icazione</a:t>
            </a:r>
            <a:r>
              <a:rPr dirty="0" spc="-35"/>
              <a:t> </a:t>
            </a:r>
            <a:r>
              <a:rPr dirty="0"/>
              <a:t>di</a:t>
            </a:r>
            <a:r>
              <a:rPr dirty="0" spc="-20"/>
              <a:t> </a:t>
            </a:r>
            <a:r>
              <a:rPr dirty="0"/>
              <a:t>trac</a:t>
            </a:r>
            <a:r>
              <a:rPr dirty="0" spc="-10"/>
              <a:t>c</a:t>
            </a:r>
            <a:r>
              <a:rPr dirty="0"/>
              <a:t>e</a:t>
            </a:r>
            <a:r>
              <a:rPr dirty="0" spc="10"/>
              <a:t> </a:t>
            </a:r>
            <a:r>
              <a:rPr dirty="0"/>
              <a:t>minime</a:t>
            </a:r>
            <a:r>
              <a:rPr dirty="0" spc="-20"/>
              <a:t> </a:t>
            </a:r>
            <a:r>
              <a:rPr dirty="0"/>
              <a:t>di</a:t>
            </a:r>
            <a:r>
              <a:rPr dirty="0" spc="-20"/>
              <a:t> </a:t>
            </a:r>
            <a:r>
              <a:rPr dirty="0"/>
              <a:t>D</a:t>
            </a:r>
            <a:r>
              <a:rPr dirty="0" spc="-10"/>
              <a:t>N</a:t>
            </a:r>
            <a:r>
              <a:rPr dirty="0"/>
              <a:t>A</a:t>
            </a:r>
          </a:p>
          <a:p>
            <a:pPr marL="14732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000000"/>
                </a:solidFill>
              </a:rPr>
              <a:t>Ind</a:t>
            </a:r>
            <a:r>
              <a:rPr dirty="0" sz="2000" spc="-15">
                <a:solidFill>
                  <a:srgbClr val="000000"/>
                </a:solidFill>
              </a:rPr>
              <a:t>i</a:t>
            </a:r>
            <a:r>
              <a:rPr dirty="0" sz="2000" spc="-25">
                <a:solidFill>
                  <a:srgbClr val="000000"/>
                </a:solidFill>
              </a:rPr>
              <a:t>v</a:t>
            </a:r>
            <a:r>
              <a:rPr dirty="0" sz="2000">
                <a:solidFill>
                  <a:srgbClr val="000000"/>
                </a:solidFill>
              </a:rPr>
              <a:t>iduazione</a:t>
            </a:r>
            <a:r>
              <a:rPr dirty="0" sz="2000" spc="-20">
                <a:solidFill>
                  <a:srgbClr val="000000"/>
                </a:solidFill>
              </a:rPr>
              <a:t> </a:t>
            </a:r>
            <a:r>
              <a:rPr dirty="0" sz="2000">
                <a:solidFill>
                  <a:srgbClr val="000000"/>
                </a:solidFill>
              </a:rPr>
              <a:t>di</a:t>
            </a:r>
            <a:r>
              <a:rPr dirty="0" sz="2000" spc="-10">
                <a:solidFill>
                  <a:srgbClr val="000000"/>
                </a:solidFill>
              </a:rPr>
              <a:t> </a:t>
            </a:r>
            <a:r>
              <a:rPr dirty="0" sz="2000">
                <a:solidFill>
                  <a:srgbClr val="000000"/>
                </a:solidFill>
              </a:rPr>
              <a:t>infezioni</a:t>
            </a:r>
            <a:r>
              <a:rPr dirty="0" sz="2000" spc="-45">
                <a:solidFill>
                  <a:srgbClr val="000000"/>
                </a:solidFill>
              </a:rPr>
              <a:t> </a:t>
            </a:r>
            <a:r>
              <a:rPr dirty="0" sz="2000">
                <a:solidFill>
                  <a:srgbClr val="000000"/>
                </a:solidFill>
              </a:rPr>
              <a:t>da</a:t>
            </a:r>
            <a:r>
              <a:rPr dirty="0" sz="2000" spc="-15">
                <a:solidFill>
                  <a:srgbClr val="000000"/>
                </a:solidFill>
              </a:rPr>
              <a:t> </a:t>
            </a:r>
            <a:r>
              <a:rPr dirty="0" sz="2000">
                <a:solidFill>
                  <a:srgbClr val="000000"/>
                </a:solidFill>
              </a:rPr>
              <a:t>agen</a:t>
            </a:r>
            <a:r>
              <a:rPr dirty="0" sz="2000" spc="5">
                <a:solidFill>
                  <a:srgbClr val="000000"/>
                </a:solidFill>
              </a:rPr>
              <a:t>t</a:t>
            </a:r>
            <a:r>
              <a:rPr dirty="0" sz="2000">
                <a:solidFill>
                  <a:srgbClr val="000000"/>
                </a:solidFill>
              </a:rPr>
              <a:t>i</a:t>
            </a:r>
            <a:r>
              <a:rPr dirty="0" sz="2000" spc="-25">
                <a:solidFill>
                  <a:srgbClr val="000000"/>
                </a:solidFill>
              </a:rPr>
              <a:t> </a:t>
            </a:r>
            <a:r>
              <a:rPr dirty="0" sz="2000">
                <a:solidFill>
                  <a:srgbClr val="000000"/>
                </a:solidFill>
              </a:rPr>
              <a:t>patogeni</a:t>
            </a:r>
            <a:r>
              <a:rPr dirty="0" sz="2000" spc="-35">
                <a:solidFill>
                  <a:srgbClr val="000000"/>
                </a:solidFill>
              </a:rPr>
              <a:t> </a:t>
            </a:r>
            <a:r>
              <a:rPr dirty="0" sz="2000">
                <a:solidFill>
                  <a:srgbClr val="000000"/>
                </a:solidFill>
              </a:rPr>
              <a:t>in</a:t>
            </a:r>
            <a:r>
              <a:rPr dirty="0" sz="2000" spc="-10">
                <a:solidFill>
                  <a:srgbClr val="000000"/>
                </a:solidFill>
              </a:rPr>
              <a:t> </a:t>
            </a:r>
            <a:r>
              <a:rPr dirty="0" sz="2000">
                <a:solidFill>
                  <a:srgbClr val="000000"/>
                </a:solidFill>
              </a:rPr>
              <a:t>stadi</a:t>
            </a:r>
            <a:r>
              <a:rPr dirty="0" sz="2000" spc="-20">
                <a:solidFill>
                  <a:srgbClr val="000000"/>
                </a:solidFill>
              </a:rPr>
              <a:t> </a:t>
            </a:r>
            <a:r>
              <a:rPr dirty="0" sz="2000">
                <a:solidFill>
                  <a:srgbClr val="000000"/>
                </a:solidFill>
              </a:rPr>
              <a:t>precoci</a:t>
            </a:r>
            <a:endParaRPr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78871" rIns="0" bIns="0" rtlCol="0" vert="horz">
            <a:spAutoFit/>
          </a:bodyPr>
          <a:lstStyle/>
          <a:p>
            <a:pPr marL="372745">
              <a:lnSpc>
                <a:spcPct val="100000"/>
              </a:lnSpc>
            </a:pPr>
            <a:r>
              <a:rPr dirty="0" sz="2800" spc="-15">
                <a:latin typeface="Franklin Gothic Medium"/>
                <a:cs typeface="Franklin Gothic Medium"/>
              </a:rPr>
              <a:t>L</a:t>
            </a:r>
            <a:r>
              <a:rPr dirty="0" sz="2800" spc="0">
                <a:latin typeface="Franklin Gothic Medium"/>
                <a:cs typeface="Franklin Gothic Medium"/>
              </a:rPr>
              <a:t>I</a:t>
            </a:r>
            <a:r>
              <a:rPr dirty="0" sz="2800" spc="-10">
                <a:latin typeface="Franklin Gothic Medium"/>
                <a:cs typeface="Franklin Gothic Medium"/>
              </a:rPr>
              <a:t>BR</a:t>
            </a:r>
            <a:r>
              <a:rPr dirty="0" sz="2800" spc="-15">
                <a:latin typeface="Franklin Gothic Medium"/>
                <a:cs typeface="Franklin Gothic Medium"/>
              </a:rPr>
              <a:t>ERIA</a:t>
            </a:r>
            <a:r>
              <a:rPr dirty="0" sz="2800" spc="-60">
                <a:latin typeface="Franklin Gothic Medium"/>
                <a:cs typeface="Franklin Gothic Medium"/>
              </a:rPr>
              <a:t> </a:t>
            </a:r>
            <a:r>
              <a:rPr dirty="0" sz="2800" spc="-10">
                <a:latin typeface="Franklin Gothic Medium"/>
                <a:cs typeface="Franklin Gothic Medium"/>
              </a:rPr>
              <a:t>G</a:t>
            </a:r>
            <a:r>
              <a:rPr dirty="0" sz="2800" spc="-10">
                <a:latin typeface="Franklin Gothic Medium"/>
                <a:cs typeface="Franklin Gothic Medium"/>
              </a:rPr>
              <a:t>E</a:t>
            </a:r>
            <a:r>
              <a:rPr dirty="0" sz="2800" spc="-20">
                <a:latin typeface="Franklin Gothic Medium"/>
                <a:cs typeface="Franklin Gothic Medium"/>
              </a:rPr>
              <a:t>N</a:t>
            </a:r>
            <a:r>
              <a:rPr dirty="0" sz="2800" spc="-15">
                <a:latin typeface="Franklin Gothic Medium"/>
                <a:cs typeface="Franklin Gothic Medium"/>
              </a:rPr>
              <a:t>OM</a:t>
            </a:r>
            <a:r>
              <a:rPr dirty="0" sz="2800" spc="-15">
                <a:latin typeface="Franklin Gothic Medium"/>
                <a:cs typeface="Franklin Gothic Medium"/>
              </a:rPr>
              <a:t>ICA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2917" y="1278864"/>
            <a:ext cx="7765415" cy="45876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23694" y="136525"/>
            <a:ext cx="4959731" cy="6584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461005" y="338699"/>
            <a:ext cx="2997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 b="1">
                <a:latin typeface="Arial"/>
                <a:cs typeface="Arial"/>
              </a:rPr>
              <a:t>DNA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-26415" y="418354"/>
            <a:ext cx="3538854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6944" sz="3000" b="1">
                <a:solidFill>
                  <a:srgbClr val="871E33"/>
                </a:solidFill>
                <a:latin typeface="Arial"/>
                <a:cs typeface="Arial"/>
              </a:rPr>
              <a:t>S</a:t>
            </a:r>
            <a:r>
              <a:rPr dirty="0" baseline="-6944" sz="3000" spc="-15" b="1">
                <a:solidFill>
                  <a:srgbClr val="871E33"/>
                </a:solidFill>
                <a:latin typeface="Arial"/>
                <a:cs typeface="Arial"/>
              </a:rPr>
              <a:t>E</a:t>
            </a:r>
            <a:r>
              <a:rPr dirty="0" baseline="-6944" sz="3000" b="1">
                <a:solidFill>
                  <a:srgbClr val="871E33"/>
                </a:solidFill>
                <a:latin typeface="Arial"/>
                <a:cs typeface="Arial"/>
              </a:rPr>
              <a:t>QUENZIAM</a:t>
            </a:r>
            <a:r>
              <a:rPr dirty="0" baseline="-6944" sz="3000" spc="-15" b="1">
                <a:solidFill>
                  <a:srgbClr val="871E33"/>
                </a:solidFill>
                <a:latin typeface="Arial"/>
                <a:cs typeface="Arial"/>
              </a:rPr>
              <a:t>E</a:t>
            </a:r>
            <a:r>
              <a:rPr dirty="0" baseline="-6944" sz="3000" b="1">
                <a:solidFill>
                  <a:srgbClr val="871E33"/>
                </a:solidFill>
                <a:latin typeface="Arial"/>
                <a:cs typeface="Arial"/>
              </a:rPr>
              <a:t>NTO</a:t>
            </a:r>
            <a:r>
              <a:rPr dirty="0" baseline="-6944" sz="3000" spc="165" b="1">
                <a:solidFill>
                  <a:srgbClr val="871E33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(template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strand)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89605" y="626317"/>
            <a:ext cx="12700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 b="1">
                <a:latin typeface="Arial"/>
                <a:cs typeface="Arial"/>
              </a:rPr>
              <a:t>5</a:t>
            </a:r>
            <a:r>
              <a:rPr dirty="0" sz="1000" spc="-5" b="1">
                <a:latin typeface="Symbol"/>
                <a:cs typeface="Symbol"/>
              </a:rPr>
              <a:t>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97607" y="1921971"/>
            <a:ext cx="12700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 b="1">
                <a:latin typeface="Arial"/>
                <a:cs typeface="Arial"/>
              </a:rPr>
              <a:t>3</a:t>
            </a:r>
            <a:r>
              <a:rPr dirty="0" sz="1000" spc="-5" b="1">
                <a:latin typeface="Symbol"/>
                <a:cs typeface="Symbol"/>
              </a:rPr>
              <a:t>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32557" y="650585"/>
            <a:ext cx="114935" cy="449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 indent="1270">
              <a:lnSpc>
                <a:spcPct val="75200"/>
              </a:lnSpc>
            </a:pPr>
            <a:r>
              <a:rPr dirty="0" sz="900" b="1">
                <a:latin typeface="Arial"/>
                <a:cs typeface="Arial"/>
              </a:rPr>
              <a:t>C T G A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32557" y="1063589"/>
            <a:ext cx="114935" cy="959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 indent="2540">
              <a:lnSpc>
                <a:spcPct val="74700"/>
              </a:lnSpc>
            </a:pPr>
            <a:r>
              <a:rPr dirty="0" sz="900" b="1">
                <a:latin typeface="Arial"/>
                <a:cs typeface="Arial"/>
              </a:rPr>
              <a:t>C T T C G A C A A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15258" y="448263"/>
            <a:ext cx="346075" cy="456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25400">
              <a:lnSpc>
                <a:spcPts val="1055"/>
              </a:lnSpc>
            </a:pPr>
            <a:r>
              <a:rPr dirty="0" sz="900" b="1">
                <a:latin typeface="Arial"/>
                <a:cs typeface="Arial"/>
              </a:rPr>
              <a:t>T   </a:t>
            </a:r>
            <a:r>
              <a:rPr dirty="0" sz="900" spc="70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3</a:t>
            </a:r>
            <a:r>
              <a:rPr dirty="0" sz="1000" spc="-5" b="1">
                <a:latin typeface="Symbol"/>
                <a:cs typeface="Symbol"/>
              </a:rPr>
              <a:t></a:t>
            </a:r>
            <a:endParaRPr sz="1000">
              <a:latin typeface="Symbol"/>
              <a:cs typeface="Symbol"/>
            </a:endParaRPr>
          </a:p>
          <a:p>
            <a:pPr algn="just" marL="25400" marR="236220" indent="-13335">
              <a:lnSpc>
                <a:spcPct val="73400"/>
              </a:lnSpc>
              <a:spcBef>
                <a:spcPts val="145"/>
              </a:spcBef>
            </a:pPr>
            <a:r>
              <a:rPr dirty="0" sz="900" b="1">
                <a:latin typeface="Arial"/>
                <a:cs typeface="Arial"/>
              </a:rPr>
              <a:t>G T T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94608" y="1058027"/>
            <a:ext cx="727075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 b="1">
                <a:latin typeface="Arial"/>
                <a:cs typeface="Arial"/>
              </a:rPr>
              <a:t>DNA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-5" b="1">
                <a:latin typeface="Arial"/>
                <a:cs typeface="Arial"/>
              </a:rPr>
              <a:t>pol</a:t>
            </a:r>
            <a:r>
              <a:rPr dirty="0" sz="1000" spc="-25" b="1">
                <a:latin typeface="Arial"/>
                <a:cs typeface="Arial"/>
              </a:rPr>
              <a:t>y</a:t>
            </a:r>
            <a:r>
              <a:rPr dirty="0" sz="1000" spc="-10" b="1">
                <a:latin typeface="Arial"/>
                <a:cs typeface="Arial"/>
              </a:rPr>
              <a:t>mer</a:t>
            </a:r>
            <a:r>
              <a:rPr dirty="0" sz="1000" spc="-15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se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37534" y="322824"/>
            <a:ext cx="4254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 b="1">
                <a:latin typeface="Arial"/>
                <a:cs typeface="Arial"/>
              </a:rPr>
              <a:t>Pr</a:t>
            </a:r>
            <a:r>
              <a:rPr dirty="0" sz="1000" spc="-10" b="1">
                <a:latin typeface="Arial"/>
                <a:cs typeface="Arial"/>
              </a:rPr>
              <a:t>imer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34459" y="813769"/>
            <a:ext cx="12700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 b="1">
                <a:latin typeface="Arial"/>
                <a:cs typeface="Arial"/>
              </a:rPr>
              <a:t>5</a:t>
            </a:r>
            <a:r>
              <a:rPr dirty="0" sz="1000" spc="-5" b="1">
                <a:latin typeface="Symbol"/>
                <a:cs typeface="Symbol"/>
              </a:rPr>
              <a:t>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33138" y="1549491"/>
            <a:ext cx="422275" cy="141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b="1">
                <a:latin typeface="Arial"/>
                <a:cs typeface="Arial"/>
              </a:rPr>
              <a:t>P  </a:t>
            </a:r>
            <a:r>
              <a:rPr dirty="0" sz="900" spc="-9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P  </a:t>
            </a:r>
            <a:r>
              <a:rPr dirty="0" sz="900" spc="-9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P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98211" y="1855568"/>
            <a:ext cx="196215" cy="140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Arial"/>
                <a:cs typeface="Arial"/>
              </a:rPr>
              <a:t>OH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69738" y="1635088"/>
            <a:ext cx="11493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68139" y="676239"/>
            <a:ext cx="332105" cy="332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8890">
              <a:lnSpc>
                <a:spcPct val="140000"/>
              </a:lnSpc>
            </a:pP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900" spc="-1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TP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 dCTP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68139" y="1060040"/>
            <a:ext cx="330835" cy="327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320">
              <a:lnSpc>
                <a:spcPct val="100000"/>
              </a:lnSpc>
            </a:pP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dTTP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dGTP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63059" y="322824"/>
            <a:ext cx="13462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 b="1">
                <a:latin typeface="Arial"/>
                <a:cs typeface="Arial"/>
              </a:rPr>
              <a:t>Deox</a:t>
            </a:r>
            <a:r>
              <a:rPr dirty="0" sz="1000" spc="-25" b="1">
                <a:latin typeface="Arial"/>
                <a:cs typeface="Arial"/>
              </a:rPr>
              <a:t>y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ib</a:t>
            </a:r>
            <a:r>
              <a:rPr dirty="0" sz="1000" spc="-5" b="1">
                <a:latin typeface="Arial"/>
                <a:cs typeface="Arial"/>
              </a:rPr>
              <a:t>o</a:t>
            </a:r>
            <a:r>
              <a:rPr dirty="0" sz="1000" spc="-10" b="1">
                <a:latin typeface="Arial"/>
                <a:cs typeface="Arial"/>
              </a:rPr>
              <a:t>nucl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otides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76441" y="1205220"/>
            <a:ext cx="145923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 b="1">
                <a:latin typeface="Arial"/>
                <a:cs typeface="Arial"/>
              </a:rPr>
              <a:t>Dideox</a:t>
            </a:r>
            <a:r>
              <a:rPr dirty="0" sz="1000" spc="-25" b="1">
                <a:latin typeface="Arial"/>
                <a:cs typeface="Arial"/>
              </a:rPr>
              <a:t>y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ib</a:t>
            </a:r>
            <a:r>
              <a:rPr dirty="0" sz="1000" spc="-5" b="1">
                <a:latin typeface="Arial"/>
                <a:cs typeface="Arial"/>
              </a:rPr>
              <a:t>o</a:t>
            </a:r>
            <a:r>
              <a:rPr dirty="0" sz="1000" spc="-10" b="1">
                <a:latin typeface="Arial"/>
                <a:cs typeface="Arial"/>
              </a:rPr>
              <a:t>nucl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otides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-5" b="1">
                <a:latin typeface="Arial"/>
                <a:cs typeface="Arial"/>
              </a:rPr>
              <a:t>(fluor</a:t>
            </a:r>
            <a:r>
              <a:rPr dirty="0" sz="1000" spc="-15" b="1">
                <a:latin typeface="Arial"/>
                <a:cs typeface="Arial"/>
              </a:rPr>
              <a:t>esce</a:t>
            </a:r>
            <a:r>
              <a:rPr dirty="0" sz="1000" spc="-10" b="1">
                <a:latin typeface="Arial"/>
                <a:cs typeface="Arial"/>
              </a:rPr>
              <a:t>n</a:t>
            </a:r>
            <a:r>
              <a:rPr dirty="0" sz="1000" b="1">
                <a:latin typeface="Arial"/>
                <a:cs typeface="Arial"/>
              </a:rPr>
              <a:t>t</a:t>
            </a:r>
            <a:r>
              <a:rPr dirty="0" sz="1000" spc="-5" b="1">
                <a:latin typeface="Arial"/>
                <a:cs typeface="Arial"/>
              </a:rPr>
              <a:t>ly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tagged)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04991" y="1555841"/>
            <a:ext cx="422909" cy="141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b="1">
                <a:latin typeface="Arial"/>
                <a:cs typeface="Arial"/>
              </a:rPr>
              <a:t>P  </a:t>
            </a:r>
            <a:r>
              <a:rPr dirty="0" sz="900" spc="-9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P  </a:t>
            </a:r>
            <a:r>
              <a:rPr dirty="0" sz="900" spc="-9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P</a:t>
            </a:r>
            <a:endParaRPr sz="9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71590" y="1870038"/>
            <a:ext cx="107950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b="1">
                <a:latin typeface="Arial"/>
                <a:cs typeface="Arial"/>
              </a:rPr>
              <a:t>H</a:t>
            </a:r>
            <a:endParaRPr sz="9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49593" y="1632041"/>
            <a:ext cx="114935" cy="13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b="1">
                <a:latin typeface="Arial"/>
                <a:cs typeface="Arial"/>
              </a:rPr>
              <a:t>G</a:t>
            </a:r>
            <a:endParaRPr sz="9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973317" y="690463"/>
            <a:ext cx="394335" cy="323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</a:pPr>
            <a:r>
              <a:rPr dirty="0" sz="900" b="1">
                <a:latin typeface="Arial"/>
                <a:cs typeface="Arial"/>
              </a:rPr>
              <a:t>dd</a:t>
            </a:r>
            <a:r>
              <a:rPr dirty="0" sz="900" spc="-15" b="1">
                <a:latin typeface="Arial"/>
                <a:cs typeface="Arial"/>
              </a:rPr>
              <a:t>A</a:t>
            </a:r>
            <a:r>
              <a:rPr dirty="0" sz="900" b="1">
                <a:latin typeface="Arial"/>
                <a:cs typeface="Arial"/>
              </a:rPr>
              <a:t>TP</a:t>
            </a:r>
            <a:r>
              <a:rPr dirty="0" sz="900" b="1">
                <a:latin typeface="Arial"/>
                <a:cs typeface="Arial"/>
              </a:rPr>
              <a:t> ddCTP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65316" y="1069939"/>
            <a:ext cx="400685" cy="335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320">
              <a:lnSpc>
                <a:spcPct val="100000"/>
              </a:lnSpc>
            </a:pPr>
            <a:r>
              <a:rPr dirty="0" sz="900" b="1">
                <a:latin typeface="Arial"/>
                <a:cs typeface="Arial"/>
              </a:rPr>
              <a:t>ddTTP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900" b="1">
                <a:latin typeface="Arial"/>
                <a:cs typeface="Arial"/>
              </a:rPr>
              <a:t>dd</a:t>
            </a:r>
            <a:r>
              <a:rPr dirty="0" sz="900" spc="-5" b="1">
                <a:latin typeface="Arial"/>
                <a:cs typeface="Arial"/>
              </a:rPr>
              <a:t>G</a:t>
            </a:r>
            <a:r>
              <a:rPr dirty="0" sz="900" b="1">
                <a:latin typeface="Arial"/>
                <a:cs typeface="Arial"/>
              </a:rPr>
              <a:t>TP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894201" y="1346200"/>
            <a:ext cx="85725" cy="119380"/>
          </a:xfrm>
          <a:custGeom>
            <a:avLst/>
            <a:gdLst/>
            <a:ahLst/>
            <a:cxnLst/>
            <a:rect l="l" t="t" r="r" b="b"/>
            <a:pathLst>
              <a:path w="85725" h="119380">
                <a:moveTo>
                  <a:pt x="0" y="0"/>
                </a:moveTo>
                <a:lnTo>
                  <a:pt x="85725" y="1191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2613405" y="2226771"/>
            <a:ext cx="12700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 b="1">
                <a:latin typeface="Arial"/>
                <a:cs typeface="Arial"/>
              </a:rPr>
              <a:t>5</a:t>
            </a:r>
            <a:r>
              <a:rPr dirty="0" sz="1000" spc="-5" b="1">
                <a:latin typeface="Symbol"/>
                <a:cs typeface="Symbol"/>
              </a:rPr>
              <a:t>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621407" y="3530426"/>
            <a:ext cx="12700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 b="1">
                <a:latin typeface="Arial"/>
                <a:cs typeface="Arial"/>
              </a:rPr>
              <a:t>3</a:t>
            </a:r>
            <a:r>
              <a:rPr dirty="0" sz="1000" spc="-5" b="1">
                <a:latin typeface="Symbol"/>
                <a:cs typeface="Symbol"/>
              </a:rPr>
              <a:t>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857880" y="2259294"/>
            <a:ext cx="624840" cy="189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1604" sz="1350" b="1">
                <a:latin typeface="Arial"/>
                <a:cs typeface="Arial"/>
              </a:rPr>
              <a:t>C  </a:t>
            </a:r>
            <a:r>
              <a:rPr dirty="0" baseline="21604" sz="1350" spc="-97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strand)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56357" y="2367244"/>
            <a:ext cx="114935" cy="1264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74500"/>
              </a:lnSpc>
            </a:pPr>
            <a:r>
              <a:rPr dirty="0" sz="900" b="1">
                <a:latin typeface="Arial"/>
                <a:cs typeface="Arial"/>
              </a:rPr>
              <a:t>T G A C T T C G A C A A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27933" y="2144004"/>
            <a:ext cx="89852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 b="1">
                <a:latin typeface="Arial"/>
                <a:cs typeface="Arial"/>
              </a:rPr>
              <a:t>DNA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(template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407534" y="2153402"/>
            <a:ext cx="99314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 b="1">
                <a:latin typeface="Arial"/>
                <a:cs typeface="Arial"/>
              </a:rPr>
              <a:t>Labeled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strands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205600" y="2148010"/>
            <a:ext cx="3509010" cy="899794"/>
          </a:xfrm>
          <a:custGeom>
            <a:avLst/>
            <a:gdLst/>
            <a:ahLst/>
            <a:cxnLst/>
            <a:rect l="l" t="t" r="r" b="b"/>
            <a:pathLst>
              <a:path w="3509009" h="899794">
                <a:moveTo>
                  <a:pt x="1276" y="899227"/>
                </a:moveTo>
                <a:lnTo>
                  <a:pt x="0" y="889491"/>
                </a:lnTo>
                <a:lnTo>
                  <a:pt x="659" y="879520"/>
                </a:lnTo>
                <a:lnTo>
                  <a:pt x="3187" y="869360"/>
                </a:lnTo>
                <a:lnTo>
                  <a:pt x="30619" y="827787"/>
                </a:lnTo>
                <a:lnTo>
                  <a:pt x="67475" y="796960"/>
                </a:lnTo>
                <a:lnTo>
                  <a:pt x="116246" y="767865"/>
                </a:lnTo>
                <a:lnTo>
                  <a:pt x="154473" y="750065"/>
                </a:lnTo>
                <a:lnTo>
                  <a:pt x="196637" y="733988"/>
                </a:lnTo>
                <a:lnTo>
                  <a:pt x="242191" y="720013"/>
                </a:lnTo>
                <a:lnTo>
                  <a:pt x="1435233" y="436058"/>
                </a:lnTo>
                <a:lnTo>
                  <a:pt x="1482283" y="423278"/>
                </a:lnTo>
                <a:lnTo>
                  <a:pt x="1526219" y="408204"/>
                </a:lnTo>
                <a:lnTo>
                  <a:pt x="1566494" y="391218"/>
                </a:lnTo>
                <a:lnTo>
                  <a:pt x="1602562" y="372700"/>
                </a:lnTo>
                <a:lnTo>
                  <a:pt x="1647581" y="342885"/>
                </a:lnTo>
                <a:lnTo>
                  <a:pt x="1680061" y="311767"/>
                </a:lnTo>
                <a:lnTo>
                  <a:pt x="1700675" y="270471"/>
                </a:lnTo>
                <a:lnTo>
                  <a:pt x="1701321" y="260500"/>
                </a:lnTo>
                <a:lnTo>
                  <a:pt x="1700028" y="250765"/>
                </a:lnTo>
                <a:lnTo>
                  <a:pt x="1703259" y="260039"/>
                </a:lnTo>
                <a:lnTo>
                  <a:pt x="1708327" y="268652"/>
                </a:lnTo>
                <a:lnTo>
                  <a:pt x="1745315" y="296254"/>
                </a:lnTo>
                <a:lnTo>
                  <a:pt x="1788307" y="309431"/>
                </a:lnTo>
                <a:lnTo>
                  <a:pt x="1841906" y="315806"/>
                </a:lnTo>
                <a:lnTo>
                  <a:pt x="1861746" y="316364"/>
                </a:lnTo>
                <a:lnTo>
                  <a:pt x="1882435" y="316119"/>
                </a:lnTo>
                <a:lnTo>
                  <a:pt x="1926035" y="313171"/>
                </a:lnTo>
                <a:lnTo>
                  <a:pt x="1972047" y="306870"/>
                </a:lnTo>
                <a:lnTo>
                  <a:pt x="2019814" y="297120"/>
                </a:lnTo>
                <a:lnTo>
                  <a:pt x="3188976" y="19244"/>
                </a:lnTo>
                <a:lnTo>
                  <a:pt x="3213038" y="13932"/>
                </a:lnTo>
                <a:lnTo>
                  <a:pt x="3236746" y="9493"/>
                </a:lnTo>
                <a:lnTo>
                  <a:pt x="3282768" y="3192"/>
                </a:lnTo>
                <a:lnTo>
                  <a:pt x="3326381" y="245"/>
                </a:lnTo>
                <a:lnTo>
                  <a:pt x="3347079" y="0"/>
                </a:lnTo>
                <a:lnTo>
                  <a:pt x="3366928" y="557"/>
                </a:lnTo>
                <a:lnTo>
                  <a:pt x="3420556" y="6932"/>
                </a:lnTo>
                <a:lnTo>
                  <a:pt x="3463575" y="20110"/>
                </a:lnTo>
                <a:lnTo>
                  <a:pt x="3500586" y="47711"/>
                </a:lnTo>
                <a:lnTo>
                  <a:pt x="3508889" y="655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908550" y="2278126"/>
            <a:ext cx="0" cy="127000"/>
          </a:xfrm>
          <a:custGeom>
            <a:avLst/>
            <a:gdLst/>
            <a:ahLst/>
            <a:cxnLst/>
            <a:rect l="l" t="t" r="r" b="b"/>
            <a:pathLst>
              <a:path w="0" h="127000">
                <a:moveTo>
                  <a:pt x="0" y="1270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2799079" y="3627110"/>
            <a:ext cx="911860" cy="666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373380">
              <a:lnSpc>
                <a:spcPct val="137400"/>
              </a:lnSpc>
            </a:pP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-10" b="1">
                <a:latin typeface="Arial"/>
                <a:cs typeface="Arial"/>
              </a:rPr>
              <a:t>ho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te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t</a:t>
            </a:r>
            <a:r>
              <a:rPr dirty="0" sz="1000" spc="-5" b="1">
                <a:latin typeface="Arial"/>
                <a:cs typeface="Arial"/>
              </a:rPr>
              <a:t> Di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10" b="1">
                <a:latin typeface="Arial"/>
                <a:cs typeface="Arial"/>
              </a:rPr>
              <a:t>e</a:t>
            </a:r>
            <a:r>
              <a:rPr dirty="0" sz="1000" spc="-15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tion</a:t>
            </a:r>
            <a:endParaRPr sz="1000">
              <a:latin typeface="Arial"/>
              <a:cs typeface="Arial"/>
            </a:endParaRPr>
          </a:p>
          <a:p>
            <a:pPr marL="12700" marR="102870">
              <a:lnSpc>
                <a:spcPct val="100000"/>
              </a:lnSpc>
            </a:pPr>
            <a:r>
              <a:rPr dirty="0" sz="1000" spc="-5" b="1">
                <a:latin typeface="Arial"/>
                <a:cs typeface="Arial"/>
              </a:rPr>
              <a:t>of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m</a:t>
            </a:r>
            <a:r>
              <a:rPr dirty="0" sz="1000" spc="-5" b="1">
                <a:latin typeface="Arial"/>
                <a:cs typeface="Arial"/>
              </a:rPr>
              <a:t>ov</a:t>
            </a:r>
            <a:r>
              <a:rPr dirty="0" sz="1000" spc="-10" b="1">
                <a:latin typeface="Arial"/>
                <a:cs typeface="Arial"/>
              </a:rPr>
              <a:t>ement</a:t>
            </a:r>
            <a:r>
              <a:rPr dirty="0" sz="1000" spc="-5" b="1">
                <a:latin typeface="Arial"/>
                <a:cs typeface="Arial"/>
              </a:rPr>
              <a:t> of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strands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304915" y="3627110"/>
            <a:ext cx="518159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 b="1">
                <a:latin typeface="Arial"/>
                <a:cs typeface="Arial"/>
              </a:rPr>
              <a:t>Longe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t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703568" y="3497152"/>
            <a:ext cx="12700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 b="1">
                <a:latin typeface="Arial"/>
                <a:cs typeface="Arial"/>
              </a:rPr>
              <a:t>5</a:t>
            </a:r>
            <a:r>
              <a:rPr dirty="0" sz="1000" spc="-5" b="1">
                <a:latin typeface="Symbol"/>
                <a:cs typeface="Symbol"/>
              </a:rPr>
              <a:t>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711442" y="2204546"/>
            <a:ext cx="127000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 b="1">
                <a:latin typeface="Arial"/>
                <a:cs typeface="Arial"/>
              </a:rPr>
              <a:t>3</a:t>
            </a:r>
            <a:r>
              <a:rPr dirty="0" sz="1000" spc="-5" b="1">
                <a:latin typeface="Symbol"/>
                <a:cs typeface="Symbol"/>
              </a:rPr>
              <a:t></a:t>
            </a:r>
            <a:endParaRPr sz="1000">
              <a:latin typeface="Symbol"/>
              <a:cs typeface="Symbo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161157" y="3085048"/>
            <a:ext cx="252729" cy="544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35"/>
              </a:lnSpc>
            </a:pPr>
            <a:r>
              <a:rPr dirty="0" sz="900" b="1">
                <a:latin typeface="Arial"/>
                <a:cs typeface="Arial"/>
              </a:rPr>
              <a:t>ddC</a:t>
            </a:r>
            <a:endParaRPr sz="900">
              <a:latin typeface="Arial"/>
              <a:cs typeface="Arial"/>
            </a:endParaRPr>
          </a:p>
          <a:p>
            <a:pPr algn="just" marL="150495" marR="5080" indent="12700">
              <a:lnSpc>
                <a:spcPct val="74100"/>
              </a:lnSpc>
              <a:spcBef>
                <a:spcPts val="130"/>
              </a:spcBef>
            </a:pPr>
            <a:r>
              <a:rPr dirty="0" sz="900" b="1">
                <a:latin typeface="Arial"/>
                <a:cs typeface="Arial"/>
              </a:rPr>
              <a:t>T G T T</a:t>
            </a:r>
            <a:endParaRPr sz="9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559809" y="2981669"/>
            <a:ext cx="260985" cy="651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35"/>
              </a:lnSpc>
            </a:pPr>
            <a:r>
              <a:rPr dirty="0" sz="900" b="1">
                <a:latin typeface="Arial"/>
                <a:cs typeface="Arial"/>
              </a:rPr>
              <a:t>ddG</a:t>
            </a:r>
            <a:endParaRPr sz="900">
              <a:latin typeface="Arial"/>
              <a:cs typeface="Arial"/>
            </a:endParaRPr>
          </a:p>
          <a:p>
            <a:pPr algn="just" marL="158750" marR="5080" indent="-1905">
              <a:lnSpc>
                <a:spcPct val="75000"/>
              </a:lnSpc>
              <a:spcBef>
                <a:spcPts val="120"/>
              </a:spcBef>
            </a:pPr>
            <a:r>
              <a:rPr dirty="0" sz="900" b="1">
                <a:latin typeface="Arial"/>
                <a:cs typeface="Arial"/>
              </a:rPr>
              <a:t>C T G T T</a:t>
            </a:r>
            <a:endParaRPr sz="9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932935" y="2864322"/>
            <a:ext cx="251460" cy="758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39700" marR="5080" indent="-127635">
              <a:lnSpc>
                <a:spcPct val="75200"/>
              </a:lnSpc>
            </a:pPr>
            <a:r>
              <a:rPr dirty="0" sz="900" b="1">
                <a:latin typeface="Arial"/>
                <a:cs typeface="Arial"/>
              </a:rPr>
              <a:t>ddA G C T G T T</a:t>
            </a:r>
            <a:endParaRPr sz="9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296536" y="2794218"/>
            <a:ext cx="248920" cy="838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60"/>
              </a:lnSpc>
            </a:pPr>
            <a:r>
              <a:rPr dirty="0" sz="900" b="1">
                <a:latin typeface="Arial"/>
                <a:cs typeface="Arial"/>
              </a:rPr>
              <a:t>ddA</a:t>
            </a:r>
            <a:endParaRPr sz="900">
              <a:latin typeface="Arial"/>
              <a:cs typeface="Arial"/>
            </a:endParaRPr>
          </a:p>
          <a:p>
            <a:pPr algn="just" marL="139065" marR="8890" indent="7620">
              <a:lnSpc>
                <a:spcPct val="72000"/>
              </a:lnSpc>
              <a:spcBef>
                <a:spcPts val="180"/>
              </a:spcBef>
            </a:pPr>
            <a:r>
              <a:rPr dirty="0" sz="900" b="1">
                <a:latin typeface="Arial"/>
                <a:cs typeface="Arial"/>
              </a:rPr>
              <a:t>A G C T G T T</a:t>
            </a:r>
            <a:endParaRPr sz="9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914390" y="2372069"/>
            <a:ext cx="249554" cy="1264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40"/>
              </a:lnSpc>
            </a:pPr>
            <a:r>
              <a:rPr dirty="0" sz="900" b="1">
                <a:latin typeface="Arial"/>
                <a:cs typeface="Arial"/>
              </a:rPr>
              <a:t>ddA</a:t>
            </a:r>
            <a:endParaRPr sz="900">
              <a:latin typeface="Arial"/>
              <a:cs typeface="Arial"/>
            </a:endParaRPr>
          </a:p>
          <a:p>
            <a:pPr algn="just" marL="137795" marR="5080" indent="15875">
              <a:lnSpc>
                <a:spcPct val="74600"/>
              </a:lnSpc>
              <a:spcBef>
                <a:spcPts val="130"/>
              </a:spcBef>
            </a:pPr>
            <a:r>
              <a:rPr dirty="0" sz="900" b="1">
                <a:latin typeface="Arial"/>
                <a:cs typeface="Arial"/>
              </a:rPr>
              <a:t>C T G A A G C T G T T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669663" y="2676869"/>
            <a:ext cx="255270" cy="953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44"/>
              </a:lnSpc>
            </a:pPr>
            <a:r>
              <a:rPr dirty="0" sz="900" b="1">
                <a:latin typeface="Arial"/>
                <a:cs typeface="Arial"/>
              </a:rPr>
              <a:t>ddG</a:t>
            </a:r>
            <a:endParaRPr sz="900">
              <a:latin typeface="Arial"/>
              <a:cs typeface="Arial"/>
            </a:endParaRPr>
          </a:p>
          <a:p>
            <a:pPr algn="just" marL="147320" marR="6985" indent="7620">
              <a:lnSpc>
                <a:spcPct val="73900"/>
              </a:lnSpc>
              <a:spcBef>
                <a:spcPts val="145"/>
              </a:spcBef>
            </a:pPr>
            <a:r>
              <a:rPr dirty="0" sz="900" b="1">
                <a:latin typeface="Arial"/>
                <a:cs typeface="Arial"/>
              </a:rPr>
              <a:t>A A G C T G T T</a:t>
            </a:r>
            <a:endParaRPr sz="9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328917" y="2243419"/>
            <a:ext cx="257810" cy="1383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44"/>
              </a:lnSpc>
            </a:pPr>
            <a:r>
              <a:rPr dirty="0" sz="900" b="1">
                <a:latin typeface="Arial"/>
                <a:cs typeface="Arial"/>
              </a:rPr>
              <a:t>ddG</a:t>
            </a:r>
            <a:endParaRPr sz="900">
              <a:latin typeface="Arial"/>
              <a:cs typeface="Arial"/>
            </a:endParaRPr>
          </a:p>
          <a:p>
            <a:pPr algn="just" marL="145415" marR="5080" indent="15875">
              <a:lnSpc>
                <a:spcPct val="75600"/>
              </a:lnSpc>
              <a:spcBef>
                <a:spcPts val="130"/>
              </a:spcBef>
            </a:pPr>
            <a:r>
              <a:rPr dirty="0" sz="900" b="1">
                <a:latin typeface="Arial"/>
                <a:cs typeface="Arial"/>
              </a:rPr>
              <a:t>A C T G A A G C T G T T</a:t>
            </a:r>
            <a:endParaRPr sz="9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075935" y="2575143"/>
            <a:ext cx="241935" cy="1054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50"/>
              </a:lnSpc>
            </a:pPr>
            <a:r>
              <a:rPr dirty="0" sz="900" b="1">
                <a:latin typeface="Arial"/>
                <a:cs typeface="Arial"/>
              </a:rPr>
              <a:t>ddT</a:t>
            </a:r>
            <a:endParaRPr sz="900">
              <a:latin typeface="Arial"/>
              <a:cs typeface="Arial"/>
            </a:endParaRPr>
          </a:p>
          <a:p>
            <a:pPr algn="just" marL="130175" marR="5080" indent="9525">
              <a:lnSpc>
                <a:spcPct val="73800"/>
              </a:lnSpc>
              <a:spcBef>
                <a:spcPts val="155"/>
              </a:spcBef>
            </a:pPr>
            <a:r>
              <a:rPr dirty="0" sz="900" b="1">
                <a:latin typeface="Arial"/>
                <a:cs typeface="Arial"/>
              </a:rPr>
              <a:t>G A A G C T G T T</a:t>
            </a:r>
            <a:endParaRPr sz="9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490464" y="2472019"/>
            <a:ext cx="249554" cy="1157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935"/>
              </a:lnSpc>
            </a:pPr>
            <a:r>
              <a:rPr dirty="0" sz="900" b="1">
                <a:latin typeface="Arial"/>
                <a:cs typeface="Arial"/>
              </a:rPr>
              <a:t>ddC</a:t>
            </a:r>
            <a:endParaRPr sz="900">
              <a:latin typeface="Arial"/>
              <a:cs typeface="Arial"/>
            </a:endParaRPr>
          </a:p>
          <a:p>
            <a:pPr algn="just" marL="137795" marR="5080" indent="27940">
              <a:lnSpc>
                <a:spcPct val="74300"/>
              </a:lnSpc>
              <a:spcBef>
                <a:spcPts val="130"/>
              </a:spcBef>
            </a:pPr>
            <a:r>
              <a:rPr dirty="0" sz="900" b="1">
                <a:latin typeface="Arial"/>
                <a:cs typeface="Arial"/>
              </a:rPr>
              <a:t>T G A A G C </a:t>
            </a:r>
            <a:r>
              <a:rPr dirty="0" sz="900" spc="-550" b="1">
                <a:latin typeface="Arial"/>
                <a:cs typeface="Arial"/>
              </a:rPr>
              <a:t>T</a:t>
            </a:r>
            <a:r>
              <a:rPr dirty="0" baseline="6172" sz="1350" b="1">
                <a:latin typeface="Arial"/>
                <a:cs typeface="Arial"/>
              </a:rPr>
              <a:t>T</a:t>
            </a:r>
            <a:r>
              <a:rPr dirty="0" baseline="6172" sz="1350" b="1">
                <a:latin typeface="Arial"/>
                <a:cs typeface="Arial"/>
              </a:rPr>
              <a:t> </a:t>
            </a:r>
            <a:r>
              <a:rPr dirty="0" sz="900" b="1">
                <a:latin typeface="Arial"/>
                <a:cs typeface="Arial"/>
              </a:rPr>
              <a:t>G</a:t>
            </a:r>
            <a:r>
              <a:rPr dirty="0" sz="900" b="1">
                <a:latin typeface="Arial"/>
                <a:cs typeface="Arial"/>
              </a:rPr>
              <a:t> T T</a:t>
            </a:r>
            <a:endParaRPr sz="9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077461" y="3989187"/>
            <a:ext cx="140779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 b="1">
                <a:latin typeface="Arial"/>
                <a:cs typeface="Arial"/>
              </a:rPr>
              <a:t>Longe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t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label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d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strand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755260" y="4430639"/>
            <a:ext cx="53911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 b="1">
                <a:latin typeface="Arial"/>
                <a:cs typeface="Arial"/>
              </a:rPr>
              <a:t>Dete</a:t>
            </a:r>
            <a:r>
              <a:rPr dirty="0" sz="1000" spc="-15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tor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816732" y="4905245"/>
            <a:ext cx="36322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 b="1">
                <a:latin typeface="Arial"/>
                <a:cs typeface="Arial"/>
              </a:rPr>
              <a:t>La</a:t>
            </a:r>
            <a:r>
              <a:rPr dirty="0" sz="1000" spc="-15" b="1">
                <a:latin typeface="Arial"/>
                <a:cs typeface="Arial"/>
              </a:rPr>
              <a:t>se</a:t>
            </a:r>
            <a:r>
              <a:rPr dirty="0" sz="1000" spc="-5" b="1"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077461" y="5006965"/>
            <a:ext cx="14293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-10" b="1">
                <a:latin typeface="Arial"/>
                <a:cs typeface="Arial"/>
              </a:rPr>
              <a:t>ho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te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t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label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d</a:t>
            </a:r>
            <a:r>
              <a:rPr dirty="0" sz="100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str</a:t>
            </a:r>
            <a:r>
              <a:rPr dirty="0" sz="1000" spc="-15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nd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799079" y="5403840"/>
            <a:ext cx="952500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000" spc="-10" b="1">
                <a:latin typeface="Arial"/>
                <a:cs typeface="Arial"/>
              </a:rPr>
              <a:t>La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t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nucl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5" b="1">
                <a:latin typeface="Arial"/>
                <a:cs typeface="Arial"/>
              </a:rPr>
              <a:t>otide</a:t>
            </a:r>
            <a:r>
              <a:rPr dirty="0" sz="1000" spc="-5" b="1">
                <a:latin typeface="Arial"/>
                <a:cs typeface="Arial"/>
              </a:rPr>
              <a:t> of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lo</a:t>
            </a:r>
            <a:r>
              <a:rPr dirty="0" sz="1000" spc="-5" b="1">
                <a:latin typeface="Arial"/>
                <a:cs typeface="Arial"/>
              </a:rPr>
              <a:t>n</a:t>
            </a:r>
            <a:r>
              <a:rPr dirty="0" sz="1000" spc="-10" b="1">
                <a:latin typeface="Arial"/>
                <a:cs typeface="Arial"/>
              </a:rPr>
              <a:t>ge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t</a:t>
            </a:r>
            <a:r>
              <a:rPr dirty="0" sz="1000" spc="-5" b="1">
                <a:latin typeface="Arial"/>
                <a:cs typeface="Arial"/>
              </a:rPr>
              <a:t> label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d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strand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791205" y="6056449"/>
            <a:ext cx="953769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10" b="1">
                <a:latin typeface="Arial"/>
                <a:cs typeface="Arial"/>
              </a:rPr>
              <a:t>La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t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nu</a:t>
            </a:r>
            <a:r>
              <a:rPr dirty="0" sz="1000" spc="-15" b="1">
                <a:latin typeface="Arial"/>
                <a:cs typeface="Arial"/>
              </a:rPr>
              <a:t>c</a:t>
            </a:r>
            <a:r>
              <a:rPr dirty="0" sz="1000" spc="-5" b="1">
                <a:latin typeface="Arial"/>
                <a:cs typeface="Arial"/>
              </a:rPr>
              <a:t>l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o</a:t>
            </a:r>
            <a:r>
              <a:rPr dirty="0" sz="1000" b="1">
                <a:latin typeface="Arial"/>
                <a:cs typeface="Arial"/>
              </a:rPr>
              <a:t>t</a:t>
            </a:r>
            <a:r>
              <a:rPr dirty="0" sz="1000" spc="-5" b="1">
                <a:latin typeface="Arial"/>
                <a:cs typeface="Arial"/>
              </a:rPr>
              <a:t>ide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-5" b="1">
                <a:latin typeface="Arial"/>
                <a:cs typeface="Arial"/>
              </a:rPr>
              <a:t>of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sho</a:t>
            </a:r>
            <a:r>
              <a:rPr dirty="0" sz="1000" spc="-10" b="1">
                <a:latin typeface="Arial"/>
                <a:cs typeface="Arial"/>
              </a:rPr>
              <a:t>r</a:t>
            </a:r>
            <a:r>
              <a:rPr dirty="0" sz="1000" spc="-5" b="1">
                <a:latin typeface="Arial"/>
                <a:cs typeface="Arial"/>
              </a:rPr>
              <a:t>te</a:t>
            </a:r>
            <a:r>
              <a:rPr dirty="0" sz="1000" spc="-15" b="1">
                <a:latin typeface="Arial"/>
                <a:cs typeface="Arial"/>
              </a:rPr>
              <a:t>s</a:t>
            </a:r>
            <a:r>
              <a:rPr dirty="0" sz="1000" spc="-5" b="1">
                <a:latin typeface="Arial"/>
                <a:cs typeface="Arial"/>
              </a:rPr>
              <a:t>t</a:t>
            </a:r>
            <a:endParaRPr sz="10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791205" y="6361496"/>
            <a:ext cx="88011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b="1">
                <a:latin typeface="Arial"/>
                <a:cs typeface="Arial"/>
              </a:rPr>
              <a:t>label</a:t>
            </a:r>
            <a:r>
              <a:rPr dirty="0" sz="1000" spc="-15" b="1">
                <a:latin typeface="Arial"/>
                <a:cs typeface="Arial"/>
              </a:rPr>
              <a:t>e</a:t>
            </a:r>
            <a:r>
              <a:rPr dirty="0" sz="1000" spc="-10" b="1">
                <a:latin typeface="Arial"/>
                <a:cs typeface="Arial"/>
              </a:rPr>
              <a:t>d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strand</a:t>
            </a:r>
            <a:endParaRPr sz="10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767201" y="5461000"/>
            <a:ext cx="220979" cy="0"/>
          </a:xfrm>
          <a:custGeom>
            <a:avLst/>
            <a:gdLst/>
            <a:ahLst/>
            <a:cxnLst/>
            <a:rect l="l" t="t" r="r" b="b"/>
            <a:pathLst>
              <a:path w="220979" h="0">
                <a:moveTo>
                  <a:pt x="0" y="0"/>
                </a:moveTo>
                <a:lnTo>
                  <a:pt x="2205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700526" y="6408737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 h="0">
                <a:moveTo>
                  <a:pt x="0" y="0"/>
                </a:moveTo>
                <a:lnTo>
                  <a:pt x="2794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3989959" y="5406354"/>
            <a:ext cx="118110" cy="1069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 indent="1270">
              <a:lnSpc>
                <a:spcPct val="84700"/>
              </a:lnSpc>
            </a:pPr>
            <a:r>
              <a:rPr dirty="0" sz="900" b="1">
                <a:latin typeface="Arial"/>
                <a:cs typeface="Arial"/>
              </a:rPr>
              <a:t>G A C T G A A G C</a:t>
            </a:r>
            <a:endParaRPr sz="9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09091" y="723154"/>
            <a:ext cx="1155700" cy="280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871E33"/>
                </a:solidFill>
                <a:latin typeface="Arial"/>
                <a:cs typeface="Arial"/>
              </a:rPr>
              <a:t>DEL</a:t>
            </a:r>
            <a:r>
              <a:rPr dirty="0" sz="2000" spc="-20" b="1">
                <a:solidFill>
                  <a:srgbClr val="871E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71E33"/>
                </a:solidFill>
                <a:latin typeface="Arial"/>
                <a:cs typeface="Arial"/>
              </a:rPr>
              <a:t>D</a:t>
            </a:r>
            <a:r>
              <a:rPr dirty="0" sz="2000" spc="5" b="1">
                <a:solidFill>
                  <a:srgbClr val="871E33"/>
                </a:solidFill>
                <a:latin typeface="Arial"/>
                <a:cs typeface="Arial"/>
              </a:rPr>
              <a:t>N</a:t>
            </a:r>
            <a:r>
              <a:rPr dirty="0" sz="2000" b="1">
                <a:solidFill>
                  <a:srgbClr val="871E33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020306" y="476630"/>
            <a:ext cx="1512570" cy="432434"/>
          </a:xfrm>
          <a:custGeom>
            <a:avLst/>
            <a:gdLst/>
            <a:ahLst/>
            <a:cxnLst/>
            <a:rect l="l" t="t" r="r" b="b"/>
            <a:pathLst>
              <a:path w="1512570" h="432434">
                <a:moveTo>
                  <a:pt x="0" y="432053"/>
                </a:moveTo>
                <a:lnTo>
                  <a:pt x="1512188" y="432053"/>
                </a:lnTo>
                <a:lnTo>
                  <a:pt x="1512188" y="0"/>
                </a:lnTo>
                <a:lnTo>
                  <a:pt x="0" y="0"/>
                </a:lnTo>
                <a:lnTo>
                  <a:pt x="0" y="4320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7020306" y="476630"/>
            <a:ext cx="1512570" cy="432434"/>
          </a:xfrm>
          <a:custGeom>
            <a:avLst/>
            <a:gdLst/>
            <a:ahLst/>
            <a:cxnLst/>
            <a:rect l="l" t="t" r="r" b="b"/>
            <a:pathLst>
              <a:path w="1512570" h="432434">
                <a:moveTo>
                  <a:pt x="0" y="432053"/>
                </a:moveTo>
                <a:lnTo>
                  <a:pt x="1512188" y="432053"/>
                </a:lnTo>
                <a:lnTo>
                  <a:pt x="1512188" y="0"/>
                </a:lnTo>
                <a:lnTo>
                  <a:pt x="0" y="0"/>
                </a:lnTo>
                <a:lnTo>
                  <a:pt x="0" y="432053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6588252" y="188683"/>
            <a:ext cx="2555747" cy="7266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5618" y="1124711"/>
            <a:ext cx="4680458" cy="5733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35303" rIns="0" bIns="0" rtlCol="0" vert="horz">
            <a:spAutoFit/>
          </a:bodyPr>
          <a:lstStyle/>
          <a:p>
            <a:pPr marL="372745">
              <a:lnSpc>
                <a:spcPct val="100000"/>
              </a:lnSpc>
            </a:pPr>
            <a:r>
              <a:rPr dirty="0">
                <a:solidFill>
                  <a:srgbClr val="822333"/>
                </a:solidFill>
                <a:latin typeface="Arial"/>
                <a:cs typeface="Arial"/>
              </a:rPr>
              <a:t>CLO</a:t>
            </a:r>
            <a:r>
              <a:rPr dirty="0" spc="-1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>
                <a:solidFill>
                  <a:srgbClr val="822333"/>
                </a:solidFill>
                <a:latin typeface="Arial"/>
                <a:cs typeface="Arial"/>
              </a:rPr>
              <a:t>AZIONE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25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42987" y="2644775"/>
            <a:ext cx="7416800" cy="1077595"/>
          </a:xfrm>
          <a:prstGeom prst="rect">
            <a:avLst/>
          </a:prstGeom>
          <a:solidFill>
            <a:srgbClr val="CCCCCC"/>
          </a:solidFill>
          <a:ln w="1270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32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APP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LI</a:t>
            </a:r>
            <a:r>
              <a:rPr dirty="0" sz="32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32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ZI</a:t>
            </a:r>
            <a:r>
              <a:rPr dirty="0" sz="32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NI</a:t>
            </a:r>
            <a:r>
              <a:rPr dirty="0" sz="3200" spc="-4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EL</a:t>
            </a:r>
            <a:r>
              <a:rPr dirty="0" sz="32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32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32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z="32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3200" spc="-5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B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3200" spc="15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32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EDICO</a:t>
            </a:r>
            <a:r>
              <a:rPr dirty="0" sz="3200" spc="-7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endParaRPr sz="320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</a:pPr>
            <a:r>
              <a:rPr dirty="0" sz="3200" spc="-8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32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GR</a:t>
            </a:r>
            <a:r>
              <a:rPr dirty="0" sz="3200" spc="-6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ALIMEN</a:t>
            </a:r>
            <a:r>
              <a:rPr dirty="0" sz="3200" spc="-16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32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RE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25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9609" y="1404581"/>
            <a:ext cx="7552055" cy="43361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9546" y="188683"/>
            <a:ext cx="4608830" cy="831215"/>
          </a:xfrm>
          <a:custGeom>
            <a:avLst/>
            <a:gdLst/>
            <a:ahLst/>
            <a:cxnLst/>
            <a:rect l="l" t="t" r="r" b="b"/>
            <a:pathLst>
              <a:path w="4608830" h="831215">
                <a:moveTo>
                  <a:pt x="0" y="830999"/>
                </a:moveTo>
                <a:lnTo>
                  <a:pt x="4608449" y="830999"/>
                </a:lnTo>
                <a:lnTo>
                  <a:pt x="4608449" y="0"/>
                </a:lnTo>
                <a:lnTo>
                  <a:pt x="0" y="0"/>
                </a:lnTo>
                <a:lnTo>
                  <a:pt x="0" y="83099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18540" y="271011"/>
            <a:ext cx="4324985" cy="696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AP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PLI</a:t>
            </a:r>
            <a:r>
              <a:rPr dirty="0" sz="24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AZI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NI</a:t>
            </a:r>
            <a:r>
              <a:rPr dirty="0" sz="2400" spc="-5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NE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endParaRPr sz="2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B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EDICO</a:t>
            </a:r>
            <a:r>
              <a:rPr dirty="0" sz="2400" spc="-5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E </a:t>
            </a:r>
            <a:r>
              <a:rPr dirty="0" sz="2400" spc="-7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GR</a:t>
            </a:r>
            <a:r>
              <a:rPr dirty="0" sz="2400" spc="-4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ALIMEN</a:t>
            </a:r>
            <a:r>
              <a:rPr dirty="0" sz="2400" spc="-15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ARE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25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2887" y="117411"/>
            <a:ext cx="3956050" cy="6669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37126" y="3289815"/>
            <a:ext cx="3827779" cy="584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>
                <a:latin typeface="Franklin Gothic Medium"/>
                <a:cs typeface="Franklin Gothic Medium"/>
              </a:rPr>
              <a:t>Un</a:t>
            </a:r>
            <a:r>
              <a:rPr dirty="0" sz="2000" spc="-20">
                <a:latin typeface="Franklin Gothic Medium"/>
                <a:cs typeface="Franklin Gothic Medium"/>
              </a:rPr>
              <a:t> </a:t>
            </a:r>
            <a:r>
              <a:rPr dirty="0" sz="20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v</a:t>
            </a:r>
            <a:r>
              <a:rPr dirty="0" sz="20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3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di</a:t>
            </a:r>
            <a:r>
              <a:rPr dirty="0" sz="20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5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pressione</a:t>
            </a:r>
            <a:r>
              <a:rPr dirty="0" sz="20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perm</a:t>
            </a:r>
            <a:r>
              <a:rPr dirty="0" sz="2000" spc="-15">
                <a:latin typeface="Franklin Gothic Medium"/>
                <a:cs typeface="Franklin Gothic Medium"/>
              </a:rPr>
              <a:t>e</a:t>
            </a:r>
            <a:r>
              <a:rPr dirty="0" sz="2000" spc="-5">
                <a:latin typeface="Franklin Gothic Medium"/>
                <a:cs typeface="Franklin Gothic Medium"/>
              </a:rPr>
              <a:t>t</a:t>
            </a:r>
            <a:r>
              <a:rPr dirty="0" sz="2000" spc="-20">
                <a:latin typeface="Franklin Gothic Medium"/>
                <a:cs typeface="Franklin Gothic Medium"/>
              </a:rPr>
              <a:t>t</a:t>
            </a:r>
            <a:r>
              <a:rPr dirty="0" sz="2000">
                <a:latin typeface="Franklin Gothic Medium"/>
                <a:cs typeface="Franklin Gothic Medium"/>
              </a:rPr>
              <a:t>e</a:t>
            </a:r>
            <a:r>
              <a:rPr dirty="0" sz="2000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l’espressione</a:t>
            </a:r>
            <a:r>
              <a:rPr dirty="0" sz="2000" spc="-20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di</a:t>
            </a:r>
            <a:r>
              <a:rPr dirty="0" sz="2000" spc="-10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un</a:t>
            </a:r>
            <a:r>
              <a:rPr dirty="0" sz="2000" spc="-10">
                <a:latin typeface="Franklin Gothic Medium"/>
                <a:cs typeface="Franklin Gothic Medium"/>
              </a:rPr>
              <a:t> </a:t>
            </a:r>
            <a:r>
              <a:rPr dirty="0" sz="2000" spc="5">
                <a:latin typeface="Franklin Gothic Medium"/>
                <a:cs typeface="Franklin Gothic Medium"/>
              </a:rPr>
              <a:t>g</a:t>
            </a:r>
            <a:r>
              <a:rPr dirty="0" sz="2000">
                <a:latin typeface="Franklin Gothic Medium"/>
                <a:cs typeface="Franklin Gothic Medium"/>
              </a:rPr>
              <a:t>ene es</a:t>
            </a:r>
            <a:r>
              <a:rPr dirty="0" sz="2000" spc="5">
                <a:latin typeface="Franklin Gothic Medium"/>
                <a:cs typeface="Franklin Gothic Medium"/>
              </a:rPr>
              <a:t>t</a:t>
            </a:r>
            <a:r>
              <a:rPr dirty="0" sz="2000">
                <a:latin typeface="Franklin Gothic Medium"/>
                <a:cs typeface="Franklin Gothic Medium"/>
              </a:rPr>
              <a:t>r</a:t>
            </a:r>
            <a:r>
              <a:rPr dirty="0" sz="2000" spc="-10">
                <a:latin typeface="Franklin Gothic Medium"/>
                <a:cs typeface="Franklin Gothic Medium"/>
              </a:rPr>
              <a:t>an</a:t>
            </a:r>
            <a:r>
              <a:rPr dirty="0" sz="2000">
                <a:latin typeface="Franklin Gothic Medium"/>
                <a:cs typeface="Franklin Gothic Medium"/>
              </a:rPr>
              <a:t>eo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25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3714750" y="1428750"/>
            <a:ext cx="5286375" cy="914400"/>
          </a:xfrm>
          <a:prstGeom prst="rect">
            <a:avLst/>
          </a:prstGeom>
          <a:solidFill>
            <a:srgbClr val="D9D9D9"/>
          </a:solidFill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R="76200">
              <a:lnSpc>
                <a:spcPct val="100000"/>
              </a:lnSpc>
            </a:pPr>
            <a:r>
              <a:rPr dirty="0" sz="22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Co</a:t>
            </a:r>
            <a:r>
              <a:rPr dirty="0" sz="22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2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la</a:t>
            </a:r>
            <a:r>
              <a:rPr dirty="0" sz="22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tecnolog</a:t>
            </a:r>
            <a:r>
              <a:rPr dirty="0" sz="220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2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20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2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2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20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DNA</a:t>
            </a:r>
            <a:r>
              <a:rPr dirty="0" sz="22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2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2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combinante</a:t>
            </a:r>
            <a:r>
              <a:rPr dirty="0" sz="22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è</a:t>
            </a:r>
            <a:r>
              <a:rPr dirty="0" sz="22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 po</a:t>
            </a:r>
            <a:r>
              <a:rPr dirty="0" sz="22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ssibi</a:t>
            </a:r>
            <a:r>
              <a:rPr dirty="0" sz="220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2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20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ottenere</a:t>
            </a:r>
            <a:r>
              <a:rPr dirty="0" sz="22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22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roteine</a:t>
            </a:r>
            <a:r>
              <a:rPr dirty="0" sz="22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di</a:t>
            </a:r>
            <a:r>
              <a:rPr dirty="0" sz="22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utilità</a:t>
            </a:r>
            <a:r>
              <a:rPr dirty="0" sz="220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med</a:t>
            </a:r>
            <a:r>
              <a:rPr dirty="0" sz="22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2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ca</a:t>
            </a:r>
            <a:endParaRPr sz="2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25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130251" y="30715"/>
            <a:ext cx="4667250" cy="975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2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AL</a:t>
            </a:r>
            <a:r>
              <a:rPr dirty="0" sz="22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CU</a:t>
            </a:r>
            <a:r>
              <a:rPr dirty="0" sz="22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NE</a:t>
            </a:r>
            <a:r>
              <a:rPr dirty="0" sz="2200" spc="-4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 b="1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22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RO</a:t>
            </a:r>
            <a:r>
              <a:rPr dirty="0" sz="22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2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2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INE</a:t>
            </a:r>
            <a:r>
              <a:rPr dirty="0" sz="22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2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2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 b="1">
                <a:solidFill>
                  <a:srgbClr val="822333"/>
                </a:solidFill>
                <a:latin typeface="Franklin Gothic Medium"/>
                <a:cs typeface="Franklin Gothic Medium"/>
              </a:rPr>
              <a:t>IN</a:t>
            </a:r>
            <a:r>
              <a:rPr dirty="0" sz="22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2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2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2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2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2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2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2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F</a:t>
            </a:r>
            <a:r>
              <a:rPr dirty="0" sz="22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2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2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MACOLOGICO</a:t>
            </a:r>
            <a:r>
              <a:rPr dirty="0" sz="2200" spc="-4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 b="1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22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RO</a:t>
            </a:r>
            <a:r>
              <a:rPr dirty="0" sz="22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DO</a:t>
            </a:r>
            <a:r>
              <a:rPr dirty="0" sz="22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2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2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200" spc="-4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CO</a:t>
            </a:r>
            <a:r>
              <a:rPr dirty="0" sz="22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2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2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2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 T</a:t>
            </a:r>
            <a:r>
              <a:rPr dirty="0" sz="22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2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CN</a:t>
            </a:r>
            <a:r>
              <a:rPr dirty="0" sz="22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2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2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OGIA</a:t>
            </a:r>
            <a:r>
              <a:rPr dirty="0" sz="2200" spc="-4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2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2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2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DN</a:t>
            </a:r>
            <a:r>
              <a:rPr dirty="0" sz="22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200" spc="-3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RIC</a:t>
            </a:r>
            <a:r>
              <a:rPr dirty="0" sz="22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OM</a:t>
            </a:r>
            <a:r>
              <a:rPr dirty="0" sz="22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BINANTE</a:t>
            </a:r>
            <a:endParaRPr sz="2200">
              <a:latin typeface="Franklin Gothic Medium"/>
              <a:cs typeface="Franklin Gothic Medium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36537" y="1042257"/>
          <a:ext cx="8719185" cy="5367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8701"/>
                <a:gridCol w="4337050"/>
              </a:tblGrid>
              <a:tr h="223392">
                <a:tc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47307">
                      <a:solidFill>
                        <a:srgbClr val="46489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47307">
                      <a:solidFill>
                        <a:srgbClr val="46489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1219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Insulina</a:t>
                      </a:r>
                      <a:endParaRPr sz="20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191770">
                        <a:lnSpc>
                          <a:spcPct val="100000"/>
                        </a:lnSpc>
                      </a:pPr>
                      <a:r>
                        <a:rPr dirty="0" sz="2000" spc="-20">
                          <a:latin typeface="Franklin Gothic Medium"/>
                          <a:cs typeface="Franklin Gothic Medium"/>
                        </a:rPr>
                        <a:t>S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timola</a:t>
                      </a:r>
                      <a:r>
                        <a:rPr dirty="0" sz="2000" spc="-25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l’</a:t>
                      </a:r>
                      <a:r>
                        <a:rPr dirty="0" sz="2000" spc="-10">
                          <a:latin typeface="Franklin Gothic Medium"/>
                          <a:cs typeface="Franklin Gothic Medium"/>
                        </a:rPr>
                        <a:t>a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ssunzio</a:t>
                      </a:r>
                      <a:r>
                        <a:rPr dirty="0" sz="2000" spc="-10">
                          <a:latin typeface="Franklin Gothic Medium"/>
                          <a:cs typeface="Franklin Gothic Medium"/>
                        </a:rPr>
                        <a:t>n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e</a:t>
                      </a:r>
                      <a:r>
                        <a:rPr dirty="0" sz="2000" spc="5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del</a:t>
                      </a:r>
                      <a:r>
                        <a:rPr dirty="0" sz="2000" spc="-15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glucosio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 spc="-5">
                          <a:latin typeface="Franklin Gothic Medium"/>
                          <a:cs typeface="Franklin Gothic Medium"/>
                        </a:rPr>
                        <a:t>ematic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o</a:t>
                      </a:r>
                      <a:r>
                        <a:rPr dirty="0" sz="2000" spc="-1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in </a:t>
                      </a:r>
                      <a:r>
                        <a:rPr dirty="0" sz="2000" spc="-5">
                          <a:latin typeface="Franklin Gothic Medium"/>
                          <a:cs typeface="Franklin Gothic Medium"/>
                        </a:rPr>
                        <a:t>sog</a:t>
                      </a:r>
                      <a:r>
                        <a:rPr dirty="0" sz="2000" spc="5">
                          <a:latin typeface="Franklin Gothic Medium"/>
                          <a:cs typeface="Franklin Gothic Medium"/>
                        </a:rPr>
                        <a:t>g</a:t>
                      </a:r>
                      <a:r>
                        <a:rPr dirty="0" sz="2000" spc="-10">
                          <a:latin typeface="Franklin Gothic Medium"/>
                          <a:cs typeface="Franklin Gothic Medium"/>
                        </a:rPr>
                        <a:t>e</a:t>
                      </a:r>
                      <a:r>
                        <a:rPr dirty="0" sz="2000" spc="-5">
                          <a:latin typeface="Franklin Gothic Medium"/>
                          <a:cs typeface="Franklin Gothic Medium"/>
                        </a:rPr>
                        <a:t>tt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i</a:t>
                      </a:r>
                      <a:r>
                        <a:rPr dirty="0" sz="2000" spc="-5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a</a:t>
                      </a:r>
                      <a:r>
                        <a:rPr dirty="0" sz="2000" spc="40">
                          <a:latin typeface="Franklin Gothic Medium"/>
                          <a:cs typeface="Franklin Gothic Medium"/>
                        </a:rPr>
                        <a:t>f</a:t>
                      </a:r>
                      <a:r>
                        <a:rPr dirty="0" sz="2000" spc="-10">
                          <a:latin typeface="Franklin Gothic Medium"/>
                          <a:cs typeface="Franklin Gothic Medium"/>
                        </a:rPr>
                        <a:t>fe</a:t>
                      </a:r>
                      <a:r>
                        <a:rPr dirty="0" sz="2000" spc="-5">
                          <a:latin typeface="Franklin Gothic Medium"/>
                          <a:cs typeface="Franklin Gothic Medium"/>
                        </a:rPr>
                        <a:t>tt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i</a:t>
                      </a:r>
                      <a:r>
                        <a:rPr dirty="0" sz="2000" spc="-15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da</a:t>
                      </a:r>
                      <a:r>
                        <a:rPr dirty="0" sz="2000" spc="-15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diab</a:t>
                      </a:r>
                      <a:r>
                        <a:rPr dirty="0" sz="2000" spc="-15">
                          <a:latin typeface="Franklin Gothic Medium"/>
                          <a:cs typeface="Franklin Gothic Medium"/>
                        </a:rPr>
                        <a:t>e</a:t>
                      </a:r>
                      <a:r>
                        <a:rPr dirty="0" sz="2000" spc="-25">
                          <a:latin typeface="Franklin Gothic Medium"/>
                          <a:cs typeface="Franklin Gothic Medium"/>
                        </a:rPr>
                        <a:t>t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e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 spc="-5">
                          <a:latin typeface="Franklin Gothic Medium"/>
                          <a:cs typeface="Franklin Gothic Medium"/>
                        </a:rPr>
                        <a:t>melli</a:t>
                      </a:r>
                      <a:r>
                        <a:rPr dirty="0" sz="2000" spc="-35">
                          <a:latin typeface="Franklin Gothic Medium"/>
                          <a:cs typeface="Franklin Gothic Medium"/>
                        </a:rPr>
                        <a:t>t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o</a:t>
                      </a:r>
                      <a:endParaRPr sz="20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Erit</a:t>
                      </a:r>
                      <a:r>
                        <a:rPr dirty="0" sz="2000" spc="-20">
                          <a:latin typeface="Franklin Gothic Medium"/>
                          <a:cs typeface="Franklin Gothic Medium"/>
                        </a:rPr>
                        <a:t>r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op</a:t>
                      </a:r>
                      <a:r>
                        <a:rPr dirty="0" sz="2000" spc="-10">
                          <a:latin typeface="Franklin Gothic Medium"/>
                          <a:cs typeface="Franklin Gothic Medium"/>
                        </a:rPr>
                        <a:t>o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ieti</a:t>
                      </a:r>
                      <a:r>
                        <a:rPr dirty="0" sz="2000" spc="-10">
                          <a:latin typeface="Franklin Gothic Medium"/>
                          <a:cs typeface="Franklin Gothic Medium"/>
                        </a:rPr>
                        <a:t>n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a</a:t>
                      </a:r>
                      <a:endParaRPr sz="20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È</a:t>
                      </a:r>
                      <a:r>
                        <a:rPr dirty="0" sz="2000" spc="-2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utiliz</a:t>
                      </a:r>
                      <a:r>
                        <a:rPr dirty="0" sz="2000" spc="5">
                          <a:latin typeface="Franklin Gothic Medium"/>
                          <a:cs typeface="Franklin Gothic Medium"/>
                        </a:rPr>
                        <a:t>z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ata</a:t>
                      </a:r>
                      <a:r>
                        <a:rPr dirty="0" sz="2000" spc="-4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per</a:t>
                      </a:r>
                      <a:r>
                        <a:rPr dirty="0" sz="2000" spc="-1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comb</a:t>
                      </a:r>
                      <a:r>
                        <a:rPr dirty="0" sz="2000" spc="-10">
                          <a:latin typeface="Franklin Gothic Medium"/>
                          <a:cs typeface="Franklin Gothic Medium"/>
                        </a:rPr>
                        <a:t>a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t</a:t>
                      </a:r>
                      <a:r>
                        <a:rPr dirty="0" sz="2000" spc="-20">
                          <a:latin typeface="Franklin Gothic Medium"/>
                          <a:cs typeface="Franklin Gothic Medium"/>
                        </a:rPr>
                        <a:t>t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ere</a:t>
                      </a:r>
                      <a:r>
                        <a:rPr dirty="0" sz="2000" spc="-5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l’</a:t>
                      </a:r>
                      <a:r>
                        <a:rPr dirty="0" sz="2000" spc="-10">
                          <a:latin typeface="Franklin Gothic Medium"/>
                          <a:cs typeface="Franklin Gothic Medium"/>
                        </a:rPr>
                        <a:t>an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emia</a:t>
                      </a:r>
                      <a:endParaRPr sz="20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55598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dirty="0" sz="2000" spc="-60">
                          <a:latin typeface="Franklin Gothic Medium"/>
                          <a:cs typeface="Franklin Gothic Medium"/>
                        </a:rPr>
                        <a:t>F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at</a:t>
                      </a:r>
                      <a:r>
                        <a:rPr dirty="0" sz="2000" spc="-40">
                          <a:latin typeface="Franklin Gothic Medium"/>
                          <a:cs typeface="Franklin Gothic Medium"/>
                        </a:rPr>
                        <a:t>t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o</a:t>
                      </a:r>
                      <a:r>
                        <a:rPr dirty="0" sz="2000" spc="-10">
                          <a:latin typeface="Franklin Gothic Medium"/>
                          <a:cs typeface="Franklin Gothic Medium"/>
                        </a:rPr>
                        <a:t>r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e </a:t>
                      </a:r>
                      <a:r>
                        <a:rPr dirty="0" sz="2000" spc="-10">
                          <a:latin typeface="Franklin Gothic Medium"/>
                          <a:cs typeface="Franklin Gothic Medium"/>
                        </a:rPr>
                        <a:t>V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I</a:t>
                      </a:r>
                      <a:r>
                        <a:rPr dirty="0" sz="2000" spc="5">
                          <a:latin typeface="Franklin Gothic Medium"/>
                          <a:cs typeface="Franklin Gothic Medium"/>
                        </a:rPr>
                        <a:t>I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I</a:t>
                      </a:r>
                      <a:r>
                        <a:rPr dirty="0" sz="2000" spc="-15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della</a:t>
                      </a:r>
                      <a:r>
                        <a:rPr dirty="0" sz="2000" spc="-25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co</a:t>
                      </a:r>
                      <a:r>
                        <a:rPr dirty="0" sz="2000" spc="-5">
                          <a:latin typeface="Franklin Gothic Medium"/>
                          <a:cs typeface="Franklin Gothic Medium"/>
                        </a:rPr>
                        <a:t>agulazion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e</a:t>
                      </a:r>
                      <a:endParaRPr sz="20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625475">
                        <a:lnSpc>
                          <a:spcPct val="100000"/>
                        </a:lnSpc>
                      </a:pPr>
                      <a:r>
                        <a:rPr dirty="0" sz="2000" spc="-5">
                          <a:latin typeface="Franklin Gothic Medium"/>
                          <a:cs typeface="Franklin Gothic Medium"/>
                        </a:rPr>
                        <a:t>S</a:t>
                      </a:r>
                      <a:r>
                        <a:rPr dirty="0" sz="2000" spc="-10">
                          <a:latin typeface="Franklin Gothic Medium"/>
                          <a:cs typeface="Franklin Gothic Medium"/>
                        </a:rPr>
                        <a:t>o</a:t>
                      </a:r>
                      <a:r>
                        <a:rPr dirty="0" sz="2000" spc="-5">
                          <a:latin typeface="Franklin Gothic Medium"/>
                          <a:cs typeface="Franklin Gothic Medium"/>
                        </a:rPr>
                        <a:t>sti</a:t>
                      </a:r>
                      <a:r>
                        <a:rPr dirty="0" sz="2000" spc="5">
                          <a:latin typeface="Franklin Gothic Medium"/>
                          <a:cs typeface="Franklin Gothic Medium"/>
                        </a:rPr>
                        <a:t>t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uisce</a:t>
                      </a:r>
                      <a:r>
                        <a:rPr dirty="0" sz="2000" spc="-15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il</a:t>
                      </a:r>
                      <a:r>
                        <a:rPr dirty="0" sz="2000" spc="-5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fat</a:t>
                      </a:r>
                      <a:r>
                        <a:rPr dirty="0" sz="2000" spc="-35">
                          <a:latin typeface="Franklin Gothic Medium"/>
                          <a:cs typeface="Franklin Gothic Medium"/>
                        </a:rPr>
                        <a:t>t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o</a:t>
                      </a:r>
                      <a:r>
                        <a:rPr dirty="0" sz="2000" spc="-10">
                          <a:latin typeface="Franklin Gothic Medium"/>
                          <a:cs typeface="Franklin Gothic Medium"/>
                        </a:rPr>
                        <a:t>r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e</a:t>
                      </a:r>
                      <a:r>
                        <a:rPr dirty="0" sz="2000" spc="5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 spc="-5">
                          <a:latin typeface="Franklin Gothic Medium"/>
                          <a:cs typeface="Franklin Gothic Medium"/>
                        </a:rPr>
                        <a:t>m</a:t>
                      </a:r>
                      <a:r>
                        <a:rPr dirty="0" sz="2000" spc="-10">
                          <a:latin typeface="Franklin Gothic Medium"/>
                          <a:cs typeface="Franklin Gothic Medium"/>
                        </a:rPr>
                        <a:t>a</a:t>
                      </a:r>
                      <a:r>
                        <a:rPr dirty="0" sz="2000" spc="-5">
                          <a:latin typeface="Franklin Gothic Medium"/>
                          <a:cs typeface="Franklin Gothic Medium"/>
                        </a:rPr>
                        <a:t>n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ca</a:t>
                      </a:r>
                      <a:r>
                        <a:rPr dirty="0" sz="2000" spc="-10">
                          <a:latin typeface="Franklin Gothic Medium"/>
                          <a:cs typeface="Franklin Gothic Medium"/>
                        </a:rPr>
                        <a:t>n</a:t>
                      </a:r>
                      <a:r>
                        <a:rPr dirty="0" sz="2000" spc="-25">
                          <a:latin typeface="Franklin Gothic Medium"/>
                          <a:cs typeface="Franklin Gothic Medium"/>
                        </a:rPr>
                        <a:t>t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e in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 pazienti</a:t>
                      </a:r>
                      <a:r>
                        <a:rPr dirty="0" sz="2000" spc="-4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a</a:t>
                      </a:r>
                      <a:r>
                        <a:rPr dirty="0" sz="2000" spc="40">
                          <a:latin typeface="Franklin Gothic Medium"/>
                          <a:cs typeface="Franklin Gothic Medium"/>
                        </a:rPr>
                        <a:t>f</a:t>
                      </a:r>
                      <a:r>
                        <a:rPr dirty="0" sz="2000" spc="-10">
                          <a:latin typeface="Franklin Gothic Medium"/>
                          <a:cs typeface="Franklin Gothic Medium"/>
                        </a:rPr>
                        <a:t>fe</a:t>
                      </a:r>
                      <a:r>
                        <a:rPr dirty="0" sz="2000" spc="-5">
                          <a:latin typeface="Franklin Gothic Medium"/>
                          <a:cs typeface="Franklin Gothic Medium"/>
                        </a:rPr>
                        <a:t>tt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i</a:t>
                      </a:r>
                      <a:r>
                        <a:rPr dirty="0" sz="2000" spc="-15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da</a:t>
                      </a:r>
                      <a:r>
                        <a:rPr dirty="0" sz="2000" spc="-15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 spc="-5">
                          <a:latin typeface="Franklin Gothic Medium"/>
                          <a:cs typeface="Franklin Gothic Medium"/>
                        </a:rPr>
                        <a:t>emo</a:t>
                      </a:r>
                      <a:r>
                        <a:rPr dirty="0" sz="2000" spc="-10">
                          <a:latin typeface="Franklin Gothic Medium"/>
                          <a:cs typeface="Franklin Gothic Medium"/>
                        </a:rPr>
                        <a:t>f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ilia</a:t>
                      </a:r>
                      <a:r>
                        <a:rPr dirty="0" sz="2000" spc="-25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A</a:t>
                      </a:r>
                      <a:endParaRPr sz="20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55726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dirty="0" sz="2000" spc="-60">
                          <a:latin typeface="Franklin Gothic Medium"/>
                          <a:cs typeface="Franklin Gothic Medium"/>
                        </a:rPr>
                        <a:t>F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at</a:t>
                      </a:r>
                      <a:r>
                        <a:rPr dirty="0" sz="2000" spc="-40">
                          <a:latin typeface="Franklin Gothic Medium"/>
                          <a:cs typeface="Franklin Gothic Medium"/>
                        </a:rPr>
                        <a:t>t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o</a:t>
                      </a:r>
                      <a:r>
                        <a:rPr dirty="0" sz="2000" spc="-10">
                          <a:latin typeface="Franklin Gothic Medium"/>
                          <a:cs typeface="Franklin Gothic Medium"/>
                        </a:rPr>
                        <a:t>r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e di</a:t>
                      </a:r>
                      <a:r>
                        <a:rPr dirty="0" sz="2000" spc="-25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 spc="-5">
                          <a:latin typeface="Franklin Gothic Medium"/>
                          <a:cs typeface="Franklin Gothic Medium"/>
                        </a:rPr>
                        <a:t>stimolazio</a:t>
                      </a:r>
                      <a:r>
                        <a:rPr dirty="0" sz="2000" spc="-10">
                          <a:latin typeface="Franklin Gothic Medium"/>
                          <a:cs typeface="Franklin Gothic Medium"/>
                        </a:rPr>
                        <a:t>n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e</a:t>
                      </a:r>
                      <a:r>
                        <a:rPr dirty="0" sz="2000" spc="5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delle</a:t>
                      </a:r>
                      <a:r>
                        <a:rPr dirty="0" sz="2000" spc="-3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colo</a:t>
                      </a:r>
                      <a:r>
                        <a:rPr dirty="0" sz="2000" spc="-15">
                          <a:latin typeface="Franklin Gothic Medium"/>
                          <a:cs typeface="Franklin Gothic Medium"/>
                        </a:rPr>
                        <a:t>n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ie</a:t>
                      </a:r>
                      <a:endParaRPr sz="20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353695">
                        <a:lnSpc>
                          <a:spcPct val="100000"/>
                        </a:lnSpc>
                      </a:pPr>
                      <a:r>
                        <a:rPr dirty="0" sz="2000" spc="-20">
                          <a:latin typeface="Franklin Gothic Medium"/>
                          <a:cs typeface="Franklin Gothic Medium"/>
                        </a:rPr>
                        <a:t>S</a:t>
                      </a:r>
                      <a:r>
                        <a:rPr dirty="0" sz="2000" spc="-5">
                          <a:latin typeface="Franklin Gothic Medium"/>
                          <a:cs typeface="Franklin Gothic Medium"/>
                        </a:rPr>
                        <a:t>timol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a</a:t>
                      </a:r>
                      <a:r>
                        <a:rPr dirty="0" sz="2000" spc="-25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la</a:t>
                      </a:r>
                      <a:r>
                        <a:rPr dirty="0" sz="2000" spc="-15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p</a:t>
                      </a:r>
                      <a:r>
                        <a:rPr dirty="0" sz="2000" spc="-20">
                          <a:latin typeface="Franklin Gothic Medium"/>
                          <a:cs typeface="Franklin Gothic Medium"/>
                        </a:rPr>
                        <a:t>r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od</a:t>
                      </a:r>
                      <a:r>
                        <a:rPr dirty="0" sz="2000" spc="-5">
                          <a:latin typeface="Franklin Gothic Medium"/>
                          <a:cs typeface="Franklin Gothic Medium"/>
                        </a:rPr>
                        <a:t>uzion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e di</a:t>
                      </a:r>
                      <a:r>
                        <a:rPr dirty="0" sz="2000" spc="-15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leucociti</a:t>
                      </a:r>
                      <a:r>
                        <a:rPr dirty="0" sz="2000" spc="-15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in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 pazienti</a:t>
                      </a:r>
                      <a:r>
                        <a:rPr dirty="0" sz="2000" spc="-4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a</a:t>
                      </a:r>
                      <a:r>
                        <a:rPr dirty="0" sz="2000" spc="40">
                          <a:latin typeface="Franklin Gothic Medium"/>
                          <a:cs typeface="Franklin Gothic Medium"/>
                        </a:rPr>
                        <a:t>f</a:t>
                      </a:r>
                      <a:r>
                        <a:rPr dirty="0" sz="2000" spc="-10">
                          <a:latin typeface="Franklin Gothic Medium"/>
                          <a:cs typeface="Franklin Gothic Medium"/>
                        </a:rPr>
                        <a:t>fe</a:t>
                      </a:r>
                      <a:r>
                        <a:rPr dirty="0" sz="2000" spc="-5">
                          <a:latin typeface="Franklin Gothic Medium"/>
                          <a:cs typeface="Franklin Gothic Medium"/>
                        </a:rPr>
                        <a:t>tt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i</a:t>
                      </a:r>
                      <a:r>
                        <a:rPr dirty="0" sz="2000" spc="-15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da</a:t>
                      </a:r>
                      <a:r>
                        <a:rPr dirty="0" sz="2000" spc="-15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A</a:t>
                      </a:r>
                      <a:r>
                        <a:rPr dirty="0" sz="2000" spc="5">
                          <a:latin typeface="Franklin Gothic Medium"/>
                          <a:cs typeface="Franklin Gothic Medium"/>
                        </a:rPr>
                        <a:t>I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DS</a:t>
                      </a:r>
                      <a:endParaRPr sz="20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52424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dirty="0" sz="2000" spc="-10">
                          <a:latin typeface="Franklin Gothic Medium"/>
                          <a:cs typeface="Franklin Gothic Medium"/>
                        </a:rPr>
                        <a:t>A</a:t>
                      </a:r>
                      <a:r>
                        <a:rPr dirty="0" sz="2000" spc="-5">
                          <a:latin typeface="Franklin Gothic Medium"/>
                          <a:cs typeface="Franklin Gothic Medium"/>
                        </a:rPr>
                        <a:t>tt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i</a:t>
                      </a:r>
                      <a:r>
                        <a:rPr dirty="0" sz="2000" spc="-30">
                          <a:latin typeface="Franklin Gothic Medium"/>
                          <a:cs typeface="Franklin Gothic Medium"/>
                        </a:rPr>
                        <a:t>v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a</a:t>
                      </a:r>
                      <a:r>
                        <a:rPr dirty="0" sz="2000" spc="-40">
                          <a:latin typeface="Franklin Gothic Medium"/>
                          <a:cs typeface="Franklin Gothic Medium"/>
                        </a:rPr>
                        <a:t>t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o</a:t>
                      </a:r>
                      <a:r>
                        <a:rPr dirty="0" sz="2000" spc="-10">
                          <a:latin typeface="Franklin Gothic Medium"/>
                          <a:cs typeface="Franklin Gothic Medium"/>
                        </a:rPr>
                        <a:t>r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e</a:t>
                      </a:r>
                      <a:r>
                        <a:rPr dirty="0" sz="2000" spc="-3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 spc="-5">
                          <a:latin typeface="Franklin Gothic Medium"/>
                          <a:cs typeface="Franklin Gothic Medium"/>
                        </a:rPr>
                        <a:t>tis</a:t>
                      </a:r>
                      <a:r>
                        <a:rPr dirty="0" sz="2000" spc="5">
                          <a:latin typeface="Franklin Gothic Medium"/>
                          <a:cs typeface="Franklin Gothic Medium"/>
                        </a:rPr>
                        <a:t>s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utale</a:t>
                      </a:r>
                      <a:r>
                        <a:rPr dirty="0" sz="2000" spc="-25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del</a:t>
                      </a:r>
                      <a:r>
                        <a:rPr dirty="0" sz="2000" spc="-2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plasmi</a:t>
                      </a:r>
                      <a:r>
                        <a:rPr dirty="0" sz="2000" spc="-15">
                          <a:latin typeface="Franklin Gothic Medium"/>
                          <a:cs typeface="Franklin Gothic Medium"/>
                        </a:rPr>
                        <a:t>n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oge</a:t>
                      </a:r>
                      <a:r>
                        <a:rPr dirty="0" sz="2000" spc="-5">
                          <a:latin typeface="Franklin Gothic Medium"/>
                          <a:cs typeface="Franklin Gothic Medium"/>
                        </a:rPr>
                        <a:t>n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o</a:t>
                      </a:r>
                      <a:endParaRPr sz="20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8509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Dissol</a:t>
                      </a:r>
                      <a:r>
                        <a:rPr dirty="0" sz="2000" spc="-20">
                          <a:latin typeface="Franklin Gothic Medium"/>
                          <a:cs typeface="Franklin Gothic Medium"/>
                        </a:rPr>
                        <a:t>v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e</a:t>
                      </a:r>
                      <a:r>
                        <a:rPr dirty="0" sz="2000" spc="-2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i</a:t>
                      </a:r>
                      <a:r>
                        <a:rPr dirty="0" sz="2000" spc="-1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co</a:t>
                      </a:r>
                      <a:r>
                        <a:rPr dirty="0" sz="2000" spc="-5">
                          <a:latin typeface="Franklin Gothic Medium"/>
                          <a:cs typeface="Franklin Gothic Medium"/>
                        </a:rPr>
                        <a:t>agul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i</a:t>
                      </a:r>
                      <a:r>
                        <a:rPr dirty="0" sz="2000" spc="-15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 spc="-5">
                          <a:latin typeface="Franklin Gothic Medium"/>
                          <a:cs typeface="Franklin Gothic Medium"/>
                        </a:rPr>
                        <a:t>ematic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i</a:t>
                      </a:r>
                      <a:r>
                        <a:rPr dirty="0" sz="2000" spc="1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d</a:t>
                      </a:r>
                      <a:r>
                        <a:rPr dirty="0" sz="2000" spc="-10">
                          <a:latin typeface="Franklin Gothic Medium"/>
                          <a:cs typeface="Franklin Gothic Medium"/>
                        </a:rPr>
                        <a:t>o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po</a:t>
                      </a:r>
                      <a:r>
                        <a:rPr dirty="0" sz="2000" spc="-15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inf</a:t>
                      </a:r>
                      <a:r>
                        <a:rPr dirty="0" sz="2000" spc="-10">
                          <a:latin typeface="Franklin Gothic Medium"/>
                          <a:cs typeface="Franklin Gothic Medium"/>
                        </a:rPr>
                        <a:t>a</a:t>
                      </a:r>
                      <a:r>
                        <a:rPr dirty="0" sz="2000" spc="25">
                          <a:latin typeface="Franklin Gothic Medium"/>
                          <a:cs typeface="Franklin Gothic Medium"/>
                        </a:rPr>
                        <a:t>r</a:t>
                      </a:r>
                      <a:r>
                        <a:rPr dirty="0" sz="2000" spc="-35">
                          <a:latin typeface="Franklin Gothic Medium"/>
                          <a:cs typeface="Franklin Gothic Medium"/>
                        </a:rPr>
                        <a:t>t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o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 o</a:t>
                      </a:r>
                      <a:r>
                        <a:rPr dirty="0" sz="2000" spc="-15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ictus</a:t>
                      </a:r>
                      <a:endParaRPr sz="20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63625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dirty="0" sz="2000" spc="-5">
                          <a:latin typeface="Franklin Gothic Medium"/>
                          <a:cs typeface="Franklin Gothic Medium"/>
                        </a:rPr>
                        <a:t>P</a:t>
                      </a:r>
                      <a:r>
                        <a:rPr dirty="0" sz="2000" spc="-20">
                          <a:latin typeface="Franklin Gothic Medium"/>
                          <a:cs typeface="Franklin Gothic Medium"/>
                        </a:rPr>
                        <a:t>ro</a:t>
                      </a:r>
                      <a:r>
                        <a:rPr dirty="0" sz="2000" spc="-25">
                          <a:latin typeface="Franklin Gothic Medium"/>
                          <a:cs typeface="Franklin Gothic Medium"/>
                        </a:rPr>
                        <a:t>t</a:t>
                      </a:r>
                      <a:r>
                        <a:rPr dirty="0" sz="2000" spc="-5">
                          <a:latin typeface="Franklin Gothic Medium"/>
                          <a:cs typeface="Franklin Gothic Medium"/>
                        </a:rPr>
                        <a:t>ein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e</a:t>
                      </a:r>
                      <a:r>
                        <a:rPr dirty="0" sz="2000" spc="-5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us</a:t>
                      </a:r>
                      <a:r>
                        <a:rPr dirty="0" sz="2000" spc="-10">
                          <a:latin typeface="Franklin Gothic Medium"/>
                          <a:cs typeface="Franklin Gothic Medium"/>
                        </a:rPr>
                        <a:t>a</a:t>
                      </a:r>
                      <a:r>
                        <a:rPr dirty="0" sz="2000" spc="-25">
                          <a:latin typeface="Franklin Gothic Medium"/>
                          <a:cs typeface="Franklin Gothic Medium"/>
                        </a:rPr>
                        <a:t>t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e</a:t>
                      </a:r>
                      <a:r>
                        <a:rPr dirty="0" sz="2000" spc="-2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co</a:t>
                      </a:r>
                      <a:r>
                        <a:rPr dirty="0" sz="2000" spc="-15">
                          <a:latin typeface="Franklin Gothic Medium"/>
                          <a:cs typeface="Franklin Gothic Medium"/>
                        </a:rPr>
                        <a:t>m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e </a:t>
                      </a:r>
                      <a:r>
                        <a:rPr dirty="0" sz="2000" spc="-35">
                          <a:latin typeface="Franklin Gothic Medium"/>
                          <a:cs typeface="Franklin Gothic Medium"/>
                        </a:rPr>
                        <a:t>v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acci</a:t>
                      </a:r>
                      <a:r>
                        <a:rPr dirty="0" sz="2000" spc="-15">
                          <a:latin typeface="Franklin Gothic Medium"/>
                          <a:cs typeface="Franklin Gothic Medium"/>
                        </a:rPr>
                        <a:t>n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i: </a:t>
                      </a:r>
                      <a:r>
                        <a:rPr dirty="0" sz="2000" spc="-5">
                          <a:latin typeface="Franklin Gothic Medium"/>
                          <a:cs typeface="Franklin Gothic Medium"/>
                        </a:rPr>
                        <a:t>epati</a:t>
                      </a:r>
                      <a:r>
                        <a:rPr dirty="0" sz="2000" spc="-20">
                          <a:latin typeface="Franklin Gothic Medium"/>
                          <a:cs typeface="Franklin Gothic Medium"/>
                        </a:rPr>
                        <a:t>t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e</a:t>
                      </a:r>
                      <a:endParaRPr sz="2000">
                        <a:latin typeface="Franklin Gothic Medium"/>
                        <a:cs typeface="Franklin Gothic Medium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dirty="0" sz="2000" spc="-5">
                          <a:latin typeface="Franklin Gothic Medium"/>
                          <a:cs typeface="Franklin Gothic Medium"/>
                        </a:rPr>
                        <a:t>B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,</a:t>
                      </a:r>
                      <a:r>
                        <a:rPr dirty="0" sz="2000" spc="-15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in</a:t>
                      </a:r>
                      <a:r>
                        <a:rPr dirty="0" sz="2000" spc="-15">
                          <a:latin typeface="Franklin Gothic Medium"/>
                          <a:cs typeface="Franklin Gothic Medium"/>
                        </a:rPr>
                        <a:t>f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luenza,</a:t>
                      </a:r>
                      <a:r>
                        <a:rPr dirty="0" sz="2000" spc="-1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 spc="5">
                          <a:latin typeface="Franklin Gothic Medium"/>
                          <a:cs typeface="Franklin Gothic Medium"/>
                        </a:rPr>
                        <a:t>h</a:t>
                      </a:r>
                      <a:r>
                        <a:rPr dirty="0" sz="2000" spc="-5">
                          <a:latin typeface="Franklin Gothic Medium"/>
                          <a:cs typeface="Franklin Gothic Medium"/>
                        </a:rPr>
                        <a:t>e</a:t>
                      </a:r>
                      <a:r>
                        <a:rPr dirty="0" sz="2000" spc="-15">
                          <a:latin typeface="Franklin Gothic Medium"/>
                          <a:cs typeface="Franklin Gothic Medium"/>
                        </a:rPr>
                        <a:t>r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pes,</a:t>
                      </a:r>
                      <a:r>
                        <a:rPr dirty="0" sz="2000" spc="-15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 spc="-5">
                          <a:latin typeface="Franklin Gothic Medium"/>
                          <a:cs typeface="Franklin Gothic Medium"/>
                        </a:rPr>
                        <a:t>e</a:t>
                      </a:r>
                      <a:r>
                        <a:rPr dirty="0" sz="2000" spc="5">
                          <a:latin typeface="Franklin Gothic Medium"/>
                          <a:cs typeface="Franklin Gothic Medium"/>
                        </a:rPr>
                        <a:t>c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c.</a:t>
                      </a:r>
                      <a:endParaRPr sz="20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2000" spc="-5">
                          <a:latin typeface="Franklin Gothic Medium"/>
                          <a:cs typeface="Franklin Gothic Medium"/>
                        </a:rPr>
                        <a:t>P</a:t>
                      </a:r>
                      <a:r>
                        <a:rPr dirty="0" sz="2000" spc="-10">
                          <a:latin typeface="Franklin Gothic Medium"/>
                          <a:cs typeface="Franklin Gothic Medium"/>
                        </a:rPr>
                        <a:t>r</a:t>
                      </a:r>
                      <a:r>
                        <a:rPr dirty="0" sz="2000" spc="-25">
                          <a:latin typeface="Franklin Gothic Medium"/>
                          <a:cs typeface="Franklin Gothic Medium"/>
                        </a:rPr>
                        <a:t>e</a:t>
                      </a:r>
                      <a:r>
                        <a:rPr dirty="0" sz="2000" spc="-15">
                          <a:latin typeface="Franklin Gothic Medium"/>
                          <a:cs typeface="Franklin Gothic Medium"/>
                        </a:rPr>
                        <a:t>v</a:t>
                      </a:r>
                      <a:r>
                        <a:rPr dirty="0" sz="2000" spc="-5">
                          <a:latin typeface="Franklin Gothic Medium"/>
                          <a:cs typeface="Franklin Gothic Medium"/>
                        </a:rPr>
                        <a:t>enzio</a:t>
                      </a:r>
                      <a:r>
                        <a:rPr dirty="0" sz="2000" spc="-10">
                          <a:latin typeface="Franklin Gothic Medium"/>
                          <a:cs typeface="Franklin Gothic Medium"/>
                        </a:rPr>
                        <a:t>n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e</a:t>
                      </a:r>
                      <a:r>
                        <a:rPr dirty="0" sz="2000" spc="-2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di</a:t>
                      </a:r>
                      <a:r>
                        <a:rPr dirty="0" sz="2000" spc="-1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 spc="-5">
                          <a:latin typeface="Franklin Gothic Medium"/>
                          <a:cs typeface="Franklin Gothic Medium"/>
                        </a:rPr>
                        <a:t>m</a:t>
                      </a:r>
                      <a:r>
                        <a:rPr dirty="0" sz="2000" spc="-10">
                          <a:latin typeface="Franklin Gothic Medium"/>
                          <a:cs typeface="Franklin Gothic Medium"/>
                        </a:rPr>
                        <a:t>a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lattie</a:t>
                      </a:r>
                      <a:r>
                        <a:rPr dirty="0" sz="2000" spc="-25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i</a:t>
                      </a:r>
                      <a:r>
                        <a:rPr dirty="0" sz="2000" spc="-10">
                          <a:latin typeface="Franklin Gothic Medium"/>
                          <a:cs typeface="Franklin Gothic Medium"/>
                        </a:rPr>
                        <a:t>nfe</a:t>
                      </a:r>
                      <a:r>
                        <a:rPr dirty="0" sz="2000" spc="-5">
                          <a:latin typeface="Franklin Gothic Medium"/>
                          <a:cs typeface="Franklin Gothic Medium"/>
                        </a:rPr>
                        <a:t>tti</a:t>
                      </a:r>
                      <a:r>
                        <a:rPr dirty="0" sz="2000" spc="-10">
                          <a:latin typeface="Franklin Gothic Medium"/>
                          <a:cs typeface="Franklin Gothic Medium"/>
                        </a:rPr>
                        <a:t>v</a:t>
                      </a:r>
                      <a:r>
                        <a:rPr dirty="0" sz="2000">
                          <a:latin typeface="Franklin Gothic Medium"/>
                          <a:cs typeface="Franklin Gothic Medium"/>
                        </a:rPr>
                        <a:t>e</a:t>
                      </a:r>
                      <a:endParaRPr sz="20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43609" y="2636901"/>
            <a:ext cx="7416800" cy="1077595"/>
          </a:xfrm>
          <a:prstGeom prst="rect">
            <a:avLst/>
          </a:prstGeom>
          <a:solidFill>
            <a:srgbClr val="CCCCCC"/>
          </a:solidFill>
          <a:ln w="12700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32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B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32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32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TECNO</a:t>
            </a:r>
            <a:r>
              <a:rPr dirty="0" sz="3200" spc="-55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OGIE</a:t>
            </a:r>
            <a:r>
              <a:rPr dirty="0" sz="3200" spc="-5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32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32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32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IZION</a:t>
            </a:r>
            <a:r>
              <a:rPr dirty="0" sz="3200" spc="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LI</a:t>
            </a:r>
            <a:r>
              <a:rPr dirty="0" sz="3200" spc="-6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endParaRPr sz="320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</a:pPr>
            <a:r>
              <a:rPr dirty="0" sz="320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3200" spc="2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32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3200" spc="-6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3200" spc="-114" b="1">
                <a:solidFill>
                  <a:srgbClr val="822333"/>
                </a:solidFill>
                <a:latin typeface="Franklin Gothic Medium"/>
                <a:cs typeface="Franklin Gothic Medium"/>
              </a:rPr>
              <a:t>V</a:t>
            </a:r>
            <a:r>
              <a:rPr dirty="0" sz="3200" spc="-19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32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TIVE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27100" y="630040"/>
            <a:ext cx="6851015" cy="1338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3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BINANTE</a:t>
            </a:r>
            <a:endParaRPr sz="2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1850">
              <a:latin typeface="Times New Roman"/>
              <a:cs typeface="Times New Roman"/>
            </a:endParaRPr>
          </a:p>
          <a:p>
            <a:pPr marL="84455" marR="5080">
              <a:lnSpc>
                <a:spcPct val="100000"/>
              </a:lnSpc>
              <a:tabLst>
                <a:tab pos="702945" algn="l"/>
              </a:tabLst>
            </a:pPr>
            <a:r>
              <a:rPr dirty="0" sz="24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con</a:t>
            </a:r>
            <a:r>
              <a:rPr dirty="0" sz="24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	</a:t>
            </a:r>
            <a:r>
              <a:rPr dirty="0" sz="24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questa</a:t>
            </a:r>
            <a:r>
              <a:rPr dirty="0" sz="2400" spc="1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tec</a:t>
            </a:r>
            <a:r>
              <a:rPr dirty="0" sz="24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olo</a:t>
            </a:r>
            <a:r>
              <a:rPr dirty="0" sz="24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ia</a:t>
            </a:r>
            <a:r>
              <a:rPr dirty="0" sz="2400">
                <a:solidFill>
                  <a:srgbClr val="822333"/>
                </a:solidFill>
                <a:latin typeface="Franklin Gothic Medium"/>
                <a:cs typeface="Franklin Gothic Medium"/>
              </a:rPr>
              <a:t> è</a:t>
            </a:r>
            <a:r>
              <a:rPr dirty="0" sz="2400" spc="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pos</a:t>
            </a:r>
            <a:r>
              <a:rPr dirty="0" sz="24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sibil</a:t>
            </a:r>
            <a:r>
              <a:rPr dirty="0" sz="24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>
                <a:solidFill>
                  <a:srgbClr val="822333"/>
                </a:solidFill>
                <a:latin typeface="Franklin Gothic Medium"/>
                <a:cs typeface="Franklin Gothic Medium"/>
              </a:rPr>
              <a:t>otte</a:t>
            </a:r>
            <a:r>
              <a:rPr dirty="0" sz="24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er</a:t>
            </a:r>
            <a:r>
              <a:rPr dirty="0" sz="240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3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cellule</a:t>
            </a:r>
            <a:r>
              <a:rPr dirty="0" sz="24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organismi</a:t>
            </a:r>
            <a:r>
              <a:rPr dirty="0" sz="24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geneticamen</a:t>
            </a:r>
            <a:r>
              <a:rPr dirty="0" sz="24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1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modificat</a:t>
            </a:r>
            <a:r>
              <a:rPr dirty="0" sz="24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25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755573" y="2467736"/>
            <a:ext cx="6443980" cy="457200"/>
          </a:xfrm>
          <a:prstGeom prst="rect">
            <a:avLst/>
          </a:prstGeom>
          <a:solidFill>
            <a:srgbClr val="D9D9D9"/>
          </a:solidFill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6360">
              <a:lnSpc>
                <a:spcPct val="100000"/>
              </a:lnSpc>
            </a:pPr>
            <a:r>
              <a:rPr dirty="0" sz="2400" spc="-20">
                <a:latin typeface="Franklin Gothic Medium"/>
                <a:cs typeface="Franklin Gothic Medium"/>
              </a:rPr>
              <a:t>S</a:t>
            </a:r>
            <a:r>
              <a:rPr dirty="0" sz="2400" spc="-5">
                <a:latin typeface="Franklin Gothic Medium"/>
                <a:cs typeface="Franklin Gothic Medium"/>
              </a:rPr>
              <a:t>tudi</a:t>
            </a:r>
            <a:r>
              <a:rPr dirty="0" sz="2400">
                <a:latin typeface="Franklin Gothic Medium"/>
                <a:cs typeface="Franklin Gothic Medium"/>
              </a:rPr>
              <a:t>o</a:t>
            </a:r>
            <a:r>
              <a:rPr dirty="0" sz="2400" spc="5">
                <a:latin typeface="Franklin Gothic Medium"/>
                <a:cs typeface="Franklin Gothic Medium"/>
              </a:rPr>
              <a:t> </a:t>
            </a:r>
            <a:r>
              <a:rPr dirty="0" sz="2400">
                <a:latin typeface="Franklin Gothic Medium"/>
                <a:cs typeface="Franklin Gothic Medium"/>
              </a:rPr>
              <a:t>della</a:t>
            </a:r>
            <a:r>
              <a:rPr dirty="0" sz="2400" spc="-15">
                <a:latin typeface="Franklin Gothic Medium"/>
                <a:cs typeface="Franklin Gothic Medium"/>
              </a:rPr>
              <a:t> </a:t>
            </a:r>
            <a:r>
              <a:rPr dirty="0" sz="2400">
                <a:latin typeface="Franklin Gothic Medium"/>
                <a:cs typeface="Franklin Gothic Medium"/>
              </a:rPr>
              <a:t>fu</a:t>
            </a:r>
            <a:r>
              <a:rPr dirty="0" sz="2400" spc="-10">
                <a:latin typeface="Franklin Gothic Medium"/>
                <a:cs typeface="Franklin Gothic Medium"/>
              </a:rPr>
              <a:t>n</a:t>
            </a:r>
            <a:r>
              <a:rPr dirty="0" sz="2400" spc="-5">
                <a:latin typeface="Franklin Gothic Medium"/>
                <a:cs typeface="Franklin Gothic Medium"/>
              </a:rPr>
              <a:t>zion</a:t>
            </a:r>
            <a:r>
              <a:rPr dirty="0" sz="2400">
                <a:latin typeface="Franklin Gothic Medium"/>
                <a:cs typeface="Franklin Gothic Medium"/>
              </a:rPr>
              <a:t>e</a:t>
            </a:r>
            <a:r>
              <a:rPr dirty="0" sz="2400" spc="15">
                <a:latin typeface="Franklin Gothic Medium"/>
                <a:cs typeface="Franklin Gothic Medium"/>
              </a:rPr>
              <a:t> </a:t>
            </a:r>
            <a:r>
              <a:rPr dirty="0" sz="2400" spc="-10">
                <a:latin typeface="Franklin Gothic Medium"/>
                <a:cs typeface="Franklin Gothic Medium"/>
              </a:rPr>
              <a:t>di</a:t>
            </a:r>
            <a:r>
              <a:rPr dirty="0" sz="2400">
                <a:latin typeface="Franklin Gothic Medium"/>
                <a:cs typeface="Franklin Gothic Medium"/>
              </a:rPr>
              <a:t> </a:t>
            </a:r>
            <a:r>
              <a:rPr dirty="0" sz="2400" spc="-5">
                <a:latin typeface="Franklin Gothic Medium"/>
                <a:cs typeface="Franklin Gothic Medium"/>
              </a:rPr>
              <a:t>gen</a:t>
            </a:r>
            <a:r>
              <a:rPr dirty="0" sz="2400">
                <a:latin typeface="Franklin Gothic Medium"/>
                <a:cs typeface="Franklin Gothic Medium"/>
              </a:rPr>
              <a:t>i</a:t>
            </a:r>
            <a:r>
              <a:rPr dirty="0" sz="2400" spc="-15">
                <a:latin typeface="Franklin Gothic Medium"/>
                <a:cs typeface="Franklin Gothic Medium"/>
              </a:rPr>
              <a:t> </a:t>
            </a:r>
            <a:r>
              <a:rPr dirty="0" sz="2400">
                <a:latin typeface="Franklin Gothic Medium"/>
                <a:cs typeface="Franklin Gothic Medium"/>
              </a:rPr>
              <a:t>clo</a:t>
            </a:r>
            <a:r>
              <a:rPr dirty="0" sz="2400" spc="-10">
                <a:latin typeface="Franklin Gothic Medium"/>
                <a:cs typeface="Franklin Gothic Medium"/>
              </a:rPr>
              <a:t>n</a:t>
            </a:r>
            <a:r>
              <a:rPr dirty="0" sz="2400">
                <a:latin typeface="Franklin Gothic Medium"/>
                <a:cs typeface="Franklin Gothic Medium"/>
              </a:rPr>
              <a:t>a</a:t>
            </a:r>
            <a:r>
              <a:rPr dirty="0" sz="2400" spc="-15">
                <a:latin typeface="Franklin Gothic Medium"/>
                <a:cs typeface="Franklin Gothic Medium"/>
              </a:rPr>
              <a:t>t</a:t>
            </a:r>
            <a:r>
              <a:rPr dirty="0" sz="2400" spc="-10">
                <a:latin typeface="Franklin Gothic Medium"/>
                <a:cs typeface="Franklin Gothic Medium"/>
              </a:rPr>
              <a:t>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7582" y="3318090"/>
            <a:ext cx="7416800" cy="831215"/>
          </a:xfrm>
          <a:prstGeom prst="rect">
            <a:avLst/>
          </a:prstGeom>
          <a:solidFill>
            <a:srgbClr val="D9D9D9"/>
          </a:solidFill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6360" marR="615950">
              <a:lnSpc>
                <a:spcPct val="100000"/>
              </a:lnSpc>
            </a:pPr>
            <a:r>
              <a:rPr dirty="0" sz="2400" spc="-15">
                <a:latin typeface="Franklin Gothic Medium"/>
                <a:cs typeface="Franklin Gothic Medium"/>
              </a:rPr>
              <a:t>Miglioramen</a:t>
            </a:r>
            <a:r>
              <a:rPr dirty="0" sz="2400" spc="-70">
                <a:latin typeface="Franklin Gothic Medium"/>
                <a:cs typeface="Franklin Gothic Medium"/>
              </a:rPr>
              <a:t>t</a:t>
            </a:r>
            <a:r>
              <a:rPr dirty="0" sz="2400" spc="-15">
                <a:latin typeface="Franklin Gothic Medium"/>
                <a:cs typeface="Franklin Gothic Medium"/>
              </a:rPr>
              <a:t>o</a:t>
            </a:r>
            <a:r>
              <a:rPr dirty="0" sz="2400" spc="10">
                <a:latin typeface="Franklin Gothic Medium"/>
                <a:cs typeface="Franklin Gothic Medium"/>
              </a:rPr>
              <a:t> </a:t>
            </a:r>
            <a:r>
              <a:rPr dirty="0" sz="2400" spc="-10">
                <a:latin typeface="Franklin Gothic Medium"/>
                <a:cs typeface="Franklin Gothic Medium"/>
              </a:rPr>
              <a:t>della</a:t>
            </a:r>
            <a:r>
              <a:rPr dirty="0" sz="2400" spc="-10">
                <a:latin typeface="Franklin Gothic Medium"/>
                <a:cs typeface="Franklin Gothic Medium"/>
              </a:rPr>
              <a:t> </a:t>
            </a:r>
            <a:r>
              <a:rPr dirty="0" sz="2400" spc="-15">
                <a:latin typeface="Franklin Gothic Medium"/>
                <a:cs typeface="Franklin Gothic Medium"/>
              </a:rPr>
              <a:t>p</a:t>
            </a:r>
            <a:r>
              <a:rPr dirty="0" sz="2400" spc="-25">
                <a:latin typeface="Franklin Gothic Medium"/>
                <a:cs typeface="Franklin Gothic Medium"/>
              </a:rPr>
              <a:t>r</a:t>
            </a:r>
            <a:r>
              <a:rPr dirty="0" sz="2400" spc="-10">
                <a:latin typeface="Franklin Gothic Medium"/>
                <a:cs typeface="Franklin Gothic Medium"/>
              </a:rPr>
              <a:t>oduttivi</a:t>
            </a:r>
            <a:r>
              <a:rPr dirty="0" sz="2400" spc="-20">
                <a:latin typeface="Franklin Gothic Medium"/>
                <a:cs typeface="Franklin Gothic Medium"/>
              </a:rPr>
              <a:t>t</a:t>
            </a:r>
            <a:r>
              <a:rPr dirty="0" sz="2400" spc="-15">
                <a:latin typeface="Franklin Gothic Medium"/>
                <a:cs typeface="Franklin Gothic Medium"/>
              </a:rPr>
              <a:t>à</a:t>
            </a:r>
            <a:r>
              <a:rPr dirty="0" sz="2400" spc="5">
                <a:latin typeface="Franklin Gothic Medium"/>
                <a:cs typeface="Franklin Gothic Medium"/>
              </a:rPr>
              <a:t> </a:t>
            </a:r>
            <a:r>
              <a:rPr dirty="0" sz="2400" spc="-10">
                <a:latin typeface="Franklin Gothic Medium"/>
                <a:cs typeface="Franklin Gothic Medium"/>
              </a:rPr>
              <a:t>di</a:t>
            </a:r>
            <a:r>
              <a:rPr dirty="0" sz="2400" spc="-5">
                <a:latin typeface="Franklin Gothic Medium"/>
                <a:cs typeface="Franklin Gothic Medium"/>
              </a:rPr>
              <a:t> </a:t>
            </a:r>
            <a:r>
              <a:rPr dirty="0" sz="2400" spc="-15">
                <a:latin typeface="Franklin Gothic Medium"/>
                <a:cs typeface="Franklin Gothic Medium"/>
              </a:rPr>
              <a:t>pian</a:t>
            </a:r>
            <a:r>
              <a:rPr dirty="0" sz="2400" spc="-55">
                <a:latin typeface="Franklin Gothic Medium"/>
                <a:cs typeface="Franklin Gothic Medium"/>
              </a:rPr>
              <a:t>t</a:t>
            </a:r>
            <a:r>
              <a:rPr dirty="0" sz="2400">
                <a:latin typeface="Franklin Gothic Medium"/>
                <a:cs typeface="Franklin Gothic Medium"/>
              </a:rPr>
              <a:t>e</a:t>
            </a:r>
            <a:r>
              <a:rPr dirty="0" sz="2400" spc="-5">
                <a:latin typeface="Franklin Gothic Medium"/>
                <a:cs typeface="Franklin Gothic Medium"/>
              </a:rPr>
              <a:t> </a:t>
            </a:r>
            <a:r>
              <a:rPr dirty="0" sz="2400">
                <a:latin typeface="Franklin Gothic Medium"/>
                <a:cs typeface="Franklin Gothic Medium"/>
              </a:rPr>
              <a:t>e</a:t>
            </a:r>
            <a:r>
              <a:rPr dirty="0" sz="2400" spc="10">
                <a:latin typeface="Franklin Gothic Medium"/>
                <a:cs typeface="Franklin Gothic Medium"/>
              </a:rPr>
              <a:t> </a:t>
            </a:r>
            <a:r>
              <a:rPr dirty="0" sz="2400" spc="-15">
                <a:latin typeface="Franklin Gothic Medium"/>
                <a:cs typeface="Franklin Gothic Medium"/>
              </a:rPr>
              <a:t>ani</a:t>
            </a:r>
            <a:r>
              <a:rPr dirty="0" sz="2400" spc="-35">
                <a:latin typeface="Franklin Gothic Medium"/>
                <a:cs typeface="Franklin Gothic Medium"/>
              </a:rPr>
              <a:t>m</a:t>
            </a:r>
            <a:r>
              <a:rPr dirty="0" sz="2400" spc="-10">
                <a:latin typeface="Franklin Gothic Medium"/>
                <a:cs typeface="Franklin Gothic Medium"/>
              </a:rPr>
              <a:t>ali</a:t>
            </a:r>
            <a:r>
              <a:rPr dirty="0" sz="2400" spc="-10">
                <a:latin typeface="Franklin Gothic Medium"/>
                <a:cs typeface="Franklin Gothic Medium"/>
              </a:rPr>
              <a:t> </a:t>
            </a:r>
            <a:r>
              <a:rPr dirty="0" sz="2400">
                <a:latin typeface="Franklin Gothic Medium"/>
                <a:cs typeface="Franklin Gothic Medium"/>
              </a:rPr>
              <a:t>impo</a:t>
            </a:r>
            <a:r>
              <a:rPr dirty="0" sz="2400" spc="45">
                <a:latin typeface="Franklin Gothic Medium"/>
                <a:cs typeface="Franklin Gothic Medium"/>
              </a:rPr>
              <a:t>r</a:t>
            </a:r>
            <a:r>
              <a:rPr dirty="0" sz="2400">
                <a:latin typeface="Franklin Gothic Medium"/>
                <a:cs typeface="Franklin Gothic Medium"/>
              </a:rPr>
              <a:t>t</a:t>
            </a:r>
            <a:r>
              <a:rPr dirty="0" sz="2400" spc="-10">
                <a:latin typeface="Franklin Gothic Medium"/>
                <a:cs typeface="Franklin Gothic Medium"/>
              </a:rPr>
              <a:t>a</a:t>
            </a:r>
            <a:r>
              <a:rPr dirty="0" sz="2400">
                <a:latin typeface="Franklin Gothic Medium"/>
                <a:cs typeface="Franklin Gothic Medium"/>
              </a:rPr>
              <a:t>n</a:t>
            </a:r>
            <a:r>
              <a:rPr dirty="0" sz="2400" spc="-10">
                <a:latin typeface="Franklin Gothic Medium"/>
                <a:cs typeface="Franklin Gothic Medium"/>
              </a:rPr>
              <a:t>t</a:t>
            </a:r>
            <a:r>
              <a:rPr dirty="0" sz="2400">
                <a:latin typeface="Franklin Gothic Medium"/>
                <a:cs typeface="Franklin Gothic Medium"/>
              </a:rPr>
              <a:t>i</a:t>
            </a:r>
            <a:r>
              <a:rPr dirty="0" sz="2400" spc="5">
                <a:latin typeface="Franklin Gothic Medium"/>
                <a:cs typeface="Franklin Gothic Medium"/>
              </a:rPr>
              <a:t> </a:t>
            </a:r>
            <a:r>
              <a:rPr dirty="0" sz="2400">
                <a:latin typeface="Franklin Gothic Medium"/>
                <a:cs typeface="Franklin Gothic Medium"/>
              </a:rPr>
              <a:t>nell’ag</a:t>
            </a:r>
            <a:r>
              <a:rPr dirty="0" sz="2400" spc="-10">
                <a:latin typeface="Franklin Gothic Medium"/>
                <a:cs typeface="Franklin Gothic Medium"/>
              </a:rPr>
              <a:t>r</a:t>
            </a:r>
            <a:r>
              <a:rPr dirty="0" sz="2400">
                <a:latin typeface="Franklin Gothic Medium"/>
                <a:cs typeface="Franklin Gothic Medium"/>
              </a:rPr>
              <a:t>icoltu</a:t>
            </a:r>
            <a:r>
              <a:rPr dirty="0" sz="2400" spc="-10">
                <a:latin typeface="Franklin Gothic Medium"/>
                <a:cs typeface="Franklin Gothic Medium"/>
              </a:rPr>
              <a:t>r</a:t>
            </a:r>
            <a:r>
              <a:rPr dirty="0" sz="2400">
                <a:latin typeface="Franklin Gothic Medium"/>
                <a:cs typeface="Franklin Gothic Medium"/>
              </a:rPr>
              <a:t>a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7582" y="4725161"/>
            <a:ext cx="6340475" cy="457200"/>
          </a:xfrm>
          <a:prstGeom prst="rect">
            <a:avLst/>
          </a:prstGeom>
          <a:solidFill>
            <a:srgbClr val="D9D9D9"/>
          </a:solidFill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6360">
              <a:lnSpc>
                <a:spcPct val="100000"/>
              </a:lnSpc>
            </a:pPr>
            <a:r>
              <a:rPr dirty="0" sz="2400" spc="-40">
                <a:latin typeface="Franklin Gothic Medium"/>
                <a:cs typeface="Franklin Gothic Medium"/>
              </a:rPr>
              <a:t>P</a:t>
            </a:r>
            <a:r>
              <a:rPr dirty="0" sz="2400">
                <a:latin typeface="Franklin Gothic Medium"/>
                <a:cs typeface="Franklin Gothic Medium"/>
              </a:rPr>
              <a:t>ossibilità</a:t>
            </a:r>
            <a:r>
              <a:rPr dirty="0" sz="2400" spc="-35">
                <a:latin typeface="Franklin Gothic Medium"/>
                <a:cs typeface="Franklin Gothic Medium"/>
              </a:rPr>
              <a:t> </a:t>
            </a:r>
            <a:r>
              <a:rPr dirty="0" sz="2400">
                <a:latin typeface="Franklin Gothic Medium"/>
                <a:cs typeface="Franklin Gothic Medium"/>
              </a:rPr>
              <a:t>di </a:t>
            </a:r>
            <a:r>
              <a:rPr dirty="0" sz="2400" spc="-45">
                <a:latin typeface="Franklin Gothic Medium"/>
                <a:cs typeface="Franklin Gothic Medium"/>
              </a:rPr>
              <a:t>t</a:t>
            </a:r>
            <a:r>
              <a:rPr dirty="0" sz="2400">
                <a:latin typeface="Franklin Gothic Medium"/>
                <a:cs typeface="Franklin Gothic Medium"/>
              </a:rPr>
              <a:t>er</a:t>
            </a:r>
            <a:r>
              <a:rPr dirty="0" sz="2400" spc="-10">
                <a:latin typeface="Franklin Gothic Medium"/>
                <a:cs typeface="Franklin Gothic Medium"/>
              </a:rPr>
              <a:t>a</a:t>
            </a:r>
            <a:r>
              <a:rPr dirty="0" sz="2400">
                <a:latin typeface="Franklin Gothic Medium"/>
                <a:cs typeface="Franklin Gothic Medium"/>
              </a:rPr>
              <a:t>pia</a:t>
            </a:r>
            <a:r>
              <a:rPr dirty="0" sz="2400" spc="5">
                <a:latin typeface="Franklin Gothic Medium"/>
                <a:cs typeface="Franklin Gothic Medium"/>
              </a:rPr>
              <a:t> </a:t>
            </a:r>
            <a:r>
              <a:rPr dirty="0" sz="2400">
                <a:latin typeface="Franklin Gothic Medium"/>
                <a:cs typeface="Franklin Gothic Medium"/>
              </a:rPr>
              <a:t>genica</a:t>
            </a:r>
            <a:r>
              <a:rPr dirty="0" sz="2400" spc="-10">
                <a:latin typeface="Franklin Gothic Medium"/>
                <a:cs typeface="Franklin Gothic Medium"/>
              </a:rPr>
              <a:t> </a:t>
            </a:r>
            <a:r>
              <a:rPr dirty="0" sz="2400">
                <a:latin typeface="Franklin Gothic Medium"/>
                <a:cs typeface="Franklin Gothic Medium"/>
              </a:rPr>
              <a:t>nell</a:t>
            </a:r>
            <a:r>
              <a:rPr dirty="0" sz="2400" spc="-10">
                <a:latin typeface="Franklin Gothic Medium"/>
                <a:cs typeface="Franklin Gothic Medium"/>
              </a:rPr>
              <a:t>’</a:t>
            </a:r>
            <a:r>
              <a:rPr dirty="0" sz="2400">
                <a:latin typeface="Franklin Gothic Medium"/>
                <a:cs typeface="Franklin Gothic Medium"/>
              </a:rPr>
              <a:t>uomo</a:t>
            </a:r>
            <a:endParaRPr sz="2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27100" y="637273"/>
            <a:ext cx="770255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8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G</a:t>
            </a:r>
            <a:r>
              <a:rPr dirty="0" sz="2800" spc="-25" b="1">
                <a:solidFill>
                  <a:srgbClr val="871E33"/>
                </a:solidFill>
                <a:latin typeface="Franklin Gothic Medium"/>
                <a:cs typeface="Franklin Gothic Medium"/>
              </a:rPr>
              <a:t>M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8659" y="1454111"/>
            <a:ext cx="7513955" cy="42371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25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31710" rIns="0" bIns="0" rtlCol="0" vert="horz">
            <a:spAutoFit/>
          </a:bodyPr>
          <a:lstStyle/>
          <a:p>
            <a:pPr marL="372745">
              <a:lnSpc>
                <a:spcPct val="100000"/>
              </a:lnSpc>
            </a:pPr>
            <a:r>
              <a:rPr dirty="0" spc="-5">
                <a:latin typeface="Franklin Gothic Medium"/>
                <a:cs typeface="Franklin Gothic Medium"/>
              </a:rPr>
              <a:t>AP</a:t>
            </a:r>
            <a:r>
              <a:rPr dirty="0" spc="-20">
                <a:latin typeface="Franklin Gothic Medium"/>
                <a:cs typeface="Franklin Gothic Medium"/>
              </a:rPr>
              <a:t>PLIC</a:t>
            </a:r>
            <a:r>
              <a:rPr dirty="0" spc="-10">
                <a:latin typeface="Franklin Gothic Medium"/>
                <a:cs typeface="Franklin Gothic Medium"/>
              </a:rPr>
              <a:t>A</a:t>
            </a:r>
            <a:r>
              <a:rPr dirty="0" spc="-15">
                <a:latin typeface="Franklin Gothic Medium"/>
                <a:cs typeface="Franklin Gothic Medium"/>
              </a:rPr>
              <a:t>Z</a:t>
            </a:r>
            <a:r>
              <a:rPr dirty="0" spc="-25">
                <a:latin typeface="Franklin Gothic Medium"/>
                <a:cs typeface="Franklin Gothic Medium"/>
              </a:rPr>
              <a:t>I</a:t>
            </a:r>
            <a:r>
              <a:rPr dirty="0" spc="-10">
                <a:latin typeface="Franklin Gothic Medium"/>
                <a:cs typeface="Franklin Gothic Medium"/>
              </a:rPr>
              <a:t>O</a:t>
            </a:r>
            <a:r>
              <a:rPr dirty="0" spc="-15">
                <a:latin typeface="Franklin Gothic Medium"/>
                <a:cs typeface="Franklin Gothic Medium"/>
              </a:rPr>
              <a:t>NI</a:t>
            </a:r>
            <a:r>
              <a:rPr dirty="0" spc="-55">
                <a:latin typeface="Franklin Gothic Medium"/>
                <a:cs typeface="Franklin Gothic Medium"/>
              </a:rPr>
              <a:t> </a:t>
            </a:r>
            <a:r>
              <a:rPr dirty="0" spc="-5">
                <a:latin typeface="Franklin Gothic Medium"/>
                <a:cs typeface="Franklin Gothic Medium"/>
              </a:rPr>
              <a:t>A</a:t>
            </a:r>
            <a:r>
              <a:rPr dirty="0" spc="-15">
                <a:latin typeface="Franklin Gothic Medium"/>
                <a:cs typeface="Franklin Gothic Medium"/>
              </a:rPr>
              <a:t>M</a:t>
            </a:r>
            <a:r>
              <a:rPr dirty="0" spc="-15">
                <a:latin typeface="Franklin Gothic Medium"/>
                <a:cs typeface="Franklin Gothic Medium"/>
              </a:rPr>
              <a:t>B</a:t>
            </a:r>
            <a:r>
              <a:rPr dirty="0" spc="-10">
                <a:latin typeface="Franklin Gothic Medium"/>
                <a:cs typeface="Franklin Gothic Medium"/>
              </a:rPr>
              <a:t>IEN</a:t>
            </a:r>
            <a:r>
              <a:rPr dirty="0" spc="-20">
                <a:latin typeface="Franklin Gothic Medium"/>
                <a:cs typeface="Franklin Gothic Medium"/>
              </a:rPr>
              <a:t>TALI</a:t>
            </a:r>
          </a:p>
        </p:txBody>
      </p:sp>
      <p:sp>
        <p:nvSpPr>
          <p:cNvPr id="3" name="object 3"/>
          <p:cNvSpPr/>
          <p:nvPr/>
        </p:nvSpPr>
        <p:spPr>
          <a:xfrm>
            <a:off x="800569" y="1492211"/>
            <a:ext cx="7430134" cy="4160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25</a:t>
            </a:fld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27100" y="308476"/>
            <a:ext cx="3349625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TU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4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LL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4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FU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Z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ONE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3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3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CLO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25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663575" y="1647888"/>
            <a:ext cx="7724775" cy="462280"/>
          </a:xfrm>
          <a:prstGeom prst="rect">
            <a:avLst/>
          </a:prstGeom>
          <a:solidFill>
            <a:srgbClr val="D9D9D9"/>
          </a:solidFill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6360">
              <a:lnSpc>
                <a:spcPct val="100000"/>
              </a:lnSpc>
              <a:tabLst>
                <a:tab pos="2119630" algn="l"/>
              </a:tabLst>
            </a:pPr>
            <a:r>
              <a:rPr dirty="0" sz="2400" spc="-15">
                <a:latin typeface="Franklin Gothic Medium"/>
                <a:cs typeface="Franklin Gothic Medium"/>
              </a:rPr>
              <a:t>-</a:t>
            </a:r>
            <a:r>
              <a:rPr dirty="0" sz="2400">
                <a:latin typeface="Franklin Gothic Medium"/>
                <a:cs typeface="Franklin Gothic Medium"/>
              </a:rPr>
              <a:t>Modi</a:t>
            </a:r>
            <a:r>
              <a:rPr dirty="0" sz="2400" spc="-15">
                <a:latin typeface="Franklin Gothic Medium"/>
                <a:cs typeface="Franklin Gothic Medium"/>
              </a:rPr>
              <a:t>f</a:t>
            </a:r>
            <a:r>
              <a:rPr dirty="0" sz="2400">
                <a:latin typeface="Franklin Gothic Medium"/>
                <a:cs typeface="Franklin Gothic Medium"/>
              </a:rPr>
              <a:t>icazione	“in vit</a:t>
            </a:r>
            <a:r>
              <a:rPr dirty="0" sz="2400" spc="-20">
                <a:latin typeface="Franklin Gothic Medium"/>
                <a:cs typeface="Franklin Gothic Medium"/>
              </a:rPr>
              <a:t>r</a:t>
            </a:r>
            <a:r>
              <a:rPr dirty="0" sz="2400">
                <a:latin typeface="Franklin Gothic Medium"/>
                <a:cs typeface="Franklin Gothic Medium"/>
              </a:rPr>
              <a:t>o”</a:t>
            </a:r>
            <a:r>
              <a:rPr dirty="0" sz="2400" spc="10">
                <a:latin typeface="Franklin Gothic Medium"/>
                <a:cs typeface="Franklin Gothic Medium"/>
              </a:rPr>
              <a:t> </a:t>
            </a:r>
            <a:r>
              <a:rPr dirty="0" sz="2400">
                <a:latin typeface="Franklin Gothic Medium"/>
                <a:cs typeface="Franklin Gothic Medium"/>
              </a:rPr>
              <a:t>della</a:t>
            </a:r>
            <a:r>
              <a:rPr dirty="0" sz="2400" spc="-10">
                <a:latin typeface="Franklin Gothic Medium"/>
                <a:cs typeface="Franklin Gothic Medium"/>
              </a:rPr>
              <a:t> </a:t>
            </a:r>
            <a:r>
              <a:rPr dirty="0" sz="2400">
                <a:latin typeface="Franklin Gothic Medium"/>
                <a:cs typeface="Franklin Gothic Medium"/>
              </a:rPr>
              <a:t>sequenza</a:t>
            </a:r>
            <a:r>
              <a:rPr dirty="0" sz="2400" spc="5">
                <a:latin typeface="Franklin Gothic Medium"/>
                <a:cs typeface="Franklin Gothic Medium"/>
              </a:rPr>
              <a:t> </a:t>
            </a:r>
            <a:r>
              <a:rPr dirty="0" sz="2400">
                <a:latin typeface="Franklin Gothic Medium"/>
                <a:cs typeface="Franklin Gothic Medium"/>
              </a:rPr>
              <a:t>nucle</a:t>
            </a:r>
            <a:r>
              <a:rPr dirty="0" sz="2400" spc="-15">
                <a:latin typeface="Franklin Gothic Medium"/>
                <a:cs typeface="Franklin Gothic Medium"/>
              </a:rPr>
              <a:t>o</a:t>
            </a:r>
            <a:r>
              <a:rPr dirty="0" sz="2400">
                <a:latin typeface="Franklin Gothic Medium"/>
                <a:cs typeface="Franklin Gothic Medium"/>
              </a:rPr>
              <a:t>tidica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5162" y="2893948"/>
            <a:ext cx="7550150" cy="1200150"/>
          </a:xfrm>
          <a:prstGeom prst="rect">
            <a:avLst/>
          </a:prstGeom>
          <a:solidFill>
            <a:srgbClr val="D9D9D9"/>
          </a:solidFill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6360" marR="211454">
              <a:lnSpc>
                <a:spcPct val="100000"/>
              </a:lnSpc>
            </a:pPr>
            <a:r>
              <a:rPr dirty="0" sz="2400" spc="-15">
                <a:latin typeface="Franklin Gothic Medium"/>
                <a:cs typeface="Franklin Gothic Medium"/>
              </a:rPr>
              <a:t>-</a:t>
            </a:r>
            <a:r>
              <a:rPr dirty="0" sz="2400" spc="-120">
                <a:latin typeface="Franklin Gothic Medium"/>
                <a:cs typeface="Franklin Gothic Medium"/>
              </a:rPr>
              <a:t>T</a:t>
            </a:r>
            <a:r>
              <a:rPr dirty="0" sz="2400" spc="-10">
                <a:latin typeface="Franklin Gothic Medium"/>
                <a:cs typeface="Franklin Gothic Medium"/>
              </a:rPr>
              <a:t>r</a:t>
            </a:r>
            <a:r>
              <a:rPr dirty="0" sz="2400" spc="-25">
                <a:latin typeface="Franklin Gothic Medium"/>
                <a:cs typeface="Franklin Gothic Medium"/>
              </a:rPr>
              <a:t>a</a:t>
            </a:r>
            <a:r>
              <a:rPr dirty="0" sz="2400" spc="-5">
                <a:latin typeface="Franklin Gothic Medium"/>
                <a:cs typeface="Franklin Gothic Medium"/>
              </a:rPr>
              <a:t>s</a:t>
            </a:r>
            <a:r>
              <a:rPr dirty="0" sz="2400" spc="-25">
                <a:latin typeface="Franklin Gothic Medium"/>
                <a:cs typeface="Franklin Gothic Medium"/>
              </a:rPr>
              <a:t>f</a:t>
            </a:r>
            <a:r>
              <a:rPr dirty="0" sz="2400" spc="-20">
                <a:latin typeface="Franklin Gothic Medium"/>
                <a:cs typeface="Franklin Gothic Medium"/>
              </a:rPr>
              <a:t>erimen</a:t>
            </a:r>
            <a:r>
              <a:rPr dirty="0" sz="2400" spc="-65">
                <a:latin typeface="Franklin Gothic Medium"/>
                <a:cs typeface="Franklin Gothic Medium"/>
              </a:rPr>
              <a:t>t</a:t>
            </a:r>
            <a:r>
              <a:rPr dirty="0" sz="2400" spc="-15">
                <a:latin typeface="Franklin Gothic Medium"/>
                <a:cs typeface="Franklin Gothic Medium"/>
              </a:rPr>
              <a:t>o</a:t>
            </a:r>
            <a:r>
              <a:rPr dirty="0" sz="2400" spc="35">
                <a:latin typeface="Franklin Gothic Medium"/>
                <a:cs typeface="Franklin Gothic Medium"/>
              </a:rPr>
              <a:t> </a:t>
            </a:r>
            <a:r>
              <a:rPr dirty="0" sz="2400" spc="-15">
                <a:latin typeface="Franklin Gothic Medium"/>
                <a:cs typeface="Franklin Gothic Medium"/>
              </a:rPr>
              <a:t>del</a:t>
            </a:r>
            <a:r>
              <a:rPr dirty="0" sz="2400" spc="-5">
                <a:latin typeface="Franklin Gothic Medium"/>
                <a:cs typeface="Franklin Gothic Medium"/>
              </a:rPr>
              <a:t> gen</a:t>
            </a:r>
            <a:r>
              <a:rPr dirty="0" sz="2400">
                <a:latin typeface="Franklin Gothic Medium"/>
                <a:cs typeface="Franklin Gothic Medium"/>
              </a:rPr>
              <a:t>e </a:t>
            </a:r>
            <a:r>
              <a:rPr dirty="0" sz="2400" spc="-15">
                <a:latin typeface="Franklin Gothic Medium"/>
                <a:cs typeface="Franklin Gothic Medium"/>
              </a:rPr>
              <a:t>ingegneriz</a:t>
            </a:r>
            <a:r>
              <a:rPr dirty="0" sz="2400" spc="-15">
                <a:latin typeface="Franklin Gothic Medium"/>
                <a:cs typeface="Franklin Gothic Medium"/>
              </a:rPr>
              <a:t>z</a:t>
            </a:r>
            <a:r>
              <a:rPr dirty="0" sz="2400" spc="-15">
                <a:latin typeface="Franklin Gothic Medium"/>
                <a:cs typeface="Franklin Gothic Medium"/>
              </a:rPr>
              <a:t>a</a:t>
            </a:r>
            <a:r>
              <a:rPr dirty="0" sz="2400" spc="-70">
                <a:latin typeface="Franklin Gothic Medium"/>
                <a:cs typeface="Franklin Gothic Medium"/>
              </a:rPr>
              <a:t>t</a:t>
            </a:r>
            <a:r>
              <a:rPr dirty="0" sz="2400" spc="-15">
                <a:latin typeface="Franklin Gothic Medium"/>
                <a:cs typeface="Franklin Gothic Medium"/>
              </a:rPr>
              <a:t>o</a:t>
            </a:r>
            <a:r>
              <a:rPr dirty="0" sz="2400">
                <a:latin typeface="Franklin Gothic Medium"/>
                <a:cs typeface="Franklin Gothic Medium"/>
              </a:rPr>
              <a:t> </a:t>
            </a:r>
            <a:r>
              <a:rPr dirty="0" sz="2400" spc="-10">
                <a:latin typeface="Franklin Gothic Medium"/>
                <a:cs typeface="Franklin Gothic Medium"/>
              </a:rPr>
              <a:t>in</a:t>
            </a:r>
            <a:r>
              <a:rPr dirty="0" sz="2400">
                <a:latin typeface="Franklin Gothic Medium"/>
                <a:cs typeface="Franklin Gothic Medium"/>
              </a:rPr>
              <a:t> </a:t>
            </a:r>
            <a:r>
              <a:rPr dirty="0" sz="2400" spc="-15">
                <a:latin typeface="Franklin Gothic Medium"/>
                <a:cs typeface="Franklin Gothic Medium"/>
              </a:rPr>
              <a:t>u</a:t>
            </a:r>
            <a:r>
              <a:rPr dirty="0" sz="2400" spc="-25">
                <a:latin typeface="Franklin Gothic Medium"/>
                <a:cs typeface="Franklin Gothic Medium"/>
              </a:rPr>
              <a:t>n</a:t>
            </a:r>
            <a:r>
              <a:rPr dirty="0" sz="2400" spc="-15">
                <a:latin typeface="Franklin Gothic Medium"/>
                <a:cs typeface="Franklin Gothic Medium"/>
              </a:rPr>
              <a:t>a</a:t>
            </a:r>
            <a:r>
              <a:rPr dirty="0" sz="2400" spc="5">
                <a:latin typeface="Franklin Gothic Medium"/>
                <a:cs typeface="Franklin Gothic Medium"/>
              </a:rPr>
              <a:t> </a:t>
            </a:r>
            <a:r>
              <a:rPr dirty="0" sz="2400" spc="-10">
                <a:latin typeface="Franklin Gothic Medium"/>
                <a:cs typeface="Franklin Gothic Medium"/>
              </a:rPr>
              <a:t>cellula</a:t>
            </a:r>
            <a:r>
              <a:rPr dirty="0" sz="2400" spc="5">
                <a:latin typeface="Franklin Gothic Medium"/>
                <a:cs typeface="Franklin Gothic Medium"/>
              </a:rPr>
              <a:t> </a:t>
            </a:r>
            <a:r>
              <a:rPr dirty="0" sz="2400" spc="-5">
                <a:latin typeface="Franklin Gothic Medium"/>
                <a:cs typeface="Franklin Gothic Medium"/>
              </a:rPr>
              <a:t>(i</a:t>
            </a:r>
            <a:r>
              <a:rPr dirty="0" sz="2400" spc="-5">
                <a:latin typeface="Franklin Gothic Medium"/>
                <a:cs typeface="Franklin Gothic Medium"/>
              </a:rPr>
              <a:t> </a:t>
            </a:r>
            <a:r>
              <a:rPr dirty="0" sz="2400">
                <a:latin typeface="Franklin Gothic Medium"/>
                <a:cs typeface="Franklin Gothic Medium"/>
              </a:rPr>
              <a:t>discende</a:t>
            </a:r>
            <a:r>
              <a:rPr dirty="0" sz="2400" spc="-15">
                <a:latin typeface="Franklin Gothic Medium"/>
                <a:cs typeface="Franklin Gothic Medium"/>
              </a:rPr>
              <a:t>n</a:t>
            </a:r>
            <a:r>
              <a:rPr dirty="0" sz="2400" spc="-5">
                <a:latin typeface="Franklin Gothic Medium"/>
                <a:cs typeface="Franklin Gothic Medium"/>
              </a:rPr>
              <a:t>t</a:t>
            </a:r>
            <a:r>
              <a:rPr dirty="0" sz="2400">
                <a:latin typeface="Franklin Gothic Medium"/>
                <a:cs typeface="Franklin Gothic Medium"/>
              </a:rPr>
              <a:t>i</a:t>
            </a:r>
            <a:r>
              <a:rPr dirty="0" sz="2400" spc="-20">
                <a:latin typeface="Franklin Gothic Medium"/>
                <a:cs typeface="Franklin Gothic Medium"/>
              </a:rPr>
              <a:t> </a:t>
            </a:r>
            <a:r>
              <a:rPr dirty="0" sz="2400">
                <a:latin typeface="Franklin Gothic Medium"/>
                <a:cs typeface="Franklin Gothic Medium"/>
              </a:rPr>
              <a:t>della</a:t>
            </a:r>
            <a:r>
              <a:rPr dirty="0" sz="2400" spc="-20">
                <a:latin typeface="Franklin Gothic Medium"/>
                <a:cs typeface="Franklin Gothic Medium"/>
              </a:rPr>
              <a:t> </a:t>
            </a:r>
            <a:r>
              <a:rPr dirty="0" sz="2400">
                <a:latin typeface="Franklin Gothic Medium"/>
                <a:cs typeface="Franklin Gothic Medium"/>
              </a:rPr>
              <a:t>cellula </a:t>
            </a:r>
            <a:r>
              <a:rPr dirty="0" sz="2400" spc="-5">
                <a:latin typeface="Franklin Gothic Medium"/>
                <a:cs typeface="Franklin Gothic Medium"/>
              </a:rPr>
              <a:t>modi</a:t>
            </a:r>
            <a:r>
              <a:rPr dirty="0" sz="2400" spc="-15">
                <a:latin typeface="Franklin Gothic Medium"/>
                <a:cs typeface="Franklin Gothic Medium"/>
              </a:rPr>
              <a:t>f</a:t>
            </a:r>
            <a:r>
              <a:rPr dirty="0" sz="2400">
                <a:latin typeface="Franklin Gothic Medium"/>
                <a:cs typeface="Franklin Gothic Medium"/>
              </a:rPr>
              <a:t>ic</a:t>
            </a:r>
            <a:r>
              <a:rPr dirty="0" sz="2400" spc="-10">
                <a:latin typeface="Franklin Gothic Medium"/>
                <a:cs typeface="Franklin Gothic Medium"/>
              </a:rPr>
              <a:t>a</a:t>
            </a:r>
            <a:r>
              <a:rPr dirty="0" sz="2400" spc="-5">
                <a:latin typeface="Franklin Gothic Medium"/>
                <a:cs typeface="Franklin Gothic Medium"/>
              </a:rPr>
              <a:t>t</a:t>
            </a:r>
            <a:r>
              <a:rPr dirty="0" sz="2400">
                <a:latin typeface="Franklin Gothic Medium"/>
                <a:cs typeface="Franklin Gothic Medium"/>
              </a:rPr>
              <a:t>a</a:t>
            </a:r>
            <a:r>
              <a:rPr dirty="0" sz="2400" spc="-10">
                <a:latin typeface="Franklin Gothic Medium"/>
                <a:cs typeface="Franklin Gothic Medium"/>
              </a:rPr>
              <a:t> </a:t>
            </a:r>
            <a:r>
              <a:rPr dirty="0" sz="2400">
                <a:latin typeface="Franklin Gothic Medium"/>
                <a:cs typeface="Franklin Gothic Medium"/>
              </a:rPr>
              <a:t>co</a:t>
            </a:r>
            <a:r>
              <a:rPr dirty="0" sz="2400" spc="-10">
                <a:latin typeface="Franklin Gothic Medium"/>
                <a:cs typeface="Franklin Gothic Medium"/>
              </a:rPr>
              <a:t>n</a:t>
            </a:r>
            <a:r>
              <a:rPr dirty="0" sz="2400" spc="-45">
                <a:latin typeface="Franklin Gothic Medium"/>
                <a:cs typeface="Franklin Gothic Medium"/>
              </a:rPr>
              <a:t>t</a:t>
            </a:r>
            <a:r>
              <a:rPr dirty="0" sz="2400" spc="-5">
                <a:latin typeface="Franklin Gothic Medium"/>
                <a:cs typeface="Franklin Gothic Medium"/>
              </a:rPr>
              <a:t>er</a:t>
            </a:r>
            <a:r>
              <a:rPr dirty="0" sz="2400" spc="-10">
                <a:latin typeface="Franklin Gothic Medium"/>
                <a:cs typeface="Franklin Gothic Medium"/>
              </a:rPr>
              <a:t>r</a:t>
            </a:r>
            <a:r>
              <a:rPr dirty="0" sz="2400">
                <a:latin typeface="Franklin Gothic Medium"/>
                <a:cs typeface="Franklin Gothic Medium"/>
              </a:rPr>
              <a:t>a</a:t>
            </a:r>
            <a:r>
              <a:rPr dirty="0" sz="2400" spc="-10">
                <a:latin typeface="Franklin Gothic Medium"/>
                <a:cs typeface="Franklin Gothic Medium"/>
              </a:rPr>
              <a:t>n</a:t>
            </a:r>
            <a:r>
              <a:rPr dirty="0" sz="2400">
                <a:latin typeface="Franklin Gothic Medium"/>
                <a:cs typeface="Franklin Gothic Medium"/>
              </a:rPr>
              <a:t>no</a:t>
            </a:r>
            <a:r>
              <a:rPr dirty="0" sz="2400" spc="40">
                <a:latin typeface="Franklin Gothic Medium"/>
                <a:cs typeface="Franklin Gothic Medium"/>
              </a:rPr>
              <a:t> </a:t>
            </a:r>
            <a:r>
              <a:rPr dirty="0" sz="2400" spc="-10">
                <a:latin typeface="Franklin Gothic Medium"/>
                <a:cs typeface="Franklin Gothic Medium"/>
              </a:rPr>
              <a:t>il</a:t>
            </a:r>
            <a:r>
              <a:rPr dirty="0" sz="2400">
                <a:latin typeface="Franklin Gothic Medium"/>
                <a:cs typeface="Franklin Gothic Medium"/>
              </a:rPr>
              <a:t> </a:t>
            </a:r>
            <a:r>
              <a:rPr dirty="0" sz="2400" spc="-5">
                <a:latin typeface="Franklin Gothic Medium"/>
                <a:cs typeface="Franklin Gothic Medium"/>
              </a:rPr>
              <a:t>gene</a:t>
            </a:r>
            <a:r>
              <a:rPr dirty="0" sz="2400" spc="-5">
                <a:latin typeface="Franklin Gothic Medium"/>
                <a:cs typeface="Franklin Gothic Medium"/>
              </a:rPr>
              <a:t> </a:t>
            </a:r>
            <a:r>
              <a:rPr dirty="0" sz="2400" spc="-20">
                <a:latin typeface="Franklin Gothic Medium"/>
                <a:cs typeface="Franklin Gothic Medium"/>
              </a:rPr>
              <a:t>muta</a:t>
            </a:r>
            <a:r>
              <a:rPr dirty="0" sz="2400" spc="-15">
                <a:latin typeface="Franklin Gothic Medium"/>
                <a:cs typeface="Franklin Gothic Medium"/>
              </a:rPr>
              <a:t>n</a:t>
            </a:r>
            <a:r>
              <a:rPr dirty="0" sz="2400" spc="-60">
                <a:latin typeface="Franklin Gothic Medium"/>
                <a:cs typeface="Franklin Gothic Medium"/>
              </a:rPr>
              <a:t>t</a:t>
            </a:r>
            <a:r>
              <a:rPr dirty="0" sz="2400" spc="-5">
                <a:latin typeface="Franklin Gothic Medium"/>
                <a:cs typeface="Franklin Gothic Medium"/>
              </a:rPr>
              <a:t>e)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3575" y="4694173"/>
            <a:ext cx="7508875" cy="457200"/>
          </a:xfrm>
          <a:prstGeom prst="rect">
            <a:avLst/>
          </a:prstGeom>
          <a:solidFill>
            <a:srgbClr val="D9D9D9"/>
          </a:solidFill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6360">
              <a:lnSpc>
                <a:spcPct val="100000"/>
              </a:lnSpc>
            </a:pPr>
            <a:r>
              <a:rPr dirty="0" sz="2400" spc="-15">
                <a:latin typeface="Franklin Gothic Medium"/>
                <a:cs typeface="Franklin Gothic Medium"/>
              </a:rPr>
              <a:t>-Analis</a:t>
            </a:r>
            <a:r>
              <a:rPr dirty="0" sz="2400" spc="-10">
                <a:latin typeface="Franklin Gothic Medium"/>
                <a:cs typeface="Franklin Gothic Medium"/>
              </a:rPr>
              <a:t>i</a:t>
            </a:r>
            <a:r>
              <a:rPr dirty="0" sz="2400" spc="-10">
                <a:latin typeface="Franklin Gothic Medium"/>
                <a:cs typeface="Franklin Gothic Medium"/>
              </a:rPr>
              <a:t> </a:t>
            </a:r>
            <a:r>
              <a:rPr dirty="0" sz="2400" spc="-15">
                <a:latin typeface="Franklin Gothic Medium"/>
                <a:cs typeface="Franklin Gothic Medium"/>
              </a:rPr>
              <a:t>del</a:t>
            </a:r>
            <a:r>
              <a:rPr dirty="0" sz="2400" spc="-5">
                <a:latin typeface="Franklin Gothic Medium"/>
                <a:cs typeface="Franklin Gothic Medium"/>
              </a:rPr>
              <a:t> </a:t>
            </a:r>
            <a:r>
              <a:rPr dirty="0" sz="2400" spc="-45">
                <a:latin typeface="Franklin Gothic Medium"/>
                <a:cs typeface="Franklin Gothic Medium"/>
              </a:rPr>
              <a:t>f</a:t>
            </a:r>
            <a:r>
              <a:rPr dirty="0" sz="2400" spc="-20">
                <a:latin typeface="Franklin Gothic Medium"/>
                <a:cs typeface="Franklin Gothic Medium"/>
              </a:rPr>
              <a:t>en</a:t>
            </a:r>
            <a:r>
              <a:rPr dirty="0" sz="2400" spc="-25">
                <a:latin typeface="Franklin Gothic Medium"/>
                <a:cs typeface="Franklin Gothic Medium"/>
              </a:rPr>
              <a:t>o</a:t>
            </a:r>
            <a:r>
              <a:rPr dirty="0" sz="2400" spc="-15">
                <a:latin typeface="Franklin Gothic Medium"/>
                <a:cs typeface="Franklin Gothic Medium"/>
              </a:rPr>
              <a:t>tipo</a:t>
            </a:r>
            <a:endParaRPr sz="2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2937" y="1357312"/>
            <a:ext cx="7529449" cy="5114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0" y="3573017"/>
            <a:ext cx="2160270" cy="1922780"/>
          </a:xfrm>
          <a:prstGeom prst="rect">
            <a:avLst/>
          </a:prstGeom>
          <a:solidFill>
            <a:srgbClr val="D9D9D9"/>
          </a:solidFill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187325" marR="178435" indent="-1905">
              <a:lnSpc>
                <a:spcPct val="100000"/>
              </a:lnSpc>
            </a:pP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La</a:t>
            </a:r>
            <a:r>
              <a:rPr dirty="0" sz="1800" spc="-2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fu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zi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ne</a:t>
            </a:r>
            <a:r>
              <a:rPr dirty="0" sz="1800" spc="1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di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un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 g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ne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alt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rato</a:t>
            </a:r>
            <a:r>
              <a:rPr dirty="0" sz="1800" spc="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p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u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ò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 ess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re stu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ta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 me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nte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il</a:t>
            </a:r>
            <a:r>
              <a:rPr dirty="0" sz="1800" spc="1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suo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 trasferim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nto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in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 ce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u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le</a:t>
            </a:r>
            <a:r>
              <a:rPr dirty="0" sz="1800" spc="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im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li</a:t>
            </a:r>
            <a:r>
              <a:rPr dirty="0" sz="1800" spc="5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in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 co</a:t>
            </a:r>
            <a:r>
              <a:rPr dirty="0" sz="1800" spc="-10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z="1800">
                <a:solidFill>
                  <a:srgbClr val="822333"/>
                </a:solidFill>
                <a:latin typeface="Arial"/>
                <a:cs typeface="Arial"/>
              </a:rPr>
              <a:t>tura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25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527100" y="308476"/>
            <a:ext cx="4033520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IN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ODUZIONE</a:t>
            </a:r>
            <a:r>
              <a:rPr dirty="0" sz="2400" spc="-5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LULE</a:t>
            </a:r>
            <a:r>
              <a:rPr dirty="0" sz="2400" spc="-5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NIM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4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COL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TURA</a:t>
            </a:r>
            <a:endParaRPr sz="2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662" y="2190750"/>
            <a:ext cx="8956675" cy="2390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2610" rIns="0" bIns="0" rtlCol="0" vert="horz">
            <a:spAutoFit/>
          </a:bodyPr>
          <a:lstStyle/>
          <a:p>
            <a:pPr marL="464184">
              <a:lnSpc>
                <a:spcPct val="100000"/>
              </a:lnSpc>
            </a:pP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pc="-3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ODUZIONE</a:t>
            </a:r>
            <a:r>
              <a:rPr dirty="0" spc="-5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UN</a:t>
            </a:r>
          </a:p>
          <a:p>
            <a:pPr marL="464184">
              <a:lnSpc>
                <a:spcPct val="100000"/>
              </a:lnSpc>
            </a:pPr>
            <a:r>
              <a:rPr dirty="0" spc="-40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pc="1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5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pc="1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NSGE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ICO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25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78739" y="2248008"/>
            <a:ext cx="3015615" cy="472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600" spc="-15">
                <a:latin typeface="Comic Sans MS"/>
                <a:cs typeface="Comic Sans MS"/>
              </a:rPr>
              <a:t>I</a:t>
            </a:r>
            <a:r>
              <a:rPr dirty="0" sz="1600" spc="-5">
                <a:latin typeface="Comic Sans MS"/>
                <a:cs typeface="Comic Sans MS"/>
              </a:rPr>
              <a:t>n</a:t>
            </a:r>
            <a:r>
              <a:rPr dirty="0" sz="1600" spc="-15">
                <a:latin typeface="Comic Sans MS"/>
                <a:cs typeface="Comic Sans MS"/>
              </a:rPr>
              <a:t>iezio</a:t>
            </a:r>
            <a:r>
              <a:rPr dirty="0" sz="1600" spc="-5">
                <a:latin typeface="Comic Sans MS"/>
                <a:cs typeface="Comic Sans MS"/>
              </a:rPr>
              <a:t>n</a:t>
            </a:r>
            <a:r>
              <a:rPr dirty="0" sz="1600" spc="-10">
                <a:latin typeface="Comic Sans MS"/>
                <a:cs typeface="Comic Sans MS"/>
              </a:rPr>
              <a:t>e</a:t>
            </a:r>
            <a:r>
              <a:rPr dirty="0" sz="1600" spc="-10">
                <a:latin typeface="Comic Sans MS"/>
                <a:cs typeface="Comic Sans MS"/>
              </a:rPr>
              <a:t> </a:t>
            </a:r>
            <a:r>
              <a:rPr dirty="0" sz="1600" spc="-15">
                <a:latin typeface="Comic Sans MS"/>
                <a:cs typeface="Comic Sans MS"/>
              </a:rPr>
              <a:t>d</a:t>
            </a:r>
            <a:r>
              <a:rPr dirty="0" sz="1600" spc="-5">
                <a:latin typeface="Comic Sans MS"/>
                <a:cs typeface="Comic Sans MS"/>
              </a:rPr>
              <a:t>i</a:t>
            </a:r>
            <a:r>
              <a:rPr dirty="0" sz="1600" spc="-5">
                <a:latin typeface="Comic Sans MS"/>
                <a:cs typeface="Comic Sans MS"/>
              </a:rPr>
              <a:t> </a:t>
            </a:r>
            <a:r>
              <a:rPr dirty="0" sz="1600" spc="-15">
                <a:latin typeface="Comic Sans MS"/>
                <a:cs typeface="Comic Sans MS"/>
              </a:rPr>
              <a:t>DNA</a:t>
            </a:r>
            <a:r>
              <a:rPr dirty="0" sz="1600" spc="-5">
                <a:latin typeface="Comic Sans MS"/>
                <a:cs typeface="Comic Sans MS"/>
              </a:rPr>
              <a:t> </a:t>
            </a:r>
            <a:r>
              <a:rPr dirty="0" sz="1600" spc="-10">
                <a:latin typeface="Comic Sans MS"/>
                <a:cs typeface="Comic Sans MS"/>
              </a:rPr>
              <a:t>p</a:t>
            </a:r>
            <a:r>
              <a:rPr dirty="0" sz="1600" spc="-15">
                <a:latin typeface="Comic Sans MS"/>
                <a:cs typeface="Comic Sans MS"/>
              </a:rPr>
              <a:t>l</a:t>
            </a:r>
            <a:r>
              <a:rPr dirty="0" sz="1600" spc="-10">
                <a:latin typeface="Comic Sans MS"/>
                <a:cs typeface="Comic Sans MS"/>
              </a:rPr>
              <a:t>asm</a:t>
            </a:r>
            <a:r>
              <a:rPr dirty="0" sz="1600" spc="-15">
                <a:latin typeface="Comic Sans MS"/>
                <a:cs typeface="Comic Sans MS"/>
              </a:rPr>
              <a:t>i</a:t>
            </a:r>
            <a:r>
              <a:rPr dirty="0" sz="1600" spc="-15">
                <a:latin typeface="Comic Sans MS"/>
                <a:cs typeface="Comic Sans MS"/>
              </a:rPr>
              <a:t>di</a:t>
            </a:r>
            <a:r>
              <a:rPr dirty="0" sz="1600" spc="-20">
                <a:latin typeface="Comic Sans MS"/>
                <a:cs typeface="Comic Sans MS"/>
              </a:rPr>
              <a:t>c</a:t>
            </a:r>
            <a:r>
              <a:rPr dirty="0" sz="1600" spc="-10">
                <a:latin typeface="Comic Sans MS"/>
                <a:cs typeface="Comic Sans MS"/>
              </a:rPr>
              <a:t>o</a:t>
            </a:r>
            <a:r>
              <a:rPr dirty="0" sz="1600" spc="20">
                <a:latin typeface="Comic Sans MS"/>
                <a:cs typeface="Comic Sans MS"/>
              </a:rPr>
              <a:t> </a:t>
            </a:r>
            <a:r>
              <a:rPr dirty="0" sz="1600" spc="-10">
                <a:latin typeface="Comic Sans MS"/>
                <a:cs typeface="Comic Sans MS"/>
              </a:rPr>
              <a:t>nel</a:t>
            </a:r>
            <a:r>
              <a:rPr dirty="0" sz="1600" spc="-10">
                <a:latin typeface="Comic Sans MS"/>
                <a:cs typeface="Comic Sans MS"/>
              </a:rPr>
              <a:t> pronu</a:t>
            </a:r>
            <a:r>
              <a:rPr dirty="0" sz="1600" spc="-20">
                <a:latin typeface="Comic Sans MS"/>
                <a:cs typeface="Comic Sans MS"/>
              </a:rPr>
              <a:t>c</a:t>
            </a:r>
            <a:r>
              <a:rPr dirty="0" sz="1600" spc="-10">
                <a:latin typeface="Comic Sans MS"/>
                <a:cs typeface="Comic Sans MS"/>
              </a:rPr>
              <a:t>l</a:t>
            </a:r>
            <a:r>
              <a:rPr dirty="0" sz="1600" spc="-10">
                <a:latin typeface="Comic Sans MS"/>
                <a:cs typeface="Comic Sans MS"/>
              </a:rPr>
              <a:t>eo</a:t>
            </a:r>
            <a:r>
              <a:rPr dirty="0" sz="1600" spc="-5">
                <a:latin typeface="Comic Sans MS"/>
                <a:cs typeface="Comic Sans MS"/>
              </a:rPr>
              <a:t> </a:t>
            </a:r>
            <a:r>
              <a:rPr dirty="0" sz="1600" spc="-15">
                <a:latin typeface="Comic Sans MS"/>
                <a:cs typeface="Comic Sans MS"/>
              </a:rPr>
              <a:t>d</a:t>
            </a:r>
            <a:r>
              <a:rPr dirty="0" sz="1600" spc="-5">
                <a:latin typeface="Comic Sans MS"/>
                <a:cs typeface="Comic Sans MS"/>
              </a:rPr>
              <a:t>i</a:t>
            </a:r>
            <a:r>
              <a:rPr dirty="0" sz="1600" spc="-5">
                <a:latin typeface="Comic Sans MS"/>
                <a:cs typeface="Comic Sans MS"/>
              </a:rPr>
              <a:t> </a:t>
            </a:r>
            <a:r>
              <a:rPr dirty="0" sz="1600" spc="-10">
                <a:latin typeface="Comic Sans MS"/>
                <a:cs typeface="Comic Sans MS"/>
              </a:rPr>
              <a:t>uova</a:t>
            </a:r>
            <a:r>
              <a:rPr dirty="0" sz="1600" spc="10">
                <a:latin typeface="Comic Sans MS"/>
                <a:cs typeface="Comic Sans MS"/>
              </a:rPr>
              <a:t> </a:t>
            </a:r>
            <a:r>
              <a:rPr dirty="0" sz="1600" spc="-10">
                <a:latin typeface="Comic Sans MS"/>
                <a:cs typeface="Comic Sans MS"/>
              </a:rPr>
              <a:t>fecondate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07278" y="4217016"/>
            <a:ext cx="83121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>
                <a:latin typeface="Comic Sans MS"/>
                <a:cs typeface="Comic Sans MS"/>
              </a:rPr>
              <a:t>progen</a:t>
            </a:r>
            <a:r>
              <a:rPr dirty="0" sz="1600" spc="-15">
                <a:latin typeface="Comic Sans MS"/>
                <a:cs typeface="Comic Sans MS"/>
              </a:rPr>
              <a:t>ie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07757" y="2632437"/>
            <a:ext cx="1120140" cy="472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600" spc="-20">
                <a:latin typeface="Comic Sans MS"/>
                <a:cs typeface="Comic Sans MS"/>
              </a:rPr>
              <a:t>T</a:t>
            </a:r>
            <a:r>
              <a:rPr dirty="0" sz="1600" spc="-10">
                <a:latin typeface="Comic Sans MS"/>
                <a:cs typeface="Comic Sans MS"/>
              </a:rPr>
              <a:t>opo</a:t>
            </a:r>
            <a:r>
              <a:rPr dirty="0" sz="1600" spc="-5">
                <a:latin typeface="Comic Sans MS"/>
                <a:cs typeface="Comic Sans MS"/>
              </a:rPr>
              <a:t> </a:t>
            </a:r>
            <a:r>
              <a:rPr dirty="0" sz="1600" spc="-15">
                <a:latin typeface="Comic Sans MS"/>
                <a:cs typeface="Comic Sans MS"/>
              </a:rPr>
              <a:t>t</a:t>
            </a:r>
            <a:r>
              <a:rPr dirty="0" sz="1600" spc="-10">
                <a:latin typeface="Comic Sans MS"/>
                <a:cs typeface="Comic Sans MS"/>
              </a:rPr>
              <a:t>ransg</a:t>
            </a:r>
            <a:r>
              <a:rPr dirty="0" sz="1600" spc="-5">
                <a:latin typeface="Comic Sans MS"/>
                <a:cs typeface="Comic Sans MS"/>
              </a:rPr>
              <a:t>e</a:t>
            </a:r>
            <a:r>
              <a:rPr dirty="0" sz="1600" spc="-10">
                <a:latin typeface="Comic Sans MS"/>
                <a:cs typeface="Comic Sans MS"/>
              </a:rPr>
              <a:t>n</a:t>
            </a:r>
            <a:r>
              <a:rPr dirty="0" sz="1600" spc="-10">
                <a:latin typeface="Comic Sans MS"/>
                <a:cs typeface="Comic Sans MS"/>
              </a:rPr>
              <a:t>i</a:t>
            </a:r>
            <a:r>
              <a:rPr dirty="0" sz="1600" spc="-20">
                <a:latin typeface="Comic Sans MS"/>
                <a:cs typeface="Comic Sans MS"/>
              </a:rPr>
              <a:t>c</a:t>
            </a:r>
            <a:r>
              <a:rPr dirty="0" sz="1600" spc="-10">
                <a:latin typeface="Comic Sans MS"/>
                <a:cs typeface="Comic Sans MS"/>
              </a:rPr>
              <a:t>o</a:t>
            </a:r>
            <a:endParaRPr sz="16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9591" y="4941163"/>
            <a:ext cx="5177155" cy="1058545"/>
          </a:xfrm>
          <a:prstGeom prst="rect">
            <a:avLst/>
          </a:prstGeom>
          <a:solidFill>
            <a:srgbClr val="D9D9D9"/>
          </a:solidFill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43815" marR="40005">
              <a:lnSpc>
                <a:spcPct val="100000"/>
              </a:lnSpc>
            </a:pPr>
            <a:r>
              <a:rPr dirty="0" sz="22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La</a:t>
            </a:r>
            <a:r>
              <a:rPr dirty="0" sz="22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fun</a:t>
            </a:r>
            <a:r>
              <a:rPr dirty="0" sz="22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z</a:t>
            </a:r>
            <a:r>
              <a:rPr dirty="0" sz="22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ione</a:t>
            </a:r>
            <a:r>
              <a:rPr dirty="0" sz="22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2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2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z="22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2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gen</a:t>
            </a:r>
            <a:r>
              <a:rPr dirty="0" sz="22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2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2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2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terat</a:t>
            </a:r>
            <a:r>
              <a:rPr dirty="0" sz="22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20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può</a:t>
            </a:r>
            <a:r>
              <a:rPr dirty="0" sz="2200" spc="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essere</a:t>
            </a:r>
            <a:r>
              <a:rPr dirty="0" sz="22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 stud</a:t>
            </a:r>
            <a:r>
              <a:rPr dirty="0" sz="22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2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ata</a:t>
            </a:r>
            <a:r>
              <a:rPr dirty="0" sz="22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me</a:t>
            </a:r>
            <a:r>
              <a:rPr dirty="0" sz="22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diante</a:t>
            </a:r>
            <a:r>
              <a:rPr dirty="0" sz="22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il</a:t>
            </a:r>
            <a:r>
              <a:rPr dirty="0" sz="220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su</a:t>
            </a:r>
            <a:r>
              <a:rPr dirty="0" sz="22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20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trasferimento</a:t>
            </a:r>
            <a:r>
              <a:rPr dirty="0" sz="22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2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2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 un</a:t>
            </a:r>
            <a:r>
              <a:rPr dirty="0" sz="22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uovo</a:t>
            </a:r>
            <a:r>
              <a:rPr dirty="0" sz="22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fecondato</a:t>
            </a:r>
            <a:endParaRPr sz="2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200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z="22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2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200" spc="-3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OR</a:t>
            </a:r>
            <a:r>
              <a:rPr dirty="0" sz="2200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z="22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ANI</a:t>
            </a:r>
            <a:r>
              <a:rPr dirty="0" sz="22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2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MI</a:t>
            </a:r>
            <a:r>
              <a:rPr dirty="0" sz="2200" spc="-5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2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2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22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OSS</a:t>
            </a:r>
            <a:r>
              <a:rPr dirty="0" sz="22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ONO</a:t>
            </a:r>
            <a:r>
              <a:rPr dirty="0" sz="2200" spc="-4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z="22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OD</a:t>
            </a:r>
            <a:r>
              <a:rPr dirty="0" sz="22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IFICARE</a:t>
            </a:r>
            <a:r>
              <a:rPr dirty="0" sz="22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z="22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2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2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2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TICAM</a:t>
            </a:r>
            <a:r>
              <a:rPr dirty="0" sz="22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2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2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2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200" spc="-5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AL</a:t>
            </a:r>
            <a:r>
              <a:rPr dirty="0" sz="22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2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2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2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2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2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20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2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NE</a:t>
            </a:r>
            <a:r>
              <a:rPr dirty="0" sz="2200" spc="-4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20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z="22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2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2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endParaRPr sz="22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dirty="0" sz="220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2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20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VA</a:t>
            </a:r>
            <a:r>
              <a:rPr dirty="0" sz="22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2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200" spc="-5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2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z="22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OD</a:t>
            </a:r>
            <a:r>
              <a:rPr dirty="0" sz="22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endParaRPr sz="22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484375"/>
            <a:ext cx="8934450" cy="3829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31975" y="6092825"/>
            <a:ext cx="6696075" cy="381000"/>
          </a:xfrm>
          <a:custGeom>
            <a:avLst/>
            <a:gdLst/>
            <a:ahLst/>
            <a:cxnLst/>
            <a:rect l="l" t="t" r="r" b="b"/>
            <a:pathLst>
              <a:path w="6696075" h="381000">
                <a:moveTo>
                  <a:pt x="0" y="381000"/>
                </a:moveTo>
                <a:lnTo>
                  <a:pt x="6696075" y="381000"/>
                </a:lnTo>
                <a:lnTo>
                  <a:pt x="6696075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410969" y="6206031"/>
            <a:ext cx="648525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i="1">
                <a:latin typeface="Times New Roman"/>
                <a:cs typeface="Times New Roman"/>
              </a:rPr>
              <a:t>Font</a:t>
            </a:r>
            <a:r>
              <a:rPr dirty="0" sz="1200" spc="-5" i="1">
                <a:latin typeface="Times New Roman"/>
                <a:cs typeface="Times New Roman"/>
              </a:rPr>
              <a:t>e</a:t>
            </a:r>
            <a:r>
              <a:rPr dirty="0" sz="1200" i="1">
                <a:latin typeface="Times New Roman"/>
                <a:cs typeface="Times New Roman"/>
              </a:rPr>
              <a:t>:</a:t>
            </a:r>
            <a:r>
              <a:rPr dirty="0" sz="1200" spc="-2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Alberts </a:t>
            </a:r>
            <a:r>
              <a:rPr dirty="0" sz="1200" spc="-5" i="1">
                <a:latin typeface="Times New Roman"/>
                <a:cs typeface="Times New Roman"/>
              </a:rPr>
              <a:t>e</a:t>
            </a:r>
            <a:r>
              <a:rPr dirty="0" sz="1200" i="1">
                <a:latin typeface="Times New Roman"/>
                <a:cs typeface="Times New Roman"/>
              </a:rPr>
              <a:t>t</a:t>
            </a:r>
            <a:r>
              <a:rPr dirty="0" sz="1200" spc="1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al.,</a:t>
            </a:r>
            <a:r>
              <a:rPr dirty="0" sz="1200" spc="10" i="1">
                <a:latin typeface="Times New Roman"/>
                <a:cs typeface="Times New Roman"/>
              </a:rPr>
              <a:t> </a:t>
            </a:r>
            <a:r>
              <a:rPr dirty="0" sz="1200" spc="-45" i="1">
                <a:latin typeface="Times New Roman"/>
                <a:cs typeface="Times New Roman"/>
              </a:rPr>
              <a:t>L</a:t>
            </a:r>
            <a:r>
              <a:rPr dirty="0" sz="1200" i="1">
                <a:latin typeface="Times New Roman"/>
                <a:cs typeface="Times New Roman"/>
              </a:rPr>
              <a:t>’</a:t>
            </a:r>
            <a:r>
              <a:rPr dirty="0" sz="1200" spc="-5" i="1">
                <a:latin typeface="Times New Roman"/>
                <a:cs typeface="Times New Roman"/>
              </a:rPr>
              <a:t>E</a:t>
            </a:r>
            <a:r>
              <a:rPr dirty="0" sz="1200" i="1">
                <a:latin typeface="Times New Roman"/>
                <a:cs typeface="Times New Roman"/>
              </a:rPr>
              <a:t>SSEN</a:t>
            </a:r>
            <a:r>
              <a:rPr dirty="0" sz="1200" spc="5" i="1">
                <a:latin typeface="Times New Roman"/>
                <a:cs typeface="Times New Roman"/>
              </a:rPr>
              <a:t>Z</a:t>
            </a:r>
            <a:r>
              <a:rPr dirty="0" sz="1200" i="1">
                <a:latin typeface="Times New Roman"/>
                <a:cs typeface="Times New Roman"/>
              </a:rPr>
              <a:t>I</a:t>
            </a:r>
            <a:r>
              <a:rPr dirty="0" sz="1200" spc="-5" i="1">
                <a:latin typeface="Times New Roman"/>
                <a:cs typeface="Times New Roman"/>
              </a:rPr>
              <a:t>A</a:t>
            </a:r>
            <a:r>
              <a:rPr dirty="0" sz="1200" i="1">
                <a:latin typeface="Times New Roman"/>
                <a:cs typeface="Times New Roman"/>
              </a:rPr>
              <a:t>LE DI</a:t>
            </a:r>
            <a:r>
              <a:rPr dirty="0" sz="1200" spc="-1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B</a:t>
            </a:r>
            <a:r>
              <a:rPr dirty="0" sz="1200" spc="-5" i="1">
                <a:latin typeface="Times New Roman"/>
                <a:cs typeface="Times New Roman"/>
              </a:rPr>
              <a:t>I</a:t>
            </a:r>
            <a:r>
              <a:rPr dirty="0" sz="1200" i="1">
                <a:latin typeface="Times New Roman"/>
                <a:cs typeface="Times New Roman"/>
              </a:rPr>
              <a:t>OLOG</a:t>
            </a:r>
            <a:r>
              <a:rPr dirty="0" sz="1200" spc="-10" i="1">
                <a:latin typeface="Times New Roman"/>
                <a:cs typeface="Times New Roman"/>
              </a:rPr>
              <a:t>I</a:t>
            </a:r>
            <a:r>
              <a:rPr dirty="0" sz="1200" i="1">
                <a:latin typeface="Times New Roman"/>
                <a:cs typeface="Times New Roman"/>
              </a:rPr>
              <a:t>A</a:t>
            </a:r>
            <a:r>
              <a:rPr dirty="0" sz="1200" spc="-3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M</a:t>
            </a:r>
            <a:r>
              <a:rPr dirty="0" sz="1200" spc="-10" i="1">
                <a:latin typeface="Times New Roman"/>
                <a:cs typeface="Times New Roman"/>
              </a:rPr>
              <a:t>O</a:t>
            </a:r>
            <a:r>
              <a:rPr dirty="0" sz="1200" i="1">
                <a:latin typeface="Times New Roman"/>
                <a:cs typeface="Times New Roman"/>
              </a:rPr>
              <a:t>LECOLARE</a:t>
            </a:r>
            <a:r>
              <a:rPr dirty="0" sz="1200" spc="-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DELLA</a:t>
            </a:r>
            <a:r>
              <a:rPr dirty="0" sz="1200" spc="-3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CEL</a:t>
            </a:r>
            <a:r>
              <a:rPr dirty="0" sz="1200" spc="5" i="1">
                <a:latin typeface="Times New Roman"/>
                <a:cs typeface="Times New Roman"/>
              </a:rPr>
              <a:t>L</a:t>
            </a:r>
            <a:r>
              <a:rPr dirty="0" sz="1200" i="1">
                <a:latin typeface="Times New Roman"/>
                <a:cs typeface="Times New Roman"/>
              </a:rPr>
              <a:t>ULA,</a:t>
            </a:r>
            <a:r>
              <a:rPr dirty="0" sz="1200" spc="-2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20</a:t>
            </a:r>
            <a:r>
              <a:rPr dirty="0" sz="1200" spc="-85" i="1">
                <a:latin typeface="Times New Roman"/>
                <a:cs typeface="Times New Roman"/>
              </a:rPr>
              <a:t>1</a:t>
            </a:r>
            <a:r>
              <a:rPr dirty="0" sz="1200" i="1">
                <a:latin typeface="Times New Roman"/>
                <a:cs typeface="Times New Roman"/>
              </a:rPr>
              <a:t>1 Zanich</a:t>
            </a:r>
            <a:r>
              <a:rPr dirty="0" sz="1200" spc="-10" i="1">
                <a:latin typeface="Times New Roman"/>
                <a:cs typeface="Times New Roman"/>
              </a:rPr>
              <a:t>e</a:t>
            </a:r>
            <a:r>
              <a:rPr dirty="0" sz="1200" i="1">
                <a:latin typeface="Times New Roman"/>
                <a:cs typeface="Times New Roman"/>
              </a:rPr>
              <a:t>lli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25</a:t>
            </a:fld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13256" rIns="0" bIns="0" rtlCol="0" vert="horz">
            <a:spAutoFit/>
          </a:bodyPr>
          <a:lstStyle/>
          <a:p>
            <a:pPr marL="444500">
              <a:lnSpc>
                <a:spcPct val="100000"/>
              </a:lnSpc>
            </a:pPr>
            <a:r>
              <a:rPr dirty="0" sz="2800" spc="-10">
                <a:latin typeface="Franklin Gothic Medium"/>
                <a:cs typeface="Franklin Gothic Medium"/>
              </a:rPr>
              <a:t>R</a:t>
            </a:r>
            <a:r>
              <a:rPr dirty="0" sz="2800" spc="-15">
                <a:latin typeface="Franklin Gothic Medium"/>
                <a:cs typeface="Franklin Gothic Medium"/>
              </a:rPr>
              <a:t>F</a:t>
            </a:r>
            <a:r>
              <a:rPr dirty="0" sz="2800">
                <a:latin typeface="Franklin Gothic Medium"/>
                <a:cs typeface="Franklin Gothic Medium"/>
              </a:rPr>
              <a:t>L</a:t>
            </a:r>
            <a:r>
              <a:rPr dirty="0" sz="2800" spc="-20">
                <a:latin typeface="Franklin Gothic Medium"/>
                <a:cs typeface="Franklin Gothic Medium"/>
              </a:rPr>
              <a:t>P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6862" y="1411350"/>
            <a:ext cx="8548624" cy="4035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28827" y="1421236"/>
            <a:ext cx="2397125" cy="256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Nor</a:t>
            </a:r>
            <a:r>
              <a:rPr dirty="0" sz="1800" spc="-10" b="1">
                <a:latin typeface="Arial"/>
                <a:cs typeface="Arial"/>
              </a:rPr>
              <a:t>m</a:t>
            </a:r>
            <a:r>
              <a:rPr dirty="0" sz="1800" b="1">
                <a:latin typeface="Arial"/>
                <a:cs typeface="Arial"/>
              </a:rPr>
              <a:t>al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5" b="1">
                <a:latin typeface="Symbol"/>
                <a:cs typeface="Symbol"/>
              </a:rPr>
              <a:t></a:t>
            </a:r>
            <a:r>
              <a:rPr dirty="0" sz="1800" b="1">
                <a:latin typeface="Arial"/>
                <a:cs typeface="Arial"/>
              </a:rPr>
              <a:t>-g</a:t>
            </a:r>
            <a:r>
              <a:rPr dirty="0" sz="1800" spc="5" b="1">
                <a:latin typeface="Arial"/>
                <a:cs typeface="Arial"/>
              </a:rPr>
              <a:t>l</a:t>
            </a:r>
            <a:r>
              <a:rPr dirty="0" sz="1800" b="1">
                <a:latin typeface="Arial"/>
                <a:cs typeface="Arial"/>
              </a:rPr>
              <a:t>o</a:t>
            </a:r>
            <a:r>
              <a:rPr dirty="0" sz="1800" spc="5" b="1">
                <a:latin typeface="Arial"/>
                <a:cs typeface="Arial"/>
              </a:rPr>
              <a:t>b</a:t>
            </a:r>
            <a:r>
              <a:rPr dirty="0" sz="1800" b="1">
                <a:latin typeface="Arial"/>
                <a:cs typeface="Arial"/>
              </a:rPr>
              <a:t>in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allele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1548" y="2531800"/>
            <a:ext cx="3620770" cy="794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04875" algn="l"/>
                <a:tab pos="1951355" algn="l"/>
              </a:tabLst>
            </a:pPr>
            <a:r>
              <a:rPr dirty="0" baseline="1543" sz="2700" b="1" i="1">
                <a:solidFill>
                  <a:srgbClr val="EE1A22"/>
                </a:solidFill>
                <a:latin typeface="Arial"/>
                <a:cs typeface="Arial"/>
              </a:rPr>
              <a:t>Dd</a:t>
            </a:r>
            <a:r>
              <a:rPr dirty="0" baseline="1543" sz="2700" spc="-15" b="1" i="1">
                <a:solidFill>
                  <a:srgbClr val="EE1A22"/>
                </a:solidFill>
                <a:latin typeface="Arial"/>
                <a:cs typeface="Arial"/>
              </a:rPr>
              <a:t>e</a:t>
            </a:r>
            <a:r>
              <a:rPr dirty="0" baseline="1543" sz="2700" b="1">
                <a:solidFill>
                  <a:srgbClr val="EE1A22"/>
                </a:solidFill>
                <a:latin typeface="Times New Roman"/>
                <a:cs typeface="Times New Roman"/>
              </a:rPr>
              <a:t>I	</a:t>
            </a:r>
            <a:r>
              <a:rPr dirty="0" sz="1800" b="1" i="1">
                <a:solidFill>
                  <a:srgbClr val="EE1A22"/>
                </a:solidFill>
                <a:latin typeface="Arial"/>
                <a:cs typeface="Arial"/>
              </a:rPr>
              <a:t>Dd</a:t>
            </a:r>
            <a:r>
              <a:rPr dirty="0" sz="1800" spc="-5" b="1" i="1">
                <a:solidFill>
                  <a:srgbClr val="EE1A22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EE1A22"/>
                </a:solidFill>
                <a:latin typeface="Times New Roman"/>
                <a:cs typeface="Times New Roman"/>
              </a:rPr>
              <a:t>I	</a:t>
            </a:r>
            <a:r>
              <a:rPr dirty="0" sz="1800" b="1" i="1">
                <a:solidFill>
                  <a:srgbClr val="EE1A22"/>
                </a:solidFill>
                <a:latin typeface="Arial"/>
                <a:cs typeface="Arial"/>
              </a:rPr>
              <a:t>Dd</a:t>
            </a:r>
            <a:r>
              <a:rPr dirty="0" sz="1800" spc="-5" b="1" i="1">
                <a:solidFill>
                  <a:srgbClr val="EE1A22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EE1A22"/>
                </a:solidFill>
                <a:latin typeface="Times New Roman"/>
                <a:cs typeface="Times New Roman"/>
              </a:rPr>
              <a:t>I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79375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Sic</a:t>
            </a:r>
            <a:r>
              <a:rPr dirty="0" sz="1800" spc="-10" b="1">
                <a:latin typeface="Arial"/>
                <a:cs typeface="Arial"/>
              </a:rPr>
              <a:t>k</a:t>
            </a:r>
            <a:r>
              <a:rPr dirty="0" sz="1800" b="1">
                <a:latin typeface="Arial"/>
                <a:cs typeface="Arial"/>
              </a:rPr>
              <a:t>le-c</a:t>
            </a:r>
            <a:r>
              <a:rPr dirty="0" sz="1800" spc="-10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ll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mutant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5" b="1">
                <a:latin typeface="Symbol"/>
                <a:cs typeface="Symbol"/>
              </a:rPr>
              <a:t></a:t>
            </a:r>
            <a:r>
              <a:rPr dirty="0" sz="1800" b="1">
                <a:latin typeface="Arial"/>
                <a:cs typeface="Arial"/>
              </a:rPr>
              <a:t>-g</a:t>
            </a:r>
            <a:r>
              <a:rPr dirty="0" sz="1800" spc="5" b="1">
                <a:latin typeface="Arial"/>
                <a:cs typeface="Arial"/>
              </a:rPr>
              <a:t>l</a:t>
            </a:r>
            <a:r>
              <a:rPr dirty="0" sz="1800" b="1">
                <a:latin typeface="Arial"/>
                <a:cs typeface="Arial"/>
              </a:rPr>
              <a:t>o</a:t>
            </a:r>
            <a:r>
              <a:rPr dirty="0" sz="1800" spc="5" b="1">
                <a:latin typeface="Arial"/>
                <a:cs typeface="Arial"/>
              </a:rPr>
              <a:t>b</a:t>
            </a:r>
            <a:r>
              <a:rPr dirty="0" sz="1800" b="1">
                <a:latin typeface="Arial"/>
                <a:cs typeface="Arial"/>
              </a:rPr>
              <a:t>in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allele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04561" y="2511099"/>
            <a:ext cx="1002665" cy="528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Large fr</a:t>
            </a:r>
            <a:r>
              <a:rPr dirty="0" sz="1800" spc="-10" b="1">
                <a:latin typeface="Arial"/>
                <a:cs typeface="Arial"/>
              </a:rPr>
              <a:t>a</a:t>
            </a:r>
            <a:r>
              <a:rPr dirty="0" sz="1800" b="1">
                <a:latin typeface="Arial"/>
                <a:cs typeface="Arial"/>
              </a:rPr>
              <a:t>gment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89090" y="1432996"/>
            <a:ext cx="812165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Nor</a:t>
            </a:r>
            <a:r>
              <a:rPr dirty="0" sz="1800" spc="-10" b="1">
                <a:latin typeface="Arial"/>
                <a:cs typeface="Arial"/>
              </a:rPr>
              <a:t>m</a:t>
            </a:r>
            <a:r>
              <a:rPr dirty="0" sz="1800" b="1">
                <a:latin typeface="Arial"/>
                <a:cs typeface="Arial"/>
              </a:rPr>
              <a:t>al</a:t>
            </a:r>
            <a:r>
              <a:rPr dirty="0" sz="1800" b="1">
                <a:latin typeface="Arial"/>
                <a:cs typeface="Arial"/>
              </a:rPr>
              <a:t> allele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60768" y="1426646"/>
            <a:ext cx="1141730" cy="528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Sic</a:t>
            </a:r>
            <a:r>
              <a:rPr dirty="0" sz="1800" spc="-10" b="1">
                <a:latin typeface="Arial"/>
                <a:cs typeface="Arial"/>
              </a:rPr>
              <a:t>k</a:t>
            </a:r>
            <a:r>
              <a:rPr dirty="0" sz="1800" b="1">
                <a:latin typeface="Arial"/>
                <a:cs typeface="Arial"/>
              </a:rPr>
              <a:t>l</a:t>
            </a:r>
            <a:r>
              <a:rPr dirty="0" sz="1800" spc="-5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-c</a:t>
            </a:r>
            <a:r>
              <a:rPr dirty="0" sz="1800" spc="-10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ll</a:t>
            </a:r>
            <a:r>
              <a:rPr dirty="0" sz="1800" b="1">
                <a:latin typeface="Arial"/>
                <a:cs typeface="Arial"/>
              </a:rPr>
              <a:t> allele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37835" y="3703756"/>
            <a:ext cx="755015" cy="5130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050">
              <a:lnSpc>
                <a:spcPts val="2100"/>
              </a:lnSpc>
            </a:pPr>
            <a:r>
              <a:rPr dirty="0" sz="1800" b="1">
                <a:latin typeface="Arial"/>
                <a:cs typeface="Arial"/>
              </a:rPr>
              <a:t>2</a:t>
            </a:r>
            <a:r>
              <a:rPr dirty="0" sz="1800" spc="-10" b="1">
                <a:latin typeface="Arial"/>
                <a:cs typeface="Arial"/>
              </a:rPr>
              <a:t>0</a:t>
            </a:r>
            <a:r>
              <a:rPr dirty="0" sz="1800" b="1">
                <a:latin typeface="Arial"/>
                <a:cs typeface="Arial"/>
              </a:rPr>
              <a:t>1 bp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100"/>
              </a:lnSpc>
            </a:pPr>
            <a:r>
              <a:rPr dirty="0" sz="1800" b="1">
                <a:latin typeface="Arial"/>
                <a:cs typeface="Arial"/>
              </a:rPr>
              <a:t>175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5" b="1">
                <a:latin typeface="Arial"/>
                <a:cs typeface="Arial"/>
              </a:rPr>
              <a:t>b</a:t>
            </a:r>
            <a:r>
              <a:rPr dirty="0" sz="1800" b="1"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81518" y="3471853"/>
            <a:ext cx="749935" cy="25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376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5" b="1">
                <a:latin typeface="Arial"/>
                <a:cs typeface="Arial"/>
              </a:rPr>
              <a:t>b</a:t>
            </a:r>
            <a:r>
              <a:rPr dirty="0" sz="1800" b="1"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22973" y="1944623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31750" y="228600"/>
                </a:moveTo>
                <a:lnTo>
                  <a:pt x="0" y="228600"/>
                </a:lnTo>
                <a:lnTo>
                  <a:pt x="38100" y="304800"/>
                </a:lnTo>
                <a:lnTo>
                  <a:pt x="69850" y="241300"/>
                </a:lnTo>
                <a:lnTo>
                  <a:pt x="31750" y="241300"/>
                </a:lnTo>
                <a:lnTo>
                  <a:pt x="31750" y="228600"/>
                </a:lnTo>
                <a:close/>
              </a:path>
              <a:path w="76200" h="304800">
                <a:moveTo>
                  <a:pt x="44450" y="0"/>
                </a:moveTo>
                <a:lnTo>
                  <a:pt x="31750" y="0"/>
                </a:lnTo>
                <a:lnTo>
                  <a:pt x="31750" y="241300"/>
                </a:lnTo>
                <a:lnTo>
                  <a:pt x="44450" y="241300"/>
                </a:lnTo>
                <a:lnTo>
                  <a:pt x="44450" y="0"/>
                </a:lnTo>
                <a:close/>
              </a:path>
              <a:path w="76200" h="304800">
                <a:moveTo>
                  <a:pt x="76200" y="228600"/>
                </a:moveTo>
                <a:lnTo>
                  <a:pt x="44450" y="228600"/>
                </a:lnTo>
                <a:lnTo>
                  <a:pt x="44450" y="241300"/>
                </a:lnTo>
                <a:lnTo>
                  <a:pt x="69850" y="241300"/>
                </a:lnTo>
                <a:lnTo>
                  <a:pt x="7620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377048" y="1925573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31750" y="228600"/>
                </a:moveTo>
                <a:lnTo>
                  <a:pt x="0" y="228600"/>
                </a:lnTo>
                <a:lnTo>
                  <a:pt x="38100" y="304800"/>
                </a:lnTo>
                <a:lnTo>
                  <a:pt x="69850" y="241300"/>
                </a:lnTo>
                <a:lnTo>
                  <a:pt x="31750" y="241300"/>
                </a:lnTo>
                <a:lnTo>
                  <a:pt x="31750" y="228600"/>
                </a:lnTo>
                <a:close/>
              </a:path>
              <a:path w="76200" h="304800">
                <a:moveTo>
                  <a:pt x="44450" y="0"/>
                </a:moveTo>
                <a:lnTo>
                  <a:pt x="31750" y="0"/>
                </a:lnTo>
                <a:lnTo>
                  <a:pt x="31750" y="241300"/>
                </a:lnTo>
                <a:lnTo>
                  <a:pt x="44450" y="241300"/>
                </a:lnTo>
                <a:lnTo>
                  <a:pt x="44450" y="0"/>
                </a:lnTo>
                <a:close/>
              </a:path>
              <a:path w="76200" h="304800">
                <a:moveTo>
                  <a:pt x="76200" y="228600"/>
                </a:moveTo>
                <a:lnTo>
                  <a:pt x="44450" y="228600"/>
                </a:lnTo>
                <a:lnTo>
                  <a:pt x="44450" y="241300"/>
                </a:lnTo>
                <a:lnTo>
                  <a:pt x="69850" y="241300"/>
                </a:lnTo>
                <a:lnTo>
                  <a:pt x="7620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01548" y="4180259"/>
            <a:ext cx="4462145" cy="913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020">
              <a:lnSpc>
                <a:spcPct val="100000"/>
              </a:lnSpc>
              <a:tabLst>
                <a:tab pos="1924050" algn="l"/>
                <a:tab pos="3829685" algn="l"/>
              </a:tabLst>
            </a:pPr>
            <a:r>
              <a:rPr dirty="0" sz="1800" b="1" i="1">
                <a:solidFill>
                  <a:srgbClr val="EE1A22"/>
                </a:solidFill>
                <a:latin typeface="Arial"/>
                <a:cs typeface="Arial"/>
              </a:rPr>
              <a:t>Dd</a:t>
            </a:r>
            <a:r>
              <a:rPr dirty="0" sz="1800" spc="-5" b="1" i="1">
                <a:solidFill>
                  <a:srgbClr val="EE1A22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EE1A22"/>
                </a:solidFill>
                <a:latin typeface="Times New Roman"/>
                <a:cs typeface="Times New Roman"/>
              </a:rPr>
              <a:t>I	</a:t>
            </a:r>
            <a:r>
              <a:rPr dirty="0" sz="1800" b="1" i="1">
                <a:solidFill>
                  <a:srgbClr val="EE1A22"/>
                </a:solidFill>
                <a:latin typeface="Arial"/>
                <a:cs typeface="Arial"/>
              </a:rPr>
              <a:t>Dd</a:t>
            </a:r>
            <a:r>
              <a:rPr dirty="0" sz="1800" spc="-5" b="1" i="1">
                <a:solidFill>
                  <a:srgbClr val="EE1A22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EE1A22"/>
                </a:solidFill>
                <a:latin typeface="Times New Roman"/>
                <a:cs typeface="Times New Roman"/>
              </a:rPr>
              <a:t>I	</a:t>
            </a:r>
            <a:r>
              <a:rPr dirty="0" sz="1800" b="1" i="1">
                <a:solidFill>
                  <a:srgbClr val="EE1A22"/>
                </a:solidFill>
                <a:latin typeface="Arial"/>
                <a:cs typeface="Arial"/>
              </a:rPr>
              <a:t>Dd</a:t>
            </a:r>
            <a:r>
              <a:rPr dirty="0" sz="1800" spc="-5" b="1" i="1">
                <a:solidFill>
                  <a:srgbClr val="EE1A22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EE1A22"/>
                </a:solidFill>
                <a:latin typeface="Times New Roman"/>
                <a:cs typeface="Times New Roman"/>
              </a:rPr>
              <a:t>I</a:t>
            </a:r>
            <a:endParaRPr sz="1800">
              <a:latin typeface="Times New Roman"/>
              <a:cs typeface="Times New Roman"/>
            </a:endParaRPr>
          </a:p>
          <a:p>
            <a:pPr marL="363220" marR="5080" indent="-351155">
              <a:lnSpc>
                <a:spcPct val="100600"/>
              </a:lnSpc>
              <a:spcBef>
                <a:spcPts val="840"/>
              </a:spcBef>
            </a:pPr>
            <a:r>
              <a:rPr dirty="0" baseline="4629" sz="2700" b="1">
                <a:latin typeface="Arial"/>
                <a:cs typeface="Arial"/>
              </a:rPr>
              <a:t>(a)</a:t>
            </a:r>
            <a:r>
              <a:rPr dirty="0" baseline="4629" sz="2700" spc="89" b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Dd</a:t>
            </a:r>
            <a:r>
              <a:rPr dirty="0" sz="1800" spc="-5" b="1" i="1">
                <a:latin typeface="Arial"/>
                <a:cs typeface="Arial"/>
              </a:rPr>
              <a:t>e</a:t>
            </a:r>
            <a:r>
              <a:rPr dirty="0" sz="1800" b="1">
                <a:latin typeface="Times New Roman"/>
                <a:cs typeface="Times New Roman"/>
              </a:rPr>
              <a:t>I</a:t>
            </a:r>
            <a:r>
              <a:rPr dirty="0" sz="1800" spc="3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Arial"/>
                <a:cs typeface="Arial"/>
              </a:rPr>
              <a:t>r</a:t>
            </a:r>
            <a:r>
              <a:rPr dirty="0" sz="1800" spc="-10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st</a:t>
            </a:r>
            <a:r>
              <a:rPr dirty="0" sz="1800" spc="-10" b="1">
                <a:latin typeface="Arial"/>
                <a:cs typeface="Arial"/>
              </a:rPr>
              <a:t>r</a:t>
            </a:r>
            <a:r>
              <a:rPr dirty="0" sz="1800" b="1">
                <a:latin typeface="Arial"/>
                <a:cs typeface="Arial"/>
              </a:rPr>
              <a:t>icti</a:t>
            </a:r>
            <a:r>
              <a:rPr dirty="0" sz="1800" spc="5" b="1">
                <a:latin typeface="Arial"/>
                <a:cs typeface="Arial"/>
              </a:rPr>
              <a:t>o</a:t>
            </a:r>
            <a:r>
              <a:rPr dirty="0" sz="1800" b="1">
                <a:latin typeface="Arial"/>
                <a:cs typeface="Arial"/>
              </a:rPr>
              <a:t>n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sit</a:t>
            </a:r>
            <a:r>
              <a:rPr dirty="0" sz="1800" spc="-10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s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n</a:t>
            </a:r>
            <a:r>
              <a:rPr dirty="0" sz="1800" spc="5" b="1">
                <a:latin typeface="Arial"/>
                <a:cs typeface="Arial"/>
              </a:rPr>
              <a:t>o</a:t>
            </a:r>
            <a:r>
              <a:rPr dirty="0" sz="1800" b="1">
                <a:latin typeface="Arial"/>
                <a:cs typeface="Arial"/>
              </a:rPr>
              <a:t>r</a:t>
            </a:r>
            <a:r>
              <a:rPr dirty="0" sz="1800" spc="-10" b="1">
                <a:latin typeface="Arial"/>
                <a:cs typeface="Arial"/>
              </a:rPr>
              <a:t>m</a:t>
            </a:r>
            <a:r>
              <a:rPr dirty="0" sz="1800" b="1">
                <a:latin typeface="Arial"/>
                <a:cs typeface="Arial"/>
              </a:rPr>
              <a:t>al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and</a:t>
            </a:r>
            <a:r>
              <a:rPr dirty="0" sz="1800" b="1">
                <a:latin typeface="Arial"/>
                <a:cs typeface="Arial"/>
              </a:rPr>
              <a:t> si</a:t>
            </a:r>
            <a:r>
              <a:rPr dirty="0" sz="1800" spc="-10" b="1">
                <a:latin typeface="Arial"/>
                <a:cs typeface="Arial"/>
              </a:rPr>
              <a:t>c</a:t>
            </a:r>
            <a:r>
              <a:rPr dirty="0" sz="1800" b="1">
                <a:latin typeface="Arial"/>
                <a:cs typeface="Arial"/>
              </a:rPr>
              <a:t>kl</a:t>
            </a:r>
            <a:r>
              <a:rPr dirty="0" sz="1800" spc="-10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-c</a:t>
            </a:r>
            <a:r>
              <a:rPr dirty="0" sz="1800" spc="-10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ll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alleles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5" b="1">
                <a:latin typeface="Arial"/>
                <a:cs typeface="Arial"/>
              </a:rPr>
              <a:t>o</a:t>
            </a:r>
            <a:r>
              <a:rPr dirty="0" sz="1800" b="1">
                <a:latin typeface="Arial"/>
                <a:cs typeface="Arial"/>
              </a:rPr>
              <a:t>f t</a:t>
            </a:r>
            <a:r>
              <a:rPr dirty="0" sz="1800" spc="5" b="1">
                <a:latin typeface="Arial"/>
                <a:cs typeface="Arial"/>
              </a:rPr>
              <a:t>h</a:t>
            </a:r>
            <a:r>
              <a:rPr dirty="0" sz="1800" b="1">
                <a:latin typeface="Arial"/>
                <a:cs typeface="Arial"/>
              </a:rPr>
              <a:t>e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5" b="1">
                <a:latin typeface="Symbol"/>
                <a:cs typeface="Symbol"/>
              </a:rPr>
              <a:t></a:t>
            </a:r>
            <a:r>
              <a:rPr dirty="0" sz="1800" b="1">
                <a:latin typeface="Arial"/>
                <a:cs typeface="Arial"/>
              </a:rPr>
              <a:t>-g</a:t>
            </a:r>
            <a:r>
              <a:rPr dirty="0" sz="1800" spc="5" b="1">
                <a:latin typeface="Arial"/>
                <a:cs typeface="Arial"/>
              </a:rPr>
              <a:t>l</a:t>
            </a:r>
            <a:r>
              <a:rPr dirty="0" sz="1800" b="1">
                <a:latin typeface="Arial"/>
                <a:cs typeface="Arial"/>
              </a:rPr>
              <a:t>o</a:t>
            </a:r>
            <a:r>
              <a:rPr dirty="0" sz="1800" spc="5" b="1">
                <a:latin typeface="Arial"/>
                <a:cs typeface="Arial"/>
              </a:rPr>
              <a:t>b</a:t>
            </a:r>
            <a:r>
              <a:rPr dirty="0" sz="1800" b="1">
                <a:latin typeface="Arial"/>
                <a:cs typeface="Arial"/>
              </a:rPr>
              <a:t>in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gene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18913" y="4545384"/>
            <a:ext cx="3535679" cy="802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7820" marR="5080" indent="-325755">
              <a:lnSpc>
                <a:spcPct val="98600"/>
              </a:lnSpc>
            </a:pPr>
            <a:r>
              <a:rPr dirty="0" sz="1800" b="1">
                <a:latin typeface="Arial"/>
                <a:cs typeface="Arial"/>
              </a:rPr>
              <a:t>(b)</a:t>
            </a:r>
            <a:r>
              <a:rPr dirty="0" sz="1800" spc="-240" b="1">
                <a:latin typeface="Arial"/>
                <a:cs typeface="Arial"/>
              </a:rPr>
              <a:t> </a:t>
            </a:r>
            <a:r>
              <a:rPr dirty="0" baseline="1543" sz="2700" b="1">
                <a:latin typeface="Arial"/>
                <a:cs typeface="Arial"/>
              </a:rPr>
              <a:t>Ele</a:t>
            </a:r>
            <a:r>
              <a:rPr dirty="0" baseline="1543" sz="2700" spc="-15" b="1">
                <a:latin typeface="Arial"/>
                <a:cs typeface="Arial"/>
              </a:rPr>
              <a:t>c</a:t>
            </a:r>
            <a:r>
              <a:rPr dirty="0" baseline="1543" sz="2700" b="1">
                <a:latin typeface="Arial"/>
                <a:cs typeface="Arial"/>
              </a:rPr>
              <a:t>trop</a:t>
            </a:r>
            <a:r>
              <a:rPr dirty="0" baseline="1543" sz="2700" spc="7" b="1">
                <a:latin typeface="Arial"/>
                <a:cs typeface="Arial"/>
              </a:rPr>
              <a:t>h</a:t>
            </a:r>
            <a:r>
              <a:rPr dirty="0" baseline="1543" sz="2700" b="1">
                <a:latin typeface="Arial"/>
                <a:cs typeface="Arial"/>
              </a:rPr>
              <a:t>ore</a:t>
            </a:r>
            <a:r>
              <a:rPr dirty="0" baseline="1543" sz="2700" spc="-15" b="1">
                <a:latin typeface="Arial"/>
                <a:cs typeface="Arial"/>
              </a:rPr>
              <a:t>s</a:t>
            </a:r>
            <a:r>
              <a:rPr dirty="0" baseline="1543" sz="2700" b="1">
                <a:latin typeface="Arial"/>
                <a:cs typeface="Arial"/>
              </a:rPr>
              <a:t>is</a:t>
            </a:r>
            <a:r>
              <a:rPr dirty="0" baseline="1543" sz="2700" spc="-15" b="1">
                <a:latin typeface="Arial"/>
                <a:cs typeface="Arial"/>
              </a:rPr>
              <a:t> </a:t>
            </a:r>
            <a:r>
              <a:rPr dirty="0" baseline="1543" sz="2700" b="1">
                <a:latin typeface="Arial"/>
                <a:cs typeface="Arial"/>
              </a:rPr>
              <a:t>of </a:t>
            </a:r>
            <a:r>
              <a:rPr dirty="0" baseline="1543" sz="2700" spc="-15" b="1">
                <a:latin typeface="Arial"/>
                <a:cs typeface="Arial"/>
              </a:rPr>
              <a:t>r</a:t>
            </a:r>
            <a:r>
              <a:rPr dirty="0" baseline="1543" sz="2700" b="1">
                <a:latin typeface="Arial"/>
                <a:cs typeface="Arial"/>
              </a:rPr>
              <a:t>e</a:t>
            </a:r>
            <a:r>
              <a:rPr dirty="0" baseline="1543" sz="2700" spc="-15" b="1">
                <a:latin typeface="Arial"/>
                <a:cs typeface="Arial"/>
              </a:rPr>
              <a:t>s</a:t>
            </a:r>
            <a:r>
              <a:rPr dirty="0" baseline="1543" sz="2700" b="1">
                <a:latin typeface="Arial"/>
                <a:cs typeface="Arial"/>
              </a:rPr>
              <a:t>triction</a:t>
            </a:r>
            <a:r>
              <a:rPr dirty="0" baseline="1543" sz="270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fr</a:t>
            </a:r>
            <a:r>
              <a:rPr dirty="0" sz="1800" spc="-10" b="1">
                <a:latin typeface="Arial"/>
                <a:cs typeface="Arial"/>
              </a:rPr>
              <a:t>a</a:t>
            </a:r>
            <a:r>
              <a:rPr dirty="0" sz="1800" b="1">
                <a:latin typeface="Arial"/>
                <a:cs typeface="Arial"/>
              </a:rPr>
              <a:t>gments from n</a:t>
            </a:r>
            <a:r>
              <a:rPr dirty="0" sz="1800" spc="5" b="1">
                <a:latin typeface="Arial"/>
                <a:cs typeface="Arial"/>
              </a:rPr>
              <a:t>o</a:t>
            </a:r>
            <a:r>
              <a:rPr dirty="0" sz="1800" b="1">
                <a:latin typeface="Arial"/>
                <a:cs typeface="Arial"/>
              </a:rPr>
              <a:t>r</a:t>
            </a:r>
            <a:r>
              <a:rPr dirty="0" sz="1800" spc="-10" b="1">
                <a:latin typeface="Arial"/>
                <a:cs typeface="Arial"/>
              </a:rPr>
              <a:t>m</a:t>
            </a:r>
            <a:r>
              <a:rPr dirty="0" sz="1800" b="1">
                <a:latin typeface="Arial"/>
                <a:cs typeface="Arial"/>
              </a:rPr>
              <a:t>al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and</a:t>
            </a:r>
            <a:r>
              <a:rPr dirty="0" sz="1800" b="1">
                <a:latin typeface="Arial"/>
                <a:cs typeface="Arial"/>
              </a:rPr>
              <a:t> si</a:t>
            </a:r>
            <a:r>
              <a:rPr dirty="0" sz="1800" spc="-10" b="1">
                <a:latin typeface="Arial"/>
                <a:cs typeface="Arial"/>
              </a:rPr>
              <a:t>c</a:t>
            </a:r>
            <a:r>
              <a:rPr dirty="0" sz="1800" b="1">
                <a:latin typeface="Arial"/>
                <a:cs typeface="Arial"/>
              </a:rPr>
              <a:t>kl</a:t>
            </a:r>
            <a:r>
              <a:rPr dirty="0" sz="1800" spc="-10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-c</a:t>
            </a:r>
            <a:r>
              <a:rPr dirty="0" sz="1800" spc="-10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ll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alleles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30755" y="2201370"/>
            <a:ext cx="50545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201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bp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4351" y="2194892"/>
            <a:ext cx="50545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175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bp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00352" y="3847932"/>
            <a:ext cx="506095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3</a:t>
            </a:r>
            <a:r>
              <a:rPr dirty="0" sz="1200" spc="5" b="1">
                <a:latin typeface="Arial"/>
                <a:cs typeface="Arial"/>
              </a:rPr>
              <a:t>7</a:t>
            </a:r>
            <a:r>
              <a:rPr dirty="0" sz="1200" b="1">
                <a:latin typeface="Arial"/>
                <a:cs typeface="Arial"/>
              </a:rPr>
              <a:t>6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bp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00933" y="2194892"/>
            <a:ext cx="113411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Large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fragm</a:t>
            </a:r>
            <a:r>
              <a:rPr dirty="0" sz="1200" spc="5" b="1">
                <a:latin typeface="Arial"/>
                <a:cs typeface="Arial"/>
              </a:rPr>
              <a:t>e</a:t>
            </a:r>
            <a:r>
              <a:rPr dirty="0" sz="1200" b="1">
                <a:latin typeface="Arial"/>
                <a:cs typeface="Arial"/>
              </a:rPr>
              <a:t>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92932" y="3856053"/>
            <a:ext cx="113411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Large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fragm</a:t>
            </a:r>
            <a:r>
              <a:rPr dirty="0" sz="1200" spc="5" b="1">
                <a:latin typeface="Arial"/>
                <a:cs typeface="Arial"/>
              </a:rPr>
              <a:t>e</a:t>
            </a:r>
            <a:r>
              <a:rPr dirty="0" sz="1200" b="1">
                <a:latin typeface="Arial"/>
                <a:cs typeface="Arial"/>
              </a:rPr>
              <a:t>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91685" y="2527228"/>
            <a:ext cx="546100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 i="1">
                <a:solidFill>
                  <a:srgbClr val="EE1A22"/>
                </a:solidFill>
                <a:latin typeface="Arial"/>
                <a:cs typeface="Arial"/>
              </a:rPr>
              <a:t>Dd</a:t>
            </a:r>
            <a:r>
              <a:rPr dirty="0" sz="1800" spc="-5" b="1" i="1">
                <a:solidFill>
                  <a:srgbClr val="EE1A22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EE1A22"/>
                </a:solidFill>
                <a:latin typeface="Times New Roman"/>
                <a:cs typeface="Times New Roman"/>
              </a:rPr>
              <a:t>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84200" y="2117725"/>
            <a:ext cx="76200" cy="317500"/>
          </a:xfrm>
          <a:custGeom>
            <a:avLst/>
            <a:gdLst/>
            <a:ahLst/>
            <a:cxnLst/>
            <a:rect l="l" t="t" r="r" b="b"/>
            <a:pathLst>
              <a:path w="76200" h="317500">
                <a:moveTo>
                  <a:pt x="44450" y="38100"/>
                </a:moveTo>
                <a:lnTo>
                  <a:pt x="31750" y="38100"/>
                </a:lnTo>
                <a:lnTo>
                  <a:pt x="31750" y="317500"/>
                </a:lnTo>
                <a:lnTo>
                  <a:pt x="44450" y="317500"/>
                </a:lnTo>
                <a:lnTo>
                  <a:pt x="44450" y="38100"/>
                </a:lnTo>
                <a:close/>
              </a:path>
              <a:path w="76200" h="317500">
                <a:moveTo>
                  <a:pt x="38100" y="0"/>
                </a:moveTo>
                <a:lnTo>
                  <a:pt x="0" y="50800"/>
                </a:lnTo>
                <a:lnTo>
                  <a:pt x="31750" y="50800"/>
                </a:lnTo>
                <a:lnTo>
                  <a:pt x="31750" y="38100"/>
                </a:lnTo>
                <a:lnTo>
                  <a:pt x="66675" y="38100"/>
                </a:lnTo>
                <a:lnTo>
                  <a:pt x="38100" y="0"/>
                </a:lnTo>
                <a:close/>
              </a:path>
              <a:path w="76200" h="317500">
                <a:moveTo>
                  <a:pt x="66675" y="38100"/>
                </a:moveTo>
                <a:lnTo>
                  <a:pt x="44450" y="38100"/>
                </a:lnTo>
                <a:lnTo>
                  <a:pt x="44450" y="50800"/>
                </a:lnTo>
                <a:lnTo>
                  <a:pt x="76200" y="50800"/>
                </a:lnTo>
                <a:lnTo>
                  <a:pt x="66675" y="381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411350" y="2111375"/>
            <a:ext cx="76200" cy="317500"/>
          </a:xfrm>
          <a:custGeom>
            <a:avLst/>
            <a:gdLst/>
            <a:ahLst/>
            <a:cxnLst/>
            <a:rect l="l" t="t" r="r" b="b"/>
            <a:pathLst>
              <a:path w="76200" h="317500">
                <a:moveTo>
                  <a:pt x="44323" y="38100"/>
                </a:moveTo>
                <a:lnTo>
                  <a:pt x="31623" y="38100"/>
                </a:lnTo>
                <a:lnTo>
                  <a:pt x="31623" y="317500"/>
                </a:lnTo>
                <a:lnTo>
                  <a:pt x="44323" y="317500"/>
                </a:lnTo>
                <a:lnTo>
                  <a:pt x="44323" y="38100"/>
                </a:lnTo>
                <a:close/>
              </a:path>
              <a:path w="76200" h="317500">
                <a:moveTo>
                  <a:pt x="38100" y="0"/>
                </a:moveTo>
                <a:lnTo>
                  <a:pt x="0" y="50800"/>
                </a:lnTo>
                <a:lnTo>
                  <a:pt x="31623" y="50800"/>
                </a:lnTo>
                <a:lnTo>
                  <a:pt x="31623" y="38100"/>
                </a:lnTo>
                <a:lnTo>
                  <a:pt x="66675" y="38100"/>
                </a:lnTo>
                <a:lnTo>
                  <a:pt x="38100" y="0"/>
                </a:lnTo>
                <a:close/>
              </a:path>
              <a:path w="76200" h="317500">
                <a:moveTo>
                  <a:pt x="66675" y="38100"/>
                </a:moveTo>
                <a:lnTo>
                  <a:pt x="44323" y="38100"/>
                </a:lnTo>
                <a:lnTo>
                  <a:pt x="44323" y="50800"/>
                </a:lnTo>
                <a:lnTo>
                  <a:pt x="76200" y="50800"/>
                </a:lnTo>
                <a:lnTo>
                  <a:pt x="66675" y="381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443098" y="2097023"/>
            <a:ext cx="76200" cy="344805"/>
          </a:xfrm>
          <a:custGeom>
            <a:avLst/>
            <a:gdLst/>
            <a:ahLst/>
            <a:cxnLst/>
            <a:rect l="l" t="t" r="r" b="b"/>
            <a:pathLst>
              <a:path w="76200" h="344805">
                <a:moveTo>
                  <a:pt x="44450" y="38100"/>
                </a:moveTo>
                <a:lnTo>
                  <a:pt x="31750" y="38100"/>
                </a:lnTo>
                <a:lnTo>
                  <a:pt x="31750" y="344550"/>
                </a:lnTo>
                <a:lnTo>
                  <a:pt x="44450" y="344550"/>
                </a:lnTo>
                <a:lnTo>
                  <a:pt x="44450" y="38100"/>
                </a:lnTo>
                <a:close/>
              </a:path>
              <a:path w="76200" h="344805">
                <a:moveTo>
                  <a:pt x="38100" y="0"/>
                </a:moveTo>
                <a:lnTo>
                  <a:pt x="0" y="50800"/>
                </a:lnTo>
                <a:lnTo>
                  <a:pt x="31750" y="50800"/>
                </a:lnTo>
                <a:lnTo>
                  <a:pt x="31750" y="38100"/>
                </a:lnTo>
                <a:lnTo>
                  <a:pt x="66675" y="38100"/>
                </a:lnTo>
                <a:lnTo>
                  <a:pt x="38100" y="0"/>
                </a:lnTo>
                <a:close/>
              </a:path>
              <a:path w="76200" h="344805">
                <a:moveTo>
                  <a:pt x="66675" y="38100"/>
                </a:moveTo>
                <a:lnTo>
                  <a:pt x="44450" y="38100"/>
                </a:lnTo>
                <a:lnTo>
                  <a:pt x="44450" y="50800"/>
                </a:lnTo>
                <a:lnTo>
                  <a:pt x="76200" y="50800"/>
                </a:lnTo>
                <a:lnTo>
                  <a:pt x="66675" y="381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359275" y="2122423"/>
            <a:ext cx="76200" cy="303530"/>
          </a:xfrm>
          <a:custGeom>
            <a:avLst/>
            <a:gdLst/>
            <a:ahLst/>
            <a:cxnLst/>
            <a:rect l="l" t="t" r="r" b="b"/>
            <a:pathLst>
              <a:path w="76200" h="303530">
                <a:moveTo>
                  <a:pt x="44450" y="38100"/>
                </a:moveTo>
                <a:lnTo>
                  <a:pt x="31750" y="38100"/>
                </a:lnTo>
                <a:lnTo>
                  <a:pt x="31750" y="303275"/>
                </a:lnTo>
                <a:lnTo>
                  <a:pt x="44450" y="303275"/>
                </a:lnTo>
                <a:lnTo>
                  <a:pt x="44450" y="38100"/>
                </a:lnTo>
                <a:close/>
              </a:path>
              <a:path w="76200" h="303530">
                <a:moveTo>
                  <a:pt x="38100" y="0"/>
                </a:moveTo>
                <a:lnTo>
                  <a:pt x="0" y="50800"/>
                </a:lnTo>
                <a:lnTo>
                  <a:pt x="31750" y="50800"/>
                </a:lnTo>
                <a:lnTo>
                  <a:pt x="31750" y="38100"/>
                </a:lnTo>
                <a:lnTo>
                  <a:pt x="66675" y="38100"/>
                </a:lnTo>
                <a:lnTo>
                  <a:pt x="38100" y="0"/>
                </a:lnTo>
                <a:close/>
              </a:path>
              <a:path w="76200" h="303530">
                <a:moveTo>
                  <a:pt x="66675" y="38100"/>
                </a:moveTo>
                <a:lnTo>
                  <a:pt x="44450" y="38100"/>
                </a:lnTo>
                <a:lnTo>
                  <a:pt x="44450" y="50800"/>
                </a:lnTo>
                <a:lnTo>
                  <a:pt x="76200" y="50800"/>
                </a:lnTo>
                <a:lnTo>
                  <a:pt x="66675" y="381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65150" y="3763898"/>
            <a:ext cx="76200" cy="317500"/>
          </a:xfrm>
          <a:custGeom>
            <a:avLst/>
            <a:gdLst/>
            <a:ahLst/>
            <a:cxnLst/>
            <a:rect l="l" t="t" r="r" b="b"/>
            <a:pathLst>
              <a:path w="76200" h="317500">
                <a:moveTo>
                  <a:pt x="44450" y="38100"/>
                </a:moveTo>
                <a:lnTo>
                  <a:pt x="31750" y="38100"/>
                </a:lnTo>
                <a:lnTo>
                  <a:pt x="31750" y="317500"/>
                </a:lnTo>
                <a:lnTo>
                  <a:pt x="44450" y="317500"/>
                </a:lnTo>
                <a:lnTo>
                  <a:pt x="44450" y="38100"/>
                </a:lnTo>
                <a:close/>
              </a:path>
              <a:path w="76200" h="317500">
                <a:moveTo>
                  <a:pt x="38100" y="0"/>
                </a:moveTo>
                <a:lnTo>
                  <a:pt x="0" y="50800"/>
                </a:lnTo>
                <a:lnTo>
                  <a:pt x="31750" y="50800"/>
                </a:lnTo>
                <a:lnTo>
                  <a:pt x="31750" y="38100"/>
                </a:lnTo>
                <a:lnTo>
                  <a:pt x="66675" y="38100"/>
                </a:lnTo>
                <a:lnTo>
                  <a:pt x="38100" y="0"/>
                </a:lnTo>
                <a:close/>
              </a:path>
              <a:path w="76200" h="317500">
                <a:moveTo>
                  <a:pt x="66675" y="38100"/>
                </a:moveTo>
                <a:lnTo>
                  <a:pt x="44450" y="38100"/>
                </a:lnTo>
                <a:lnTo>
                  <a:pt x="44450" y="50800"/>
                </a:lnTo>
                <a:lnTo>
                  <a:pt x="76200" y="50800"/>
                </a:lnTo>
                <a:lnTo>
                  <a:pt x="66675" y="381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468498" y="3765550"/>
            <a:ext cx="76200" cy="317500"/>
          </a:xfrm>
          <a:custGeom>
            <a:avLst/>
            <a:gdLst/>
            <a:ahLst/>
            <a:cxnLst/>
            <a:rect l="l" t="t" r="r" b="b"/>
            <a:pathLst>
              <a:path w="76200" h="317500">
                <a:moveTo>
                  <a:pt x="44450" y="38100"/>
                </a:moveTo>
                <a:lnTo>
                  <a:pt x="31750" y="38100"/>
                </a:lnTo>
                <a:lnTo>
                  <a:pt x="31750" y="317500"/>
                </a:lnTo>
                <a:lnTo>
                  <a:pt x="44450" y="317500"/>
                </a:lnTo>
                <a:lnTo>
                  <a:pt x="44450" y="38100"/>
                </a:lnTo>
                <a:close/>
              </a:path>
              <a:path w="76200" h="317500">
                <a:moveTo>
                  <a:pt x="38100" y="0"/>
                </a:moveTo>
                <a:lnTo>
                  <a:pt x="0" y="50800"/>
                </a:lnTo>
                <a:lnTo>
                  <a:pt x="31750" y="50800"/>
                </a:lnTo>
                <a:lnTo>
                  <a:pt x="31750" y="38100"/>
                </a:lnTo>
                <a:lnTo>
                  <a:pt x="66675" y="38100"/>
                </a:lnTo>
                <a:lnTo>
                  <a:pt x="38100" y="0"/>
                </a:lnTo>
                <a:close/>
              </a:path>
              <a:path w="76200" h="317500">
                <a:moveTo>
                  <a:pt x="66675" y="38100"/>
                </a:moveTo>
                <a:lnTo>
                  <a:pt x="44450" y="38100"/>
                </a:lnTo>
                <a:lnTo>
                  <a:pt x="44450" y="50800"/>
                </a:lnTo>
                <a:lnTo>
                  <a:pt x="76200" y="50800"/>
                </a:lnTo>
                <a:lnTo>
                  <a:pt x="66675" y="381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346575" y="3751198"/>
            <a:ext cx="76200" cy="317500"/>
          </a:xfrm>
          <a:custGeom>
            <a:avLst/>
            <a:gdLst/>
            <a:ahLst/>
            <a:cxnLst/>
            <a:rect l="l" t="t" r="r" b="b"/>
            <a:pathLst>
              <a:path w="76200" h="317500">
                <a:moveTo>
                  <a:pt x="44450" y="38100"/>
                </a:moveTo>
                <a:lnTo>
                  <a:pt x="31750" y="38100"/>
                </a:lnTo>
                <a:lnTo>
                  <a:pt x="31750" y="317500"/>
                </a:lnTo>
                <a:lnTo>
                  <a:pt x="44450" y="317500"/>
                </a:lnTo>
                <a:lnTo>
                  <a:pt x="44450" y="38100"/>
                </a:lnTo>
                <a:close/>
              </a:path>
              <a:path w="76200" h="317500">
                <a:moveTo>
                  <a:pt x="38100" y="0"/>
                </a:moveTo>
                <a:lnTo>
                  <a:pt x="0" y="50800"/>
                </a:lnTo>
                <a:lnTo>
                  <a:pt x="31750" y="50800"/>
                </a:lnTo>
                <a:lnTo>
                  <a:pt x="31750" y="38100"/>
                </a:lnTo>
                <a:lnTo>
                  <a:pt x="66675" y="38100"/>
                </a:lnTo>
                <a:lnTo>
                  <a:pt x="38100" y="0"/>
                </a:lnTo>
                <a:close/>
              </a:path>
              <a:path w="76200" h="317500">
                <a:moveTo>
                  <a:pt x="66675" y="38100"/>
                </a:moveTo>
                <a:lnTo>
                  <a:pt x="44450" y="38100"/>
                </a:lnTo>
                <a:lnTo>
                  <a:pt x="44450" y="50800"/>
                </a:lnTo>
                <a:lnTo>
                  <a:pt x="76200" y="50800"/>
                </a:lnTo>
                <a:lnTo>
                  <a:pt x="66675" y="381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61987" y="2236723"/>
            <a:ext cx="104775" cy="76200"/>
          </a:xfrm>
          <a:custGeom>
            <a:avLst/>
            <a:gdLst/>
            <a:ahLst/>
            <a:cxnLst/>
            <a:rect l="l" t="t" r="r" b="b"/>
            <a:pathLst>
              <a:path w="104775" h="76200">
                <a:moveTo>
                  <a:pt x="50800" y="0"/>
                </a:moveTo>
                <a:lnTo>
                  <a:pt x="0" y="38100"/>
                </a:lnTo>
                <a:lnTo>
                  <a:pt x="50800" y="76200"/>
                </a:lnTo>
                <a:lnTo>
                  <a:pt x="50800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50800" y="31750"/>
                </a:lnTo>
                <a:lnTo>
                  <a:pt x="50800" y="0"/>
                </a:lnTo>
                <a:close/>
              </a:path>
              <a:path w="104775" h="76200">
                <a:moveTo>
                  <a:pt x="50800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50800" y="44450"/>
                </a:lnTo>
                <a:lnTo>
                  <a:pt x="50800" y="31750"/>
                </a:lnTo>
                <a:close/>
              </a:path>
              <a:path w="104775" h="76200">
                <a:moveTo>
                  <a:pt x="104775" y="31750"/>
                </a:moveTo>
                <a:lnTo>
                  <a:pt x="50800" y="31750"/>
                </a:lnTo>
                <a:lnTo>
                  <a:pt x="50800" y="44450"/>
                </a:lnTo>
                <a:lnTo>
                  <a:pt x="104775" y="44450"/>
                </a:lnTo>
                <a:lnTo>
                  <a:pt x="104775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495425" y="2236723"/>
            <a:ext cx="171450" cy="76200"/>
          </a:xfrm>
          <a:custGeom>
            <a:avLst/>
            <a:gdLst/>
            <a:ahLst/>
            <a:cxnLst/>
            <a:rect l="l" t="t" r="r" b="b"/>
            <a:pathLst>
              <a:path w="171450" h="76200">
                <a:moveTo>
                  <a:pt x="50800" y="0"/>
                </a:moveTo>
                <a:lnTo>
                  <a:pt x="0" y="38100"/>
                </a:lnTo>
                <a:lnTo>
                  <a:pt x="50800" y="76200"/>
                </a:lnTo>
                <a:lnTo>
                  <a:pt x="50800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50800" y="31750"/>
                </a:lnTo>
                <a:lnTo>
                  <a:pt x="50800" y="0"/>
                </a:lnTo>
                <a:close/>
              </a:path>
              <a:path w="171450" h="76200">
                <a:moveTo>
                  <a:pt x="50800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50800" y="44450"/>
                </a:lnTo>
                <a:lnTo>
                  <a:pt x="50800" y="31750"/>
                </a:lnTo>
                <a:close/>
              </a:path>
              <a:path w="171450" h="76200">
                <a:moveTo>
                  <a:pt x="171450" y="31750"/>
                </a:moveTo>
                <a:lnTo>
                  <a:pt x="50800" y="31750"/>
                </a:lnTo>
                <a:lnTo>
                  <a:pt x="50800" y="44450"/>
                </a:lnTo>
                <a:lnTo>
                  <a:pt x="171450" y="44450"/>
                </a:lnTo>
                <a:lnTo>
                  <a:pt x="17145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309750" y="2236723"/>
            <a:ext cx="119380" cy="76200"/>
          </a:xfrm>
          <a:custGeom>
            <a:avLst/>
            <a:gdLst/>
            <a:ahLst/>
            <a:cxnLst/>
            <a:rect l="l" t="t" r="r" b="b"/>
            <a:pathLst>
              <a:path w="119380" h="76200">
                <a:moveTo>
                  <a:pt x="68199" y="0"/>
                </a:moveTo>
                <a:lnTo>
                  <a:pt x="68199" y="76200"/>
                </a:lnTo>
                <a:lnTo>
                  <a:pt x="110532" y="44450"/>
                </a:lnTo>
                <a:lnTo>
                  <a:pt x="80899" y="44450"/>
                </a:lnTo>
                <a:lnTo>
                  <a:pt x="80899" y="31750"/>
                </a:lnTo>
                <a:lnTo>
                  <a:pt x="110532" y="31750"/>
                </a:lnTo>
                <a:lnTo>
                  <a:pt x="68199" y="0"/>
                </a:lnTo>
                <a:close/>
              </a:path>
              <a:path w="119380" h="76200">
                <a:moveTo>
                  <a:pt x="68199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8199" y="44450"/>
                </a:lnTo>
                <a:lnTo>
                  <a:pt x="68199" y="31750"/>
                </a:lnTo>
                <a:close/>
              </a:path>
              <a:path w="119380" h="76200">
                <a:moveTo>
                  <a:pt x="110532" y="31750"/>
                </a:moveTo>
                <a:lnTo>
                  <a:pt x="80899" y="31750"/>
                </a:lnTo>
                <a:lnTo>
                  <a:pt x="80899" y="44450"/>
                </a:lnTo>
                <a:lnTo>
                  <a:pt x="110532" y="44450"/>
                </a:lnTo>
                <a:lnTo>
                  <a:pt x="118999" y="38100"/>
                </a:lnTo>
                <a:lnTo>
                  <a:pt x="110532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281173" y="2232025"/>
            <a:ext cx="171450" cy="76200"/>
          </a:xfrm>
          <a:custGeom>
            <a:avLst/>
            <a:gdLst/>
            <a:ahLst/>
            <a:cxnLst/>
            <a:rect l="l" t="t" r="r" b="b"/>
            <a:pathLst>
              <a:path w="171450" h="76200">
                <a:moveTo>
                  <a:pt x="120650" y="0"/>
                </a:moveTo>
                <a:lnTo>
                  <a:pt x="120650" y="76200"/>
                </a:lnTo>
                <a:lnTo>
                  <a:pt x="162983" y="44450"/>
                </a:lnTo>
                <a:lnTo>
                  <a:pt x="133350" y="44450"/>
                </a:lnTo>
                <a:lnTo>
                  <a:pt x="133350" y="31750"/>
                </a:lnTo>
                <a:lnTo>
                  <a:pt x="162983" y="31750"/>
                </a:lnTo>
                <a:lnTo>
                  <a:pt x="120650" y="0"/>
                </a:lnTo>
                <a:close/>
              </a:path>
              <a:path w="171450" h="76200">
                <a:moveTo>
                  <a:pt x="12065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20650" y="44450"/>
                </a:lnTo>
                <a:lnTo>
                  <a:pt x="120650" y="31750"/>
                </a:lnTo>
                <a:close/>
              </a:path>
              <a:path w="171450" h="76200">
                <a:moveTo>
                  <a:pt x="162983" y="31750"/>
                </a:moveTo>
                <a:lnTo>
                  <a:pt x="133350" y="31750"/>
                </a:lnTo>
                <a:lnTo>
                  <a:pt x="133350" y="44450"/>
                </a:lnTo>
                <a:lnTo>
                  <a:pt x="162983" y="44450"/>
                </a:lnTo>
                <a:lnTo>
                  <a:pt x="171450" y="38100"/>
                </a:lnTo>
                <a:lnTo>
                  <a:pt x="162983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106798" y="2232025"/>
            <a:ext cx="278130" cy="76200"/>
          </a:xfrm>
          <a:custGeom>
            <a:avLst/>
            <a:gdLst/>
            <a:ahLst/>
            <a:cxnLst/>
            <a:rect l="l" t="t" r="r" b="b"/>
            <a:pathLst>
              <a:path w="278129" h="76200">
                <a:moveTo>
                  <a:pt x="201675" y="0"/>
                </a:moveTo>
                <a:lnTo>
                  <a:pt x="201675" y="76200"/>
                </a:lnTo>
                <a:lnTo>
                  <a:pt x="265175" y="44450"/>
                </a:lnTo>
                <a:lnTo>
                  <a:pt x="214375" y="44450"/>
                </a:lnTo>
                <a:lnTo>
                  <a:pt x="214375" y="31750"/>
                </a:lnTo>
                <a:lnTo>
                  <a:pt x="265175" y="31750"/>
                </a:lnTo>
                <a:lnTo>
                  <a:pt x="201675" y="0"/>
                </a:lnTo>
                <a:close/>
              </a:path>
              <a:path w="278129" h="76200">
                <a:moveTo>
                  <a:pt x="201675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01675" y="44450"/>
                </a:lnTo>
                <a:lnTo>
                  <a:pt x="201675" y="31750"/>
                </a:lnTo>
                <a:close/>
              </a:path>
              <a:path w="278129" h="76200">
                <a:moveTo>
                  <a:pt x="265175" y="31750"/>
                </a:moveTo>
                <a:lnTo>
                  <a:pt x="214375" y="31750"/>
                </a:lnTo>
                <a:lnTo>
                  <a:pt x="214375" y="44450"/>
                </a:lnTo>
                <a:lnTo>
                  <a:pt x="265175" y="44450"/>
                </a:lnTo>
                <a:lnTo>
                  <a:pt x="277875" y="38100"/>
                </a:lnTo>
                <a:lnTo>
                  <a:pt x="265175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508250" y="2243073"/>
            <a:ext cx="330200" cy="76200"/>
          </a:xfrm>
          <a:custGeom>
            <a:avLst/>
            <a:gdLst/>
            <a:ahLst/>
            <a:cxnLst/>
            <a:rect l="l" t="t" r="r" b="b"/>
            <a:pathLst>
              <a:path w="330200" h="76200">
                <a:moveTo>
                  <a:pt x="50800" y="0"/>
                </a:moveTo>
                <a:lnTo>
                  <a:pt x="0" y="38100"/>
                </a:lnTo>
                <a:lnTo>
                  <a:pt x="50800" y="76200"/>
                </a:lnTo>
                <a:lnTo>
                  <a:pt x="50800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50800" y="31750"/>
                </a:lnTo>
                <a:lnTo>
                  <a:pt x="50800" y="0"/>
                </a:lnTo>
                <a:close/>
              </a:path>
              <a:path w="330200" h="76200">
                <a:moveTo>
                  <a:pt x="50800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50800" y="44450"/>
                </a:lnTo>
                <a:lnTo>
                  <a:pt x="50800" y="31750"/>
                </a:lnTo>
                <a:close/>
              </a:path>
              <a:path w="330200" h="76200">
                <a:moveTo>
                  <a:pt x="330200" y="31750"/>
                </a:moveTo>
                <a:lnTo>
                  <a:pt x="50800" y="31750"/>
                </a:lnTo>
                <a:lnTo>
                  <a:pt x="50800" y="44450"/>
                </a:lnTo>
                <a:lnTo>
                  <a:pt x="330200" y="44450"/>
                </a:lnTo>
                <a:lnTo>
                  <a:pt x="3302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36587" y="3892550"/>
            <a:ext cx="622300" cy="76200"/>
          </a:xfrm>
          <a:custGeom>
            <a:avLst/>
            <a:gdLst/>
            <a:ahLst/>
            <a:cxnLst/>
            <a:rect l="l" t="t" r="r" b="b"/>
            <a:pathLst>
              <a:path w="622300" h="76200">
                <a:moveTo>
                  <a:pt x="50800" y="0"/>
                </a:moveTo>
                <a:lnTo>
                  <a:pt x="0" y="38100"/>
                </a:lnTo>
                <a:lnTo>
                  <a:pt x="50800" y="76200"/>
                </a:lnTo>
                <a:lnTo>
                  <a:pt x="50800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50800" y="31750"/>
                </a:lnTo>
                <a:lnTo>
                  <a:pt x="50800" y="0"/>
                </a:lnTo>
                <a:close/>
              </a:path>
              <a:path w="622300" h="76200">
                <a:moveTo>
                  <a:pt x="50800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50800" y="44450"/>
                </a:lnTo>
                <a:lnTo>
                  <a:pt x="50800" y="31750"/>
                </a:lnTo>
                <a:close/>
              </a:path>
              <a:path w="622300" h="76200">
                <a:moveTo>
                  <a:pt x="622300" y="31750"/>
                </a:moveTo>
                <a:lnTo>
                  <a:pt x="50800" y="31750"/>
                </a:lnTo>
                <a:lnTo>
                  <a:pt x="50800" y="44450"/>
                </a:lnTo>
                <a:lnTo>
                  <a:pt x="622300" y="44450"/>
                </a:lnTo>
                <a:lnTo>
                  <a:pt x="622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514600" y="3890898"/>
            <a:ext cx="357505" cy="76200"/>
          </a:xfrm>
          <a:custGeom>
            <a:avLst/>
            <a:gdLst/>
            <a:ahLst/>
            <a:cxnLst/>
            <a:rect l="l" t="t" r="r" b="b"/>
            <a:pathLst>
              <a:path w="357505" h="76200">
                <a:moveTo>
                  <a:pt x="50800" y="0"/>
                </a:moveTo>
                <a:lnTo>
                  <a:pt x="0" y="38100"/>
                </a:lnTo>
                <a:lnTo>
                  <a:pt x="50800" y="76200"/>
                </a:lnTo>
                <a:lnTo>
                  <a:pt x="50800" y="44450"/>
                </a:lnTo>
                <a:lnTo>
                  <a:pt x="38100" y="44450"/>
                </a:lnTo>
                <a:lnTo>
                  <a:pt x="38100" y="31750"/>
                </a:lnTo>
                <a:lnTo>
                  <a:pt x="50800" y="31750"/>
                </a:lnTo>
                <a:lnTo>
                  <a:pt x="50800" y="0"/>
                </a:lnTo>
                <a:close/>
              </a:path>
              <a:path w="357505" h="76200">
                <a:moveTo>
                  <a:pt x="50800" y="31750"/>
                </a:moveTo>
                <a:lnTo>
                  <a:pt x="38100" y="31750"/>
                </a:lnTo>
                <a:lnTo>
                  <a:pt x="38100" y="44450"/>
                </a:lnTo>
                <a:lnTo>
                  <a:pt x="50800" y="44450"/>
                </a:lnTo>
                <a:lnTo>
                  <a:pt x="50800" y="31750"/>
                </a:lnTo>
                <a:close/>
              </a:path>
              <a:path w="357505" h="76200">
                <a:moveTo>
                  <a:pt x="357124" y="31750"/>
                </a:moveTo>
                <a:lnTo>
                  <a:pt x="50800" y="31750"/>
                </a:lnTo>
                <a:lnTo>
                  <a:pt x="50800" y="44450"/>
                </a:lnTo>
                <a:lnTo>
                  <a:pt x="357124" y="44450"/>
                </a:lnTo>
                <a:lnTo>
                  <a:pt x="357124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852548" y="3892550"/>
            <a:ext cx="635000" cy="76200"/>
          </a:xfrm>
          <a:custGeom>
            <a:avLst/>
            <a:gdLst/>
            <a:ahLst/>
            <a:cxnLst/>
            <a:rect l="l" t="t" r="r" b="b"/>
            <a:pathLst>
              <a:path w="635000" h="76200">
                <a:moveTo>
                  <a:pt x="558800" y="0"/>
                </a:moveTo>
                <a:lnTo>
                  <a:pt x="558800" y="76200"/>
                </a:lnTo>
                <a:lnTo>
                  <a:pt x="622300" y="44450"/>
                </a:lnTo>
                <a:lnTo>
                  <a:pt x="571500" y="44450"/>
                </a:lnTo>
                <a:lnTo>
                  <a:pt x="571500" y="31750"/>
                </a:lnTo>
                <a:lnTo>
                  <a:pt x="622300" y="31750"/>
                </a:lnTo>
                <a:lnTo>
                  <a:pt x="558800" y="0"/>
                </a:lnTo>
                <a:close/>
              </a:path>
              <a:path w="635000" h="76200">
                <a:moveTo>
                  <a:pt x="558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58800" y="44450"/>
                </a:lnTo>
                <a:lnTo>
                  <a:pt x="558800" y="31750"/>
                </a:lnTo>
                <a:close/>
              </a:path>
              <a:path w="635000" h="76200">
                <a:moveTo>
                  <a:pt x="622300" y="31750"/>
                </a:moveTo>
                <a:lnTo>
                  <a:pt x="571500" y="31750"/>
                </a:lnTo>
                <a:lnTo>
                  <a:pt x="571500" y="44450"/>
                </a:lnTo>
                <a:lnTo>
                  <a:pt x="622300" y="44450"/>
                </a:lnTo>
                <a:lnTo>
                  <a:pt x="635000" y="38100"/>
                </a:lnTo>
                <a:lnTo>
                  <a:pt x="622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087748" y="3892550"/>
            <a:ext cx="278130" cy="76200"/>
          </a:xfrm>
          <a:custGeom>
            <a:avLst/>
            <a:gdLst/>
            <a:ahLst/>
            <a:cxnLst/>
            <a:rect l="l" t="t" r="r" b="b"/>
            <a:pathLst>
              <a:path w="278129" h="76200">
                <a:moveTo>
                  <a:pt x="201675" y="0"/>
                </a:moveTo>
                <a:lnTo>
                  <a:pt x="201675" y="76200"/>
                </a:lnTo>
                <a:lnTo>
                  <a:pt x="265175" y="44450"/>
                </a:lnTo>
                <a:lnTo>
                  <a:pt x="214375" y="44450"/>
                </a:lnTo>
                <a:lnTo>
                  <a:pt x="214375" y="31750"/>
                </a:lnTo>
                <a:lnTo>
                  <a:pt x="265175" y="31750"/>
                </a:lnTo>
                <a:lnTo>
                  <a:pt x="201675" y="0"/>
                </a:lnTo>
                <a:close/>
              </a:path>
              <a:path w="278129" h="76200">
                <a:moveTo>
                  <a:pt x="201675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01675" y="44450"/>
                </a:lnTo>
                <a:lnTo>
                  <a:pt x="201675" y="31750"/>
                </a:lnTo>
                <a:close/>
              </a:path>
              <a:path w="278129" h="76200">
                <a:moveTo>
                  <a:pt x="265175" y="31750"/>
                </a:moveTo>
                <a:lnTo>
                  <a:pt x="214375" y="31750"/>
                </a:lnTo>
                <a:lnTo>
                  <a:pt x="214375" y="44450"/>
                </a:lnTo>
                <a:lnTo>
                  <a:pt x="265175" y="44450"/>
                </a:lnTo>
                <a:lnTo>
                  <a:pt x="277875" y="38100"/>
                </a:lnTo>
                <a:lnTo>
                  <a:pt x="265175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192212" y="1677923"/>
            <a:ext cx="1879600" cy="179705"/>
          </a:xfrm>
          <a:custGeom>
            <a:avLst/>
            <a:gdLst/>
            <a:ahLst/>
            <a:cxnLst/>
            <a:rect l="l" t="t" r="r" b="b"/>
            <a:pathLst>
              <a:path w="1879600" h="179705">
                <a:moveTo>
                  <a:pt x="0" y="179450"/>
                </a:moveTo>
                <a:lnTo>
                  <a:pt x="15466" y="140549"/>
                </a:lnTo>
                <a:lnTo>
                  <a:pt x="57075" y="110226"/>
                </a:lnTo>
                <a:lnTo>
                  <a:pt x="101115" y="95585"/>
                </a:lnTo>
                <a:lnTo>
                  <a:pt x="152784" y="89815"/>
                </a:lnTo>
                <a:lnTo>
                  <a:pt x="156654" y="89788"/>
                </a:lnTo>
                <a:lnTo>
                  <a:pt x="783145" y="89788"/>
                </a:lnTo>
                <a:lnTo>
                  <a:pt x="835215" y="84713"/>
                </a:lnTo>
                <a:lnTo>
                  <a:pt x="879875" y="70636"/>
                </a:lnTo>
                <a:lnTo>
                  <a:pt x="914093" y="49285"/>
                </a:lnTo>
                <a:lnTo>
                  <a:pt x="938237" y="12488"/>
                </a:lnTo>
                <a:lnTo>
                  <a:pt x="939736" y="0"/>
                </a:lnTo>
                <a:lnTo>
                  <a:pt x="940759" y="10322"/>
                </a:lnTo>
                <a:lnTo>
                  <a:pt x="963433" y="47512"/>
                </a:lnTo>
                <a:lnTo>
                  <a:pt x="996797" y="69308"/>
                </a:lnTo>
                <a:lnTo>
                  <a:pt x="1040806" y="83966"/>
                </a:lnTo>
                <a:lnTo>
                  <a:pt x="1092419" y="89759"/>
                </a:lnTo>
                <a:lnTo>
                  <a:pt x="1096454" y="89788"/>
                </a:lnTo>
                <a:lnTo>
                  <a:pt x="1722945" y="89788"/>
                </a:lnTo>
                <a:lnTo>
                  <a:pt x="1740944" y="90374"/>
                </a:lnTo>
                <a:lnTo>
                  <a:pt x="1758344" y="92088"/>
                </a:lnTo>
                <a:lnTo>
                  <a:pt x="1805824" y="103359"/>
                </a:lnTo>
                <a:lnTo>
                  <a:pt x="1843865" y="122472"/>
                </a:lnTo>
                <a:lnTo>
                  <a:pt x="1874658" y="157154"/>
                </a:lnTo>
                <a:lnTo>
                  <a:pt x="1879536" y="1794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173162" y="3313048"/>
            <a:ext cx="1879600" cy="179705"/>
          </a:xfrm>
          <a:custGeom>
            <a:avLst/>
            <a:gdLst/>
            <a:ahLst/>
            <a:cxnLst/>
            <a:rect l="l" t="t" r="r" b="b"/>
            <a:pathLst>
              <a:path w="1879600" h="179704">
                <a:moveTo>
                  <a:pt x="0" y="179450"/>
                </a:moveTo>
                <a:lnTo>
                  <a:pt x="15466" y="140549"/>
                </a:lnTo>
                <a:lnTo>
                  <a:pt x="57075" y="110226"/>
                </a:lnTo>
                <a:lnTo>
                  <a:pt x="101115" y="95585"/>
                </a:lnTo>
                <a:lnTo>
                  <a:pt x="152784" y="89815"/>
                </a:lnTo>
                <a:lnTo>
                  <a:pt x="156654" y="89788"/>
                </a:lnTo>
                <a:lnTo>
                  <a:pt x="783145" y="89788"/>
                </a:lnTo>
                <a:lnTo>
                  <a:pt x="835215" y="84713"/>
                </a:lnTo>
                <a:lnTo>
                  <a:pt x="879875" y="70636"/>
                </a:lnTo>
                <a:lnTo>
                  <a:pt x="914093" y="49285"/>
                </a:lnTo>
                <a:lnTo>
                  <a:pt x="938237" y="12488"/>
                </a:lnTo>
                <a:lnTo>
                  <a:pt x="939736" y="0"/>
                </a:lnTo>
                <a:lnTo>
                  <a:pt x="940759" y="10322"/>
                </a:lnTo>
                <a:lnTo>
                  <a:pt x="963433" y="47512"/>
                </a:lnTo>
                <a:lnTo>
                  <a:pt x="996797" y="69308"/>
                </a:lnTo>
                <a:lnTo>
                  <a:pt x="1040806" y="83966"/>
                </a:lnTo>
                <a:lnTo>
                  <a:pt x="1092419" y="89759"/>
                </a:lnTo>
                <a:lnTo>
                  <a:pt x="1096454" y="89788"/>
                </a:lnTo>
                <a:lnTo>
                  <a:pt x="1722945" y="89788"/>
                </a:lnTo>
                <a:lnTo>
                  <a:pt x="1740944" y="90374"/>
                </a:lnTo>
                <a:lnTo>
                  <a:pt x="1758344" y="92088"/>
                </a:lnTo>
                <a:lnTo>
                  <a:pt x="1805824" y="103359"/>
                </a:lnTo>
                <a:lnTo>
                  <a:pt x="1843865" y="122472"/>
                </a:lnTo>
                <a:lnTo>
                  <a:pt x="1874658" y="157154"/>
                </a:lnTo>
                <a:lnTo>
                  <a:pt x="1879536" y="1794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539546" y="5445226"/>
            <a:ext cx="6049010" cy="1152525"/>
          </a:xfrm>
          <a:prstGeom prst="rect">
            <a:avLst/>
          </a:prstGeom>
          <a:solidFill>
            <a:srgbClr val="CCCCCC"/>
          </a:solidFill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R="396240">
              <a:lnSpc>
                <a:spcPct val="134500"/>
              </a:lnSpc>
            </a:pPr>
            <a:r>
              <a:rPr dirty="0" sz="1600" spc="-10">
                <a:latin typeface="Arial"/>
                <a:cs typeface="Arial"/>
              </a:rPr>
              <a:t>Variazioni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nella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sequen</a:t>
            </a:r>
            <a:r>
              <a:rPr dirty="0" sz="1600" spc="-5">
                <a:latin typeface="Arial"/>
                <a:cs typeface="Arial"/>
              </a:rPr>
              <a:t>z</a:t>
            </a:r>
            <a:r>
              <a:rPr dirty="0" sz="1600" spc="-10">
                <a:latin typeface="Arial"/>
                <a:cs typeface="Arial"/>
              </a:rPr>
              <a:t>a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del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DNA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sono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chiamate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polimorfismi</a:t>
            </a:r>
            <a:r>
              <a:rPr dirty="0" sz="1600" spc="-10">
                <a:latin typeface="Arial"/>
                <a:cs typeface="Arial"/>
              </a:rPr>
              <a:t> Camb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-10">
                <a:latin typeface="Arial"/>
                <a:cs typeface="Arial"/>
              </a:rPr>
              <a:t>amenti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livello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della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sequen</a:t>
            </a:r>
            <a:r>
              <a:rPr dirty="0" sz="1600" spc="-5">
                <a:latin typeface="Arial"/>
                <a:cs typeface="Arial"/>
              </a:rPr>
              <a:t>z</a:t>
            </a:r>
            <a:r>
              <a:rPr dirty="0" sz="1600" spc="-10">
                <a:latin typeface="Arial"/>
                <a:cs typeface="Arial"/>
              </a:rPr>
              <a:t>a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che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alterano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siti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</a:t>
            </a:r>
            <a:endParaRPr sz="1600">
              <a:latin typeface="Arial"/>
              <a:cs typeface="Arial"/>
            </a:endParaRPr>
          </a:p>
          <a:p>
            <a:pPr marL="345440" marR="29209">
              <a:lnSpc>
                <a:spcPts val="2210"/>
              </a:lnSpc>
              <a:spcBef>
                <a:spcPts val="105"/>
              </a:spcBef>
            </a:pPr>
            <a:r>
              <a:rPr dirty="0" sz="1600" spc="-10">
                <a:latin typeface="Arial"/>
                <a:cs typeface="Arial"/>
              </a:rPr>
              <a:t>restrizione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sono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chiamati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15" b="1">
                <a:latin typeface="Arial"/>
                <a:cs typeface="Arial"/>
              </a:rPr>
              <a:t>RF</a:t>
            </a:r>
            <a:r>
              <a:rPr dirty="0" sz="1600" spc="-20" b="1">
                <a:latin typeface="Arial"/>
                <a:cs typeface="Arial"/>
              </a:rPr>
              <a:t>L</a:t>
            </a:r>
            <a:r>
              <a:rPr dirty="0" sz="1600" spc="-10" b="1">
                <a:latin typeface="Arial"/>
                <a:cs typeface="Arial"/>
              </a:rPr>
              <a:t>Ps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(</a:t>
            </a:r>
            <a:r>
              <a:rPr dirty="0" sz="1600" spc="-10" b="1">
                <a:latin typeface="Arial"/>
                <a:cs typeface="Arial"/>
              </a:rPr>
              <a:t>restricti</a:t>
            </a:r>
            <a:r>
              <a:rPr dirty="0" sz="1600" spc="-20" b="1">
                <a:latin typeface="Arial"/>
                <a:cs typeface="Arial"/>
              </a:rPr>
              <a:t>o</a:t>
            </a:r>
            <a:r>
              <a:rPr dirty="0" sz="1600" spc="-10" b="1">
                <a:latin typeface="Arial"/>
                <a:cs typeface="Arial"/>
              </a:rPr>
              <a:t>n</a:t>
            </a:r>
            <a:r>
              <a:rPr dirty="0" sz="1600" spc="4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frag</a:t>
            </a:r>
            <a:r>
              <a:rPr dirty="0" sz="1600" spc="-25" b="1">
                <a:latin typeface="Arial"/>
                <a:cs typeface="Arial"/>
              </a:rPr>
              <a:t>m</a:t>
            </a:r>
            <a:r>
              <a:rPr dirty="0" sz="1600" spc="-10" b="1">
                <a:latin typeface="Arial"/>
                <a:cs typeface="Arial"/>
              </a:rPr>
              <a:t>ent</a:t>
            </a:r>
            <a:r>
              <a:rPr dirty="0" sz="1600" spc="3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len</a:t>
            </a:r>
            <a:r>
              <a:rPr dirty="0" sz="1600" spc="-15" b="1">
                <a:latin typeface="Arial"/>
                <a:cs typeface="Arial"/>
              </a:rPr>
              <a:t>g</a:t>
            </a:r>
            <a:r>
              <a:rPr dirty="0" sz="1600" spc="-10" b="1">
                <a:latin typeface="Arial"/>
                <a:cs typeface="Arial"/>
              </a:rPr>
              <a:t>th</a:t>
            </a:r>
            <a:r>
              <a:rPr dirty="0" sz="1600" spc="-10" b="1">
                <a:latin typeface="Arial"/>
                <a:cs typeface="Arial"/>
              </a:rPr>
              <a:t> p</a:t>
            </a:r>
            <a:r>
              <a:rPr dirty="0" sz="1600" spc="-20" b="1">
                <a:latin typeface="Arial"/>
                <a:cs typeface="Arial"/>
              </a:rPr>
              <a:t>o</a:t>
            </a:r>
            <a:r>
              <a:rPr dirty="0" sz="1600" spc="-5" b="1">
                <a:latin typeface="Arial"/>
                <a:cs typeface="Arial"/>
              </a:rPr>
              <a:t>l</a:t>
            </a:r>
            <a:r>
              <a:rPr dirty="0" sz="1600" spc="-50" b="1">
                <a:latin typeface="Arial"/>
                <a:cs typeface="Arial"/>
              </a:rPr>
              <a:t>y</a:t>
            </a:r>
            <a:r>
              <a:rPr dirty="0" sz="1600" spc="-15" b="1">
                <a:latin typeface="Arial"/>
                <a:cs typeface="Arial"/>
              </a:rPr>
              <a:t>m</a:t>
            </a:r>
            <a:r>
              <a:rPr dirty="0" sz="1600" spc="-20" b="1">
                <a:latin typeface="Arial"/>
                <a:cs typeface="Arial"/>
              </a:rPr>
              <a:t>o</a:t>
            </a:r>
            <a:r>
              <a:rPr dirty="0" sz="1600" spc="-10" b="1">
                <a:latin typeface="Arial"/>
                <a:cs typeface="Arial"/>
              </a:rPr>
              <a:t>r</a:t>
            </a:r>
            <a:r>
              <a:rPr dirty="0" sz="1600" b="1">
                <a:latin typeface="Arial"/>
                <a:cs typeface="Arial"/>
              </a:rPr>
              <a:t>p</a:t>
            </a:r>
            <a:r>
              <a:rPr dirty="0" sz="1600" spc="-10" b="1">
                <a:latin typeface="Arial"/>
                <a:cs typeface="Arial"/>
              </a:rPr>
              <a:t>hi</a:t>
            </a:r>
            <a:r>
              <a:rPr dirty="0" sz="1600" spc="-5" b="1">
                <a:latin typeface="Arial"/>
                <a:cs typeface="Arial"/>
              </a:rPr>
              <a:t>s</a:t>
            </a:r>
            <a:r>
              <a:rPr dirty="0" sz="1600" spc="-15" b="1">
                <a:latin typeface="Arial"/>
                <a:cs typeface="Arial"/>
              </a:rPr>
              <a:t>m</a:t>
            </a:r>
            <a:r>
              <a:rPr dirty="0" sz="1600" b="1">
                <a:latin typeface="Arial"/>
                <a:cs typeface="Arial"/>
              </a:rPr>
              <a:t>s</a:t>
            </a:r>
            <a:r>
              <a:rPr dirty="0" sz="1600" spc="-10">
                <a:latin typeface="Arial"/>
                <a:cs typeface="Arial"/>
              </a:rPr>
              <a:t>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525" y="308476"/>
            <a:ext cx="2981325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ERAZIONE</a:t>
            </a:r>
            <a:r>
              <a:rPr dirty="0" sz="2400" spc="-4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NTA</a:t>
            </a:r>
            <a:r>
              <a:rPr dirty="0" sz="2400" spc="-4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NSGENICA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852927"/>
            <a:ext cx="5364099" cy="40050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30200" y="1195252"/>
            <a:ext cx="5039360" cy="19011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-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</a:t>
            </a:r>
            <a:r>
              <a:rPr dirty="0" sz="1800" spc="-10" b="1">
                <a:latin typeface="Arial"/>
                <a:cs typeface="Arial"/>
              </a:rPr>
              <a:t>r</a:t>
            </a:r>
            <a:r>
              <a:rPr dirty="0" sz="1800" b="1">
                <a:latin typeface="Arial"/>
                <a:cs typeface="Arial"/>
              </a:rPr>
              <a:t>e</a:t>
            </a:r>
            <a:r>
              <a:rPr dirty="0" sz="1800" spc="-10" b="1">
                <a:latin typeface="Arial"/>
                <a:cs typeface="Arial"/>
              </a:rPr>
              <a:t>a</a:t>
            </a:r>
            <a:r>
              <a:rPr dirty="0" sz="1800" b="1">
                <a:latin typeface="Arial"/>
                <a:cs typeface="Arial"/>
              </a:rPr>
              <a:t>zi</a:t>
            </a:r>
            <a:r>
              <a:rPr dirty="0" sz="1800" spc="5" b="1">
                <a:latin typeface="Arial"/>
                <a:cs typeface="Arial"/>
              </a:rPr>
              <a:t>o</a:t>
            </a:r>
            <a:r>
              <a:rPr dirty="0" sz="1800" b="1">
                <a:latin typeface="Arial"/>
                <a:cs typeface="Arial"/>
              </a:rPr>
              <a:t>ne </a:t>
            </a:r>
            <a:r>
              <a:rPr dirty="0" sz="1800" spc="5" b="1">
                <a:latin typeface="Arial"/>
                <a:cs typeface="Arial"/>
              </a:rPr>
              <a:t>d</a:t>
            </a:r>
            <a:r>
              <a:rPr dirty="0" sz="1800" b="1">
                <a:latin typeface="Arial"/>
                <a:cs typeface="Arial"/>
              </a:rPr>
              <a:t>i piante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con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aum</a:t>
            </a:r>
            <a:r>
              <a:rPr dirty="0" sz="1800" spc="-10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ntata</a:t>
            </a:r>
            <a:r>
              <a:rPr dirty="0" sz="1800" b="1">
                <a:latin typeface="Arial"/>
                <a:cs typeface="Arial"/>
              </a:rPr>
              <a:t> r</a:t>
            </a:r>
            <a:r>
              <a:rPr dirty="0" sz="1800" spc="-10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si</a:t>
            </a:r>
            <a:r>
              <a:rPr dirty="0" sz="1800" spc="-10" b="1">
                <a:latin typeface="Arial"/>
                <a:cs typeface="Arial"/>
              </a:rPr>
              <a:t>s</a:t>
            </a:r>
            <a:r>
              <a:rPr dirty="0" sz="1800" b="1">
                <a:latin typeface="Arial"/>
                <a:cs typeface="Arial"/>
              </a:rPr>
              <a:t>tenza a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5" b="1">
                <a:latin typeface="Arial"/>
                <a:cs typeface="Arial"/>
              </a:rPr>
              <a:t>i</a:t>
            </a:r>
            <a:r>
              <a:rPr dirty="0" sz="1800" b="1">
                <a:latin typeface="Arial"/>
                <a:cs typeface="Arial"/>
              </a:rPr>
              <a:t>ns</a:t>
            </a:r>
            <a:r>
              <a:rPr dirty="0" sz="1800" spc="-10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tti,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</a:t>
            </a:r>
            <a:r>
              <a:rPr dirty="0" sz="1800" spc="-10" b="1">
                <a:latin typeface="Arial"/>
                <a:cs typeface="Arial"/>
              </a:rPr>
              <a:t>r</a:t>
            </a:r>
            <a:r>
              <a:rPr dirty="0" sz="1800" b="1">
                <a:latin typeface="Arial"/>
                <a:cs typeface="Arial"/>
              </a:rPr>
              <a:t>b</a:t>
            </a:r>
            <a:r>
              <a:rPr dirty="0" sz="1800" spc="5" b="1">
                <a:latin typeface="Arial"/>
                <a:cs typeface="Arial"/>
              </a:rPr>
              <a:t>i</a:t>
            </a:r>
            <a:r>
              <a:rPr dirty="0" sz="1800" b="1">
                <a:latin typeface="Arial"/>
                <a:cs typeface="Arial"/>
              </a:rPr>
              <a:t>cid</a:t>
            </a:r>
            <a:r>
              <a:rPr dirty="0" sz="1800" spc="5" b="1">
                <a:latin typeface="Arial"/>
                <a:cs typeface="Arial"/>
              </a:rPr>
              <a:t>i</a:t>
            </a:r>
            <a:r>
              <a:rPr dirty="0" sz="1800" b="1">
                <a:latin typeface="Arial"/>
                <a:cs typeface="Arial"/>
              </a:rPr>
              <a:t>, </a:t>
            </a:r>
            <a:r>
              <a:rPr dirty="0" sz="1800" spc="-10" b="1">
                <a:latin typeface="Arial"/>
                <a:cs typeface="Arial"/>
              </a:rPr>
              <a:t>m</a:t>
            </a:r>
            <a:r>
              <a:rPr dirty="0" sz="1800" b="1">
                <a:latin typeface="Arial"/>
                <a:cs typeface="Arial"/>
              </a:rPr>
              <a:t>al</a:t>
            </a:r>
            <a:r>
              <a:rPr dirty="0" sz="1800" spc="-10" b="1">
                <a:latin typeface="Arial"/>
                <a:cs typeface="Arial"/>
              </a:rPr>
              <a:t>a</a:t>
            </a:r>
            <a:r>
              <a:rPr dirty="0" sz="1800" b="1">
                <a:latin typeface="Arial"/>
                <a:cs typeface="Arial"/>
              </a:rPr>
              <a:t>ttie </a:t>
            </a:r>
            <a:r>
              <a:rPr dirty="0" sz="1800" spc="-40" b="1">
                <a:latin typeface="Arial"/>
                <a:cs typeface="Arial"/>
              </a:rPr>
              <a:t>v</a:t>
            </a:r>
            <a:r>
              <a:rPr dirty="0" sz="1800" b="1">
                <a:latin typeface="Arial"/>
                <a:cs typeface="Arial"/>
              </a:rPr>
              <a:t>ir</a:t>
            </a:r>
            <a:r>
              <a:rPr dirty="0" sz="1800" spc="-10" b="1">
                <a:latin typeface="Arial"/>
                <a:cs typeface="Arial"/>
              </a:rPr>
              <a:t>a</a:t>
            </a:r>
            <a:r>
              <a:rPr dirty="0" sz="1800" b="1">
                <a:latin typeface="Arial"/>
                <a:cs typeface="Arial"/>
              </a:rPr>
              <a:t>li</a:t>
            </a:r>
            <a:r>
              <a:rPr dirty="0" sz="1800" spc="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 </a:t>
            </a:r>
            <a:r>
              <a:rPr dirty="0" sz="1800" spc="-10" b="1">
                <a:latin typeface="Arial"/>
                <a:cs typeface="Arial"/>
              </a:rPr>
              <a:t>a</a:t>
            </a:r>
            <a:r>
              <a:rPr dirty="0" sz="1800" b="1">
                <a:latin typeface="Arial"/>
                <a:cs typeface="Arial"/>
              </a:rPr>
              <a:t>l</a:t>
            </a:r>
            <a:r>
              <a:rPr dirty="0" sz="1800" b="1">
                <a:latin typeface="Arial"/>
                <a:cs typeface="Arial"/>
              </a:rPr>
              <a:t> dete</a:t>
            </a:r>
            <a:r>
              <a:rPr dirty="0" sz="1800" spc="-10" b="1">
                <a:latin typeface="Arial"/>
                <a:cs typeface="Arial"/>
              </a:rPr>
              <a:t>r</a:t>
            </a:r>
            <a:r>
              <a:rPr dirty="0" sz="1800" b="1">
                <a:latin typeface="Arial"/>
                <a:cs typeface="Arial"/>
              </a:rPr>
              <a:t>i</a:t>
            </a:r>
            <a:r>
              <a:rPr dirty="0" sz="1800" spc="5" b="1">
                <a:latin typeface="Arial"/>
                <a:cs typeface="Arial"/>
              </a:rPr>
              <a:t>o</a:t>
            </a:r>
            <a:r>
              <a:rPr dirty="0" sz="1800" b="1">
                <a:latin typeface="Arial"/>
                <a:cs typeface="Arial"/>
              </a:rPr>
              <a:t>r</a:t>
            </a:r>
            <a:r>
              <a:rPr dirty="0" sz="1800" spc="-10" b="1">
                <a:latin typeface="Arial"/>
                <a:cs typeface="Arial"/>
              </a:rPr>
              <a:t>a</a:t>
            </a:r>
            <a:r>
              <a:rPr dirty="0" sz="1800" b="1">
                <a:latin typeface="Arial"/>
                <a:cs typeface="Arial"/>
              </a:rPr>
              <a:t>m</a:t>
            </a:r>
            <a:r>
              <a:rPr dirty="0" sz="1800" spc="-10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nto</a:t>
            </a:r>
            <a:endParaRPr sz="1800">
              <a:latin typeface="Arial"/>
              <a:cs typeface="Arial"/>
            </a:endParaRPr>
          </a:p>
          <a:p>
            <a:pPr marL="12700" marR="1122045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-</a:t>
            </a:r>
            <a:r>
              <a:rPr dirty="0" sz="1800" b="1">
                <a:latin typeface="Arial"/>
                <a:cs typeface="Arial"/>
              </a:rPr>
              <a:t>Prod</a:t>
            </a:r>
            <a:r>
              <a:rPr dirty="0" sz="1800" spc="5" b="1">
                <a:latin typeface="Arial"/>
                <a:cs typeface="Arial"/>
              </a:rPr>
              <a:t>u</a:t>
            </a:r>
            <a:r>
              <a:rPr dirty="0" sz="1800" b="1">
                <a:latin typeface="Arial"/>
                <a:cs typeface="Arial"/>
              </a:rPr>
              <a:t>zi</a:t>
            </a:r>
            <a:r>
              <a:rPr dirty="0" sz="1800" spc="5" b="1">
                <a:latin typeface="Arial"/>
                <a:cs typeface="Arial"/>
              </a:rPr>
              <a:t>o</a:t>
            </a:r>
            <a:r>
              <a:rPr dirty="0" sz="1800" b="1">
                <a:latin typeface="Arial"/>
                <a:cs typeface="Arial"/>
              </a:rPr>
              <a:t>ne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di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alim</a:t>
            </a:r>
            <a:r>
              <a:rPr dirty="0" sz="1800" spc="-10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nti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40" b="1">
                <a:latin typeface="Arial"/>
                <a:cs typeface="Arial"/>
              </a:rPr>
              <a:t>v</a:t>
            </a:r>
            <a:r>
              <a:rPr dirty="0" sz="1800" b="1">
                <a:latin typeface="Arial"/>
                <a:cs typeface="Arial"/>
              </a:rPr>
              <a:t>eg</a:t>
            </a:r>
            <a:r>
              <a:rPr dirty="0" sz="1800" spc="-10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tali</a:t>
            </a:r>
            <a:r>
              <a:rPr dirty="0" sz="1800" spc="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con</a:t>
            </a:r>
            <a:r>
              <a:rPr dirty="0" sz="1800" b="1">
                <a:latin typeface="Arial"/>
                <a:cs typeface="Arial"/>
              </a:rPr>
              <a:t> aum</a:t>
            </a:r>
            <a:r>
              <a:rPr dirty="0" sz="1800" spc="-10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ntato </a:t>
            </a:r>
            <a:r>
              <a:rPr dirty="0" sz="1800" spc="-45" b="1">
                <a:latin typeface="Arial"/>
                <a:cs typeface="Arial"/>
              </a:rPr>
              <a:t>v</a:t>
            </a:r>
            <a:r>
              <a:rPr dirty="0" sz="1800" b="1">
                <a:latin typeface="Arial"/>
                <a:cs typeface="Arial"/>
              </a:rPr>
              <a:t>alore</a:t>
            </a:r>
            <a:r>
              <a:rPr dirty="0" sz="1800" spc="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n</a:t>
            </a:r>
            <a:r>
              <a:rPr dirty="0" sz="1800" spc="5" b="1">
                <a:latin typeface="Arial"/>
                <a:cs typeface="Arial"/>
              </a:rPr>
              <a:t>u</a:t>
            </a:r>
            <a:r>
              <a:rPr dirty="0" sz="1800" b="1">
                <a:latin typeface="Arial"/>
                <a:cs typeface="Arial"/>
              </a:rPr>
              <a:t>triti</a:t>
            </a:r>
            <a:r>
              <a:rPr dirty="0" sz="1800" spc="-40" b="1">
                <a:latin typeface="Arial"/>
                <a:cs typeface="Arial"/>
              </a:rPr>
              <a:t>v</a:t>
            </a:r>
            <a:r>
              <a:rPr dirty="0" sz="1800" b="1"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-</a:t>
            </a:r>
            <a:r>
              <a:rPr dirty="0" sz="1800" b="1">
                <a:latin typeface="Arial"/>
                <a:cs typeface="Arial"/>
              </a:rPr>
              <a:t>C</a:t>
            </a:r>
            <a:r>
              <a:rPr dirty="0" sz="1800" spc="-10" b="1">
                <a:latin typeface="Arial"/>
                <a:cs typeface="Arial"/>
              </a:rPr>
              <a:t>r</a:t>
            </a:r>
            <a:r>
              <a:rPr dirty="0" sz="1800" b="1">
                <a:latin typeface="Arial"/>
                <a:cs typeface="Arial"/>
              </a:rPr>
              <a:t>e</a:t>
            </a:r>
            <a:r>
              <a:rPr dirty="0" sz="1800" spc="-10" b="1">
                <a:latin typeface="Arial"/>
                <a:cs typeface="Arial"/>
              </a:rPr>
              <a:t>a</a:t>
            </a:r>
            <a:r>
              <a:rPr dirty="0" sz="1800" b="1">
                <a:latin typeface="Arial"/>
                <a:cs typeface="Arial"/>
              </a:rPr>
              <a:t>zi</a:t>
            </a:r>
            <a:r>
              <a:rPr dirty="0" sz="1800" spc="5" b="1">
                <a:latin typeface="Arial"/>
                <a:cs typeface="Arial"/>
              </a:rPr>
              <a:t>o</a:t>
            </a:r>
            <a:r>
              <a:rPr dirty="0" sz="1800" b="1">
                <a:latin typeface="Arial"/>
                <a:cs typeface="Arial"/>
              </a:rPr>
              <a:t>ne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di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</a:t>
            </a:r>
            <a:r>
              <a:rPr dirty="0" sz="1800" spc="5" b="1">
                <a:latin typeface="Arial"/>
                <a:cs typeface="Arial"/>
              </a:rPr>
              <a:t>i</a:t>
            </a:r>
            <a:r>
              <a:rPr dirty="0" sz="1800" b="1">
                <a:latin typeface="Arial"/>
                <a:cs typeface="Arial"/>
              </a:rPr>
              <a:t>ante </a:t>
            </a:r>
            <a:r>
              <a:rPr dirty="0" sz="1800" spc="-10" b="1">
                <a:latin typeface="Arial"/>
                <a:cs typeface="Arial"/>
              </a:rPr>
              <a:t>c</a:t>
            </a:r>
            <a:r>
              <a:rPr dirty="0" sz="1800" b="1">
                <a:latin typeface="Arial"/>
                <a:cs typeface="Arial"/>
              </a:rPr>
              <a:t>he </a:t>
            </a:r>
            <a:r>
              <a:rPr dirty="0" sz="1800" spc="5" b="1">
                <a:latin typeface="Arial"/>
                <a:cs typeface="Arial"/>
              </a:rPr>
              <a:t>p</a:t>
            </a:r>
            <a:r>
              <a:rPr dirty="0" sz="1800" b="1">
                <a:latin typeface="Arial"/>
                <a:cs typeface="Arial"/>
              </a:rPr>
              <a:t>rod</a:t>
            </a:r>
            <a:r>
              <a:rPr dirty="0" sz="1800" spc="5" b="1">
                <a:latin typeface="Arial"/>
                <a:cs typeface="Arial"/>
              </a:rPr>
              <a:t>u</a:t>
            </a:r>
            <a:r>
              <a:rPr dirty="0" sz="1800" b="1">
                <a:latin typeface="Arial"/>
                <a:cs typeface="Arial"/>
              </a:rPr>
              <a:t>cono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protei</a:t>
            </a:r>
            <a:r>
              <a:rPr dirty="0" sz="1800" spc="5" b="1">
                <a:latin typeface="Arial"/>
                <a:cs typeface="Arial"/>
              </a:rPr>
              <a:t>n</a:t>
            </a:r>
            <a:r>
              <a:rPr dirty="0" sz="1800" b="1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di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utilità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me</a:t>
            </a:r>
            <a:r>
              <a:rPr dirty="0" sz="1800" b="1">
                <a:latin typeface="Arial"/>
                <a:cs typeface="Arial"/>
              </a:rPr>
              <a:t>di</a:t>
            </a:r>
            <a:r>
              <a:rPr dirty="0" sz="1800" spc="-10" b="1">
                <a:latin typeface="Arial"/>
                <a:cs typeface="Arial"/>
              </a:rPr>
              <a:t>c</a:t>
            </a:r>
            <a:r>
              <a:rPr dirty="0" sz="1800" b="1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05025" y="6334125"/>
            <a:ext cx="4967605" cy="381000"/>
          </a:xfrm>
          <a:custGeom>
            <a:avLst/>
            <a:gdLst/>
            <a:ahLst/>
            <a:cxnLst/>
            <a:rect l="l" t="t" r="r" b="b"/>
            <a:pathLst>
              <a:path w="4967605" h="381000">
                <a:moveTo>
                  <a:pt x="0" y="381000"/>
                </a:moveTo>
                <a:lnTo>
                  <a:pt x="4967351" y="381000"/>
                </a:lnTo>
                <a:lnTo>
                  <a:pt x="4967351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184019" y="6447188"/>
            <a:ext cx="3550285" cy="178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i="1">
                <a:latin typeface="Times New Roman"/>
                <a:cs typeface="Times New Roman"/>
              </a:rPr>
              <a:t>F</a:t>
            </a:r>
            <a:r>
              <a:rPr dirty="0" sz="1200" spc="-5" i="1">
                <a:latin typeface="Times New Roman"/>
                <a:cs typeface="Times New Roman"/>
              </a:rPr>
              <a:t>o</a:t>
            </a:r>
            <a:r>
              <a:rPr dirty="0" sz="1200" i="1">
                <a:latin typeface="Times New Roman"/>
                <a:cs typeface="Times New Roman"/>
              </a:rPr>
              <a:t>nt</a:t>
            </a:r>
            <a:r>
              <a:rPr dirty="0" sz="1200" spc="-5" i="1">
                <a:latin typeface="Times New Roman"/>
                <a:cs typeface="Times New Roman"/>
              </a:rPr>
              <a:t>e</a:t>
            </a:r>
            <a:r>
              <a:rPr dirty="0" sz="1200" i="1">
                <a:latin typeface="Times New Roman"/>
                <a:cs typeface="Times New Roman"/>
              </a:rPr>
              <a:t>:</a:t>
            </a:r>
            <a:r>
              <a:rPr dirty="0" sz="1200" spc="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B</a:t>
            </a:r>
            <a:r>
              <a:rPr dirty="0" sz="1200" spc="-10" i="1">
                <a:latin typeface="Times New Roman"/>
                <a:cs typeface="Times New Roman"/>
              </a:rPr>
              <a:t>ecke</a:t>
            </a:r>
            <a:r>
              <a:rPr dirty="0" sz="1200" i="1">
                <a:latin typeface="Times New Roman"/>
                <a:cs typeface="Times New Roman"/>
              </a:rPr>
              <a:t>r</a:t>
            </a:r>
            <a:r>
              <a:rPr dirty="0" sz="1200" spc="35" i="1">
                <a:latin typeface="Times New Roman"/>
                <a:cs typeface="Times New Roman"/>
              </a:rPr>
              <a:t> </a:t>
            </a:r>
            <a:r>
              <a:rPr dirty="0" sz="1200" spc="-10" i="1">
                <a:latin typeface="Times New Roman"/>
                <a:cs typeface="Times New Roman"/>
              </a:rPr>
              <a:t>e</a:t>
            </a:r>
            <a:r>
              <a:rPr dirty="0" sz="1200" i="1">
                <a:latin typeface="Times New Roman"/>
                <a:cs typeface="Times New Roman"/>
              </a:rPr>
              <a:t>t</a:t>
            </a:r>
            <a:r>
              <a:rPr dirty="0" sz="1200" spc="1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al., </a:t>
            </a:r>
            <a:r>
              <a:rPr dirty="0" sz="1200" spc="-10" i="1">
                <a:latin typeface="Times New Roman"/>
                <a:cs typeface="Times New Roman"/>
              </a:rPr>
              <a:t>I</a:t>
            </a:r>
            <a:r>
              <a:rPr dirty="0" sz="1200" i="1">
                <a:latin typeface="Times New Roman"/>
                <a:cs typeface="Times New Roman"/>
              </a:rPr>
              <a:t>l m</a:t>
            </a:r>
            <a:r>
              <a:rPr dirty="0" sz="1200" spc="-5" i="1">
                <a:latin typeface="Times New Roman"/>
                <a:cs typeface="Times New Roman"/>
              </a:rPr>
              <a:t>o</a:t>
            </a:r>
            <a:r>
              <a:rPr dirty="0" sz="1200" i="1">
                <a:latin typeface="Times New Roman"/>
                <a:cs typeface="Times New Roman"/>
              </a:rPr>
              <a:t>ndo</a:t>
            </a:r>
            <a:r>
              <a:rPr dirty="0" sz="1200" spc="-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d</a:t>
            </a:r>
            <a:r>
              <a:rPr dirty="0" sz="1200" spc="-10" i="1">
                <a:latin typeface="Times New Roman"/>
                <a:cs typeface="Times New Roman"/>
              </a:rPr>
              <a:t>e</a:t>
            </a:r>
            <a:r>
              <a:rPr dirty="0" sz="1200" i="1">
                <a:latin typeface="Times New Roman"/>
                <a:cs typeface="Times New Roman"/>
              </a:rPr>
              <a:t>lla</a:t>
            </a:r>
            <a:r>
              <a:rPr dirty="0" sz="1200" spc="10" i="1">
                <a:latin typeface="Times New Roman"/>
                <a:cs typeface="Times New Roman"/>
              </a:rPr>
              <a:t> </a:t>
            </a:r>
            <a:r>
              <a:rPr dirty="0" sz="1200" spc="-10" i="1">
                <a:latin typeface="Times New Roman"/>
                <a:cs typeface="Times New Roman"/>
              </a:rPr>
              <a:t>ce</a:t>
            </a:r>
            <a:r>
              <a:rPr dirty="0" sz="1200" i="1">
                <a:latin typeface="Times New Roman"/>
                <a:cs typeface="Times New Roman"/>
              </a:rPr>
              <a:t>llula</a:t>
            </a:r>
            <a:r>
              <a:rPr dirty="0" sz="1200" spc="2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2009</a:t>
            </a:r>
            <a:r>
              <a:rPr dirty="0" sz="1200" spc="-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P</a:t>
            </a:r>
            <a:r>
              <a:rPr dirty="0" sz="1200" spc="-10" i="1">
                <a:latin typeface="Times New Roman"/>
                <a:cs typeface="Times New Roman"/>
              </a:rPr>
              <a:t>e</a:t>
            </a:r>
            <a:r>
              <a:rPr dirty="0" sz="1200" i="1">
                <a:latin typeface="Times New Roman"/>
                <a:cs typeface="Times New Roman"/>
              </a:rPr>
              <a:t>arson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08116" y="980732"/>
            <a:ext cx="3429000" cy="5877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38</a:t>
            </a:fld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62989" rIns="0" bIns="0" rtlCol="0" vert="horz">
            <a:spAutoFit/>
          </a:bodyPr>
          <a:lstStyle/>
          <a:p>
            <a:pPr marL="372745">
              <a:lnSpc>
                <a:spcPct val="100000"/>
              </a:lnSpc>
            </a:pP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IS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800" spc="-4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TRA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80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GE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79625" y="1714500"/>
            <a:ext cx="6064250" cy="3857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31975" y="6092825"/>
            <a:ext cx="6696075" cy="381000"/>
          </a:xfrm>
          <a:custGeom>
            <a:avLst/>
            <a:gdLst/>
            <a:ahLst/>
            <a:cxnLst/>
            <a:rect l="l" t="t" r="r" b="b"/>
            <a:pathLst>
              <a:path w="6696075" h="381000">
                <a:moveTo>
                  <a:pt x="0" y="381000"/>
                </a:moveTo>
                <a:lnTo>
                  <a:pt x="6696075" y="381000"/>
                </a:lnTo>
                <a:lnTo>
                  <a:pt x="6696075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320034" y="6206031"/>
            <a:ext cx="271907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i="1">
                <a:latin typeface="Times New Roman"/>
                <a:cs typeface="Times New Roman"/>
              </a:rPr>
              <a:t>Font</a:t>
            </a:r>
            <a:r>
              <a:rPr dirty="0" sz="1200" spc="-5" i="1">
                <a:latin typeface="Times New Roman"/>
                <a:cs typeface="Times New Roman"/>
              </a:rPr>
              <a:t>e</a:t>
            </a:r>
            <a:r>
              <a:rPr dirty="0" sz="1200" i="1">
                <a:latin typeface="Times New Roman"/>
                <a:cs typeface="Times New Roman"/>
              </a:rPr>
              <a:t>:</a:t>
            </a:r>
            <a:r>
              <a:rPr dirty="0" sz="1200" spc="5" i="1">
                <a:latin typeface="Times New Roman"/>
                <a:cs typeface="Times New Roman"/>
              </a:rPr>
              <a:t> </a:t>
            </a:r>
            <a:r>
              <a:rPr dirty="0" sz="1200" spc="-140" i="1">
                <a:latin typeface="Times New Roman"/>
                <a:cs typeface="Times New Roman"/>
              </a:rPr>
              <a:t>W</a:t>
            </a:r>
            <a:r>
              <a:rPr dirty="0" sz="1200" i="1">
                <a:latin typeface="Times New Roman"/>
                <a:cs typeface="Times New Roman"/>
              </a:rPr>
              <a:t>olf</a:t>
            </a:r>
            <a:r>
              <a:rPr dirty="0" sz="1200" spc="-5" i="1">
                <a:latin typeface="Times New Roman"/>
                <a:cs typeface="Times New Roman"/>
              </a:rPr>
              <a:t>e</a:t>
            </a:r>
            <a:r>
              <a:rPr dirty="0" sz="1200" i="1">
                <a:latin typeface="Times New Roman"/>
                <a:cs typeface="Times New Roman"/>
              </a:rPr>
              <a:t>.,</a:t>
            </a:r>
            <a:r>
              <a:rPr dirty="0" sz="1200" spc="3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Ele</a:t>
            </a:r>
            <a:r>
              <a:rPr dirty="0" sz="1200" spc="-10" i="1">
                <a:latin typeface="Times New Roman"/>
                <a:cs typeface="Times New Roman"/>
              </a:rPr>
              <a:t>m</a:t>
            </a:r>
            <a:r>
              <a:rPr dirty="0" sz="1200" spc="-5" i="1">
                <a:latin typeface="Times New Roman"/>
                <a:cs typeface="Times New Roman"/>
              </a:rPr>
              <a:t>e</a:t>
            </a:r>
            <a:r>
              <a:rPr dirty="0" sz="1200" i="1">
                <a:latin typeface="Times New Roman"/>
                <a:cs typeface="Times New Roman"/>
              </a:rPr>
              <a:t>nti</a:t>
            </a:r>
            <a:r>
              <a:rPr dirty="0" sz="1200" spc="2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di gen</a:t>
            </a:r>
            <a:r>
              <a:rPr dirty="0" sz="1200" spc="-10" i="1">
                <a:latin typeface="Times New Roman"/>
                <a:cs typeface="Times New Roman"/>
              </a:rPr>
              <a:t>e</a:t>
            </a:r>
            <a:r>
              <a:rPr dirty="0" sz="1200" i="1">
                <a:latin typeface="Times New Roman"/>
                <a:cs typeface="Times New Roman"/>
              </a:rPr>
              <a:t>ti</a:t>
            </a:r>
            <a:r>
              <a:rPr dirty="0" sz="1200" spc="-5" i="1">
                <a:latin typeface="Times New Roman"/>
                <a:cs typeface="Times New Roman"/>
              </a:rPr>
              <a:t>c</a:t>
            </a:r>
            <a:r>
              <a:rPr dirty="0" sz="1200" i="1">
                <a:latin typeface="Times New Roman"/>
                <a:cs typeface="Times New Roman"/>
              </a:rPr>
              <a:t>a,</a:t>
            </a:r>
            <a:r>
              <a:rPr dirty="0" sz="1200" spc="3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EdiSES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38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27100" y="324351"/>
            <a:ext cx="3336925" cy="695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IN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EA</a:t>
            </a:r>
            <a:r>
              <a:rPr dirty="0" sz="2400" spc="-50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EM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P</a:t>
            </a:r>
            <a:r>
              <a:rPr dirty="0" sz="24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35" b="1">
                <a:solidFill>
                  <a:srgbClr val="871E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LL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 B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5" b="1">
                <a:solidFill>
                  <a:srgbClr val="871E33"/>
                </a:solidFill>
                <a:latin typeface="Franklin Gothic Medium"/>
                <a:cs typeface="Franklin Gothic Medium"/>
              </a:rPr>
              <a:t>OT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ECNOL</a:t>
            </a:r>
            <a:r>
              <a:rPr dirty="0" sz="2400" spc="-10" b="1">
                <a:solidFill>
                  <a:srgbClr val="871E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25" b="1">
                <a:solidFill>
                  <a:srgbClr val="871E33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spc="-20" b="1">
                <a:solidFill>
                  <a:srgbClr val="871E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5" b="1">
                <a:solidFill>
                  <a:srgbClr val="871E33"/>
                </a:solidFill>
                <a:latin typeface="Franklin Gothic Medium"/>
                <a:cs typeface="Franklin Gothic Medium"/>
              </a:rPr>
              <a:t>A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7504" y="1340738"/>
            <a:ext cx="8856980" cy="4032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62989" rIns="0" bIns="0" rtlCol="0" vert="horz">
            <a:spAutoFit/>
          </a:bodyPr>
          <a:lstStyle/>
          <a:p>
            <a:pPr marL="372745">
              <a:lnSpc>
                <a:spcPct val="100000"/>
              </a:lnSpc>
            </a:pPr>
            <a:r>
              <a:rPr dirty="0" sz="28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RA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IA</a:t>
            </a:r>
            <a:r>
              <a:rPr dirty="0" sz="2800" spc="-5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800" spc="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38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285750" y="1714500"/>
            <a:ext cx="7429500" cy="708025"/>
          </a:xfrm>
          <a:prstGeom prst="rect">
            <a:avLst/>
          </a:prstGeom>
          <a:solidFill>
            <a:srgbClr val="CCCCCC"/>
          </a:solidFill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6360">
              <a:lnSpc>
                <a:spcPct val="100000"/>
              </a:lnSpc>
            </a:pPr>
            <a:r>
              <a:rPr dirty="0" sz="2000">
                <a:latin typeface="Franklin Gothic Medium"/>
                <a:cs typeface="Franklin Gothic Medium"/>
              </a:rPr>
              <a:t>La</a:t>
            </a:r>
            <a:r>
              <a:rPr dirty="0" sz="2000" spc="-20">
                <a:latin typeface="Franklin Gothic Medium"/>
                <a:cs typeface="Franklin Gothic Medium"/>
              </a:rPr>
              <a:t> </a:t>
            </a:r>
            <a:r>
              <a:rPr dirty="0" sz="2000" spc="-25">
                <a:latin typeface="Franklin Gothic Medium"/>
                <a:cs typeface="Franklin Gothic Medium"/>
              </a:rPr>
              <a:t>t</a:t>
            </a:r>
            <a:r>
              <a:rPr dirty="0" sz="2000" spc="-5">
                <a:latin typeface="Franklin Gothic Medium"/>
                <a:cs typeface="Franklin Gothic Medium"/>
              </a:rPr>
              <a:t>era</a:t>
            </a:r>
            <a:r>
              <a:rPr dirty="0" sz="2000">
                <a:latin typeface="Franklin Gothic Medium"/>
                <a:cs typeface="Franklin Gothic Medium"/>
              </a:rPr>
              <a:t>pia</a:t>
            </a:r>
            <a:r>
              <a:rPr dirty="0" sz="2000" spc="-40">
                <a:latin typeface="Franklin Gothic Medium"/>
                <a:cs typeface="Franklin Gothic Medium"/>
              </a:rPr>
              <a:t> </a:t>
            </a:r>
            <a:r>
              <a:rPr dirty="0" sz="2000" spc="-5">
                <a:latin typeface="Franklin Gothic Medium"/>
                <a:cs typeface="Franklin Gothic Medium"/>
              </a:rPr>
              <a:t>g</a:t>
            </a:r>
            <a:r>
              <a:rPr dirty="0" sz="2000" spc="5">
                <a:latin typeface="Franklin Gothic Medium"/>
                <a:cs typeface="Franklin Gothic Medium"/>
              </a:rPr>
              <a:t>e</a:t>
            </a:r>
            <a:r>
              <a:rPr dirty="0" sz="2000" spc="-10">
                <a:latin typeface="Franklin Gothic Medium"/>
                <a:cs typeface="Franklin Gothic Medium"/>
              </a:rPr>
              <a:t>n</a:t>
            </a:r>
            <a:r>
              <a:rPr dirty="0" sz="2000">
                <a:latin typeface="Franklin Gothic Medium"/>
                <a:cs typeface="Franklin Gothic Medium"/>
              </a:rPr>
              <a:t>ica</a:t>
            </a:r>
            <a:r>
              <a:rPr dirty="0" sz="2000" spc="-15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co</a:t>
            </a:r>
            <a:r>
              <a:rPr dirty="0" sz="2000" spc="-15">
                <a:latin typeface="Franklin Gothic Medium"/>
                <a:cs typeface="Franklin Gothic Medium"/>
              </a:rPr>
              <a:t>n</a:t>
            </a:r>
            <a:r>
              <a:rPr dirty="0" sz="2000" spc="-5">
                <a:latin typeface="Franklin Gothic Medium"/>
                <a:cs typeface="Franklin Gothic Medium"/>
              </a:rPr>
              <a:t>sis</a:t>
            </a:r>
            <a:r>
              <a:rPr dirty="0" sz="2000" spc="-20">
                <a:latin typeface="Franklin Gothic Medium"/>
                <a:cs typeface="Franklin Gothic Medium"/>
              </a:rPr>
              <a:t>t</a:t>
            </a:r>
            <a:r>
              <a:rPr dirty="0" sz="2000">
                <a:latin typeface="Franklin Gothic Medium"/>
                <a:cs typeface="Franklin Gothic Medium"/>
              </a:rPr>
              <a:t>e</a:t>
            </a:r>
            <a:r>
              <a:rPr dirty="0" sz="2000" spc="5">
                <a:latin typeface="Franklin Gothic Medium"/>
                <a:cs typeface="Franklin Gothic Medium"/>
              </a:rPr>
              <a:t> </a:t>
            </a:r>
            <a:r>
              <a:rPr dirty="0" sz="2000" spc="-10">
                <a:latin typeface="Franklin Gothic Medium"/>
                <a:cs typeface="Franklin Gothic Medium"/>
              </a:rPr>
              <a:t>n</a:t>
            </a:r>
            <a:r>
              <a:rPr dirty="0" sz="2000" spc="-5">
                <a:latin typeface="Franklin Gothic Medium"/>
                <a:cs typeface="Franklin Gothic Medium"/>
              </a:rPr>
              <a:t>e</a:t>
            </a:r>
            <a:r>
              <a:rPr dirty="0" sz="2000">
                <a:latin typeface="Franklin Gothic Medium"/>
                <a:cs typeface="Franklin Gothic Medium"/>
              </a:rPr>
              <a:t>l </a:t>
            </a:r>
            <a:r>
              <a:rPr dirty="0" sz="2000" spc="-5">
                <a:latin typeface="Franklin Gothic Medium"/>
                <a:cs typeface="Franklin Gothic Medium"/>
              </a:rPr>
              <a:t>t</a:t>
            </a:r>
            <a:r>
              <a:rPr dirty="0" sz="2000" spc="-10">
                <a:latin typeface="Franklin Gothic Medium"/>
                <a:cs typeface="Franklin Gothic Medium"/>
              </a:rPr>
              <a:t>r</a:t>
            </a:r>
            <a:r>
              <a:rPr dirty="0" sz="2000">
                <a:latin typeface="Franklin Gothic Medium"/>
                <a:cs typeface="Franklin Gothic Medium"/>
              </a:rPr>
              <a:t>as</a:t>
            </a:r>
            <a:r>
              <a:rPr dirty="0" sz="2000" spc="-15">
                <a:latin typeface="Franklin Gothic Medium"/>
                <a:cs typeface="Franklin Gothic Medium"/>
              </a:rPr>
              <a:t>f</a:t>
            </a:r>
            <a:r>
              <a:rPr dirty="0" sz="2000" spc="-5">
                <a:latin typeface="Franklin Gothic Medium"/>
                <a:cs typeface="Franklin Gothic Medium"/>
              </a:rPr>
              <a:t>erimen</a:t>
            </a:r>
            <a:r>
              <a:rPr dirty="0" sz="2000" spc="-35">
                <a:latin typeface="Franklin Gothic Medium"/>
                <a:cs typeface="Franklin Gothic Medium"/>
              </a:rPr>
              <a:t>t</a:t>
            </a:r>
            <a:r>
              <a:rPr dirty="0" sz="2000">
                <a:latin typeface="Franklin Gothic Medium"/>
                <a:cs typeface="Franklin Gothic Medium"/>
              </a:rPr>
              <a:t>o</a:t>
            </a:r>
            <a:r>
              <a:rPr dirty="0" sz="2000" spc="-15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di</a:t>
            </a:r>
            <a:r>
              <a:rPr dirty="0" sz="2000" spc="-10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i</a:t>
            </a:r>
            <a:r>
              <a:rPr dirty="0" sz="2000" spc="-10">
                <a:latin typeface="Franklin Gothic Medium"/>
                <a:cs typeface="Franklin Gothic Medium"/>
              </a:rPr>
              <a:t>n</a:t>
            </a:r>
            <a:r>
              <a:rPr dirty="0" sz="2000" spc="-25">
                <a:latin typeface="Franklin Gothic Medium"/>
                <a:cs typeface="Franklin Gothic Medium"/>
              </a:rPr>
              <a:t>f</a:t>
            </a:r>
            <a:r>
              <a:rPr dirty="0" sz="2000">
                <a:latin typeface="Franklin Gothic Medium"/>
                <a:cs typeface="Franklin Gothic Medium"/>
              </a:rPr>
              <a:t>o</a:t>
            </a:r>
            <a:r>
              <a:rPr dirty="0" sz="2000" spc="-15">
                <a:latin typeface="Franklin Gothic Medium"/>
                <a:cs typeface="Franklin Gothic Medium"/>
              </a:rPr>
              <a:t>r</a:t>
            </a:r>
            <a:r>
              <a:rPr dirty="0" sz="2000" spc="-5">
                <a:latin typeface="Franklin Gothic Medium"/>
                <a:cs typeface="Franklin Gothic Medium"/>
              </a:rPr>
              <a:t>m</a:t>
            </a:r>
            <a:r>
              <a:rPr dirty="0" sz="2000" spc="-10">
                <a:latin typeface="Franklin Gothic Medium"/>
                <a:cs typeface="Franklin Gothic Medium"/>
              </a:rPr>
              <a:t>a</a:t>
            </a:r>
            <a:r>
              <a:rPr dirty="0" sz="2000" spc="-5">
                <a:latin typeface="Franklin Gothic Medium"/>
                <a:cs typeface="Franklin Gothic Medium"/>
              </a:rPr>
              <a:t>zio</a:t>
            </a:r>
            <a:r>
              <a:rPr dirty="0" sz="2000" spc="-10">
                <a:latin typeface="Franklin Gothic Medium"/>
                <a:cs typeface="Franklin Gothic Medium"/>
              </a:rPr>
              <a:t>n</a:t>
            </a:r>
            <a:r>
              <a:rPr dirty="0" sz="2000">
                <a:latin typeface="Franklin Gothic Medium"/>
                <a:cs typeface="Franklin Gothic Medium"/>
              </a:rPr>
              <a:t>i</a:t>
            </a:r>
            <a:endParaRPr sz="2000">
              <a:latin typeface="Franklin Gothic Medium"/>
              <a:cs typeface="Franklin Gothic Medium"/>
            </a:endParaRPr>
          </a:p>
          <a:p>
            <a:pPr marL="86360">
              <a:lnSpc>
                <a:spcPct val="100000"/>
              </a:lnSpc>
            </a:pPr>
            <a:r>
              <a:rPr dirty="0" sz="2000">
                <a:latin typeface="Franklin Gothic Medium"/>
                <a:cs typeface="Franklin Gothic Medium"/>
              </a:rPr>
              <a:t>g</a:t>
            </a:r>
            <a:r>
              <a:rPr dirty="0" sz="2000" spc="10">
                <a:latin typeface="Franklin Gothic Medium"/>
                <a:cs typeface="Franklin Gothic Medium"/>
              </a:rPr>
              <a:t>e</a:t>
            </a:r>
            <a:r>
              <a:rPr dirty="0" sz="2000" spc="-10">
                <a:latin typeface="Franklin Gothic Medium"/>
                <a:cs typeface="Franklin Gothic Medium"/>
              </a:rPr>
              <a:t>ne</a:t>
            </a:r>
            <a:r>
              <a:rPr dirty="0" sz="2000">
                <a:latin typeface="Franklin Gothic Medium"/>
                <a:cs typeface="Franklin Gothic Medium"/>
              </a:rPr>
              <a:t>ti</a:t>
            </a:r>
            <a:r>
              <a:rPr dirty="0" sz="2000" spc="15">
                <a:latin typeface="Franklin Gothic Medium"/>
                <a:cs typeface="Franklin Gothic Medium"/>
              </a:rPr>
              <a:t>c</a:t>
            </a:r>
            <a:r>
              <a:rPr dirty="0" sz="2000">
                <a:latin typeface="Franklin Gothic Medium"/>
                <a:cs typeface="Franklin Gothic Medium"/>
              </a:rPr>
              <a:t>he</a:t>
            </a:r>
            <a:r>
              <a:rPr dirty="0" sz="2000" spc="-25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all’i</a:t>
            </a:r>
            <a:r>
              <a:rPr dirty="0" sz="2000" spc="-10">
                <a:latin typeface="Franklin Gothic Medium"/>
                <a:cs typeface="Franklin Gothic Medium"/>
              </a:rPr>
              <a:t>n</a:t>
            </a:r>
            <a:r>
              <a:rPr dirty="0" sz="2000" spc="-25">
                <a:latin typeface="Franklin Gothic Medium"/>
                <a:cs typeface="Franklin Gothic Medium"/>
              </a:rPr>
              <a:t>t</a:t>
            </a:r>
            <a:r>
              <a:rPr dirty="0" sz="2000">
                <a:latin typeface="Franklin Gothic Medium"/>
                <a:cs typeface="Franklin Gothic Medium"/>
              </a:rPr>
              <a:t>erno</a:t>
            </a:r>
            <a:r>
              <a:rPr dirty="0" sz="2000" spc="-10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di cellule</a:t>
            </a:r>
            <a:r>
              <a:rPr dirty="0" sz="2000" spc="-25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som</a:t>
            </a:r>
            <a:r>
              <a:rPr dirty="0" sz="2000" spc="-10">
                <a:latin typeface="Franklin Gothic Medium"/>
                <a:cs typeface="Franklin Gothic Medium"/>
              </a:rPr>
              <a:t>a</a:t>
            </a:r>
            <a:r>
              <a:rPr dirty="0" sz="2000">
                <a:latin typeface="Franklin Gothic Medium"/>
                <a:cs typeface="Franklin Gothic Medium"/>
              </a:rPr>
              <a:t>ti</a:t>
            </a:r>
            <a:r>
              <a:rPr dirty="0" sz="2000" spc="15">
                <a:latin typeface="Franklin Gothic Medium"/>
                <a:cs typeface="Franklin Gothic Medium"/>
              </a:rPr>
              <a:t>c</a:t>
            </a:r>
            <a:r>
              <a:rPr dirty="0" sz="2000">
                <a:latin typeface="Franklin Gothic Medium"/>
                <a:cs typeface="Franklin Gothic Medium"/>
              </a:rPr>
              <a:t>he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642" y="2932317"/>
            <a:ext cx="6399530" cy="8902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5">
                <a:solidFill>
                  <a:srgbClr val="822333"/>
                </a:solidFill>
                <a:latin typeface="Franklin Gothic Medium"/>
                <a:cs typeface="Franklin Gothic Medium"/>
              </a:rPr>
              <a:t>-</a:t>
            </a:r>
            <a:r>
              <a:rPr dirty="0" sz="2000" spc="-9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as</a:t>
            </a:r>
            <a:r>
              <a:rPr dirty="0" sz="20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f</a:t>
            </a:r>
            <a:r>
              <a:rPr dirty="0" sz="20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erimen</a:t>
            </a:r>
            <a:r>
              <a:rPr dirty="0" sz="2000" spc="-3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spc="-4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di</a:t>
            </a:r>
            <a:r>
              <a:rPr dirty="0" sz="20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z="20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copia</a:t>
            </a:r>
            <a:r>
              <a:rPr dirty="0" sz="20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z="20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le</a:t>
            </a:r>
            <a:r>
              <a:rPr dirty="0" sz="2000" spc="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di</a:t>
            </a:r>
            <a:r>
              <a:rPr dirty="0" sz="20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un</a:t>
            </a:r>
            <a:r>
              <a:rPr dirty="0" sz="20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5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z="20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en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al</a:t>
            </a:r>
            <a:r>
              <a:rPr dirty="0" sz="2000" spc="-30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era</a:t>
            </a:r>
            <a:r>
              <a:rPr dirty="0" sz="2000" spc="-3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endParaRPr sz="2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5">
                <a:solidFill>
                  <a:srgbClr val="822333"/>
                </a:solidFill>
                <a:latin typeface="Franklin Gothic Medium"/>
                <a:cs typeface="Franklin Gothic Medium"/>
              </a:rPr>
              <a:t>-</a:t>
            </a:r>
            <a:r>
              <a:rPr dirty="0" sz="2000" spc="-9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0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0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f</a:t>
            </a:r>
            <a:r>
              <a:rPr dirty="0" sz="20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erimen</a:t>
            </a:r>
            <a:r>
              <a:rPr dirty="0" sz="2000" spc="-3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spc="-4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di</a:t>
            </a:r>
            <a:r>
              <a:rPr dirty="0" sz="20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un</a:t>
            </a:r>
            <a:r>
              <a:rPr dirty="0" sz="20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5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z="20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en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utile</a:t>
            </a:r>
            <a:r>
              <a:rPr dirty="0" sz="20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0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co</a:t>
            </a:r>
            <a:r>
              <a:rPr dirty="0" sz="20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0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trastar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e una</a:t>
            </a:r>
            <a:r>
              <a:rPr dirty="0" sz="20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pa</a:t>
            </a:r>
            <a:r>
              <a:rPr dirty="0" sz="2000" spc="-3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ol</a:t>
            </a:r>
            <a:r>
              <a:rPr dirty="0" sz="20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ia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3532" y="4581144"/>
            <a:ext cx="8535035" cy="708025"/>
          </a:xfrm>
          <a:prstGeom prst="rect">
            <a:avLst/>
          </a:prstGeom>
          <a:solidFill>
            <a:srgbClr val="CCCCCC"/>
          </a:solidFill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6360" marR="432434">
              <a:lnSpc>
                <a:spcPct val="100000"/>
              </a:lnSpc>
            </a:pP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in</a:t>
            </a:r>
            <a:r>
              <a:rPr dirty="0" sz="20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vi</a:t>
            </a:r>
            <a:r>
              <a:rPr dirty="0" sz="2000" spc="-30">
                <a:solidFill>
                  <a:srgbClr val="822333"/>
                </a:solidFill>
                <a:latin typeface="Franklin Gothic Medium"/>
                <a:cs typeface="Franklin Gothic Medium"/>
              </a:rPr>
              <a:t>v</a:t>
            </a:r>
            <a:r>
              <a:rPr dirty="0" sz="20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>
                <a:latin typeface="Franklin Gothic Medium"/>
                <a:cs typeface="Franklin Gothic Medium"/>
              </a:rPr>
              <a:t>: </a:t>
            </a:r>
            <a:r>
              <a:rPr dirty="0" sz="2000" spc="-5">
                <a:latin typeface="Franklin Gothic Medium"/>
                <a:cs typeface="Franklin Gothic Medium"/>
              </a:rPr>
              <a:t>som</a:t>
            </a:r>
            <a:r>
              <a:rPr dirty="0" sz="2000" spc="-10">
                <a:latin typeface="Franklin Gothic Medium"/>
                <a:cs typeface="Franklin Gothic Medium"/>
              </a:rPr>
              <a:t>m</a:t>
            </a:r>
            <a:r>
              <a:rPr dirty="0" sz="2000">
                <a:latin typeface="Franklin Gothic Medium"/>
                <a:cs typeface="Franklin Gothic Medium"/>
              </a:rPr>
              <a:t>inistr</a:t>
            </a:r>
            <a:r>
              <a:rPr dirty="0" sz="2000" spc="-10">
                <a:latin typeface="Franklin Gothic Medium"/>
                <a:cs typeface="Franklin Gothic Medium"/>
              </a:rPr>
              <a:t>a</a:t>
            </a:r>
            <a:r>
              <a:rPr dirty="0" sz="2000" spc="-5">
                <a:latin typeface="Franklin Gothic Medium"/>
                <a:cs typeface="Franklin Gothic Medium"/>
              </a:rPr>
              <a:t>zion</a:t>
            </a:r>
            <a:r>
              <a:rPr dirty="0" sz="2000">
                <a:latin typeface="Franklin Gothic Medium"/>
                <a:cs typeface="Franklin Gothic Medium"/>
              </a:rPr>
              <a:t>e</a:t>
            </a:r>
            <a:r>
              <a:rPr dirty="0" sz="2000" spc="5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del</a:t>
            </a:r>
            <a:r>
              <a:rPr dirty="0" sz="2000" spc="-5">
                <a:latin typeface="Franklin Gothic Medium"/>
                <a:cs typeface="Franklin Gothic Medium"/>
              </a:rPr>
              <a:t> </a:t>
            </a:r>
            <a:r>
              <a:rPr dirty="0" sz="2000" spc="-15">
                <a:latin typeface="Franklin Gothic Medium"/>
                <a:cs typeface="Franklin Gothic Medium"/>
              </a:rPr>
              <a:t>v</a:t>
            </a:r>
            <a:r>
              <a:rPr dirty="0" sz="2000" spc="-10">
                <a:latin typeface="Franklin Gothic Medium"/>
                <a:cs typeface="Franklin Gothic Medium"/>
              </a:rPr>
              <a:t>e</a:t>
            </a:r>
            <a:r>
              <a:rPr dirty="0" sz="2000" spc="-5">
                <a:latin typeface="Franklin Gothic Medium"/>
                <a:cs typeface="Franklin Gothic Medium"/>
              </a:rPr>
              <a:t>t</a:t>
            </a:r>
            <a:r>
              <a:rPr dirty="0" sz="2000" spc="-35">
                <a:latin typeface="Franklin Gothic Medium"/>
                <a:cs typeface="Franklin Gothic Medium"/>
              </a:rPr>
              <a:t>t</a:t>
            </a:r>
            <a:r>
              <a:rPr dirty="0" sz="2000">
                <a:latin typeface="Franklin Gothic Medium"/>
                <a:cs typeface="Franklin Gothic Medium"/>
              </a:rPr>
              <a:t>o</a:t>
            </a:r>
            <a:r>
              <a:rPr dirty="0" sz="2000" spc="-10">
                <a:latin typeface="Franklin Gothic Medium"/>
                <a:cs typeface="Franklin Gothic Medium"/>
              </a:rPr>
              <a:t>r</a:t>
            </a:r>
            <a:r>
              <a:rPr dirty="0" sz="2000">
                <a:latin typeface="Franklin Gothic Medium"/>
                <a:cs typeface="Franklin Gothic Medium"/>
              </a:rPr>
              <a:t>e con il</a:t>
            </a:r>
            <a:r>
              <a:rPr dirty="0" sz="2000" spc="-5">
                <a:latin typeface="Franklin Gothic Medium"/>
                <a:cs typeface="Franklin Gothic Medium"/>
              </a:rPr>
              <a:t> g</a:t>
            </a:r>
            <a:r>
              <a:rPr dirty="0" sz="2000" spc="5">
                <a:latin typeface="Franklin Gothic Medium"/>
                <a:cs typeface="Franklin Gothic Medium"/>
              </a:rPr>
              <a:t>e</a:t>
            </a:r>
            <a:r>
              <a:rPr dirty="0" sz="2000" spc="-5">
                <a:latin typeface="Franklin Gothic Medium"/>
                <a:cs typeface="Franklin Gothic Medium"/>
              </a:rPr>
              <a:t>n</a:t>
            </a:r>
            <a:r>
              <a:rPr dirty="0" sz="2000">
                <a:latin typeface="Franklin Gothic Medium"/>
                <a:cs typeface="Franklin Gothic Medium"/>
              </a:rPr>
              <a:t>e </a:t>
            </a:r>
            <a:r>
              <a:rPr dirty="0" sz="2000" spc="-25">
                <a:latin typeface="Franklin Gothic Medium"/>
                <a:cs typeface="Franklin Gothic Medium"/>
              </a:rPr>
              <a:t>t</a:t>
            </a:r>
            <a:r>
              <a:rPr dirty="0" sz="2000" spc="-5">
                <a:latin typeface="Franklin Gothic Medium"/>
                <a:cs typeface="Franklin Gothic Medium"/>
              </a:rPr>
              <a:t>erapeutic</a:t>
            </a:r>
            <a:r>
              <a:rPr dirty="0" sz="2000">
                <a:latin typeface="Franklin Gothic Medium"/>
                <a:cs typeface="Franklin Gothic Medium"/>
              </a:rPr>
              <a:t>o</a:t>
            </a:r>
            <a:r>
              <a:rPr dirty="0" sz="2000" spc="-15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dir</a:t>
            </a:r>
            <a:r>
              <a:rPr dirty="0" sz="2000" spc="-15">
                <a:latin typeface="Franklin Gothic Medium"/>
                <a:cs typeface="Franklin Gothic Medium"/>
              </a:rPr>
              <a:t>e</a:t>
            </a:r>
            <a:r>
              <a:rPr dirty="0" sz="2000" spc="-5">
                <a:latin typeface="Franklin Gothic Medium"/>
                <a:cs typeface="Franklin Gothic Medium"/>
              </a:rPr>
              <a:t>ttamen</a:t>
            </a:r>
            <a:r>
              <a:rPr dirty="0" sz="2000" spc="-25">
                <a:latin typeface="Franklin Gothic Medium"/>
                <a:cs typeface="Franklin Gothic Medium"/>
              </a:rPr>
              <a:t>t</a:t>
            </a:r>
            <a:r>
              <a:rPr dirty="0" sz="2000">
                <a:latin typeface="Franklin Gothic Medium"/>
                <a:cs typeface="Franklin Gothic Medium"/>
              </a:rPr>
              <a:t>e</a:t>
            </a:r>
            <a:r>
              <a:rPr dirty="0" sz="2000">
                <a:latin typeface="Franklin Gothic Medium"/>
                <a:cs typeface="Franklin Gothic Medium"/>
              </a:rPr>
              <a:t> </a:t>
            </a:r>
            <a:r>
              <a:rPr dirty="0" sz="2000" spc="-5">
                <a:latin typeface="Franklin Gothic Medium"/>
                <a:cs typeface="Franklin Gothic Medium"/>
              </a:rPr>
              <a:t>ne</a:t>
            </a:r>
            <a:r>
              <a:rPr dirty="0" sz="2000">
                <a:latin typeface="Franklin Gothic Medium"/>
                <a:cs typeface="Franklin Gothic Medium"/>
              </a:rPr>
              <a:t>l</a:t>
            </a:r>
            <a:r>
              <a:rPr dirty="0" sz="2000" spc="-15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pazien</a:t>
            </a:r>
            <a:r>
              <a:rPr dirty="0" sz="2000" spc="-30">
                <a:latin typeface="Franklin Gothic Medium"/>
                <a:cs typeface="Franklin Gothic Medium"/>
              </a:rPr>
              <a:t>t</a:t>
            </a:r>
            <a:r>
              <a:rPr dirty="0" sz="2000">
                <a:latin typeface="Franklin Gothic Medium"/>
                <a:cs typeface="Franklin Gothic Medium"/>
              </a:rPr>
              <a:t>e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5750" y="5733250"/>
            <a:ext cx="8535035" cy="708025"/>
          </a:xfrm>
          <a:prstGeom prst="rect">
            <a:avLst/>
          </a:prstGeom>
          <a:solidFill>
            <a:srgbClr val="CCCCCC"/>
          </a:solidFill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6360" marR="239395">
              <a:lnSpc>
                <a:spcPct val="100000"/>
              </a:lnSpc>
            </a:pPr>
            <a:r>
              <a:rPr dirty="0" sz="20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000">
                <a:solidFill>
                  <a:srgbClr val="822333"/>
                </a:solidFill>
                <a:latin typeface="Franklin Gothic Medium"/>
                <a:cs typeface="Franklin Gothic Medium"/>
              </a:rPr>
              <a:t>x</a:t>
            </a:r>
            <a:r>
              <a:rPr dirty="0" sz="20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0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vi</a:t>
            </a:r>
            <a:r>
              <a:rPr dirty="0" sz="2000" spc="-30">
                <a:solidFill>
                  <a:srgbClr val="822333"/>
                </a:solidFill>
                <a:latin typeface="Franklin Gothic Medium"/>
                <a:cs typeface="Franklin Gothic Medium"/>
              </a:rPr>
              <a:t>v</a:t>
            </a:r>
            <a:r>
              <a:rPr dirty="0" sz="20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000">
                <a:latin typeface="Franklin Gothic Medium"/>
                <a:cs typeface="Franklin Gothic Medium"/>
              </a:rPr>
              <a:t>:</a:t>
            </a:r>
            <a:r>
              <a:rPr dirty="0" sz="2000" spc="10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c</a:t>
            </a:r>
            <a:r>
              <a:rPr dirty="0" sz="2000" spc="5">
                <a:latin typeface="Franklin Gothic Medium"/>
                <a:cs typeface="Franklin Gothic Medium"/>
              </a:rPr>
              <a:t>e</a:t>
            </a:r>
            <a:r>
              <a:rPr dirty="0" sz="2000">
                <a:latin typeface="Franklin Gothic Medium"/>
                <a:cs typeface="Franklin Gothic Medium"/>
              </a:rPr>
              <a:t>llule</a:t>
            </a:r>
            <a:r>
              <a:rPr dirty="0" sz="2000" spc="-30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prel</a:t>
            </a:r>
            <a:r>
              <a:rPr dirty="0" sz="2000" spc="-20">
                <a:latin typeface="Franklin Gothic Medium"/>
                <a:cs typeface="Franklin Gothic Medium"/>
              </a:rPr>
              <a:t>e</a:t>
            </a:r>
            <a:r>
              <a:rPr dirty="0" sz="2000" spc="-30">
                <a:latin typeface="Franklin Gothic Medium"/>
                <a:cs typeface="Franklin Gothic Medium"/>
              </a:rPr>
              <a:t>v</a:t>
            </a:r>
            <a:r>
              <a:rPr dirty="0" sz="2000">
                <a:latin typeface="Franklin Gothic Medium"/>
                <a:cs typeface="Franklin Gothic Medium"/>
              </a:rPr>
              <a:t>a</a:t>
            </a:r>
            <a:r>
              <a:rPr dirty="0" sz="2000" spc="-30">
                <a:latin typeface="Franklin Gothic Medium"/>
                <a:cs typeface="Franklin Gothic Medium"/>
              </a:rPr>
              <a:t>t</a:t>
            </a:r>
            <a:r>
              <a:rPr dirty="0" sz="2000">
                <a:latin typeface="Franklin Gothic Medium"/>
                <a:cs typeface="Franklin Gothic Medium"/>
              </a:rPr>
              <a:t>e</a:t>
            </a:r>
            <a:r>
              <a:rPr dirty="0" sz="2000" spc="-30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dal</a:t>
            </a:r>
            <a:r>
              <a:rPr dirty="0" sz="2000" spc="-25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pazien</a:t>
            </a:r>
            <a:r>
              <a:rPr dirty="0" sz="2000" spc="-30">
                <a:latin typeface="Franklin Gothic Medium"/>
                <a:cs typeface="Franklin Gothic Medium"/>
              </a:rPr>
              <a:t>t</a:t>
            </a:r>
            <a:r>
              <a:rPr dirty="0" sz="2000">
                <a:latin typeface="Franklin Gothic Medium"/>
                <a:cs typeface="Franklin Gothic Medium"/>
              </a:rPr>
              <a:t>e</a:t>
            </a:r>
            <a:r>
              <a:rPr dirty="0" sz="2000" spc="-20">
                <a:latin typeface="Franklin Gothic Medium"/>
                <a:cs typeface="Franklin Gothic Medium"/>
              </a:rPr>
              <a:t> </a:t>
            </a:r>
            <a:r>
              <a:rPr dirty="0" sz="2000" spc="-15">
                <a:latin typeface="Franklin Gothic Medium"/>
                <a:cs typeface="Franklin Gothic Medium"/>
              </a:rPr>
              <a:t>v</a:t>
            </a:r>
            <a:r>
              <a:rPr dirty="0" sz="2000" spc="-5">
                <a:latin typeface="Franklin Gothic Medium"/>
                <a:cs typeface="Franklin Gothic Medium"/>
              </a:rPr>
              <a:t>engon</a:t>
            </a:r>
            <a:r>
              <a:rPr dirty="0" sz="2000">
                <a:latin typeface="Franklin Gothic Medium"/>
                <a:cs typeface="Franklin Gothic Medium"/>
              </a:rPr>
              <a:t>o</a:t>
            </a:r>
            <a:r>
              <a:rPr dirty="0" sz="2000" spc="-5">
                <a:latin typeface="Franklin Gothic Medium"/>
                <a:cs typeface="Franklin Gothic Medium"/>
              </a:rPr>
              <a:t> modi</a:t>
            </a:r>
            <a:r>
              <a:rPr dirty="0" sz="2000" spc="-10">
                <a:latin typeface="Franklin Gothic Medium"/>
                <a:cs typeface="Franklin Gothic Medium"/>
              </a:rPr>
              <a:t>f</a:t>
            </a:r>
            <a:r>
              <a:rPr dirty="0" sz="2000">
                <a:latin typeface="Franklin Gothic Medium"/>
                <a:cs typeface="Franklin Gothic Medium"/>
              </a:rPr>
              <a:t>ica</a:t>
            </a:r>
            <a:r>
              <a:rPr dirty="0" sz="2000" spc="-25">
                <a:latin typeface="Franklin Gothic Medium"/>
                <a:cs typeface="Franklin Gothic Medium"/>
              </a:rPr>
              <a:t>t</a:t>
            </a:r>
            <a:r>
              <a:rPr dirty="0" sz="2000">
                <a:latin typeface="Franklin Gothic Medium"/>
                <a:cs typeface="Franklin Gothic Medium"/>
              </a:rPr>
              <a:t>e</a:t>
            </a:r>
            <a:r>
              <a:rPr dirty="0" sz="2000" spc="-20">
                <a:latin typeface="Franklin Gothic Medium"/>
                <a:cs typeface="Franklin Gothic Medium"/>
              </a:rPr>
              <a:t> </a:t>
            </a:r>
            <a:r>
              <a:rPr dirty="0" sz="2000" spc="-5">
                <a:latin typeface="Franklin Gothic Medium"/>
                <a:cs typeface="Franklin Gothic Medium"/>
              </a:rPr>
              <a:t>g</a:t>
            </a:r>
            <a:r>
              <a:rPr dirty="0" sz="2000" spc="5">
                <a:latin typeface="Franklin Gothic Medium"/>
                <a:cs typeface="Franklin Gothic Medium"/>
              </a:rPr>
              <a:t>e</a:t>
            </a:r>
            <a:r>
              <a:rPr dirty="0" sz="2000" spc="-5">
                <a:latin typeface="Franklin Gothic Medium"/>
                <a:cs typeface="Franklin Gothic Medium"/>
              </a:rPr>
              <a:t>n</a:t>
            </a:r>
            <a:r>
              <a:rPr dirty="0" sz="2000" spc="-10">
                <a:latin typeface="Franklin Gothic Medium"/>
                <a:cs typeface="Franklin Gothic Medium"/>
              </a:rPr>
              <a:t>e</a:t>
            </a:r>
            <a:r>
              <a:rPr dirty="0" sz="2000" spc="-5">
                <a:latin typeface="Franklin Gothic Medium"/>
                <a:cs typeface="Franklin Gothic Medium"/>
              </a:rPr>
              <a:t>ticamen</a:t>
            </a:r>
            <a:r>
              <a:rPr dirty="0" sz="2000" spc="-20">
                <a:latin typeface="Franklin Gothic Medium"/>
                <a:cs typeface="Franklin Gothic Medium"/>
              </a:rPr>
              <a:t>t</a:t>
            </a:r>
            <a:r>
              <a:rPr dirty="0" sz="2000">
                <a:latin typeface="Franklin Gothic Medium"/>
                <a:cs typeface="Franklin Gothic Medium"/>
              </a:rPr>
              <a:t>e</a:t>
            </a:r>
            <a:r>
              <a:rPr dirty="0" sz="2000" spc="-20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in</a:t>
            </a:r>
            <a:r>
              <a:rPr dirty="0" sz="2000">
                <a:latin typeface="Franklin Gothic Medium"/>
                <a:cs typeface="Franklin Gothic Medium"/>
              </a:rPr>
              <a:t> lab</a:t>
            </a:r>
            <a:r>
              <a:rPr dirty="0" sz="2000" spc="-10">
                <a:latin typeface="Franklin Gothic Medium"/>
                <a:cs typeface="Franklin Gothic Medium"/>
              </a:rPr>
              <a:t>o</a:t>
            </a:r>
            <a:r>
              <a:rPr dirty="0" sz="2000">
                <a:latin typeface="Franklin Gothic Medium"/>
                <a:cs typeface="Franklin Gothic Medium"/>
              </a:rPr>
              <a:t>r</a:t>
            </a:r>
            <a:r>
              <a:rPr dirty="0" sz="2000" spc="-10">
                <a:latin typeface="Franklin Gothic Medium"/>
                <a:cs typeface="Franklin Gothic Medium"/>
              </a:rPr>
              <a:t>a</a:t>
            </a:r>
            <a:r>
              <a:rPr dirty="0" sz="2000" spc="-35">
                <a:latin typeface="Franklin Gothic Medium"/>
                <a:cs typeface="Franklin Gothic Medium"/>
              </a:rPr>
              <a:t>t</a:t>
            </a:r>
            <a:r>
              <a:rPr dirty="0" sz="2000">
                <a:latin typeface="Franklin Gothic Medium"/>
                <a:cs typeface="Franklin Gothic Medium"/>
              </a:rPr>
              <a:t>o</a:t>
            </a:r>
            <a:r>
              <a:rPr dirty="0" sz="2000" spc="-10">
                <a:latin typeface="Franklin Gothic Medium"/>
                <a:cs typeface="Franklin Gothic Medium"/>
              </a:rPr>
              <a:t>r</a:t>
            </a:r>
            <a:r>
              <a:rPr dirty="0" sz="2000">
                <a:latin typeface="Franklin Gothic Medium"/>
                <a:cs typeface="Franklin Gothic Medium"/>
              </a:rPr>
              <a:t>io</a:t>
            </a:r>
            <a:r>
              <a:rPr dirty="0" sz="2000" spc="-15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e p</a:t>
            </a:r>
            <a:r>
              <a:rPr dirty="0" sz="2000" spc="-10">
                <a:latin typeface="Franklin Gothic Medium"/>
                <a:cs typeface="Franklin Gothic Medium"/>
              </a:rPr>
              <a:t>o</a:t>
            </a:r>
            <a:r>
              <a:rPr dirty="0" sz="2000">
                <a:latin typeface="Franklin Gothic Medium"/>
                <a:cs typeface="Franklin Gothic Medium"/>
              </a:rPr>
              <a:t>i</a:t>
            </a:r>
            <a:r>
              <a:rPr dirty="0" sz="2000" spc="-5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rit</a:t>
            </a:r>
            <a:r>
              <a:rPr dirty="0" sz="2000" spc="-10">
                <a:latin typeface="Franklin Gothic Medium"/>
                <a:cs typeface="Franklin Gothic Medium"/>
              </a:rPr>
              <a:t>r</a:t>
            </a:r>
            <a:r>
              <a:rPr dirty="0" sz="2000">
                <a:latin typeface="Franklin Gothic Medium"/>
                <a:cs typeface="Franklin Gothic Medium"/>
              </a:rPr>
              <a:t>api</a:t>
            </a:r>
            <a:r>
              <a:rPr dirty="0" sz="2000" spc="-10">
                <a:latin typeface="Franklin Gothic Medium"/>
                <a:cs typeface="Franklin Gothic Medium"/>
              </a:rPr>
              <a:t>a</a:t>
            </a:r>
            <a:r>
              <a:rPr dirty="0" sz="2000" spc="-5">
                <a:latin typeface="Franklin Gothic Medium"/>
                <a:cs typeface="Franklin Gothic Medium"/>
              </a:rPr>
              <a:t>nta</a:t>
            </a:r>
            <a:r>
              <a:rPr dirty="0" sz="2000" spc="-25">
                <a:latin typeface="Franklin Gothic Medium"/>
                <a:cs typeface="Franklin Gothic Medium"/>
              </a:rPr>
              <a:t>t</a:t>
            </a:r>
            <a:r>
              <a:rPr dirty="0" sz="2000">
                <a:latin typeface="Franklin Gothic Medium"/>
                <a:cs typeface="Franklin Gothic Medium"/>
              </a:rPr>
              <a:t>e</a:t>
            </a:r>
            <a:endParaRPr sz="20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0075" rIns="0" bIns="0" rtlCol="0" vert="horz">
            <a:spAutoFit/>
          </a:bodyPr>
          <a:lstStyle/>
          <a:p>
            <a:pPr marL="372745">
              <a:lnSpc>
                <a:spcPct val="100000"/>
              </a:lnSpc>
            </a:pP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PI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4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NI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CA</a:t>
            </a:r>
          </a:p>
          <a:p>
            <a:pPr marL="372745">
              <a:lnSpc>
                <a:spcPct val="100000"/>
              </a:lnSpc>
            </a:pPr>
            <a:r>
              <a:rPr dirty="0" spc="-5" i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-20" i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pc="-25" i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5" i="1">
                <a:solidFill>
                  <a:srgbClr val="822333"/>
                </a:solidFill>
                <a:latin typeface="Franklin Gothic Medium"/>
                <a:cs typeface="Franklin Gothic Medium"/>
              </a:rPr>
              <a:t>V</a:t>
            </a:r>
            <a:r>
              <a:rPr dirty="0" spc="-5" i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-5" i="1">
                <a:solidFill>
                  <a:srgbClr val="822333"/>
                </a:solidFill>
                <a:latin typeface="Franklin Gothic Medium"/>
                <a:cs typeface="Franklin Gothic Medium"/>
              </a:rPr>
              <a:t>V</a:t>
            </a:r>
            <a:r>
              <a:rPr dirty="0" spc="-20" i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40" i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10" i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pc="-15" i="1">
                <a:solidFill>
                  <a:srgbClr val="822333"/>
                </a:solidFill>
                <a:latin typeface="Franklin Gothic Medium"/>
                <a:cs typeface="Franklin Gothic Medium"/>
              </a:rPr>
              <a:t>X</a:t>
            </a:r>
            <a:r>
              <a:rPr dirty="0" spc="-10" i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5" i="1">
                <a:solidFill>
                  <a:srgbClr val="822333"/>
                </a:solidFill>
                <a:latin typeface="Franklin Gothic Medium"/>
                <a:cs typeface="Franklin Gothic Medium"/>
              </a:rPr>
              <a:t>V</a:t>
            </a:r>
            <a:r>
              <a:rPr dirty="0" spc="-5" i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-20" i="1">
                <a:solidFill>
                  <a:srgbClr val="822333"/>
                </a:solidFill>
                <a:latin typeface="Franklin Gothic Medium"/>
                <a:cs typeface="Franklin Gothic Medium"/>
              </a:rPr>
              <a:t>VO</a:t>
            </a:r>
          </a:p>
        </p:txBody>
      </p:sp>
      <p:sp>
        <p:nvSpPr>
          <p:cNvPr id="3" name="object 3"/>
          <p:cNvSpPr/>
          <p:nvPr/>
        </p:nvSpPr>
        <p:spPr>
          <a:xfrm>
            <a:off x="1111250" y="1285938"/>
            <a:ext cx="7265924" cy="4500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31975" y="6092825"/>
            <a:ext cx="6696075" cy="381000"/>
          </a:xfrm>
          <a:custGeom>
            <a:avLst/>
            <a:gdLst/>
            <a:ahLst/>
            <a:cxnLst/>
            <a:rect l="l" t="t" r="r" b="b"/>
            <a:pathLst>
              <a:path w="6696075" h="381000">
                <a:moveTo>
                  <a:pt x="0" y="381000"/>
                </a:moveTo>
                <a:lnTo>
                  <a:pt x="6696075" y="381000"/>
                </a:lnTo>
                <a:lnTo>
                  <a:pt x="6696075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876169" y="6206031"/>
            <a:ext cx="360489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i="1">
                <a:latin typeface="Times New Roman"/>
                <a:cs typeface="Times New Roman"/>
              </a:rPr>
              <a:t>Font</a:t>
            </a:r>
            <a:r>
              <a:rPr dirty="0" sz="1200" spc="-5" i="1">
                <a:latin typeface="Times New Roman"/>
                <a:cs typeface="Times New Roman"/>
              </a:rPr>
              <a:t>e</a:t>
            </a:r>
            <a:r>
              <a:rPr dirty="0" sz="1200" i="1">
                <a:latin typeface="Times New Roman"/>
                <a:cs typeface="Times New Roman"/>
              </a:rPr>
              <a:t>:</a:t>
            </a:r>
            <a:r>
              <a:rPr dirty="0" sz="1200" spc="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Fantoni </a:t>
            </a:r>
            <a:r>
              <a:rPr dirty="0" sz="1200" spc="-5" i="1">
                <a:latin typeface="Times New Roman"/>
                <a:cs typeface="Times New Roman"/>
              </a:rPr>
              <a:t>e</a:t>
            </a:r>
            <a:r>
              <a:rPr dirty="0" sz="1200" i="1">
                <a:latin typeface="Times New Roman"/>
                <a:cs typeface="Times New Roman"/>
              </a:rPr>
              <a:t>t</a:t>
            </a:r>
            <a:r>
              <a:rPr dirty="0" sz="1200" spc="1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al., Biologia</a:t>
            </a:r>
            <a:r>
              <a:rPr dirty="0" sz="1200" spc="10" i="1">
                <a:latin typeface="Times New Roman"/>
                <a:cs typeface="Times New Roman"/>
              </a:rPr>
              <a:t> </a:t>
            </a:r>
            <a:r>
              <a:rPr dirty="0" sz="1200" spc="-5" i="1">
                <a:latin typeface="Times New Roman"/>
                <a:cs typeface="Times New Roman"/>
              </a:rPr>
              <a:t>ce</a:t>
            </a:r>
            <a:r>
              <a:rPr dirty="0" sz="1200" i="1">
                <a:latin typeface="Times New Roman"/>
                <a:cs typeface="Times New Roman"/>
              </a:rPr>
              <a:t>llula</a:t>
            </a:r>
            <a:r>
              <a:rPr dirty="0" sz="1200" spc="-45" i="1">
                <a:latin typeface="Times New Roman"/>
                <a:cs typeface="Times New Roman"/>
              </a:rPr>
              <a:t>r</a:t>
            </a:r>
            <a:r>
              <a:rPr dirty="0" sz="1200" i="1">
                <a:latin typeface="Times New Roman"/>
                <a:cs typeface="Times New Roman"/>
              </a:rPr>
              <a:t>e</a:t>
            </a:r>
            <a:r>
              <a:rPr dirty="0" sz="1200" spc="3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e</a:t>
            </a:r>
            <a:r>
              <a:rPr dirty="0" sz="1200" spc="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g</a:t>
            </a:r>
            <a:r>
              <a:rPr dirty="0" sz="1200" spc="-5" i="1">
                <a:latin typeface="Times New Roman"/>
                <a:cs typeface="Times New Roman"/>
              </a:rPr>
              <a:t>e</a:t>
            </a:r>
            <a:r>
              <a:rPr dirty="0" sz="1200" i="1">
                <a:latin typeface="Times New Roman"/>
                <a:cs typeface="Times New Roman"/>
              </a:rPr>
              <a:t>n</a:t>
            </a:r>
            <a:r>
              <a:rPr dirty="0" sz="1200" spc="-5" i="1">
                <a:latin typeface="Times New Roman"/>
                <a:cs typeface="Times New Roman"/>
              </a:rPr>
              <a:t>e</a:t>
            </a:r>
            <a:r>
              <a:rPr dirty="0" sz="1200" i="1">
                <a:latin typeface="Times New Roman"/>
                <a:cs typeface="Times New Roman"/>
              </a:rPr>
              <a:t>ti</a:t>
            </a:r>
            <a:r>
              <a:rPr dirty="0" sz="1200" spc="-5" i="1">
                <a:latin typeface="Times New Roman"/>
                <a:cs typeface="Times New Roman"/>
              </a:rPr>
              <a:t>c</a:t>
            </a:r>
            <a:r>
              <a:rPr dirty="0" sz="1200" i="1">
                <a:latin typeface="Times New Roman"/>
                <a:cs typeface="Times New Roman"/>
              </a:rPr>
              <a:t>a,</a:t>
            </a:r>
            <a:r>
              <a:rPr dirty="0" sz="1200" spc="2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Pic</a:t>
            </a:r>
            <a:r>
              <a:rPr dirty="0" sz="1200" spc="-10" i="1">
                <a:latin typeface="Times New Roman"/>
                <a:cs typeface="Times New Roman"/>
              </a:rPr>
              <a:t>c</a:t>
            </a:r>
            <a:r>
              <a:rPr dirty="0" sz="1200" i="1">
                <a:latin typeface="Times New Roman"/>
                <a:cs typeface="Times New Roman"/>
              </a:rPr>
              <a:t>in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38</a:t>
            </a:fld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5835" rIns="0" bIns="0" rtlCol="0" vert="horz">
            <a:spAutoFit/>
          </a:bodyPr>
          <a:lstStyle/>
          <a:p>
            <a:pPr marL="372745">
              <a:lnSpc>
                <a:spcPct val="100000"/>
              </a:lnSpc>
            </a:pP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PI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4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LL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ULARE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38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598881" y="1714500"/>
            <a:ext cx="7429500" cy="708025"/>
          </a:xfrm>
          <a:prstGeom prst="rect">
            <a:avLst/>
          </a:prstGeom>
          <a:solidFill>
            <a:srgbClr val="D9D9D9"/>
          </a:solidFill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636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-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La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terapia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cellulare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con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iste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nel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trasferimen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all’in</a:t>
            </a:r>
            <a:r>
              <a:rPr dirty="0" sz="2000" spc="-10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erno</a:t>
            </a:r>
            <a:endParaRPr sz="2000">
              <a:latin typeface="Arial"/>
              <a:cs typeface="Arial"/>
            </a:endParaRPr>
          </a:p>
          <a:p>
            <a:pPr marL="8636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dell’o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gani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mo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 cellule isolate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tes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uti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ri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o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truiti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 laboratorio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8881" y="2857500"/>
            <a:ext cx="7429500" cy="400050"/>
          </a:xfrm>
          <a:prstGeom prst="rect">
            <a:avLst/>
          </a:prstGeom>
          <a:solidFill>
            <a:srgbClr val="FFCCCC"/>
          </a:solidFill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636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-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</a:t>
            </a:r>
            <a:r>
              <a:rPr dirty="0" sz="2000">
                <a:latin typeface="Arial"/>
                <a:cs typeface="Arial"/>
              </a:rPr>
              <a:t>ato</a:t>
            </a:r>
            <a:r>
              <a:rPr dirty="0" sz="2000" spc="-10">
                <a:latin typeface="Arial"/>
                <a:cs typeface="Arial"/>
              </a:rPr>
              <a:t>l</a:t>
            </a:r>
            <a:r>
              <a:rPr dirty="0" sz="2000">
                <a:latin typeface="Arial"/>
                <a:cs typeface="Arial"/>
              </a:rPr>
              <a:t>ogie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ca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at</a:t>
            </a:r>
            <a:r>
              <a:rPr dirty="0" sz="2000" spc="-15">
                <a:latin typeface="Arial"/>
                <a:cs typeface="Arial"/>
              </a:rPr>
              <a:t>t</a:t>
            </a:r>
            <a:r>
              <a:rPr dirty="0" sz="2000">
                <a:latin typeface="Arial"/>
                <a:cs typeface="Arial"/>
              </a:rPr>
              <a:t>eri</a:t>
            </a:r>
            <a:r>
              <a:rPr dirty="0" sz="2000" spc="5">
                <a:latin typeface="Arial"/>
                <a:cs typeface="Arial"/>
              </a:rPr>
              <a:t>z</a:t>
            </a:r>
            <a:r>
              <a:rPr dirty="0" sz="2000">
                <a:latin typeface="Arial"/>
                <a:cs typeface="Arial"/>
              </a:rPr>
              <a:t>zate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dalla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distru</a:t>
            </a:r>
            <a:r>
              <a:rPr dirty="0" sz="2000" spc="5">
                <a:latin typeface="Arial"/>
                <a:cs typeface="Arial"/>
              </a:rPr>
              <a:t>z</a:t>
            </a:r>
            <a:r>
              <a:rPr dirty="0" sz="2000">
                <a:latin typeface="Arial"/>
                <a:cs typeface="Arial"/>
              </a:rPr>
              <a:t>ione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spe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i</a:t>
            </a:r>
            <a:r>
              <a:rPr dirty="0" sz="2000" spc="-10">
                <a:latin typeface="Arial"/>
                <a:cs typeface="Arial"/>
              </a:rPr>
              <a:t>f</a:t>
            </a:r>
            <a:r>
              <a:rPr dirty="0" sz="2000">
                <a:latin typeface="Arial"/>
                <a:cs typeface="Arial"/>
              </a:rPr>
              <a:t>ici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tessuti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1555" y="3886200"/>
            <a:ext cx="7429500" cy="400050"/>
          </a:xfrm>
          <a:prstGeom prst="rect">
            <a:avLst/>
          </a:prstGeom>
          <a:solidFill>
            <a:srgbClr val="CCCCCC"/>
          </a:solidFill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636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-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Basata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</a:t>
            </a:r>
            <a:r>
              <a:rPr dirty="0" sz="2000" spc="5">
                <a:latin typeface="Arial"/>
                <a:cs typeface="Arial"/>
              </a:rPr>
              <a:t>u</a:t>
            </a:r>
            <a:r>
              <a:rPr dirty="0" sz="2000">
                <a:latin typeface="Arial"/>
                <a:cs typeface="Arial"/>
              </a:rPr>
              <a:t>ll’ut</a:t>
            </a:r>
            <a:r>
              <a:rPr dirty="0" sz="2000" spc="-10">
                <a:latin typeface="Arial"/>
                <a:cs typeface="Arial"/>
              </a:rPr>
              <a:t>i</a:t>
            </a:r>
            <a:r>
              <a:rPr dirty="0" sz="2000">
                <a:latin typeface="Arial"/>
                <a:cs typeface="Arial"/>
              </a:rPr>
              <a:t>liz</a:t>
            </a:r>
            <a:r>
              <a:rPr dirty="0" sz="2000" spc="5">
                <a:latin typeface="Arial"/>
                <a:cs typeface="Arial"/>
              </a:rPr>
              <a:t>z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5">
                <a:latin typeface="Arial"/>
                <a:cs typeface="Arial"/>
              </a:rPr>
              <a:t>z</a:t>
            </a:r>
            <a:r>
              <a:rPr dirty="0" sz="2000">
                <a:latin typeface="Arial"/>
                <a:cs typeface="Arial"/>
              </a:rPr>
              <a:t>ione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 cellule staminali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621390"/>
            <a:ext cx="3590290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8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8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ELL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U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8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800" spc="-5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TA</a:t>
            </a:r>
            <a:r>
              <a:rPr dirty="0" sz="28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z="280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NA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5750" y="1112899"/>
            <a:ext cx="2633726" cy="5732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786126" y="1792351"/>
            <a:ext cx="5962650" cy="708025"/>
          </a:xfrm>
          <a:prstGeom prst="rect">
            <a:avLst/>
          </a:prstGeom>
          <a:solidFill>
            <a:srgbClr val="CCCCCC"/>
          </a:solidFill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6995" marR="215265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Cellule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indi</a:t>
            </a:r>
            <a:r>
              <a:rPr dirty="0" sz="2000" spc="-40">
                <a:latin typeface="Arial"/>
                <a:cs typeface="Arial"/>
              </a:rPr>
              <a:t>f</a:t>
            </a:r>
            <a:r>
              <a:rPr dirty="0" sz="2000">
                <a:latin typeface="Arial"/>
                <a:cs typeface="Arial"/>
              </a:rPr>
              <a:t>feren</a:t>
            </a:r>
            <a:r>
              <a:rPr dirty="0" sz="2000" spc="5">
                <a:latin typeface="Arial"/>
                <a:cs typeface="Arial"/>
              </a:rPr>
              <a:t>z</a:t>
            </a:r>
            <a:r>
              <a:rPr dirty="0" sz="2000">
                <a:latin typeface="Arial"/>
                <a:cs typeface="Arial"/>
              </a:rPr>
              <a:t>iate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</a:t>
            </a:r>
            <a:r>
              <a:rPr dirty="0" sz="2000" spc="5">
                <a:latin typeface="Arial"/>
                <a:cs typeface="Arial"/>
              </a:rPr>
              <a:t>a</a:t>
            </a:r>
            <a:r>
              <a:rPr dirty="0" sz="2000">
                <a:latin typeface="Arial"/>
                <a:cs typeface="Arial"/>
              </a:rPr>
              <a:t>pa</a:t>
            </a:r>
            <a:r>
              <a:rPr dirty="0" sz="2000" spc="5">
                <a:latin typeface="Arial"/>
                <a:cs typeface="Arial"/>
              </a:rPr>
              <a:t>c</a:t>
            </a:r>
            <a:r>
              <a:rPr dirty="0" sz="2000">
                <a:latin typeface="Arial"/>
                <a:cs typeface="Arial"/>
              </a:rPr>
              <a:t>i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autorin</a:t>
            </a:r>
            <a:r>
              <a:rPr dirty="0" sz="2000" spc="5">
                <a:latin typeface="Arial"/>
                <a:cs typeface="Arial"/>
              </a:rPr>
              <a:t>n</a:t>
            </a:r>
            <a:r>
              <a:rPr dirty="0" sz="2000">
                <a:latin typeface="Arial"/>
                <a:cs typeface="Arial"/>
              </a:rPr>
              <a:t>ovar</a:t>
            </a:r>
            <a:r>
              <a:rPr dirty="0" sz="2000" spc="5">
                <a:latin typeface="Arial"/>
                <a:cs typeface="Arial"/>
              </a:rPr>
              <a:t>s</a:t>
            </a:r>
            <a:r>
              <a:rPr dirty="0" sz="2000">
                <a:latin typeface="Arial"/>
                <a:cs typeface="Arial"/>
              </a:rPr>
              <a:t>i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</a:t>
            </a:r>
            <a:r>
              <a:rPr dirty="0" sz="2000">
                <a:latin typeface="Arial"/>
                <a:cs typeface="Arial"/>
              </a:rPr>
              <a:t> da</a:t>
            </a:r>
            <a:r>
              <a:rPr dirty="0" sz="2000" spc="5">
                <a:latin typeface="Arial"/>
                <a:cs typeface="Arial"/>
              </a:rPr>
              <a:t>r</a:t>
            </a:r>
            <a:r>
              <a:rPr dirty="0" sz="2000">
                <a:latin typeface="Arial"/>
                <a:cs typeface="Arial"/>
              </a:rPr>
              <a:t>e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origine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 progenie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di</a:t>
            </a:r>
            <a:r>
              <a:rPr dirty="0" sz="2000" spc="-40">
                <a:latin typeface="Arial"/>
                <a:cs typeface="Arial"/>
              </a:rPr>
              <a:t>f</a:t>
            </a:r>
            <a:r>
              <a:rPr dirty="0" sz="2000">
                <a:latin typeface="Arial"/>
                <a:cs typeface="Arial"/>
              </a:rPr>
              <a:t>feren</a:t>
            </a:r>
            <a:r>
              <a:rPr dirty="0" sz="2000" spc="5">
                <a:latin typeface="Arial"/>
                <a:cs typeface="Arial"/>
              </a:rPr>
              <a:t>z</a:t>
            </a:r>
            <a:r>
              <a:rPr dirty="0" sz="2000">
                <a:latin typeface="Arial"/>
                <a:cs typeface="Arial"/>
              </a:rPr>
              <a:t>iata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38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2977642" y="6471207"/>
            <a:ext cx="488315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i="1">
                <a:latin typeface="Times New Roman"/>
                <a:cs typeface="Times New Roman"/>
              </a:rPr>
              <a:t>Alberts </a:t>
            </a:r>
            <a:r>
              <a:rPr dirty="0" sz="1200" spc="-5" i="1">
                <a:latin typeface="Times New Roman"/>
                <a:cs typeface="Times New Roman"/>
              </a:rPr>
              <a:t>e</a:t>
            </a:r>
            <a:r>
              <a:rPr dirty="0" sz="1200" i="1">
                <a:latin typeface="Times New Roman"/>
                <a:cs typeface="Times New Roman"/>
              </a:rPr>
              <a:t>t al.,</a:t>
            </a:r>
            <a:r>
              <a:rPr dirty="0" sz="1200" spc="1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l’</a:t>
            </a:r>
            <a:r>
              <a:rPr dirty="0" sz="1200" spc="-10" i="1">
                <a:latin typeface="Times New Roman"/>
                <a:cs typeface="Times New Roman"/>
              </a:rPr>
              <a:t>e</a:t>
            </a:r>
            <a:r>
              <a:rPr dirty="0" sz="1200" i="1">
                <a:latin typeface="Times New Roman"/>
                <a:cs typeface="Times New Roman"/>
              </a:rPr>
              <a:t>ssenziale</a:t>
            </a:r>
            <a:r>
              <a:rPr dirty="0" sz="1200" spc="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di Biologia</a:t>
            </a:r>
            <a:r>
              <a:rPr dirty="0" sz="1200" spc="10" i="1">
                <a:latin typeface="Times New Roman"/>
                <a:cs typeface="Times New Roman"/>
              </a:rPr>
              <a:t> </a:t>
            </a:r>
            <a:r>
              <a:rPr dirty="0" sz="1200" spc="-5" i="1">
                <a:latin typeface="Times New Roman"/>
                <a:cs typeface="Times New Roman"/>
              </a:rPr>
              <a:t>M</a:t>
            </a:r>
            <a:r>
              <a:rPr dirty="0" sz="1200" i="1">
                <a:latin typeface="Times New Roman"/>
                <a:cs typeface="Times New Roman"/>
              </a:rPr>
              <a:t>ole</a:t>
            </a:r>
            <a:r>
              <a:rPr dirty="0" sz="1200" spc="-10" i="1">
                <a:latin typeface="Times New Roman"/>
                <a:cs typeface="Times New Roman"/>
              </a:rPr>
              <a:t>c</a:t>
            </a:r>
            <a:r>
              <a:rPr dirty="0" sz="1200" i="1">
                <a:latin typeface="Times New Roman"/>
                <a:cs typeface="Times New Roman"/>
              </a:rPr>
              <a:t>ola</a:t>
            </a:r>
            <a:r>
              <a:rPr dirty="0" sz="1200" spc="-45" i="1">
                <a:latin typeface="Times New Roman"/>
                <a:cs typeface="Times New Roman"/>
              </a:rPr>
              <a:t>r</a:t>
            </a:r>
            <a:r>
              <a:rPr dirty="0" sz="1200" i="1">
                <a:latin typeface="Times New Roman"/>
                <a:cs typeface="Times New Roman"/>
              </a:rPr>
              <a:t>e</a:t>
            </a:r>
            <a:r>
              <a:rPr dirty="0" sz="1200" spc="3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d</a:t>
            </a:r>
            <a:r>
              <a:rPr dirty="0" sz="1200" spc="-5" i="1">
                <a:latin typeface="Times New Roman"/>
                <a:cs typeface="Times New Roman"/>
              </a:rPr>
              <a:t>e</a:t>
            </a:r>
            <a:r>
              <a:rPr dirty="0" sz="1200" i="1">
                <a:latin typeface="Times New Roman"/>
                <a:cs typeface="Times New Roman"/>
              </a:rPr>
              <a:t>lla</a:t>
            </a:r>
            <a:r>
              <a:rPr dirty="0" sz="1200" spc="10" i="1">
                <a:latin typeface="Times New Roman"/>
                <a:cs typeface="Times New Roman"/>
              </a:rPr>
              <a:t> </a:t>
            </a:r>
            <a:r>
              <a:rPr dirty="0" sz="1200" spc="-5" i="1">
                <a:latin typeface="Times New Roman"/>
                <a:cs typeface="Times New Roman"/>
              </a:rPr>
              <a:t>ce</a:t>
            </a:r>
            <a:r>
              <a:rPr dirty="0" sz="1200" i="1">
                <a:latin typeface="Times New Roman"/>
                <a:cs typeface="Times New Roman"/>
              </a:rPr>
              <a:t>llula</a:t>
            </a:r>
            <a:r>
              <a:rPr dirty="0" sz="1200" spc="2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20</a:t>
            </a:r>
            <a:r>
              <a:rPr dirty="0" sz="1200" spc="-85" i="1">
                <a:latin typeface="Times New Roman"/>
                <a:cs typeface="Times New Roman"/>
              </a:rPr>
              <a:t>1</a:t>
            </a:r>
            <a:r>
              <a:rPr dirty="0" sz="1200" i="1">
                <a:latin typeface="Times New Roman"/>
                <a:cs typeface="Times New Roman"/>
              </a:rPr>
              <a:t>1, Zanich</a:t>
            </a:r>
            <a:r>
              <a:rPr dirty="0" sz="1200" spc="-10" i="1">
                <a:latin typeface="Times New Roman"/>
                <a:cs typeface="Times New Roman"/>
              </a:rPr>
              <a:t>e</a:t>
            </a:r>
            <a:r>
              <a:rPr dirty="0" sz="1200" i="1">
                <a:latin typeface="Times New Roman"/>
                <a:cs typeface="Times New Roman"/>
              </a:rPr>
              <a:t>lli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5835" rIns="0" bIns="0" rtlCol="0" vert="horz">
            <a:spAutoFit/>
          </a:bodyPr>
          <a:lstStyle/>
          <a:p>
            <a:pPr marL="372745">
              <a:lnSpc>
                <a:spcPct val="100000"/>
              </a:lnSpc>
            </a:pP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LULE</a:t>
            </a:r>
            <a:r>
              <a:rPr dirty="0" spc="-5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TA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MI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NA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-5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EM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B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ONALI</a:t>
            </a:r>
          </a:p>
        </p:txBody>
      </p:sp>
      <p:sp>
        <p:nvSpPr>
          <p:cNvPr id="3" name="object 3"/>
          <p:cNvSpPr/>
          <p:nvPr/>
        </p:nvSpPr>
        <p:spPr>
          <a:xfrm>
            <a:off x="1071562" y="1516125"/>
            <a:ext cx="6551549" cy="5341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1523" y="1143000"/>
            <a:ext cx="4248785" cy="1631950"/>
          </a:xfrm>
          <a:prstGeom prst="rect">
            <a:avLst/>
          </a:prstGeom>
          <a:solidFill>
            <a:srgbClr val="CCCCCC"/>
          </a:solidFill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223520" marR="217170">
              <a:lnSpc>
                <a:spcPct val="100000"/>
              </a:lnSpc>
            </a:pPr>
            <a:r>
              <a:rPr dirty="0" sz="2000" spc="-25">
                <a:latin typeface="Franklin Gothic Medium"/>
                <a:cs typeface="Franklin Gothic Medium"/>
              </a:rPr>
              <a:t>P</a:t>
            </a:r>
            <a:r>
              <a:rPr dirty="0" sz="2000">
                <a:latin typeface="Franklin Gothic Medium"/>
                <a:cs typeface="Franklin Gothic Medium"/>
              </a:rPr>
              <a:t>osso</a:t>
            </a:r>
            <a:r>
              <a:rPr dirty="0" sz="2000" spc="-15">
                <a:latin typeface="Franklin Gothic Medium"/>
                <a:cs typeface="Franklin Gothic Medium"/>
              </a:rPr>
              <a:t>n</a:t>
            </a:r>
            <a:r>
              <a:rPr dirty="0" sz="2000">
                <a:latin typeface="Franklin Gothic Medium"/>
                <a:cs typeface="Franklin Gothic Medium"/>
              </a:rPr>
              <a:t>o</a:t>
            </a:r>
            <a:r>
              <a:rPr dirty="0" sz="2000" spc="5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da</a:t>
            </a:r>
            <a:r>
              <a:rPr dirty="0" sz="2000" spc="-10">
                <a:latin typeface="Franklin Gothic Medium"/>
                <a:cs typeface="Franklin Gothic Medium"/>
              </a:rPr>
              <a:t>r</a:t>
            </a:r>
            <a:r>
              <a:rPr dirty="0" sz="2000">
                <a:latin typeface="Franklin Gothic Medium"/>
                <a:cs typeface="Franklin Gothic Medium"/>
              </a:rPr>
              <a:t>e</a:t>
            </a:r>
            <a:r>
              <a:rPr dirty="0" sz="2000" spc="-20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o</a:t>
            </a:r>
            <a:r>
              <a:rPr dirty="0" sz="2000" spc="-10">
                <a:latin typeface="Franklin Gothic Medium"/>
                <a:cs typeface="Franklin Gothic Medium"/>
              </a:rPr>
              <a:t>r</a:t>
            </a:r>
            <a:r>
              <a:rPr dirty="0" sz="2000">
                <a:latin typeface="Franklin Gothic Medium"/>
                <a:cs typeface="Franklin Gothic Medium"/>
              </a:rPr>
              <a:t>igine</a:t>
            </a:r>
            <a:r>
              <a:rPr dirty="0" sz="2000" spc="-10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a </a:t>
            </a:r>
            <a:r>
              <a:rPr dirty="0" sz="2000" spc="-5">
                <a:latin typeface="Franklin Gothic Medium"/>
                <a:cs typeface="Franklin Gothic Medium"/>
              </a:rPr>
              <a:t>tutt</a:t>
            </a:r>
            <a:r>
              <a:rPr dirty="0" sz="2000">
                <a:latin typeface="Franklin Gothic Medium"/>
                <a:cs typeface="Franklin Gothic Medium"/>
              </a:rPr>
              <a:t>i</a:t>
            </a:r>
            <a:r>
              <a:rPr dirty="0" sz="2000" spc="5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i</a:t>
            </a:r>
            <a:r>
              <a:rPr dirty="0" sz="2000" spc="-15">
                <a:latin typeface="Franklin Gothic Medium"/>
                <a:cs typeface="Franklin Gothic Medium"/>
              </a:rPr>
              <a:t> </a:t>
            </a:r>
            <a:r>
              <a:rPr dirty="0" sz="2000" spc="-5">
                <a:latin typeface="Franklin Gothic Medium"/>
                <a:cs typeface="Franklin Gothic Medium"/>
              </a:rPr>
              <a:t>tip</a:t>
            </a:r>
            <a:r>
              <a:rPr dirty="0" sz="2000">
                <a:latin typeface="Franklin Gothic Medium"/>
                <a:cs typeface="Franklin Gothic Medium"/>
              </a:rPr>
              <a:t>i</a:t>
            </a:r>
            <a:r>
              <a:rPr dirty="0" sz="2000" spc="5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di</a:t>
            </a:r>
            <a:r>
              <a:rPr dirty="0" sz="2000">
                <a:latin typeface="Franklin Gothic Medium"/>
                <a:cs typeface="Franklin Gothic Medium"/>
              </a:rPr>
              <a:t> c</a:t>
            </a:r>
            <a:r>
              <a:rPr dirty="0" sz="2000" spc="5">
                <a:latin typeface="Franklin Gothic Medium"/>
                <a:cs typeface="Franklin Gothic Medium"/>
              </a:rPr>
              <a:t>e</a:t>
            </a:r>
            <a:r>
              <a:rPr dirty="0" sz="2000">
                <a:latin typeface="Franklin Gothic Medium"/>
                <a:cs typeface="Franklin Gothic Medium"/>
              </a:rPr>
              <a:t>llule</a:t>
            </a:r>
            <a:r>
              <a:rPr dirty="0" sz="2000" spc="-40">
                <a:latin typeface="Franklin Gothic Medium"/>
                <a:cs typeface="Franklin Gothic Medium"/>
              </a:rPr>
              <a:t> </a:t>
            </a:r>
            <a:r>
              <a:rPr dirty="0" sz="2000" spc="-5">
                <a:latin typeface="Franklin Gothic Medium"/>
                <a:cs typeface="Franklin Gothic Medium"/>
              </a:rPr>
              <a:t>som</a:t>
            </a:r>
            <a:r>
              <a:rPr dirty="0" sz="2000" spc="-10">
                <a:latin typeface="Franklin Gothic Medium"/>
                <a:cs typeface="Franklin Gothic Medium"/>
              </a:rPr>
              <a:t>a</a:t>
            </a:r>
            <a:r>
              <a:rPr dirty="0" sz="2000" spc="-5">
                <a:latin typeface="Franklin Gothic Medium"/>
                <a:cs typeface="Franklin Gothic Medium"/>
              </a:rPr>
              <a:t>ti</a:t>
            </a:r>
            <a:r>
              <a:rPr dirty="0" sz="2000" spc="15">
                <a:latin typeface="Franklin Gothic Medium"/>
                <a:cs typeface="Franklin Gothic Medium"/>
              </a:rPr>
              <a:t>c</a:t>
            </a:r>
            <a:r>
              <a:rPr dirty="0" sz="2000">
                <a:latin typeface="Franklin Gothic Medium"/>
                <a:cs typeface="Franklin Gothic Medium"/>
              </a:rPr>
              <a:t>he </a:t>
            </a:r>
            <a:r>
              <a:rPr dirty="0" sz="2000" spc="5">
                <a:latin typeface="Franklin Gothic Medium"/>
                <a:cs typeface="Franklin Gothic Medium"/>
              </a:rPr>
              <a:t>(</a:t>
            </a:r>
            <a:r>
              <a:rPr dirty="0" sz="2000" spc="-35">
                <a:latin typeface="Franklin Gothic Medium"/>
                <a:cs typeface="Franklin Gothic Medium"/>
              </a:rPr>
              <a:t>t</a:t>
            </a:r>
            <a:r>
              <a:rPr dirty="0" sz="2000" spc="-20">
                <a:latin typeface="Franklin Gothic Medium"/>
                <a:cs typeface="Franklin Gothic Medium"/>
              </a:rPr>
              <a:t>o</a:t>
            </a:r>
            <a:r>
              <a:rPr dirty="0" sz="2000" spc="-5">
                <a:latin typeface="Franklin Gothic Medium"/>
                <a:cs typeface="Franklin Gothic Medium"/>
              </a:rPr>
              <a:t>tip</a:t>
            </a:r>
            <a:r>
              <a:rPr dirty="0" sz="2000" spc="-10">
                <a:latin typeface="Franklin Gothic Medium"/>
                <a:cs typeface="Franklin Gothic Medium"/>
              </a:rPr>
              <a:t>o</a:t>
            </a:r>
            <a:r>
              <a:rPr dirty="0" sz="2000" spc="-25">
                <a:latin typeface="Franklin Gothic Medium"/>
                <a:cs typeface="Franklin Gothic Medium"/>
              </a:rPr>
              <a:t>t</a:t>
            </a:r>
            <a:r>
              <a:rPr dirty="0" sz="2000" spc="-5">
                <a:latin typeface="Franklin Gothic Medium"/>
                <a:cs typeface="Franklin Gothic Medium"/>
              </a:rPr>
              <a:t>ent</a:t>
            </a:r>
            <a:r>
              <a:rPr dirty="0" sz="2000" spc="10">
                <a:latin typeface="Franklin Gothic Medium"/>
                <a:cs typeface="Franklin Gothic Medium"/>
              </a:rPr>
              <a:t>i</a:t>
            </a:r>
            <a:r>
              <a:rPr dirty="0" sz="2000">
                <a:latin typeface="Franklin Gothic Medium"/>
                <a:cs typeface="Franklin Gothic Medium"/>
              </a:rPr>
              <a:t>)</a:t>
            </a:r>
            <a:endParaRPr sz="2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algn="ctr" marL="375920" marR="368935">
              <a:lnSpc>
                <a:spcPct val="100000"/>
              </a:lnSpc>
            </a:pPr>
            <a:r>
              <a:rPr dirty="0" sz="2000" spc="-5">
                <a:latin typeface="Franklin Gothic Medium"/>
                <a:cs typeface="Franklin Gothic Medium"/>
              </a:rPr>
              <a:t>S</a:t>
            </a:r>
            <a:r>
              <a:rPr dirty="0" sz="2000" spc="-10">
                <a:latin typeface="Franklin Gothic Medium"/>
                <a:cs typeface="Franklin Gothic Medium"/>
              </a:rPr>
              <a:t>o</a:t>
            </a:r>
            <a:r>
              <a:rPr dirty="0" sz="2000" spc="-5">
                <a:latin typeface="Franklin Gothic Medium"/>
                <a:cs typeface="Franklin Gothic Medium"/>
              </a:rPr>
              <a:t>n</a:t>
            </a:r>
            <a:r>
              <a:rPr dirty="0" sz="2000">
                <a:latin typeface="Franklin Gothic Medium"/>
                <a:cs typeface="Franklin Gothic Medium"/>
              </a:rPr>
              <a:t>o </a:t>
            </a:r>
            <a:r>
              <a:rPr dirty="0" sz="2000" spc="-5">
                <a:latin typeface="Franklin Gothic Medium"/>
                <a:cs typeface="Franklin Gothic Medium"/>
              </a:rPr>
              <a:t>re</a:t>
            </a:r>
            <a:r>
              <a:rPr dirty="0" sz="2000" spc="5">
                <a:latin typeface="Franklin Gothic Medium"/>
                <a:cs typeface="Franklin Gothic Medium"/>
              </a:rPr>
              <a:t>s</a:t>
            </a:r>
            <a:r>
              <a:rPr dirty="0" sz="2000">
                <a:latin typeface="Franklin Gothic Medium"/>
                <a:cs typeface="Franklin Gothic Medium"/>
              </a:rPr>
              <a:t>po</a:t>
            </a:r>
            <a:r>
              <a:rPr dirty="0" sz="2000" spc="-10">
                <a:latin typeface="Franklin Gothic Medium"/>
                <a:cs typeface="Franklin Gothic Medium"/>
              </a:rPr>
              <a:t>n</a:t>
            </a:r>
            <a:r>
              <a:rPr dirty="0" sz="2000" spc="-5">
                <a:latin typeface="Franklin Gothic Medium"/>
                <a:cs typeface="Franklin Gothic Medium"/>
              </a:rPr>
              <a:t>sabil</a:t>
            </a:r>
            <a:r>
              <a:rPr dirty="0" sz="2000">
                <a:latin typeface="Franklin Gothic Medium"/>
                <a:cs typeface="Franklin Gothic Medium"/>
              </a:rPr>
              <a:t>i</a:t>
            </a:r>
            <a:r>
              <a:rPr dirty="0" sz="2000" spc="-15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dello</a:t>
            </a:r>
            <a:r>
              <a:rPr dirty="0" sz="2000" spc="-15">
                <a:latin typeface="Franklin Gothic Medium"/>
                <a:cs typeface="Franklin Gothic Medium"/>
              </a:rPr>
              <a:t> </a:t>
            </a:r>
            <a:r>
              <a:rPr dirty="0" sz="2000" spc="-5">
                <a:latin typeface="Franklin Gothic Medium"/>
                <a:cs typeface="Franklin Gothic Medium"/>
              </a:rPr>
              <a:t>sviluppo</a:t>
            </a:r>
            <a:r>
              <a:rPr dirty="0" sz="2000" spc="-5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dell’</a:t>
            </a:r>
            <a:r>
              <a:rPr dirty="0" sz="2000" spc="-10">
                <a:latin typeface="Franklin Gothic Medium"/>
                <a:cs typeface="Franklin Gothic Medium"/>
              </a:rPr>
              <a:t>o</a:t>
            </a:r>
            <a:r>
              <a:rPr dirty="0" sz="2000">
                <a:latin typeface="Franklin Gothic Medium"/>
                <a:cs typeface="Franklin Gothic Medium"/>
              </a:rPr>
              <a:t>rga</a:t>
            </a:r>
            <a:r>
              <a:rPr dirty="0" sz="2000" spc="-10">
                <a:latin typeface="Franklin Gothic Medium"/>
                <a:cs typeface="Franklin Gothic Medium"/>
              </a:rPr>
              <a:t>n</a:t>
            </a:r>
            <a:r>
              <a:rPr dirty="0" sz="2000">
                <a:latin typeface="Franklin Gothic Medium"/>
                <a:cs typeface="Franklin Gothic Medium"/>
              </a:rPr>
              <a:t>ismo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691" y="6518756"/>
            <a:ext cx="488315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i="1">
                <a:latin typeface="Times New Roman"/>
                <a:cs typeface="Times New Roman"/>
              </a:rPr>
              <a:t>Alberts </a:t>
            </a:r>
            <a:r>
              <a:rPr dirty="0" sz="1200" spc="-5" i="1">
                <a:latin typeface="Times New Roman"/>
                <a:cs typeface="Times New Roman"/>
              </a:rPr>
              <a:t>e</a:t>
            </a:r>
            <a:r>
              <a:rPr dirty="0" sz="1200" i="1">
                <a:latin typeface="Times New Roman"/>
                <a:cs typeface="Times New Roman"/>
              </a:rPr>
              <a:t>t al.,</a:t>
            </a:r>
            <a:r>
              <a:rPr dirty="0" sz="1200" spc="1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l’</a:t>
            </a:r>
            <a:r>
              <a:rPr dirty="0" sz="1200" spc="-10" i="1">
                <a:latin typeface="Times New Roman"/>
                <a:cs typeface="Times New Roman"/>
              </a:rPr>
              <a:t>e</a:t>
            </a:r>
            <a:r>
              <a:rPr dirty="0" sz="1200" i="1">
                <a:latin typeface="Times New Roman"/>
                <a:cs typeface="Times New Roman"/>
              </a:rPr>
              <a:t>ssenziale</a:t>
            </a:r>
            <a:r>
              <a:rPr dirty="0" sz="1200" spc="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di Biologia</a:t>
            </a:r>
            <a:r>
              <a:rPr dirty="0" sz="1200" spc="10" i="1">
                <a:latin typeface="Times New Roman"/>
                <a:cs typeface="Times New Roman"/>
              </a:rPr>
              <a:t> </a:t>
            </a:r>
            <a:r>
              <a:rPr dirty="0" sz="1200" spc="-5" i="1">
                <a:latin typeface="Times New Roman"/>
                <a:cs typeface="Times New Roman"/>
              </a:rPr>
              <a:t>M</a:t>
            </a:r>
            <a:r>
              <a:rPr dirty="0" sz="1200" i="1">
                <a:latin typeface="Times New Roman"/>
                <a:cs typeface="Times New Roman"/>
              </a:rPr>
              <a:t>ole</a:t>
            </a:r>
            <a:r>
              <a:rPr dirty="0" sz="1200" spc="-10" i="1">
                <a:latin typeface="Times New Roman"/>
                <a:cs typeface="Times New Roman"/>
              </a:rPr>
              <a:t>c</a:t>
            </a:r>
            <a:r>
              <a:rPr dirty="0" sz="1200" i="1">
                <a:latin typeface="Times New Roman"/>
                <a:cs typeface="Times New Roman"/>
              </a:rPr>
              <a:t>ola</a:t>
            </a:r>
            <a:r>
              <a:rPr dirty="0" sz="1200" spc="-45" i="1">
                <a:latin typeface="Times New Roman"/>
                <a:cs typeface="Times New Roman"/>
              </a:rPr>
              <a:t>r</a:t>
            </a:r>
            <a:r>
              <a:rPr dirty="0" sz="1200" i="1">
                <a:latin typeface="Times New Roman"/>
                <a:cs typeface="Times New Roman"/>
              </a:rPr>
              <a:t>e</a:t>
            </a:r>
            <a:r>
              <a:rPr dirty="0" sz="1200" spc="3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d</a:t>
            </a:r>
            <a:r>
              <a:rPr dirty="0" sz="1200" spc="-5" i="1">
                <a:latin typeface="Times New Roman"/>
                <a:cs typeface="Times New Roman"/>
              </a:rPr>
              <a:t>e</a:t>
            </a:r>
            <a:r>
              <a:rPr dirty="0" sz="1200" i="1">
                <a:latin typeface="Times New Roman"/>
                <a:cs typeface="Times New Roman"/>
              </a:rPr>
              <a:t>lla</a:t>
            </a:r>
            <a:r>
              <a:rPr dirty="0" sz="1200" spc="10" i="1">
                <a:latin typeface="Times New Roman"/>
                <a:cs typeface="Times New Roman"/>
              </a:rPr>
              <a:t> </a:t>
            </a:r>
            <a:r>
              <a:rPr dirty="0" sz="1200" spc="-5" i="1">
                <a:latin typeface="Times New Roman"/>
                <a:cs typeface="Times New Roman"/>
              </a:rPr>
              <a:t>ce</a:t>
            </a:r>
            <a:r>
              <a:rPr dirty="0" sz="1200" i="1">
                <a:latin typeface="Times New Roman"/>
                <a:cs typeface="Times New Roman"/>
              </a:rPr>
              <a:t>llula</a:t>
            </a:r>
            <a:r>
              <a:rPr dirty="0" sz="1200" spc="2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20</a:t>
            </a:r>
            <a:r>
              <a:rPr dirty="0" sz="1200" spc="-85" i="1">
                <a:latin typeface="Times New Roman"/>
                <a:cs typeface="Times New Roman"/>
              </a:rPr>
              <a:t>1</a:t>
            </a:r>
            <a:r>
              <a:rPr dirty="0" sz="1200" i="1">
                <a:latin typeface="Times New Roman"/>
                <a:cs typeface="Times New Roman"/>
              </a:rPr>
              <a:t>1, Zanich</a:t>
            </a:r>
            <a:r>
              <a:rPr dirty="0" sz="1200" spc="-10" i="1">
                <a:latin typeface="Times New Roman"/>
                <a:cs typeface="Times New Roman"/>
              </a:rPr>
              <a:t>e</a:t>
            </a:r>
            <a:r>
              <a:rPr dirty="0" sz="1200" i="1">
                <a:latin typeface="Times New Roman"/>
                <a:cs typeface="Times New Roman"/>
              </a:rPr>
              <a:t>lli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44</a:t>
            </a:fld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5835" rIns="0" bIns="0" rtlCol="0" vert="horz">
            <a:spAutoFit/>
          </a:bodyPr>
          <a:lstStyle/>
          <a:p>
            <a:pPr marL="372745">
              <a:lnSpc>
                <a:spcPct val="100000"/>
              </a:lnSpc>
            </a:pP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LULE</a:t>
            </a:r>
            <a:r>
              <a:rPr dirty="0" spc="-5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S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TA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MI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NA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-5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ADUL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TE</a:t>
            </a:r>
          </a:p>
        </p:txBody>
      </p:sp>
      <p:sp>
        <p:nvSpPr>
          <p:cNvPr id="3" name="object 3"/>
          <p:cNvSpPr/>
          <p:nvPr/>
        </p:nvSpPr>
        <p:spPr>
          <a:xfrm>
            <a:off x="3652901" y="1182750"/>
            <a:ext cx="4776724" cy="5446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2875" y="1714500"/>
            <a:ext cx="4429125" cy="1631950"/>
          </a:xfrm>
          <a:prstGeom prst="rect">
            <a:avLst/>
          </a:prstGeom>
          <a:solidFill>
            <a:srgbClr val="CCCCCC"/>
          </a:solidFill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000" spc="-5">
                <a:latin typeface="Franklin Gothic Medium"/>
                <a:cs typeface="Franklin Gothic Medium"/>
              </a:rPr>
              <a:t>H</a:t>
            </a:r>
            <a:r>
              <a:rPr dirty="0" sz="2000" spc="-10">
                <a:latin typeface="Franklin Gothic Medium"/>
                <a:cs typeface="Franklin Gothic Medium"/>
              </a:rPr>
              <a:t>ann</a:t>
            </a:r>
            <a:r>
              <a:rPr dirty="0" sz="2000">
                <a:latin typeface="Franklin Gothic Medium"/>
                <a:cs typeface="Franklin Gothic Medium"/>
              </a:rPr>
              <a:t>o </a:t>
            </a:r>
            <a:r>
              <a:rPr dirty="0" sz="2000" spc="-10">
                <a:latin typeface="Franklin Gothic Medium"/>
                <a:cs typeface="Franklin Gothic Medium"/>
              </a:rPr>
              <a:t>u</a:t>
            </a:r>
            <a:r>
              <a:rPr dirty="0" sz="2000">
                <a:latin typeface="Franklin Gothic Medium"/>
                <a:cs typeface="Franklin Gothic Medium"/>
              </a:rPr>
              <a:t>n</a:t>
            </a:r>
            <a:r>
              <a:rPr dirty="0" sz="2000" spc="-10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p</a:t>
            </a:r>
            <a:r>
              <a:rPr dirty="0" sz="2000" spc="-20">
                <a:latin typeface="Franklin Gothic Medium"/>
                <a:cs typeface="Franklin Gothic Medium"/>
              </a:rPr>
              <a:t>o</a:t>
            </a:r>
            <a:r>
              <a:rPr dirty="0" sz="2000" spc="-25">
                <a:latin typeface="Franklin Gothic Medium"/>
                <a:cs typeface="Franklin Gothic Medium"/>
              </a:rPr>
              <a:t>t</a:t>
            </a:r>
            <a:r>
              <a:rPr dirty="0" sz="2000" spc="-5">
                <a:latin typeface="Franklin Gothic Medium"/>
                <a:cs typeface="Franklin Gothic Medium"/>
              </a:rPr>
              <a:t>enzia</a:t>
            </a:r>
            <a:r>
              <a:rPr dirty="0" sz="2000">
                <a:latin typeface="Franklin Gothic Medium"/>
                <a:cs typeface="Franklin Gothic Medium"/>
              </a:rPr>
              <a:t>le</a:t>
            </a:r>
            <a:r>
              <a:rPr dirty="0" sz="2000" spc="-15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di</a:t>
            </a:r>
            <a:r>
              <a:rPr dirty="0" sz="2000" spc="45">
                <a:latin typeface="Franklin Gothic Medium"/>
                <a:cs typeface="Franklin Gothic Medium"/>
              </a:rPr>
              <a:t>f</a:t>
            </a:r>
            <a:r>
              <a:rPr dirty="0" sz="2000" spc="-10">
                <a:latin typeface="Franklin Gothic Medium"/>
                <a:cs typeface="Franklin Gothic Medium"/>
              </a:rPr>
              <a:t>f</a:t>
            </a:r>
            <a:r>
              <a:rPr dirty="0" sz="2000" spc="-5">
                <a:latin typeface="Franklin Gothic Medium"/>
                <a:cs typeface="Franklin Gothic Medium"/>
              </a:rPr>
              <a:t>erenziati</a:t>
            </a:r>
            <a:r>
              <a:rPr dirty="0" sz="2000" spc="-25">
                <a:latin typeface="Franklin Gothic Medium"/>
                <a:cs typeface="Franklin Gothic Medium"/>
              </a:rPr>
              <a:t>v</a:t>
            </a:r>
            <a:r>
              <a:rPr dirty="0" sz="2000">
                <a:latin typeface="Franklin Gothic Medium"/>
                <a:cs typeface="Franklin Gothic Medium"/>
              </a:rPr>
              <a:t>o</a:t>
            </a:r>
            <a:r>
              <a:rPr dirty="0" sz="2000" spc="-25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più</a:t>
            </a:r>
            <a:endParaRPr sz="200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</a:pPr>
            <a:r>
              <a:rPr dirty="0" sz="2000">
                <a:latin typeface="Franklin Gothic Medium"/>
                <a:cs typeface="Franklin Gothic Medium"/>
              </a:rPr>
              <a:t>o</a:t>
            </a:r>
            <a:r>
              <a:rPr dirty="0" sz="2000" spc="-15">
                <a:latin typeface="Franklin Gothic Medium"/>
                <a:cs typeface="Franklin Gothic Medium"/>
              </a:rPr>
              <a:t> </a:t>
            </a:r>
            <a:r>
              <a:rPr dirty="0" sz="2000" spc="-5">
                <a:latin typeface="Franklin Gothic Medium"/>
                <a:cs typeface="Franklin Gothic Medium"/>
              </a:rPr>
              <a:t>men</a:t>
            </a:r>
            <a:r>
              <a:rPr dirty="0" sz="2000">
                <a:latin typeface="Franklin Gothic Medium"/>
                <a:cs typeface="Franklin Gothic Medium"/>
              </a:rPr>
              <a:t>o</a:t>
            </a:r>
            <a:r>
              <a:rPr dirty="0" sz="2000" spc="-10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limita</a:t>
            </a:r>
            <a:r>
              <a:rPr dirty="0" sz="2000" spc="-35">
                <a:latin typeface="Franklin Gothic Medium"/>
                <a:cs typeface="Franklin Gothic Medium"/>
              </a:rPr>
              <a:t>t</a:t>
            </a:r>
            <a:r>
              <a:rPr dirty="0" sz="2000">
                <a:latin typeface="Franklin Gothic Medium"/>
                <a:cs typeface="Franklin Gothic Medium"/>
              </a:rPr>
              <a:t>o</a:t>
            </a:r>
            <a:endParaRPr sz="2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2000" spc="-5">
                <a:latin typeface="Franklin Gothic Medium"/>
                <a:cs typeface="Franklin Gothic Medium"/>
              </a:rPr>
              <a:t>S</a:t>
            </a:r>
            <a:r>
              <a:rPr dirty="0" sz="2000" spc="-10">
                <a:latin typeface="Franklin Gothic Medium"/>
                <a:cs typeface="Franklin Gothic Medium"/>
              </a:rPr>
              <a:t>o</a:t>
            </a:r>
            <a:r>
              <a:rPr dirty="0" sz="2000" spc="-5">
                <a:latin typeface="Franklin Gothic Medium"/>
                <a:cs typeface="Franklin Gothic Medium"/>
              </a:rPr>
              <a:t>n</a:t>
            </a:r>
            <a:r>
              <a:rPr dirty="0" sz="2000">
                <a:latin typeface="Franklin Gothic Medium"/>
                <a:cs typeface="Franklin Gothic Medium"/>
              </a:rPr>
              <a:t>o </a:t>
            </a:r>
            <a:r>
              <a:rPr dirty="0" sz="2000" spc="-5">
                <a:latin typeface="Franklin Gothic Medium"/>
                <a:cs typeface="Franklin Gothic Medium"/>
              </a:rPr>
              <a:t>re</a:t>
            </a:r>
            <a:r>
              <a:rPr dirty="0" sz="2000" spc="5">
                <a:latin typeface="Franklin Gothic Medium"/>
                <a:cs typeface="Franklin Gothic Medium"/>
              </a:rPr>
              <a:t>s</a:t>
            </a:r>
            <a:r>
              <a:rPr dirty="0" sz="2000">
                <a:latin typeface="Franklin Gothic Medium"/>
                <a:cs typeface="Franklin Gothic Medium"/>
              </a:rPr>
              <a:t>po</a:t>
            </a:r>
            <a:r>
              <a:rPr dirty="0" sz="2000" spc="-10">
                <a:latin typeface="Franklin Gothic Medium"/>
                <a:cs typeface="Franklin Gothic Medium"/>
              </a:rPr>
              <a:t>n</a:t>
            </a:r>
            <a:r>
              <a:rPr dirty="0" sz="2000" spc="-5">
                <a:latin typeface="Franklin Gothic Medium"/>
                <a:cs typeface="Franklin Gothic Medium"/>
              </a:rPr>
              <a:t>sabil</a:t>
            </a:r>
            <a:r>
              <a:rPr dirty="0" sz="2000">
                <a:latin typeface="Franklin Gothic Medium"/>
                <a:cs typeface="Franklin Gothic Medium"/>
              </a:rPr>
              <a:t>i</a:t>
            </a:r>
            <a:r>
              <a:rPr dirty="0" sz="2000" spc="-15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del</a:t>
            </a:r>
            <a:r>
              <a:rPr dirty="0" sz="2000" spc="-5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ri</a:t>
            </a:r>
            <a:r>
              <a:rPr dirty="0" sz="2000" spc="-10">
                <a:latin typeface="Franklin Gothic Medium"/>
                <a:cs typeface="Franklin Gothic Medium"/>
              </a:rPr>
              <a:t>n</a:t>
            </a:r>
            <a:r>
              <a:rPr dirty="0" sz="2000" spc="-5">
                <a:latin typeface="Franklin Gothic Medium"/>
                <a:cs typeface="Franklin Gothic Medium"/>
              </a:rPr>
              <a:t>n</a:t>
            </a:r>
            <a:r>
              <a:rPr dirty="0" sz="2000" spc="-30">
                <a:latin typeface="Franklin Gothic Medium"/>
                <a:cs typeface="Franklin Gothic Medium"/>
              </a:rPr>
              <a:t>ov</a:t>
            </a:r>
            <a:r>
              <a:rPr dirty="0" sz="2000">
                <a:latin typeface="Franklin Gothic Medium"/>
                <a:cs typeface="Franklin Gothic Medium"/>
              </a:rPr>
              <a:t>a</a:t>
            </a:r>
            <a:r>
              <a:rPr dirty="0" sz="2000" spc="-10">
                <a:latin typeface="Franklin Gothic Medium"/>
                <a:cs typeface="Franklin Gothic Medium"/>
              </a:rPr>
              <a:t>m</a:t>
            </a:r>
            <a:r>
              <a:rPr dirty="0" sz="2000" spc="-5">
                <a:latin typeface="Franklin Gothic Medium"/>
                <a:cs typeface="Franklin Gothic Medium"/>
              </a:rPr>
              <a:t>en</a:t>
            </a:r>
            <a:r>
              <a:rPr dirty="0" sz="2000" spc="-35">
                <a:latin typeface="Franklin Gothic Medium"/>
                <a:cs typeface="Franklin Gothic Medium"/>
              </a:rPr>
              <a:t>t</a:t>
            </a:r>
            <a:r>
              <a:rPr dirty="0" sz="2000">
                <a:latin typeface="Franklin Gothic Medium"/>
                <a:cs typeface="Franklin Gothic Medium"/>
              </a:rPr>
              <a:t>o</a:t>
            </a:r>
            <a:r>
              <a:rPr dirty="0" sz="2000" spc="5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e</a:t>
            </a:r>
            <a:endParaRPr sz="200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</a:pPr>
            <a:r>
              <a:rPr dirty="0" sz="2000" spc="-10">
                <a:latin typeface="Franklin Gothic Medium"/>
                <a:cs typeface="Franklin Gothic Medium"/>
              </a:rPr>
              <a:t>n</a:t>
            </a:r>
            <a:r>
              <a:rPr dirty="0" sz="2000" spc="-5">
                <a:latin typeface="Franklin Gothic Medium"/>
                <a:cs typeface="Franklin Gothic Medium"/>
              </a:rPr>
              <a:t>ell</a:t>
            </a:r>
            <a:r>
              <a:rPr dirty="0" sz="2000">
                <a:latin typeface="Franklin Gothic Medium"/>
                <a:cs typeface="Franklin Gothic Medium"/>
              </a:rPr>
              <a:t>a</a:t>
            </a:r>
            <a:r>
              <a:rPr dirty="0" sz="2000" spc="-15">
                <a:latin typeface="Franklin Gothic Medium"/>
                <a:cs typeface="Franklin Gothic Medium"/>
              </a:rPr>
              <a:t> </a:t>
            </a:r>
            <a:r>
              <a:rPr dirty="0" sz="2000" spc="-10">
                <a:latin typeface="Franklin Gothic Medium"/>
                <a:cs typeface="Franklin Gothic Medium"/>
              </a:rPr>
              <a:t>r</a:t>
            </a:r>
            <a:r>
              <a:rPr dirty="0" sz="2000">
                <a:latin typeface="Franklin Gothic Medium"/>
                <a:cs typeface="Franklin Gothic Medium"/>
              </a:rPr>
              <a:t>ip</a:t>
            </a:r>
            <a:r>
              <a:rPr dirty="0" sz="2000" spc="-5">
                <a:latin typeface="Franklin Gothic Medium"/>
                <a:cs typeface="Franklin Gothic Medium"/>
              </a:rPr>
              <a:t>a</a:t>
            </a:r>
            <a:r>
              <a:rPr dirty="0" sz="2000" spc="-10">
                <a:latin typeface="Franklin Gothic Medium"/>
                <a:cs typeface="Franklin Gothic Medium"/>
              </a:rPr>
              <a:t>r</a:t>
            </a:r>
            <a:r>
              <a:rPr dirty="0" sz="2000">
                <a:latin typeface="Franklin Gothic Medium"/>
                <a:cs typeface="Franklin Gothic Medium"/>
              </a:rPr>
              <a:t>azi</a:t>
            </a:r>
            <a:r>
              <a:rPr dirty="0" sz="2000" spc="-15">
                <a:latin typeface="Franklin Gothic Medium"/>
                <a:cs typeface="Franklin Gothic Medium"/>
              </a:rPr>
              <a:t>o</a:t>
            </a:r>
            <a:r>
              <a:rPr dirty="0" sz="2000" spc="-10">
                <a:latin typeface="Franklin Gothic Medium"/>
                <a:cs typeface="Franklin Gothic Medium"/>
              </a:rPr>
              <a:t>n</a:t>
            </a:r>
            <a:r>
              <a:rPr dirty="0" sz="2000">
                <a:latin typeface="Franklin Gothic Medium"/>
                <a:cs typeface="Franklin Gothic Medium"/>
              </a:rPr>
              <a:t>e</a:t>
            </a:r>
            <a:r>
              <a:rPr dirty="0" sz="2000" spc="-20">
                <a:latin typeface="Franklin Gothic Medium"/>
                <a:cs typeface="Franklin Gothic Medium"/>
              </a:rPr>
              <a:t> </a:t>
            </a:r>
            <a:r>
              <a:rPr dirty="0" sz="2000">
                <a:latin typeface="Franklin Gothic Medium"/>
                <a:cs typeface="Franklin Gothic Medium"/>
              </a:rPr>
              <a:t>dei</a:t>
            </a:r>
            <a:r>
              <a:rPr dirty="0" sz="2000" spc="-5">
                <a:latin typeface="Franklin Gothic Medium"/>
                <a:cs typeface="Franklin Gothic Medium"/>
              </a:rPr>
              <a:t> </a:t>
            </a:r>
            <a:r>
              <a:rPr dirty="0" sz="2000" spc="-30">
                <a:latin typeface="Franklin Gothic Medium"/>
                <a:cs typeface="Franklin Gothic Medium"/>
              </a:rPr>
              <a:t>t</a:t>
            </a:r>
            <a:r>
              <a:rPr dirty="0" sz="2000" spc="-5">
                <a:latin typeface="Franklin Gothic Medium"/>
                <a:cs typeface="Franklin Gothic Medium"/>
              </a:rPr>
              <a:t>es</a:t>
            </a:r>
            <a:r>
              <a:rPr dirty="0" sz="2000">
                <a:latin typeface="Franklin Gothic Medium"/>
                <a:cs typeface="Franklin Gothic Medium"/>
              </a:rPr>
              <a:t>suti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1691" y="6518756"/>
            <a:ext cx="488315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i="1">
                <a:latin typeface="Times New Roman"/>
                <a:cs typeface="Times New Roman"/>
              </a:rPr>
              <a:t>Alberts </a:t>
            </a:r>
            <a:r>
              <a:rPr dirty="0" sz="1200" spc="-5" i="1">
                <a:latin typeface="Times New Roman"/>
                <a:cs typeface="Times New Roman"/>
              </a:rPr>
              <a:t>e</a:t>
            </a:r>
            <a:r>
              <a:rPr dirty="0" sz="1200" i="1">
                <a:latin typeface="Times New Roman"/>
                <a:cs typeface="Times New Roman"/>
              </a:rPr>
              <a:t>t al.,</a:t>
            </a:r>
            <a:r>
              <a:rPr dirty="0" sz="1200" spc="1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l’</a:t>
            </a:r>
            <a:r>
              <a:rPr dirty="0" sz="1200" spc="-10" i="1">
                <a:latin typeface="Times New Roman"/>
                <a:cs typeface="Times New Roman"/>
              </a:rPr>
              <a:t>e</a:t>
            </a:r>
            <a:r>
              <a:rPr dirty="0" sz="1200" i="1">
                <a:latin typeface="Times New Roman"/>
                <a:cs typeface="Times New Roman"/>
              </a:rPr>
              <a:t>ssenziale</a:t>
            </a:r>
            <a:r>
              <a:rPr dirty="0" sz="1200" spc="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di Biologia</a:t>
            </a:r>
            <a:r>
              <a:rPr dirty="0" sz="1200" spc="10" i="1">
                <a:latin typeface="Times New Roman"/>
                <a:cs typeface="Times New Roman"/>
              </a:rPr>
              <a:t> </a:t>
            </a:r>
            <a:r>
              <a:rPr dirty="0" sz="1200" spc="-5" i="1">
                <a:latin typeface="Times New Roman"/>
                <a:cs typeface="Times New Roman"/>
              </a:rPr>
              <a:t>M</a:t>
            </a:r>
            <a:r>
              <a:rPr dirty="0" sz="1200" i="1">
                <a:latin typeface="Times New Roman"/>
                <a:cs typeface="Times New Roman"/>
              </a:rPr>
              <a:t>ole</a:t>
            </a:r>
            <a:r>
              <a:rPr dirty="0" sz="1200" spc="-10" i="1">
                <a:latin typeface="Times New Roman"/>
                <a:cs typeface="Times New Roman"/>
              </a:rPr>
              <a:t>c</a:t>
            </a:r>
            <a:r>
              <a:rPr dirty="0" sz="1200" i="1">
                <a:latin typeface="Times New Roman"/>
                <a:cs typeface="Times New Roman"/>
              </a:rPr>
              <a:t>ola</a:t>
            </a:r>
            <a:r>
              <a:rPr dirty="0" sz="1200" spc="-45" i="1">
                <a:latin typeface="Times New Roman"/>
                <a:cs typeface="Times New Roman"/>
              </a:rPr>
              <a:t>r</a:t>
            </a:r>
            <a:r>
              <a:rPr dirty="0" sz="1200" i="1">
                <a:latin typeface="Times New Roman"/>
                <a:cs typeface="Times New Roman"/>
              </a:rPr>
              <a:t>e</a:t>
            </a:r>
            <a:r>
              <a:rPr dirty="0" sz="1200" spc="3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d</a:t>
            </a:r>
            <a:r>
              <a:rPr dirty="0" sz="1200" spc="-5" i="1">
                <a:latin typeface="Times New Roman"/>
                <a:cs typeface="Times New Roman"/>
              </a:rPr>
              <a:t>e</a:t>
            </a:r>
            <a:r>
              <a:rPr dirty="0" sz="1200" i="1">
                <a:latin typeface="Times New Roman"/>
                <a:cs typeface="Times New Roman"/>
              </a:rPr>
              <a:t>lla</a:t>
            </a:r>
            <a:r>
              <a:rPr dirty="0" sz="1200" spc="10" i="1">
                <a:latin typeface="Times New Roman"/>
                <a:cs typeface="Times New Roman"/>
              </a:rPr>
              <a:t> </a:t>
            </a:r>
            <a:r>
              <a:rPr dirty="0" sz="1200" spc="-5" i="1">
                <a:latin typeface="Times New Roman"/>
                <a:cs typeface="Times New Roman"/>
              </a:rPr>
              <a:t>ce</a:t>
            </a:r>
            <a:r>
              <a:rPr dirty="0" sz="1200" i="1">
                <a:latin typeface="Times New Roman"/>
                <a:cs typeface="Times New Roman"/>
              </a:rPr>
              <a:t>llula</a:t>
            </a:r>
            <a:r>
              <a:rPr dirty="0" sz="1200" spc="2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20</a:t>
            </a:r>
            <a:r>
              <a:rPr dirty="0" sz="1200" spc="-85" i="1">
                <a:latin typeface="Times New Roman"/>
                <a:cs typeface="Times New Roman"/>
              </a:rPr>
              <a:t>1</a:t>
            </a:r>
            <a:r>
              <a:rPr dirty="0" sz="1200" i="1">
                <a:latin typeface="Times New Roman"/>
                <a:cs typeface="Times New Roman"/>
              </a:rPr>
              <a:t>1, Zanich</a:t>
            </a:r>
            <a:r>
              <a:rPr dirty="0" sz="1200" spc="-10" i="1">
                <a:latin typeface="Times New Roman"/>
                <a:cs typeface="Times New Roman"/>
              </a:rPr>
              <a:t>e</a:t>
            </a:r>
            <a:r>
              <a:rPr dirty="0" sz="1200" i="1">
                <a:latin typeface="Times New Roman"/>
                <a:cs typeface="Times New Roman"/>
              </a:rPr>
              <a:t>lli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44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1793494" y="4997289"/>
            <a:ext cx="2424430" cy="472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600" spc="-15" i="1">
                <a:latin typeface="Arial"/>
                <a:cs typeface="Arial"/>
              </a:rPr>
              <a:t>E</a:t>
            </a:r>
            <a:r>
              <a:rPr dirty="0" sz="1600" spc="-5" i="1">
                <a:latin typeface="Arial"/>
                <a:cs typeface="Arial"/>
              </a:rPr>
              <a:t>s</a:t>
            </a:r>
            <a:r>
              <a:rPr dirty="0" sz="1600" spc="-10" i="1">
                <a:latin typeface="Arial"/>
                <a:cs typeface="Arial"/>
              </a:rPr>
              <a:t>e</a:t>
            </a:r>
            <a:r>
              <a:rPr dirty="0" sz="1600" spc="-25" i="1">
                <a:latin typeface="Arial"/>
                <a:cs typeface="Arial"/>
              </a:rPr>
              <a:t>m</a:t>
            </a:r>
            <a:r>
              <a:rPr dirty="0" sz="1600" spc="-10" i="1">
                <a:latin typeface="Arial"/>
                <a:cs typeface="Arial"/>
              </a:rPr>
              <a:t>pio:</a:t>
            </a:r>
            <a:r>
              <a:rPr dirty="0" sz="1600" spc="-5" i="1">
                <a:latin typeface="Arial"/>
                <a:cs typeface="Arial"/>
              </a:rPr>
              <a:t> </a:t>
            </a:r>
            <a:r>
              <a:rPr dirty="0" sz="1600" spc="-5" i="1">
                <a:latin typeface="Arial"/>
                <a:cs typeface="Arial"/>
              </a:rPr>
              <a:t>c</a:t>
            </a:r>
            <a:r>
              <a:rPr dirty="0" sz="1600" spc="-10" i="1">
                <a:latin typeface="Arial"/>
                <a:cs typeface="Arial"/>
              </a:rPr>
              <a:t>ellula</a:t>
            </a:r>
            <a:r>
              <a:rPr dirty="0" sz="1600" spc="-40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sta</a:t>
            </a:r>
            <a:r>
              <a:rPr dirty="0" sz="1600" spc="-25" i="1">
                <a:latin typeface="Arial"/>
                <a:cs typeface="Arial"/>
              </a:rPr>
              <a:t>m</a:t>
            </a:r>
            <a:r>
              <a:rPr dirty="0" sz="1600" spc="-10" i="1">
                <a:latin typeface="Arial"/>
                <a:cs typeface="Arial"/>
              </a:rPr>
              <a:t>inale</a:t>
            </a:r>
            <a:r>
              <a:rPr dirty="0" sz="1600" spc="-10" i="1">
                <a:latin typeface="Arial"/>
                <a:cs typeface="Arial"/>
              </a:rPr>
              <a:t> e</a:t>
            </a:r>
            <a:r>
              <a:rPr dirty="0" sz="1600" spc="-25" i="1">
                <a:latin typeface="Arial"/>
                <a:cs typeface="Arial"/>
              </a:rPr>
              <a:t>m</a:t>
            </a:r>
            <a:r>
              <a:rPr dirty="0" sz="1600" spc="-10" i="1">
                <a:latin typeface="Arial"/>
                <a:cs typeface="Arial"/>
              </a:rPr>
              <a:t>opo</a:t>
            </a:r>
            <a:r>
              <a:rPr dirty="0" sz="1600" i="1">
                <a:latin typeface="Arial"/>
                <a:cs typeface="Arial"/>
              </a:rPr>
              <a:t>i</a:t>
            </a:r>
            <a:r>
              <a:rPr dirty="0" sz="1600" spc="-10" i="1">
                <a:latin typeface="Arial"/>
                <a:cs typeface="Arial"/>
              </a:rPr>
              <a:t>etica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62989" rIns="0" bIns="0" rtlCol="0" vert="horz">
            <a:spAutoFit/>
          </a:bodyPr>
          <a:lstStyle/>
          <a:p>
            <a:pPr marL="372745">
              <a:lnSpc>
                <a:spcPct val="100000"/>
              </a:lnSpc>
            </a:pPr>
            <a:r>
              <a:rPr dirty="0" sz="28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RA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IA</a:t>
            </a:r>
            <a:r>
              <a:rPr dirty="0" sz="2800" spc="-5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800" spc="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65261" y="6595225"/>
            <a:ext cx="81915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0062" y="4961001"/>
            <a:ext cx="8078470" cy="1754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0062" y="4961001"/>
            <a:ext cx="8072755" cy="1754505"/>
          </a:xfrm>
          <a:prstGeom prst="rect">
            <a:avLst/>
          </a:prstGeom>
          <a:solidFill>
            <a:srgbClr val="CCCCCC"/>
          </a:solidFill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Mo</a:t>
            </a:r>
            <a:r>
              <a:rPr dirty="0" sz="1800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18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1800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18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18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 spc="-5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180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18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ons</a:t>
            </a:r>
            <a:r>
              <a:rPr dirty="0" sz="1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ol</a:t>
            </a:r>
            <a:r>
              <a:rPr dirty="0" sz="18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1800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18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18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ti</a:t>
            </a:r>
            <a:r>
              <a:rPr dirty="0" sz="18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:</a:t>
            </a:r>
            <a:endParaRPr sz="1800">
              <a:latin typeface="Franklin Gothic Medium"/>
              <a:cs typeface="Franklin Gothic Medium"/>
            </a:endParaRPr>
          </a:p>
          <a:p>
            <a:pPr marL="86360" marR="300355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-Le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ce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le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stami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em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tiche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sso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ess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re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uti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izz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te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r sostitu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re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le</a:t>
            </a:r>
            <a:r>
              <a:rPr dirty="0" sz="1800">
                <a:latin typeface="Arial"/>
                <a:cs typeface="Arial"/>
              </a:rPr>
              <a:t> ce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le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ma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ate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sa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ce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le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sa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86360" marR="669925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-Le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ce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le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stami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d</a:t>
            </a:r>
            <a:r>
              <a:rPr dirty="0" sz="1800">
                <a:latin typeface="Arial"/>
                <a:cs typeface="Arial"/>
              </a:rPr>
              <a:t>erm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che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sso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ess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re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es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se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in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colt</a:t>
            </a:r>
            <a:r>
              <a:rPr dirty="0" sz="1800" spc="-10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ra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>
                <a:latin typeface="Arial"/>
                <a:cs typeface="Arial"/>
              </a:rPr>
              <a:t> ri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are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la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su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erfic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cor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or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-10">
                <a:latin typeface="Arial"/>
                <a:cs typeface="Arial"/>
              </a:rPr>
              <a:t>g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ata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57500" y="1143000"/>
            <a:ext cx="3152775" cy="3743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000625" y="1966912"/>
            <a:ext cx="1071880" cy="462280"/>
          </a:xfrm>
          <a:custGeom>
            <a:avLst/>
            <a:gdLst/>
            <a:ahLst/>
            <a:cxnLst/>
            <a:rect l="l" t="t" r="r" b="b"/>
            <a:pathLst>
              <a:path w="1071879" h="462280">
                <a:moveTo>
                  <a:pt x="0" y="461962"/>
                </a:moveTo>
                <a:lnTo>
                  <a:pt x="1071562" y="461962"/>
                </a:lnTo>
                <a:lnTo>
                  <a:pt x="1071562" y="0"/>
                </a:lnTo>
                <a:lnTo>
                  <a:pt x="0" y="0"/>
                </a:lnTo>
                <a:lnTo>
                  <a:pt x="0" y="4619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000625" y="1966912"/>
            <a:ext cx="1071880" cy="462280"/>
          </a:xfrm>
          <a:prstGeom prst="rect">
            <a:avLst/>
          </a:prstGeom>
          <a:solidFill>
            <a:srgbClr val="FFFFFF"/>
          </a:solidFill>
          <a:ln w="9525">
            <a:solidFill>
              <a:srgbClr val="BADFE2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6995" marR="102235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1)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Prelie</a:t>
            </a:r>
            <a:r>
              <a:rPr dirty="0" sz="1200" spc="-20" b="1">
                <a:latin typeface="Arial"/>
                <a:cs typeface="Arial"/>
              </a:rPr>
              <a:t>v</a:t>
            </a:r>
            <a:r>
              <a:rPr dirty="0" sz="1200" b="1">
                <a:latin typeface="Arial"/>
                <a:cs typeface="Arial"/>
              </a:rPr>
              <a:t>o</a:t>
            </a:r>
            <a:r>
              <a:rPr dirty="0" sz="1200" b="1">
                <a:latin typeface="Arial"/>
                <a:cs typeface="Arial"/>
              </a:rPr>
              <a:t> delle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cellule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29251" y="3500437"/>
            <a:ext cx="2143125" cy="462280"/>
          </a:xfrm>
          <a:custGeom>
            <a:avLst/>
            <a:gdLst/>
            <a:ahLst/>
            <a:cxnLst/>
            <a:rect l="l" t="t" r="r" b="b"/>
            <a:pathLst>
              <a:path w="2143125" h="462279">
                <a:moveTo>
                  <a:pt x="0" y="461962"/>
                </a:moveTo>
                <a:lnTo>
                  <a:pt x="2143125" y="461962"/>
                </a:lnTo>
                <a:lnTo>
                  <a:pt x="2143125" y="0"/>
                </a:lnTo>
                <a:lnTo>
                  <a:pt x="0" y="0"/>
                </a:lnTo>
                <a:lnTo>
                  <a:pt x="0" y="4619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929251" y="3500437"/>
            <a:ext cx="2143125" cy="462280"/>
          </a:xfrm>
          <a:prstGeom prst="rect">
            <a:avLst/>
          </a:prstGeom>
          <a:solidFill>
            <a:srgbClr val="FFFFFF"/>
          </a:solidFill>
          <a:ln w="9525">
            <a:solidFill>
              <a:srgbClr val="BADFE2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86995" marR="31750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2)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Col</a:t>
            </a:r>
            <a:r>
              <a:rPr dirty="0" sz="1200" spc="-5" b="1">
                <a:latin typeface="Arial"/>
                <a:cs typeface="Arial"/>
              </a:rPr>
              <a:t>t</a:t>
            </a:r>
            <a:r>
              <a:rPr dirty="0" sz="1200" b="1">
                <a:latin typeface="Arial"/>
                <a:cs typeface="Arial"/>
              </a:rPr>
              <a:t>ura, espan</a:t>
            </a:r>
            <a:r>
              <a:rPr dirty="0" sz="1200" spc="5" b="1">
                <a:latin typeface="Arial"/>
                <a:cs typeface="Arial"/>
              </a:rPr>
              <a:t>s</a:t>
            </a:r>
            <a:r>
              <a:rPr dirty="0" sz="1200" b="1">
                <a:latin typeface="Arial"/>
                <a:cs typeface="Arial"/>
              </a:rPr>
              <a:t>ione,</a:t>
            </a:r>
            <a:r>
              <a:rPr dirty="0" sz="1200" b="1">
                <a:latin typeface="Arial"/>
                <a:cs typeface="Arial"/>
              </a:rPr>
              <a:t> manipolazione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gen</a:t>
            </a:r>
            <a:r>
              <a:rPr dirty="0" sz="1200" spc="5" b="1">
                <a:latin typeface="Arial"/>
                <a:cs typeface="Arial"/>
              </a:rPr>
              <a:t>e</a:t>
            </a:r>
            <a:r>
              <a:rPr dirty="0" sz="1200" b="1">
                <a:latin typeface="Arial"/>
                <a:cs typeface="Arial"/>
              </a:rPr>
              <a:t>tica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57501" y="3786187"/>
            <a:ext cx="1357630" cy="646430"/>
          </a:xfrm>
          <a:custGeom>
            <a:avLst/>
            <a:gdLst/>
            <a:ahLst/>
            <a:cxnLst/>
            <a:rect l="l" t="t" r="r" b="b"/>
            <a:pathLst>
              <a:path w="1357629" h="646429">
                <a:moveTo>
                  <a:pt x="0" y="646112"/>
                </a:moveTo>
                <a:lnTo>
                  <a:pt x="1357249" y="646112"/>
                </a:lnTo>
                <a:lnTo>
                  <a:pt x="1357249" y="0"/>
                </a:lnTo>
                <a:lnTo>
                  <a:pt x="0" y="0"/>
                </a:lnTo>
                <a:lnTo>
                  <a:pt x="0" y="646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436622" y="3844495"/>
            <a:ext cx="1060450" cy="543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3)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T</a:t>
            </a:r>
            <a:r>
              <a:rPr dirty="0" sz="1200" b="1">
                <a:latin typeface="Arial"/>
                <a:cs typeface="Arial"/>
              </a:rPr>
              <a:t>rapian</a:t>
            </a:r>
            <a:r>
              <a:rPr dirty="0" sz="1200" spc="-5" b="1">
                <a:latin typeface="Arial"/>
                <a:cs typeface="Arial"/>
              </a:rPr>
              <a:t>t</a:t>
            </a:r>
            <a:r>
              <a:rPr dirty="0" sz="1200" b="1">
                <a:latin typeface="Arial"/>
                <a:cs typeface="Arial"/>
              </a:rPr>
              <a:t>o</a:t>
            </a:r>
            <a:r>
              <a:rPr dirty="0" sz="1200" b="1">
                <a:latin typeface="Arial"/>
                <a:cs typeface="Arial"/>
              </a:rPr>
              <a:t> au</a:t>
            </a:r>
            <a:r>
              <a:rPr dirty="0" sz="1200" spc="-5" b="1">
                <a:latin typeface="Arial"/>
                <a:cs typeface="Arial"/>
              </a:rPr>
              <a:t>t</a:t>
            </a:r>
            <a:r>
              <a:rPr dirty="0" sz="1200" b="1">
                <a:latin typeface="Arial"/>
                <a:cs typeface="Arial"/>
              </a:rPr>
              <a:t>ologo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delle</a:t>
            </a:r>
            <a:r>
              <a:rPr dirty="0" sz="1200" b="1">
                <a:latin typeface="Arial"/>
                <a:cs typeface="Arial"/>
              </a:rPr>
              <a:t> cellule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8872" y="6595225"/>
            <a:ext cx="13843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47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60525" y="1357375"/>
            <a:ext cx="5818251" cy="4500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21691" y="6518756"/>
            <a:ext cx="488315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i="1">
                <a:latin typeface="Times New Roman"/>
                <a:cs typeface="Times New Roman"/>
              </a:rPr>
              <a:t>Alberts </a:t>
            </a:r>
            <a:r>
              <a:rPr dirty="0" sz="1200" spc="-5" i="1">
                <a:latin typeface="Times New Roman"/>
                <a:cs typeface="Times New Roman"/>
              </a:rPr>
              <a:t>e</a:t>
            </a:r>
            <a:r>
              <a:rPr dirty="0" sz="1200" i="1">
                <a:latin typeface="Times New Roman"/>
                <a:cs typeface="Times New Roman"/>
              </a:rPr>
              <a:t>t </a:t>
            </a:r>
            <a:r>
              <a:rPr dirty="0" sz="1200" i="1">
                <a:latin typeface="Times New Roman"/>
                <a:cs typeface="Times New Roman"/>
              </a:rPr>
              <a:t>al.,</a:t>
            </a:r>
            <a:r>
              <a:rPr dirty="0" sz="1200" spc="1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l’</a:t>
            </a:r>
            <a:r>
              <a:rPr dirty="0" sz="1200" spc="-10" i="1">
                <a:latin typeface="Times New Roman"/>
                <a:cs typeface="Times New Roman"/>
              </a:rPr>
              <a:t>e</a:t>
            </a:r>
            <a:r>
              <a:rPr dirty="0" sz="1200" i="1">
                <a:latin typeface="Times New Roman"/>
                <a:cs typeface="Times New Roman"/>
              </a:rPr>
              <a:t>ssenziale</a:t>
            </a:r>
            <a:r>
              <a:rPr dirty="0" sz="1200" spc="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di Biologia</a:t>
            </a:r>
            <a:r>
              <a:rPr dirty="0" sz="1200" spc="10" i="1">
                <a:latin typeface="Times New Roman"/>
                <a:cs typeface="Times New Roman"/>
              </a:rPr>
              <a:t> </a:t>
            </a:r>
            <a:r>
              <a:rPr dirty="0" sz="1200" spc="-5" i="1">
                <a:latin typeface="Times New Roman"/>
                <a:cs typeface="Times New Roman"/>
              </a:rPr>
              <a:t>M</a:t>
            </a:r>
            <a:r>
              <a:rPr dirty="0" sz="1200" i="1">
                <a:latin typeface="Times New Roman"/>
                <a:cs typeface="Times New Roman"/>
              </a:rPr>
              <a:t>ole</a:t>
            </a:r>
            <a:r>
              <a:rPr dirty="0" sz="1200" spc="-10" i="1">
                <a:latin typeface="Times New Roman"/>
                <a:cs typeface="Times New Roman"/>
              </a:rPr>
              <a:t>c</a:t>
            </a:r>
            <a:r>
              <a:rPr dirty="0" sz="1200" i="1">
                <a:latin typeface="Times New Roman"/>
                <a:cs typeface="Times New Roman"/>
              </a:rPr>
              <a:t>ola</a:t>
            </a:r>
            <a:r>
              <a:rPr dirty="0" sz="1200" spc="-45" i="1">
                <a:latin typeface="Times New Roman"/>
                <a:cs typeface="Times New Roman"/>
              </a:rPr>
              <a:t>r</a:t>
            </a:r>
            <a:r>
              <a:rPr dirty="0" sz="1200" i="1">
                <a:latin typeface="Times New Roman"/>
                <a:cs typeface="Times New Roman"/>
              </a:rPr>
              <a:t>e</a:t>
            </a:r>
            <a:r>
              <a:rPr dirty="0" sz="1200" spc="30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d</a:t>
            </a:r>
            <a:r>
              <a:rPr dirty="0" sz="1200" spc="-5" i="1">
                <a:latin typeface="Times New Roman"/>
                <a:cs typeface="Times New Roman"/>
              </a:rPr>
              <a:t>e</a:t>
            </a:r>
            <a:r>
              <a:rPr dirty="0" sz="1200" i="1">
                <a:latin typeface="Times New Roman"/>
                <a:cs typeface="Times New Roman"/>
              </a:rPr>
              <a:t>lla</a:t>
            </a:r>
            <a:r>
              <a:rPr dirty="0" sz="1200" spc="10" i="1">
                <a:latin typeface="Times New Roman"/>
                <a:cs typeface="Times New Roman"/>
              </a:rPr>
              <a:t> </a:t>
            </a:r>
            <a:r>
              <a:rPr dirty="0" sz="1200" spc="-5" i="1">
                <a:latin typeface="Times New Roman"/>
                <a:cs typeface="Times New Roman"/>
              </a:rPr>
              <a:t>ce</a:t>
            </a:r>
            <a:r>
              <a:rPr dirty="0" sz="1200" i="1">
                <a:latin typeface="Times New Roman"/>
                <a:cs typeface="Times New Roman"/>
              </a:rPr>
              <a:t>llula</a:t>
            </a:r>
            <a:r>
              <a:rPr dirty="0" sz="1200" spc="25" i="1">
                <a:latin typeface="Times New Roman"/>
                <a:cs typeface="Times New Roman"/>
              </a:rPr>
              <a:t> </a:t>
            </a:r>
            <a:r>
              <a:rPr dirty="0" sz="1200" i="1">
                <a:latin typeface="Times New Roman"/>
                <a:cs typeface="Times New Roman"/>
              </a:rPr>
              <a:t>20</a:t>
            </a:r>
            <a:r>
              <a:rPr dirty="0" sz="1200" spc="-85" i="1">
                <a:latin typeface="Times New Roman"/>
                <a:cs typeface="Times New Roman"/>
              </a:rPr>
              <a:t>1</a:t>
            </a:r>
            <a:r>
              <a:rPr dirty="0" sz="1200" i="1">
                <a:latin typeface="Times New Roman"/>
                <a:cs typeface="Times New Roman"/>
              </a:rPr>
              <a:t>1, Zanich</a:t>
            </a:r>
            <a:r>
              <a:rPr dirty="0" sz="1200" spc="-10" i="1">
                <a:latin typeface="Times New Roman"/>
                <a:cs typeface="Times New Roman"/>
              </a:rPr>
              <a:t>e</a:t>
            </a:r>
            <a:r>
              <a:rPr dirty="0" sz="1200" i="1">
                <a:latin typeface="Times New Roman"/>
                <a:cs typeface="Times New Roman"/>
              </a:rPr>
              <a:t>lli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62989" rIns="0" bIns="0" rtlCol="0" vert="horz">
            <a:spAutoFit/>
          </a:bodyPr>
          <a:lstStyle/>
          <a:p>
            <a:pPr marL="372745">
              <a:lnSpc>
                <a:spcPct val="100000"/>
              </a:lnSpc>
            </a:pPr>
            <a:r>
              <a:rPr dirty="0" sz="28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RA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P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IA</a:t>
            </a:r>
            <a:r>
              <a:rPr dirty="0" sz="2800" spc="-5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800" spc="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endParaRPr sz="28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31710" rIns="0" bIns="0" rtlCol="0" vert="horz">
            <a:spAutoFit/>
          </a:bodyPr>
          <a:lstStyle/>
          <a:p>
            <a:pPr marL="372745">
              <a:lnSpc>
                <a:spcPct val="100000"/>
              </a:lnSpc>
            </a:pPr>
            <a:r>
              <a:rPr dirty="0" spc="5"/>
              <a:t>V</a:t>
            </a:r>
            <a:r>
              <a:rPr dirty="0"/>
              <a:t>E</a:t>
            </a:r>
            <a:r>
              <a:rPr dirty="0" spc="10"/>
              <a:t>R</a:t>
            </a:r>
            <a:r>
              <a:rPr dirty="0" spc="-15"/>
              <a:t>IFICA</a:t>
            </a:r>
            <a:r>
              <a:rPr dirty="0" spc="-50"/>
              <a:t> </a:t>
            </a:r>
            <a:r>
              <a:rPr dirty="0" spc="5"/>
              <a:t>D</a:t>
            </a:r>
            <a:r>
              <a:rPr dirty="0"/>
              <a:t>E</a:t>
            </a:r>
            <a:r>
              <a:rPr dirty="0" spc="10"/>
              <a:t>LL</a:t>
            </a:r>
            <a:r>
              <a:rPr dirty="0" spc="-15"/>
              <a:t>’APPREND</a:t>
            </a:r>
            <a:r>
              <a:rPr dirty="0" spc="-20"/>
              <a:t>I</a:t>
            </a:r>
            <a:r>
              <a:rPr dirty="0" spc="5"/>
              <a:t>M</a:t>
            </a:r>
            <a:r>
              <a:rPr dirty="0" spc="-15"/>
              <a:t>ENTO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48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tabLst>
                <a:tab pos="354965" algn="l"/>
              </a:tabLst>
            </a:pPr>
            <a:r>
              <a:rPr dirty="0" spc="-5">
                <a:solidFill>
                  <a:srgbClr val="800000"/>
                </a:solidFill>
              </a:rPr>
              <a:t>1</a:t>
            </a:r>
            <a:r>
              <a:rPr dirty="0"/>
              <a:t>.	</a:t>
            </a:r>
            <a:r>
              <a:rPr dirty="0"/>
              <a:t>Qu</a:t>
            </a:r>
            <a:r>
              <a:rPr dirty="0" spc="-10"/>
              <a:t>a</a:t>
            </a:r>
            <a:r>
              <a:rPr dirty="0"/>
              <a:t>le</a:t>
            </a:r>
            <a:r>
              <a:rPr dirty="0" spc="-10"/>
              <a:t> </a:t>
            </a:r>
            <a:r>
              <a:rPr dirty="0"/>
              <a:t>di </a:t>
            </a:r>
            <a:r>
              <a:rPr dirty="0" spc="-10"/>
              <a:t>q</a:t>
            </a:r>
            <a:r>
              <a:rPr dirty="0"/>
              <a:t>u</a:t>
            </a:r>
            <a:r>
              <a:rPr dirty="0" spc="-10"/>
              <a:t>e</a:t>
            </a:r>
            <a:r>
              <a:rPr dirty="0"/>
              <a:t>sti</a:t>
            </a:r>
            <a:r>
              <a:rPr dirty="0" spc="10"/>
              <a:t> </a:t>
            </a:r>
            <a:r>
              <a:rPr dirty="0"/>
              <a:t>è </a:t>
            </a:r>
            <a:r>
              <a:rPr dirty="0" spc="-10"/>
              <a:t>u</a:t>
            </a:r>
            <a:r>
              <a:rPr dirty="0"/>
              <a:t>n </a:t>
            </a:r>
            <a:r>
              <a:rPr dirty="0" spc="-10"/>
              <a:t>e</a:t>
            </a:r>
            <a:r>
              <a:rPr dirty="0"/>
              <a:t>nz</a:t>
            </a:r>
            <a:r>
              <a:rPr dirty="0" spc="-10"/>
              <a:t>i</a:t>
            </a:r>
            <a:r>
              <a:rPr dirty="0"/>
              <a:t>ma</a:t>
            </a:r>
            <a:r>
              <a:rPr dirty="0" spc="5"/>
              <a:t> </a:t>
            </a:r>
            <a:r>
              <a:rPr dirty="0"/>
              <a:t>di</a:t>
            </a:r>
            <a:r>
              <a:rPr dirty="0"/>
              <a:t> restriz</a:t>
            </a:r>
            <a:r>
              <a:rPr dirty="0" spc="-10"/>
              <a:t>i</a:t>
            </a:r>
            <a:r>
              <a:rPr dirty="0"/>
              <a:t>o</a:t>
            </a:r>
            <a:r>
              <a:rPr dirty="0" spc="-10"/>
              <a:t>n</a:t>
            </a:r>
            <a:r>
              <a:rPr dirty="0"/>
              <a:t>e?</a:t>
            </a: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/>
              <a:t>Ec</a:t>
            </a:r>
            <a:r>
              <a:rPr dirty="0" spc="-10"/>
              <a:t>o</a:t>
            </a:r>
            <a:r>
              <a:rPr dirty="0"/>
              <a:t>RI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pc="10"/>
              <a:t>T</a:t>
            </a:r>
            <a:r>
              <a:rPr dirty="0"/>
              <a:t>o</a:t>
            </a:r>
            <a:r>
              <a:rPr dirty="0" spc="-10"/>
              <a:t>p</a:t>
            </a:r>
            <a:r>
              <a:rPr dirty="0"/>
              <a:t>o</a:t>
            </a:r>
            <a:r>
              <a:rPr dirty="0" spc="-10"/>
              <a:t>i</a:t>
            </a:r>
            <a:r>
              <a:rPr dirty="0"/>
              <a:t>som</a:t>
            </a:r>
            <a:r>
              <a:rPr dirty="0" spc="-10"/>
              <a:t>e</a:t>
            </a:r>
            <a:r>
              <a:rPr dirty="0"/>
              <a:t>rasi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/>
              <a:t>El</a:t>
            </a:r>
            <a:r>
              <a:rPr dirty="0" spc="-10"/>
              <a:t>i</a:t>
            </a:r>
            <a:r>
              <a:rPr dirty="0"/>
              <a:t>casi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/>
              <a:t>R</a:t>
            </a:r>
            <a:r>
              <a:rPr dirty="0" spc="-10"/>
              <a:t>N</a:t>
            </a:r>
            <a:r>
              <a:rPr dirty="0"/>
              <a:t>A</a:t>
            </a:r>
            <a:r>
              <a:rPr dirty="0" spc="-10"/>
              <a:t> </a:t>
            </a:r>
            <a:r>
              <a:rPr dirty="0"/>
              <a:t>p</a:t>
            </a:r>
            <a:r>
              <a:rPr dirty="0" spc="-10"/>
              <a:t>o</a:t>
            </a:r>
            <a:r>
              <a:rPr dirty="0"/>
              <a:t>l</a:t>
            </a:r>
            <a:r>
              <a:rPr dirty="0" spc="-10"/>
              <a:t>i</a:t>
            </a:r>
            <a:r>
              <a:rPr dirty="0"/>
              <a:t>mer</a:t>
            </a:r>
            <a:r>
              <a:rPr dirty="0" spc="-10"/>
              <a:t>a</a:t>
            </a:r>
            <a:r>
              <a:rPr dirty="0"/>
              <a:t>si</a:t>
            </a: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pc="-5">
                <a:solidFill>
                  <a:srgbClr val="800000"/>
                </a:solidFill>
              </a:rPr>
              <a:t>2</a:t>
            </a:r>
            <a:r>
              <a:rPr dirty="0"/>
              <a:t>. A</a:t>
            </a:r>
            <a:r>
              <a:rPr dirty="0" spc="-15"/>
              <a:t> </a:t>
            </a:r>
            <a:r>
              <a:rPr dirty="0"/>
              <a:t>cosa</a:t>
            </a:r>
            <a:r>
              <a:rPr dirty="0" spc="5"/>
              <a:t> </a:t>
            </a:r>
            <a:r>
              <a:rPr dirty="0"/>
              <a:t>serve</a:t>
            </a:r>
            <a:r>
              <a:rPr dirty="0" spc="-10"/>
              <a:t> </a:t>
            </a:r>
            <a:r>
              <a:rPr dirty="0"/>
              <a:t>la P</a:t>
            </a:r>
            <a:r>
              <a:rPr dirty="0" spc="-10"/>
              <a:t>C</a:t>
            </a:r>
            <a:r>
              <a:rPr dirty="0"/>
              <a:t>R?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/>
              <a:t>A</a:t>
            </a:r>
            <a:r>
              <a:rPr dirty="0" spc="-10"/>
              <a:t> </a:t>
            </a:r>
            <a:r>
              <a:rPr dirty="0"/>
              <a:t>cl</a:t>
            </a:r>
            <a:r>
              <a:rPr dirty="0" spc="-10"/>
              <a:t>o</a:t>
            </a:r>
            <a:r>
              <a:rPr dirty="0"/>
              <a:t>n</a:t>
            </a:r>
            <a:r>
              <a:rPr dirty="0" spc="-10"/>
              <a:t>a</a:t>
            </a:r>
            <a:r>
              <a:rPr dirty="0"/>
              <a:t>re</a:t>
            </a:r>
            <a:r>
              <a:rPr dirty="0" spc="5"/>
              <a:t> </a:t>
            </a:r>
            <a:r>
              <a:rPr dirty="0"/>
              <a:t>il</a:t>
            </a:r>
            <a:r>
              <a:rPr dirty="0" spc="-10"/>
              <a:t> </a:t>
            </a:r>
            <a:r>
              <a:rPr dirty="0"/>
              <a:t>DNA</a:t>
            </a: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/>
              <a:t>Ad</a:t>
            </a:r>
            <a:r>
              <a:rPr dirty="0" spc="-15"/>
              <a:t> </a:t>
            </a:r>
            <a:r>
              <a:rPr dirty="0"/>
              <a:t>am</a:t>
            </a:r>
            <a:r>
              <a:rPr dirty="0" spc="-10"/>
              <a:t>p</a:t>
            </a:r>
            <a:r>
              <a:rPr dirty="0"/>
              <a:t>l</a:t>
            </a:r>
            <a:r>
              <a:rPr dirty="0" spc="-10"/>
              <a:t>i</a:t>
            </a:r>
            <a:r>
              <a:rPr dirty="0"/>
              <a:t>ficare</a:t>
            </a:r>
            <a:r>
              <a:rPr dirty="0" spc="15"/>
              <a:t> </a:t>
            </a:r>
            <a:r>
              <a:rPr dirty="0"/>
              <a:t>il</a:t>
            </a:r>
            <a:r>
              <a:rPr dirty="0" spc="-10"/>
              <a:t> </a:t>
            </a:r>
            <a:r>
              <a:rPr dirty="0"/>
              <a:t>DNA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/>
              <a:t>A</a:t>
            </a:r>
            <a:r>
              <a:rPr dirty="0" spc="-10"/>
              <a:t> </a:t>
            </a:r>
            <a:r>
              <a:rPr dirty="0"/>
              <a:t>cre</a:t>
            </a:r>
            <a:r>
              <a:rPr dirty="0" spc="-10"/>
              <a:t>a</a:t>
            </a:r>
            <a:r>
              <a:rPr dirty="0"/>
              <a:t>re mut</a:t>
            </a:r>
            <a:r>
              <a:rPr dirty="0" spc="-10"/>
              <a:t>a</a:t>
            </a:r>
            <a:r>
              <a:rPr dirty="0"/>
              <a:t>zi</a:t>
            </a:r>
            <a:r>
              <a:rPr dirty="0" spc="-10"/>
              <a:t>o</a:t>
            </a:r>
            <a:r>
              <a:rPr dirty="0"/>
              <a:t>ni</a:t>
            </a:r>
            <a:r>
              <a:rPr dirty="0" spc="15"/>
              <a:t> </a:t>
            </a:r>
            <a:r>
              <a:rPr dirty="0"/>
              <a:t>n</a:t>
            </a:r>
            <a:r>
              <a:rPr dirty="0" spc="-10"/>
              <a:t>e</a:t>
            </a:r>
            <a:r>
              <a:rPr dirty="0"/>
              <a:t>l D</a:t>
            </a:r>
            <a:r>
              <a:rPr dirty="0" spc="-10"/>
              <a:t>N</a:t>
            </a:r>
            <a:r>
              <a:rPr dirty="0"/>
              <a:t>A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/>
              <a:t>S</a:t>
            </a:r>
            <a:r>
              <a:rPr dirty="0" spc="-10"/>
              <a:t>o</a:t>
            </a:r>
            <a:r>
              <a:rPr dirty="0"/>
              <a:t>lo</a:t>
            </a:r>
            <a:r>
              <a:rPr dirty="0" spc="-10"/>
              <a:t> </a:t>
            </a:r>
            <a:r>
              <a:rPr dirty="0"/>
              <a:t>p</a:t>
            </a:r>
            <a:r>
              <a:rPr dirty="0" spc="-10"/>
              <a:t>e</a:t>
            </a:r>
            <a:r>
              <a:rPr dirty="0"/>
              <a:t>r la ter</a:t>
            </a:r>
            <a:r>
              <a:rPr dirty="0" spc="-10"/>
              <a:t>a</a:t>
            </a:r>
            <a:r>
              <a:rPr dirty="0"/>
              <a:t>p</a:t>
            </a:r>
            <a:r>
              <a:rPr dirty="0" spc="-10"/>
              <a:t>i</a:t>
            </a:r>
            <a:r>
              <a:rPr dirty="0"/>
              <a:t>a</a:t>
            </a:r>
            <a:r>
              <a:rPr dirty="0" spc="5"/>
              <a:t> </a:t>
            </a:r>
            <a:r>
              <a:rPr dirty="0"/>
              <a:t>g</a:t>
            </a:r>
            <a:r>
              <a:rPr dirty="0" spc="-10"/>
              <a:t>e</a:t>
            </a:r>
            <a:r>
              <a:rPr dirty="0"/>
              <a:t>n</a:t>
            </a:r>
            <a:r>
              <a:rPr dirty="0" spc="-10"/>
              <a:t>i</a:t>
            </a:r>
            <a:r>
              <a:rPr dirty="0"/>
              <a:t>ca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04079" y="1149532"/>
            <a:ext cx="3452495" cy="38214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800000"/>
                </a:solidFill>
                <a:latin typeface="Arial"/>
                <a:cs typeface="Arial"/>
              </a:rPr>
              <a:t>3</a:t>
            </a:r>
            <a:r>
              <a:rPr dirty="0" sz="1800">
                <a:latin typeface="Arial"/>
                <a:cs typeface="Arial"/>
              </a:rPr>
              <a:t>. 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 spc="-5">
                <a:latin typeface="Arial"/>
                <a:cs typeface="Arial"/>
              </a:rPr>
              <a:t>’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g</a:t>
            </a:r>
            <a:r>
              <a:rPr dirty="0" sz="1800">
                <a:latin typeface="Arial"/>
                <a:cs typeface="Arial"/>
              </a:rPr>
              <a:t>ar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sio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è: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Un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sacc</a:t>
            </a:r>
            <a:r>
              <a:rPr dirty="0" sz="1800" spc="-10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ri</a:t>
            </a:r>
            <a:r>
              <a:rPr dirty="0" sz="1800" spc="-10">
                <a:latin typeface="Arial"/>
                <a:cs typeface="Arial"/>
              </a:rPr>
              <a:t>d</a:t>
            </a:r>
            <a:r>
              <a:rPr dirty="0" sz="180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U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a 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rot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800" spc="-5">
                <a:latin typeface="Arial"/>
                <a:cs typeface="Arial"/>
              </a:rPr>
              <a:t>U</a:t>
            </a: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ic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de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800" spc="-5">
                <a:latin typeface="Arial"/>
                <a:cs typeface="Arial"/>
              </a:rPr>
              <a:t>DN</a:t>
            </a:r>
            <a:r>
              <a:rPr dirty="0" sz="1800">
                <a:latin typeface="Arial"/>
                <a:cs typeface="Arial"/>
              </a:rPr>
              <a:t>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e </a:t>
            </a:r>
            <a:r>
              <a:rPr dirty="0" sz="1800" spc="-10">
                <a:latin typeface="Arial"/>
                <a:cs typeface="Arial"/>
              </a:rPr>
              <a:t>p</a:t>
            </a:r>
            <a:r>
              <a:rPr dirty="0" sz="1800">
                <a:latin typeface="Arial"/>
                <a:cs typeface="Arial"/>
              </a:rPr>
              <a:t>rot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solidFill>
                  <a:srgbClr val="800000"/>
                </a:solidFill>
                <a:latin typeface="Arial"/>
                <a:cs typeface="Arial"/>
              </a:rPr>
              <a:t>4</a:t>
            </a:r>
            <a:r>
              <a:rPr dirty="0" sz="1800">
                <a:latin typeface="Arial"/>
                <a:cs typeface="Arial"/>
              </a:rPr>
              <a:t>.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RFLP sta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r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?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43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morfismo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da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lu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g</a:t>
            </a:r>
            <a:r>
              <a:rPr dirty="0" sz="1800" spc="-10">
                <a:latin typeface="Arial"/>
                <a:cs typeface="Arial"/>
              </a:rPr>
              <a:t>h</a:t>
            </a:r>
            <a:r>
              <a:rPr dirty="0" sz="1800">
                <a:latin typeface="Arial"/>
                <a:cs typeface="Arial"/>
              </a:rPr>
              <a:t>ezza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 framme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ti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restriz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p</a:t>
            </a:r>
            <a:r>
              <a:rPr dirty="0" sz="1800" spc="-10">
                <a:latin typeface="Arial"/>
                <a:cs typeface="Arial"/>
              </a:rPr>
              <a:t>o</a:t>
            </a:r>
            <a:r>
              <a:rPr dirty="0" sz="1800">
                <a:latin typeface="Arial"/>
                <a:cs typeface="Arial"/>
              </a:rPr>
              <a:t>l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morfismo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Framme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ti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di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restriz</a:t>
            </a:r>
            <a:r>
              <a:rPr dirty="0" sz="1800" spc="-10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Arial"/>
              <a:buAutoNum type="alphaLcParenR"/>
              <a:tabLst>
                <a:tab pos="355600" algn="l"/>
              </a:tabLst>
            </a:pPr>
            <a:r>
              <a:rPr dirty="0" sz="1800">
                <a:latin typeface="Arial"/>
                <a:cs typeface="Arial"/>
              </a:rPr>
              <a:t>N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ssu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a </a:t>
            </a:r>
            <a:r>
              <a:rPr dirty="0" sz="1800" spc="-10">
                <a:latin typeface="Arial"/>
                <a:cs typeface="Arial"/>
              </a:rPr>
              <a:t>d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-10">
                <a:latin typeface="Arial"/>
                <a:cs typeface="Arial"/>
              </a:rPr>
              <a:t>l</a:t>
            </a:r>
            <a:r>
              <a:rPr dirty="0" sz="1800">
                <a:latin typeface="Arial"/>
                <a:cs typeface="Arial"/>
              </a:rPr>
              <a:t>le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pr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ce</a:t>
            </a:r>
            <a:r>
              <a:rPr dirty="0" sz="1800" spc="-10">
                <a:latin typeface="Arial"/>
                <a:cs typeface="Arial"/>
              </a:rPr>
              <a:t>d</a:t>
            </a:r>
            <a:r>
              <a:rPr dirty="0" sz="1800">
                <a:latin typeface="Arial"/>
                <a:cs typeface="Arial"/>
              </a:rPr>
              <a:t>e</a:t>
            </a:r>
            <a:r>
              <a:rPr dirty="0" sz="1800" spc="-10">
                <a:latin typeface="Arial"/>
                <a:cs typeface="Arial"/>
              </a:rPr>
              <a:t>n</a:t>
            </a:r>
            <a:r>
              <a:rPr dirty="0" sz="1800">
                <a:latin typeface="Arial"/>
                <a:cs typeface="Arial"/>
              </a:rPr>
              <a:t>ti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31710" rIns="0" bIns="0" rtlCol="0" vert="horz">
            <a:spAutoFit/>
          </a:bodyPr>
          <a:lstStyle/>
          <a:p>
            <a:pPr marL="372745">
              <a:lnSpc>
                <a:spcPct val="100000"/>
              </a:lnSpc>
            </a:pPr>
            <a:r>
              <a:rPr dirty="0" spc="5"/>
              <a:t>V</a:t>
            </a:r>
            <a:r>
              <a:rPr dirty="0"/>
              <a:t>E</a:t>
            </a:r>
            <a:r>
              <a:rPr dirty="0" spc="10"/>
              <a:t>R</a:t>
            </a:r>
            <a:r>
              <a:rPr dirty="0" spc="-15"/>
              <a:t>IFICA</a:t>
            </a:r>
            <a:r>
              <a:rPr dirty="0" spc="-50"/>
              <a:t> </a:t>
            </a:r>
            <a:r>
              <a:rPr dirty="0" spc="5"/>
              <a:t>D</a:t>
            </a:r>
            <a:r>
              <a:rPr dirty="0"/>
              <a:t>E</a:t>
            </a:r>
            <a:r>
              <a:rPr dirty="0" spc="10"/>
              <a:t>LL</a:t>
            </a:r>
            <a:r>
              <a:rPr dirty="0" spc="-15"/>
              <a:t>’APPREND</a:t>
            </a:r>
            <a:r>
              <a:rPr dirty="0" spc="-20"/>
              <a:t>I</a:t>
            </a:r>
            <a:r>
              <a:rPr dirty="0" spc="5"/>
              <a:t>M</a:t>
            </a:r>
            <a:r>
              <a:rPr dirty="0" spc="-15"/>
              <a:t>ENTO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48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tabLst>
                <a:tab pos="354965" algn="l"/>
              </a:tabLst>
            </a:pPr>
            <a:r>
              <a:rPr dirty="0" spc="-5">
                <a:solidFill>
                  <a:srgbClr val="800000"/>
                </a:solidFill>
              </a:rPr>
              <a:t>1</a:t>
            </a:r>
            <a:r>
              <a:rPr dirty="0"/>
              <a:t>.	</a:t>
            </a:r>
            <a:r>
              <a:rPr dirty="0"/>
              <a:t>Qu</a:t>
            </a:r>
            <a:r>
              <a:rPr dirty="0" spc="-10"/>
              <a:t>a</a:t>
            </a:r>
            <a:r>
              <a:rPr dirty="0"/>
              <a:t>le</a:t>
            </a:r>
            <a:r>
              <a:rPr dirty="0" spc="-10"/>
              <a:t> </a:t>
            </a:r>
            <a:r>
              <a:rPr dirty="0"/>
              <a:t>di </a:t>
            </a:r>
            <a:r>
              <a:rPr dirty="0" spc="-10"/>
              <a:t>q</a:t>
            </a:r>
            <a:r>
              <a:rPr dirty="0"/>
              <a:t>u</a:t>
            </a:r>
            <a:r>
              <a:rPr dirty="0" spc="-10"/>
              <a:t>e</a:t>
            </a:r>
            <a:r>
              <a:rPr dirty="0"/>
              <a:t>sti</a:t>
            </a:r>
            <a:r>
              <a:rPr dirty="0" spc="10"/>
              <a:t> </a:t>
            </a:r>
            <a:r>
              <a:rPr dirty="0"/>
              <a:t>è </a:t>
            </a:r>
            <a:r>
              <a:rPr dirty="0" spc="-10"/>
              <a:t>u</a:t>
            </a:r>
            <a:r>
              <a:rPr dirty="0"/>
              <a:t>n </a:t>
            </a:r>
            <a:r>
              <a:rPr dirty="0" spc="-10"/>
              <a:t>e</a:t>
            </a:r>
            <a:r>
              <a:rPr dirty="0"/>
              <a:t>nz</a:t>
            </a:r>
            <a:r>
              <a:rPr dirty="0" spc="-10"/>
              <a:t>i</a:t>
            </a:r>
            <a:r>
              <a:rPr dirty="0"/>
              <a:t>ma</a:t>
            </a:r>
            <a:r>
              <a:rPr dirty="0" spc="5"/>
              <a:t> </a:t>
            </a:r>
            <a:r>
              <a:rPr dirty="0"/>
              <a:t>di</a:t>
            </a:r>
            <a:r>
              <a:rPr dirty="0"/>
              <a:t> restriz</a:t>
            </a:r>
            <a:r>
              <a:rPr dirty="0" spc="-10"/>
              <a:t>i</a:t>
            </a:r>
            <a:r>
              <a:rPr dirty="0"/>
              <a:t>o</a:t>
            </a:r>
            <a:r>
              <a:rPr dirty="0" spc="-10"/>
              <a:t>n</a:t>
            </a:r>
            <a:r>
              <a:rPr dirty="0"/>
              <a:t>e?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354965" algn="l"/>
              </a:tabLst>
            </a:pPr>
            <a:r>
              <a:rPr dirty="0" spc="-10" b="1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)	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spc="-10" b="1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oRI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CCCCCC"/>
              </a:buClr>
              <a:buFont typeface="Arial"/>
              <a:buAutoNum type="alphaLcParenR" startAt="2"/>
              <a:tabLst>
                <a:tab pos="355600" algn="l"/>
              </a:tabLst>
            </a:pPr>
            <a:r>
              <a:rPr dirty="0" spc="10">
                <a:solidFill>
                  <a:srgbClr val="CCCCCC"/>
                </a:solidFill>
              </a:rPr>
              <a:t>T</a:t>
            </a:r>
            <a:r>
              <a:rPr dirty="0">
                <a:solidFill>
                  <a:srgbClr val="CCCCCC"/>
                </a:solidFill>
              </a:rPr>
              <a:t>o</a:t>
            </a:r>
            <a:r>
              <a:rPr dirty="0" spc="-10">
                <a:solidFill>
                  <a:srgbClr val="CCCCCC"/>
                </a:solidFill>
              </a:rPr>
              <a:t>p</a:t>
            </a:r>
            <a:r>
              <a:rPr dirty="0">
                <a:solidFill>
                  <a:srgbClr val="CCCCCC"/>
                </a:solidFill>
              </a:rPr>
              <a:t>o</a:t>
            </a:r>
            <a:r>
              <a:rPr dirty="0" spc="-10">
                <a:solidFill>
                  <a:srgbClr val="CCCCCC"/>
                </a:solidFill>
              </a:rPr>
              <a:t>i</a:t>
            </a:r>
            <a:r>
              <a:rPr dirty="0">
                <a:solidFill>
                  <a:srgbClr val="CCCCCC"/>
                </a:solidFill>
              </a:rPr>
              <a:t>som</a:t>
            </a:r>
            <a:r>
              <a:rPr dirty="0" spc="-10">
                <a:solidFill>
                  <a:srgbClr val="CCCCCC"/>
                </a:solidFill>
              </a:rPr>
              <a:t>e</a:t>
            </a:r>
            <a:r>
              <a:rPr dirty="0">
                <a:solidFill>
                  <a:srgbClr val="CCCCCC"/>
                </a:solidFill>
              </a:rPr>
              <a:t>rasi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CCCCCC"/>
              </a:buClr>
              <a:buFont typeface="Arial"/>
              <a:buAutoNum type="alphaLcParenR" startAt="2"/>
              <a:tabLst>
                <a:tab pos="355600" algn="l"/>
              </a:tabLst>
            </a:pPr>
            <a:r>
              <a:rPr dirty="0">
                <a:solidFill>
                  <a:srgbClr val="CCCCCC"/>
                </a:solidFill>
              </a:rPr>
              <a:t>El</a:t>
            </a:r>
            <a:r>
              <a:rPr dirty="0" spc="-10">
                <a:solidFill>
                  <a:srgbClr val="CCCCCC"/>
                </a:solidFill>
              </a:rPr>
              <a:t>i</a:t>
            </a:r>
            <a:r>
              <a:rPr dirty="0">
                <a:solidFill>
                  <a:srgbClr val="CCCCCC"/>
                </a:solidFill>
              </a:rPr>
              <a:t>casi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CCCCCC"/>
              </a:buClr>
              <a:buFont typeface="Arial"/>
              <a:buAutoNum type="alphaLcParenR" startAt="2"/>
              <a:tabLst>
                <a:tab pos="355600" algn="l"/>
              </a:tabLst>
            </a:pPr>
            <a:r>
              <a:rPr dirty="0">
                <a:solidFill>
                  <a:srgbClr val="CCCCCC"/>
                </a:solidFill>
              </a:rPr>
              <a:t>R</a:t>
            </a:r>
            <a:r>
              <a:rPr dirty="0" spc="-10">
                <a:solidFill>
                  <a:srgbClr val="CCCCCC"/>
                </a:solidFill>
              </a:rPr>
              <a:t>N</a:t>
            </a:r>
            <a:r>
              <a:rPr dirty="0">
                <a:solidFill>
                  <a:srgbClr val="CCCCCC"/>
                </a:solidFill>
              </a:rPr>
              <a:t>A</a:t>
            </a:r>
            <a:r>
              <a:rPr dirty="0" spc="-10">
                <a:solidFill>
                  <a:srgbClr val="CCCCCC"/>
                </a:solidFill>
              </a:rPr>
              <a:t> </a:t>
            </a:r>
            <a:r>
              <a:rPr dirty="0">
                <a:solidFill>
                  <a:srgbClr val="CCCCCC"/>
                </a:solidFill>
              </a:rPr>
              <a:t>p</a:t>
            </a:r>
            <a:r>
              <a:rPr dirty="0" spc="-10">
                <a:solidFill>
                  <a:srgbClr val="CCCCCC"/>
                </a:solidFill>
              </a:rPr>
              <a:t>o</a:t>
            </a:r>
            <a:r>
              <a:rPr dirty="0">
                <a:solidFill>
                  <a:srgbClr val="CCCCCC"/>
                </a:solidFill>
              </a:rPr>
              <a:t>l</a:t>
            </a:r>
            <a:r>
              <a:rPr dirty="0" spc="-10">
                <a:solidFill>
                  <a:srgbClr val="CCCCCC"/>
                </a:solidFill>
              </a:rPr>
              <a:t>i</a:t>
            </a:r>
            <a:r>
              <a:rPr dirty="0">
                <a:solidFill>
                  <a:srgbClr val="CCCCCC"/>
                </a:solidFill>
              </a:rPr>
              <a:t>mer</a:t>
            </a:r>
            <a:r>
              <a:rPr dirty="0" spc="-10">
                <a:solidFill>
                  <a:srgbClr val="CCCCCC"/>
                </a:solidFill>
              </a:rPr>
              <a:t>a</a:t>
            </a:r>
            <a:r>
              <a:rPr dirty="0">
                <a:solidFill>
                  <a:srgbClr val="CCCCCC"/>
                </a:solidFill>
              </a:rPr>
              <a:t>si</a:t>
            </a: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pc="-5">
                <a:solidFill>
                  <a:srgbClr val="800000"/>
                </a:solidFill>
              </a:rPr>
              <a:t>2</a:t>
            </a:r>
            <a:r>
              <a:rPr dirty="0"/>
              <a:t>. A</a:t>
            </a:r>
            <a:r>
              <a:rPr dirty="0" spc="-15"/>
              <a:t> </a:t>
            </a:r>
            <a:r>
              <a:rPr dirty="0"/>
              <a:t>cosa</a:t>
            </a:r>
            <a:r>
              <a:rPr dirty="0" spc="5"/>
              <a:t> </a:t>
            </a:r>
            <a:r>
              <a:rPr dirty="0"/>
              <a:t>serve</a:t>
            </a:r>
            <a:r>
              <a:rPr dirty="0" spc="-10"/>
              <a:t> </a:t>
            </a:r>
            <a:r>
              <a:rPr dirty="0"/>
              <a:t>la P</a:t>
            </a:r>
            <a:r>
              <a:rPr dirty="0" spc="-10"/>
              <a:t>C</a:t>
            </a:r>
            <a:r>
              <a:rPr dirty="0"/>
              <a:t>R?</a:t>
            </a: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354965" algn="l"/>
              </a:tabLst>
            </a:pPr>
            <a:r>
              <a:rPr dirty="0" spc="-5">
                <a:solidFill>
                  <a:srgbClr val="CCCCCC"/>
                </a:solidFill>
              </a:rPr>
              <a:t>a</a:t>
            </a:r>
            <a:r>
              <a:rPr dirty="0">
                <a:solidFill>
                  <a:srgbClr val="CCCCCC"/>
                </a:solidFill>
              </a:rPr>
              <a:t>)	</a:t>
            </a:r>
            <a:r>
              <a:rPr dirty="0">
                <a:solidFill>
                  <a:srgbClr val="CCCCCC"/>
                </a:solidFill>
              </a:rPr>
              <a:t>A</a:t>
            </a:r>
            <a:r>
              <a:rPr dirty="0" spc="-10">
                <a:solidFill>
                  <a:srgbClr val="CCCCCC"/>
                </a:solidFill>
              </a:rPr>
              <a:t> </a:t>
            </a:r>
            <a:r>
              <a:rPr dirty="0">
                <a:solidFill>
                  <a:srgbClr val="CCCCCC"/>
                </a:solidFill>
              </a:rPr>
              <a:t>cl</a:t>
            </a:r>
            <a:r>
              <a:rPr dirty="0" spc="-10">
                <a:solidFill>
                  <a:srgbClr val="CCCCCC"/>
                </a:solidFill>
              </a:rPr>
              <a:t>o</a:t>
            </a:r>
            <a:r>
              <a:rPr dirty="0">
                <a:solidFill>
                  <a:srgbClr val="CCCCCC"/>
                </a:solidFill>
              </a:rPr>
              <a:t>n</a:t>
            </a:r>
            <a:r>
              <a:rPr dirty="0" spc="-10">
                <a:solidFill>
                  <a:srgbClr val="CCCCCC"/>
                </a:solidFill>
              </a:rPr>
              <a:t>a</a:t>
            </a:r>
            <a:r>
              <a:rPr dirty="0">
                <a:solidFill>
                  <a:srgbClr val="CCCCCC"/>
                </a:solidFill>
              </a:rPr>
              <a:t>re</a:t>
            </a:r>
            <a:r>
              <a:rPr dirty="0" spc="5">
                <a:solidFill>
                  <a:srgbClr val="CCCCCC"/>
                </a:solidFill>
              </a:rPr>
              <a:t> </a:t>
            </a:r>
            <a:r>
              <a:rPr dirty="0">
                <a:solidFill>
                  <a:srgbClr val="CCCCCC"/>
                </a:solidFill>
              </a:rPr>
              <a:t>il</a:t>
            </a:r>
            <a:r>
              <a:rPr dirty="0" spc="-10">
                <a:solidFill>
                  <a:srgbClr val="CCCCCC"/>
                </a:solidFill>
              </a:rPr>
              <a:t> </a:t>
            </a:r>
            <a:r>
              <a:rPr dirty="0">
                <a:solidFill>
                  <a:srgbClr val="CCCCCC"/>
                </a:solidFill>
              </a:rPr>
              <a:t>DNA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b) </a:t>
            </a:r>
            <a:r>
              <a:rPr dirty="0" spc="-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pc="-55" b="1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pc="4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pc="-10" b="1">
                <a:solidFill>
                  <a:srgbClr val="822333"/>
                </a:solidFill>
                <a:latin typeface="Arial"/>
                <a:cs typeface="Arial"/>
              </a:rPr>
              <a:t>m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p</a:t>
            </a:r>
            <a:r>
              <a:rPr dirty="0" spc="5" b="1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if</a:t>
            </a:r>
            <a:r>
              <a:rPr dirty="0" spc="5" b="1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pc="-10" b="1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re</a:t>
            </a:r>
            <a:r>
              <a:rPr dirty="0" spc="-1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pc="5" b="1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l </a:t>
            </a:r>
            <a:r>
              <a:rPr dirty="0" spc="-10" b="1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spc="5" b="1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A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CCCCCC"/>
              </a:buClr>
              <a:buFont typeface="Arial"/>
              <a:buAutoNum type="alphaLcParenR" startAt="3"/>
              <a:tabLst>
                <a:tab pos="355600" algn="l"/>
              </a:tabLst>
            </a:pPr>
            <a:r>
              <a:rPr dirty="0">
                <a:solidFill>
                  <a:srgbClr val="CCCCCC"/>
                </a:solidFill>
              </a:rPr>
              <a:t>A</a:t>
            </a:r>
            <a:r>
              <a:rPr dirty="0" spc="-10">
                <a:solidFill>
                  <a:srgbClr val="CCCCCC"/>
                </a:solidFill>
              </a:rPr>
              <a:t> </a:t>
            </a:r>
            <a:r>
              <a:rPr dirty="0">
                <a:solidFill>
                  <a:srgbClr val="CCCCCC"/>
                </a:solidFill>
              </a:rPr>
              <a:t>cre</a:t>
            </a:r>
            <a:r>
              <a:rPr dirty="0" spc="-10">
                <a:solidFill>
                  <a:srgbClr val="CCCCCC"/>
                </a:solidFill>
              </a:rPr>
              <a:t>a</a:t>
            </a:r>
            <a:r>
              <a:rPr dirty="0">
                <a:solidFill>
                  <a:srgbClr val="CCCCCC"/>
                </a:solidFill>
              </a:rPr>
              <a:t>re mut</a:t>
            </a:r>
            <a:r>
              <a:rPr dirty="0" spc="-10">
                <a:solidFill>
                  <a:srgbClr val="CCCCCC"/>
                </a:solidFill>
              </a:rPr>
              <a:t>a</a:t>
            </a:r>
            <a:r>
              <a:rPr dirty="0">
                <a:solidFill>
                  <a:srgbClr val="CCCCCC"/>
                </a:solidFill>
              </a:rPr>
              <a:t>zi</a:t>
            </a:r>
            <a:r>
              <a:rPr dirty="0" spc="-10">
                <a:solidFill>
                  <a:srgbClr val="CCCCCC"/>
                </a:solidFill>
              </a:rPr>
              <a:t>o</a:t>
            </a:r>
            <a:r>
              <a:rPr dirty="0">
                <a:solidFill>
                  <a:srgbClr val="CCCCCC"/>
                </a:solidFill>
              </a:rPr>
              <a:t>ni</a:t>
            </a:r>
            <a:r>
              <a:rPr dirty="0" spc="15">
                <a:solidFill>
                  <a:srgbClr val="CCCCCC"/>
                </a:solidFill>
              </a:rPr>
              <a:t> </a:t>
            </a:r>
            <a:r>
              <a:rPr dirty="0">
                <a:solidFill>
                  <a:srgbClr val="CCCCCC"/>
                </a:solidFill>
              </a:rPr>
              <a:t>n</a:t>
            </a:r>
            <a:r>
              <a:rPr dirty="0" spc="-10">
                <a:solidFill>
                  <a:srgbClr val="CCCCCC"/>
                </a:solidFill>
              </a:rPr>
              <a:t>e</a:t>
            </a:r>
            <a:r>
              <a:rPr dirty="0">
                <a:solidFill>
                  <a:srgbClr val="CCCCCC"/>
                </a:solidFill>
              </a:rPr>
              <a:t>l D</a:t>
            </a:r>
            <a:r>
              <a:rPr dirty="0" spc="-10">
                <a:solidFill>
                  <a:srgbClr val="CCCCCC"/>
                </a:solidFill>
              </a:rPr>
              <a:t>N</a:t>
            </a:r>
            <a:r>
              <a:rPr dirty="0">
                <a:solidFill>
                  <a:srgbClr val="CCCCCC"/>
                </a:solidFill>
              </a:rPr>
              <a:t>A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CCCCCC"/>
              </a:buClr>
              <a:buFont typeface="Arial"/>
              <a:buAutoNum type="alphaLcParenR" startAt="3"/>
              <a:tabLst>
                <a:tab pos="355600" algn="l"/>
              </a:tabLst>
            </a:pPr>
            <a:r>
              <a:rPr dirty="0">
                <a:solidFill>
                  <a:srgbClr val="CCCCCC"/>
                </a:solidFill>
              </a:rPr>
              <a:t>S</a:t>
            </a:r>
            <a:r>
              <a:rPr dirty="0" spc="-10">
                <a:solidFill>
                  <a:srgbClr val="CCCCCC"/>
                </a:solidFill>
              </a:rPr>
              <a:t>o</a:t>
            </a:r>
            <a:r>
              <a:rPr dirty="0">
                <a:solidFill>
                  <a:srgbClr val="CCCCCC"/>
                </a:solidFill>
              </a:rPr>
              <a:t>lo</a:t>
            </a:r>
            <a:r>
              <a:rPr dirty="0" spc="-10">
                <a:solidFill>
                  <a:srgbClr val="CCCCCC"/>
                </a:solidFill>
              </a:rPr>
              <a:t> </a:t>
            </a:r>
            <a:r>
              <a:rPr dirty="0">
                <a:solidFill>
                  <a:srgbClr val="CCCCCC"/>
                </a:solidFill>
              </a:rPr>
              <a:t>p</a:t>
            </a:r>
            <a:r>
              <a:rPr dirty="0" spc="-10">
                <a:solidFill>
                  <a:srgbClr val="CCCCCC"/>
                </a:solidFill>
              </a:rPr>
              <a:t>e</a:t>
            </a:r>
            <a:r>
              <a:rPr dirty="0">
                <a:solidFill>
                  <a:srgbClr val="CCCCCC"/>
                </a:solidFill>
              </a:rPr>
              <a:t>r la ter</a:t>
            </a:r>
            <a:r>
              <a:rPr dirty="0" spc="-10">
                <a:solidFill>
                  <a:srgbClr val="CCCCCC"/>
                </a:solidFill>
              </a:rPr>
              <a:t>a</a:t>
            </a:r>
            <a:r>
              <a:rPr dirty="0">
                <a:solidFill>
                  <a:srgbClr val="CCCCCC"/>
                </a:solidFill>
              </a:rPr>
              <a:t>p</a:t>
            </a:r>
            <a:r>
              <a:rPr dirty="0" spc="-10">
                <a:solidFill>
                  <a:srgbClr val="CCCCCC"/>
                </a:solidFill>
              </a:rPr>
              <a:t>i</a:t>
            </a:r>
            <a:r>
              <a:rPr dirty="0">
                <a:solidFill>
                  <a:srgbClr val="CCCCCC"/>
                </a:solidFill>
              </a:rPr>
              <a:t>a</a:t>
            </a:r>
            <a:r>
              <a:rPr dirty="0" spc="5">
                <a:solidFill>
                  <a:srgbClr val="CCCCCC"/>
                </a:solidFill>
              </a:rPr>
              <a:t> </a:t>
            </a:r>
            <a:r>
              <a:rPr dirty="0">
                <a:solidFill>
                  <a:srgbClr val="CCCCCC"/>
                </a:solidFill>
              </a:rPr>
              <a:t>g</a:t>
            </a:r>
            <a:r>
              <a:rPr dirty="0" spc="-10">
                <a:solidFill>
                  <a:srgbClr val="CCCCCC"/>
                </a:solidFill>
              </a:rPr>
              <a:t>e</a:t>
            </a:r>
            <a:r>
              <a:rPr dirty="0">
                <a:solidFill>
                  <a:srgbClr val="CCCCCC"/>
                </a:solidFill>
              </a:rPr>
              <a:t>n</a:t>
            </a:r>
            <a:r>
              <a:rPr dirty="0" spc="-10">
                <a:solidFill>
                  <a:srgbClr val="CCCCCC"/>
                </a:solidFill>
              </a:rPr>
              <a:t>i</a:t>
            </a:r>
            <a:r>
              <a:rPr dirty="0">
                <a:solidFill>
                  <a:srgbClr val="CCCCCC"/>
                </a:solidFill>
              </a:rPr>
              <a:t>ca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>
                <a:solidFill>
                  <a:srgbClr val="800000"/>
                </a:solidFill>
              </a:rPr>
              <a:t>3</a:t>
            </a:r>
            <a:r>
              <a:rPr dirty="0">
                <a:latin typeface="Arial"/>
                <a:cs typeface="Arial"/>
              </a:rPr>
              <a:t>. </a:t>
            </a:r>
            <a:r>
              <a:rPr dirty="0" spc="-10">
                <a:latin typeface="Arial"/>
                <a:cs typeface="Arial"/>
              </a:rPr>
              <a:t>L</a:t>
            </a:r>
            <a:r>
              <a:rPr dirty="0" spc="-5">
                <a:latin typeface="Arial"/>
                <a:cs typeface="Arial"/>
              </a:rPr>
              <a:t>’</a:t>
            </a:r>
            <a:r>
              <a:rPr dirty="0"/>
              <a:t>a</a:t>
            </a:r>
            <a:r>
              <a:rPr dirty="0" spc="-10"/>
              <a:t>g</a:t>
            </a:r>
            <a:r>
              <a:rPr dirty="0"/>
              <a:t>ar</a:t>
            </a:r>
            <a:r>
              <a:rPr dirty="0" spc="-10"/>
              <a:t>o</a:t>
            </a:r>
            <a:r>
              <a:rPr dirty="0"/>
              <a:t>sio</a:t>
            </a:r>
            <a:r>
              <a:rPr dirty="0" spc="20"/>
              <a:t> </a:t>
            </a:r>
            <a:r>
              <a:rPr dirty="0" spc="-5"/>
              <a:t>è:</a:t>
            </a: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354965" algn="l"/>
              </a:tabLst>
            </a:pPr>
            <a:r>
              <a:rPr dirty="0" spc="-5" b="1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)	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Un</a:t>
            </a:r>
            <a:r>
              <a:rPr dirty="0" spc="-1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p</a:t>
            </a:r>
            <a:r>
              <a:rPr dirty="0" spc="5" b="1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pc="5" b="1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s</a:t>
            </a:r>
            <a:r>
              <a:rPr dirty="0" spc="-10" b="1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pc="-10" b="1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pc="-10" b="1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pc="5" b="1">
                <a:solidFill>
                  <a:srgbClr val="822333"/>
                </a:solidFill>
                <a:latin typeface="Arial"/>
                <a:cs typeface="Arial"/>
              </a:rPr>
              <a:t>d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e</a:t>
            </a: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Clr>
                <a:srgbClr val="CCCCCC"/>
              </a:buClr>
              <a:buFont typeface="Arial"/>
              <a:buAutoNum type="alphaLcParenR" startAt="2"/>
              <a:tabLst>
                <a:tab pos="355600" algn="l"/>
              </a:tabLst>
            </a:pPr>
            <a:r>
              <a:rPr dirty="0">
                <a:solidFill>
                  <a:srgbClr val="CCCCCC"/>
                </a:solidFill>
              </a:rPr>
              <a:t>U</a:t>
            </a:r>
            <a:r>
              <a:rPr dirty="0" spc="-10">
                <a:solidFill>
                  <a:srgbClr val="CCCCCC"/>
                </a:solidFill>
              </a:rPr>
              <a:t>n</a:t>
            </a:r>
            <a:r>
              <a:rPr dirty="0">
                <a:solidFill>
                  <a:srgbClr val="CCCCCC"/>
                </a:solidFill>
              </a:rPr>
              <a:t>a </a:t>
            </a:r>
            <a:r>
              <a:rPr dirty="0" spc="-10">
                <a:solidFill>
                  <a:srgbClr val="CCCCCC"/>
                </a:solidFill>
              </a:rPr>
              <a:t>p</a:t>
            </a:r>
            <a:r>
              <a:rPr dirty="0">
                <a:solidFill>
                  <a:srgbClr val="CCCCCC"/>
                </a:solidFill>
              </a:rPr>
              <a:t>rot</a:t>
            </a:r>
            <a:r>
              <a:rPr dirty="0" spc="-10">
                <a:solidFill>
                  <a:srgbClr val="CCCCCC"/>
                </a:solidFill>
              </a:rPr>
              <a:t>e</a:t>
            </a:r>
            <a:r>
              <a:rPr dirty="0">
                <a:solidFill>
                  <a:srgbClr val="CCCCCC"/>
                </a:solidFill>
              </a:rPr>
              <a:t>i</a:t>
            </a:r>
            <a:r>
              <a:rPr dirty="0" spc="-10">
                <a:solidFill>
                  <a:srgbClr val="CCCCCC"/>
                </a:solidFill>
              </a:rPr>
              <a:t>n</a:t>
            </a:r>
            <a:r>
              <a:rPr dirty="0">
                <a:solidFill>
                  <a:srgbClr val="CCCCCC"/>
                </a:solidFill>
              </a:rPr>
              <a:t>a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CCCCCC"/>
              </a:buClr>
              <a:buFont typeface="Arial"/>
              <a:buAutoNum type="alphaLcParenR" startAt="2"/>
              <a:tabLst>
                <a:tab pos="355600" algn="l"/>
              </a:tabLst>
            </a:pPr>
            <a:r>
              <a:rPr dirty="0" spc="-5">
                <a:solidFill>
                  <a:srgbClr val="CCCCCC"/>
                </a:solidFill>
              </a:rPr>
              <a:t>U</a:t>
            </a:r>
            <a:r>
              <a:rPr dirty="0">
                <a:solidFill>
                  <a:srgbClr val="CCCCCC"/>
                </a:solidFill>
              </a:rPr>
              <a:t>n</a:t>
            </a:r>
            <a:r>
              <a:rPr dirty="0" spc="-15">
                <a:solidFill>
                  <a:srgbClr val="CCCCCC"/>
                </a:solidFill>
              </a:rPr>
              <a:t> </a:t>
            </a:r>
            <a:r>
              <a:rPr dirty="0">
                <a:solidFill>
                  <a:srgbClr val="CCCCCC"/>
                </a:solidFill>
              </a:rPr>
              <a:t>g</a:t>
            </a:r>
            <a:r>
              <a:rPr dirty="0" spc="-10">
                <a:solidFill>
                  <a:srgbClr val="CCCCCC"/>
                </a:solidFill>
              </a:rPr>
              <a:t>l</a:t>
            </a:r>
            <a:r>
              <a:rPr dirty="0">
                <a:solidFill>
                  <a:srgbClr val="CCCCCC"/>
                </a:solidFill>
              </a:rPr>
              <a:t>ic</a:t>
            </a:r>
            <a:r>
              <a:rPr dirty="0" spc="-10">
                <a:solidFill>
                  <a:srgbClr val="CCCCCC"/>
                </a:solidFill>
              </a:rPr>
              <a:t>o</a:t>
            </a:r>
            <a:r>
              <a:rPr dirty="0">
                <a:solidFill>
                  <a:srgbClr val="CCCCCC"/>
                </a:solidFill>
              </a:rPr>
              <a:t>l</a:t>
            </a:r>
            <a:r>
              <a:rPr dirty="0" spc="-10">
                <a:solidFill>
                  <a:srgbClr val="CCCCCC"/>
                </a:solidFill>
              </a:rPr>
              <a:t>i</a:t>
            </a:r>
            <a:r>
              <a:rPr dirty="0">
                <a:solidFill>
                  <a:srgbClr val="CCCCCC"/>
                </a:solidFill>
              </a:rPr>
              <a:t>p</a:t>
            </a:r>
            <a:r>
              <a:rPr dirty="0" spc="-10">
                <a:solidFill>
                  <a:srgbClr val="CCCCCC"/>
                </a:solidFill>
              </a:rPr>
              <a:t>i</a:t>
            </a:r>
            <a:r>
              <a:rPr dirty="0">
                <a:solidFill>
                  <a:srgbClr val="CCCCCC"/>
                </a:solidFill>
              </a:rPr>
              <a:t>de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CCCCCC"/>
              </a:buClr>
              <a:buFont typeface="Arial"/>
              <a:buAutoNum type="alphaLcParenR" startAt="2"/>
              <a:tabLst>
                <a:tab pos="355600" algn="l"/>
              </a:tabLst>
            </a:pPr>
            <a:r>
              <a:rPr dirty="0" spc="-5">
                <a:solidFill>
                  <a:srgbClr val="CCCCCC"/>
                </a:solidFill>
              </a:rPr>
              <a:t>DN</a:t>
            </a:r>
            <a:r>
              <a:rPr dirty="0">
                <a:solidFill>
                  <a:srgbClr val="CCCCCC"/>
                </a:solidFill>
              </a:rPr>
              <a:t>A</a:t>
            </a:r>
            <a:r>
              <a:rPr dirty="0" spc="-10">
                <a:solidFill>
                  <a:srgbClr val="CCCCCC"/>
                </a:solidFill>
              </a:rPr>
              <a:t> </a:t>
            </a:r>
            <a:r>
              <a:rPr dirty="0">
                <a:solidFill>
                  <a:srgbClr val="CCCCCC"/>
                </a:solidFill>
              </a:rPr>
              <a:t>e </a:t>
            </a:r>
            <a:r>
              <a:rPr dirty="0" spc="-10">
                <a:solidFill>
                  <a:srgbClr val="CCCCCC"/>
                </a:solidFill>
              </a:rPr>
              <a:t>p</a:t>
            </a:r>
            <a:r>
              <a:rPr dirty="0">
                <a:solidFill>
                  <a:srgbClr val="CCCCCC"/>
                </a:solidFill>
              </a:rPr>
              <a:t>rot</a:t>
            </a:r>
            <a:r>
              <a:rPr dirty="0" spc="-10">
                <a:solidFill>
                  <a:srgbClr val="CCCCCC"/>
                </a:solidFill>
              </a:rPr>
              <a:t>e</a:t>
            </a:r>
            <a:r>
              <a:rPr dirty="0">
                <a:solidFill>
                  <a:srgbClr val="CCCCCC"/>
                </a:solidFill>
              </a:rPr>
              <a:t>i</a:t>
            </a:r>
            <a:r>
              <a:rPr dirty="0" spc="-10">
                <a:solidFill>
                  <a:srgbClr val="CCCCCC"/>
                </a:solidFill>
              </a:rPr>
              <a:t>n</a:t>
            </a:r>
            <a:r>
              <a:rPr dirty="0">
                <a:solidFill>
                  <a:srgbClr val="CCCCCC"/>
                </a:solidFill>
              </a:rPr>
              <a:t>e</a:t>
            </a: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pc="-5">
                <a:solidFill>
                  <a:srgbClr val="800000"/>
                </a:solidFill>
              </a:rPr>
              <a:t>4</a:t>
            </a:r>
            <a:r>
              <a:rPr dirty="0"/>
              <a:t>.</a:t>
            </a:r>
            <a:r>
              <a:rPr dirty="0" spc="-5"/>
              <a:t> </a:t>
            </a:r>
            <a:r>
              <a:rPr dirty="0"/>
              <a:t>RFLP sta</a:t>
            </a:r>
            <a:r>
              <a:rPr dirty="0" spc="-15"/>
              <a:t> </a:t>
            </a:r>
            <a:r>
              <a:rPr dirty="0"/>
              <a:t>p</a:t>
            </a:r>
            <a:r>
              <a:rPr dirty="0" spc="-10"/>
              <a:t>e</a:t>
            </a:r>
            <a:r>
              <a:rPr dirty="0"/>
              <a:t>r</a:t>
            </a:r>
            <a:r>
              <a:rPr dirty="0" spc="10"/>
              <a:t> </a:t>
            </a:r>
            <a:r>
              <a:rPr dirty="0"/>
              <a:t>?</a:t>
            </a:r>
          </a:p>
          <a:p>
            <a:pPr marL="355600" marR="5080" indent="-342900">
              <a:lnSpc>
                <a:spcPct val="100000"/>
              </a:lnSpc>
              <a:spcBef>
                <a:spcPts val="430"/>
              </a:spcBef>
              <a:tabLst>
                <a:tab pos="354965" algn="l"/>
              </a:tabLst>
            </a:pPr>
            <a:r>
              <a:rPr dirty="0" spc="-5" b="1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)	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p</a:t>
            </a:r>
            <a:r>
              <a:rPr dirty="0" spc="5" b="1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pc="5" b="1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morfis</a:t>
            </a:r>
            <a:r>
              <a:rPr dirty="0" spc="-10" b="1">
                <a:solidFill>
                  <a:srgbClr val="822333"/>
                </a:solidFill>
                <a:latin typeface="Arial"/>
                <a:cs typeface="Arial"/>
              </a:rPr>
              <a:t>m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pc="-2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da</a:t>
            </a:r>
            <a:r>
              <a:rPr dirty="0" spc="-1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l</a:t>
            </a:r>
            <a:r>
              <a:rPr dirty="0" spc="5" b="1">
                <a:solidFill>
                  <a:srgbClr val="822333"/>
                </a:solidFill>
                <a:latin typeface="Arial"/>
                <a:cs typeface="Arial"/>
              </a:rPr>
              <a:t>u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pc="5" b="1">
                <a:solidFill>
                  <a:srgbClr val="822333"/>
                </a:solidFill>
                <a:latin typeface="Arial"/>
                <a:cs typeface="Arial"/>
              </a:rPr>
              <a:t>g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hezza</a:t>
            </a:r>
            <a:r>
              <a:rPr dirty="0" spc="-1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dei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 fr</a:t>
            </a:r>
            <a:r>
              <a:rPr dirty="0" spc="-10" b="1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m</a:t>
            </a:r>
            <a:r>
              <a:rPr dirty="0" spc="-10" b="1">
                <a:solidFill>
                  <a:srgbClr val="822333"/>
                </a:solidFill>
                <a:latin typeface="Arial"/>
                <a:cs typeface="Arial"/>
              </a:rPr>
              <a:t>m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enti</a:t>
            </a:r>
            <a:r>
              <a:rPr dirty="0" spc="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di</a:t>
            </a:r>
            <a:r>
              <a:rPr dirty="0" spc="-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spc="-10" b="1">
                <a:solidFill>
                  <a:srgbClr val="822333"/>
                </a:solidFill>
                <a:latin typeface="Arial"/>
                <a:cs typeface="Arial"/>
              </a:rPr>
              <a:t>e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st</a:t>
            </a:r>
            <a:r>
              <a:rPr dirty="0" spc="-10" b="1">
                <a:solidFill>
                  <a:srgbClr val="822333"/>
                </a:solidFill>
                <a:latin typeface="Arial"/>
                <a:cs typeface="Arial"/>
              </a:rPr>
              <a:t>r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iz</a:t>
            </a:r>
            <a:r>
              <a:rPr dirty="0" spc="5" b="1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o</a:t>
            </a:r>
            <a:r>
              <a:rPr dirty="0" spc="5" b="1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b="1">
                <a:solidFill>
                  <a:srgbClr val="822333"/>
                </a:solidFill>
                <a:latin typeface="Arial"/>
                <a:cs typeface="Arial"/>
              </a:rPr>
              <a:t>e</a:t>
            </a: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Clr>
                <a:srgbClr val="CCCCCC"/>
              </a:buClr>
              <a:buFont typeface="Arial"/>
              <a:buAutoNum type="alphaLcParenR" startAt="2"/>
              <a:tabLst>
                <a:tab pos="355600" algn="l"/>
              </a:tabLst>
            </a:pPr>
            <a:r>
              <a:rPr dirty="0">
                <a:solidFill>
                  <a:srgbClr val="CCCCCC"/>
                </a:solidFill>
              </a:rPr>
              <a:t>p</a:t>
            </a:r>
            <a:r>
              <a:rPr dirty="0" spc="-10">
                <a:solidFill>
                  <a:srgbClr val="CCCCCC"/>
                </a:solidFill>
              </a:rPr>
              <a:t>o</a:t>
            </a:r>
            <a:r>
              <a:rPr dirty="0">
                <a:solidFill>
                  <a:srgbClr val="CCCCCC"/>
                </a:solidFill>
              </a:rPr>
              <a:t>l</a:t>
            </a:r>
            <a:r>
              <a:rPr dirty="0" spc="-10">
                <a:solidFill>
                  <a:srgbClr val="CCCCCC"/>
                </a:solidFill>
              </a:rPr>
              <a:t>i</a:t>
            </a:r>
            <a:r>
              <a:rPr dirty="0">
                <a:solidFill>
                  <a:srgbClr val="CCCCCC"/>
                </a:solidFill>
              </a:rPr>
              <a:t>morfismo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CCCCCC"/>
              </a:buClr>
              <a:buFont typeface="Arial"/>
              <a:buAutoNum type="alphaLcParenR" startAt="2"/>
              <a:tabLst>
                <a:tab pos="355600" algn="l"/>
              </a:tabLst>
            </a:pPr>
            <a:r>
              <a:rPr dirty="0">
                <a:solidFill>
                  <a:srgbClr val="CCCCCC"/>
                </a:solidFill>
              </a:rPr>
              <a:t>Framme</a:t>
            </a:r>
            <a:r>
              <a:rPr dirty="0" spc="-10">
                <a:solidFill>
                  <a:srgbClr val="CCCCCC"/>
                </a:solidFill>
              </a:rPr>
              <a:t>n</a:t>
            </a:r>
            <a:r>
              <a:rPr dirty="0">
                <a:solidFill>
                  <a:srgbClr val="CCCCCC"/>
                </a:solidFill>
              </a:rPr>
              <a:t>ti</a:t>
            </a:r>
            <a:r>
              <a:rPr dirty="0" spc="-10">
                <a:solidFill>
                  <a:srgbClr val="CCCCCC"/>
                </a:solidFill>
              </a:rPr>
              <a:t> </a:t>
            </a:r>
            <a:r>
              <a:rPr dirty="0">
                <a:solidFill>
                  <a:srgbClr val="CCCCCC"/>
                </a:solidFill>
              </a:rPr>
              <a:t>di</a:t>
            </a:r>
            <a:r>
              <a:rPr dirty="0" spc="5">
                <a:solidFill>
                  <a:srgbClr val="CCCCCC"/>
                </a:solidFill>
              </a:rPr>
              <a:t> </a:t>
            </a:r>
            <a:r>
              <a:rPr dirty="0">
                <a:solidFill>
                  <a:srgbClr val="CCCCCC"/>
                </a:solidFill>
              </a:rPr>
              <a:t>restriz</a:t>
            </a:r>
            <a:r>
              <a:rPr dirty="0" spc="-10">
                <a:solidFill>
                  <a:srgbClr val="CCCCCC"/>
                </a:solidFill>
              </a:rPr>
              <a:t>i</a:t>
            </a:r>
            <a:r>
              <a:rPr dirty="0">
                <a:solidFill>
                  <a:srgbClr val="CCCCCC"/>
                </a:solidFill>
              </a:rPr>
              <a:t>o</a:t>
            </a:r>
            <a:r>
              <a:rPr dirty="0" spc="-10">
                <a:solidFill>
                  <a:srgbClr val="CCCCCC"/>
                </a:solidFill>
              </a:rPr>
              <a:t>n</a:t>
            </a:r>
            <a:r>
              <a:rPr dirty="0">
                <a:solidFill>
                  <a:srgbClr val="CCCCCC"/>
                </a:solidFill>
              </a:rPr>
              <a:t>e</a:t>
            </a: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lr>
                <a:srgbClr val="CCCCCC"/>
              </a:buClr>
              <a:buFont typeface="Arial"/>
              <a:buAutoNum type="alphaLcParenR" startAt="2"/>
              <a:tabLst>
                <a:tab pos="355600" algn="l"/>
              </a:tabLst>
            </a:pPr>
            <a:r>
              <a:rPr dirty="0">
                <a:solidFill>
                  <a:srgbClr val="CCCCCC"/>
                </a:solidFill>
              </a:rPr>
              <a:t>N</a:t>
            </a:r>
            <a:r>
              <a:rPr dirty="0" spc="-10">
                <a:solidFill>
                  <a:srgbClr val="CCCCCC"/>
                </a:solidFill>
              </a:rPr>
              <a:t>e</a:t>
            </a:r>
            <a:r>
              <a:rPr dirty="0">
                <a:solidFill>
                  <a:srgbClr val="CCCCCC"/>
                </a:solidFill>
              </a:rPr>
              <a:t>ssu</a:t>
            </a:r>
            <a:r>
              <a:rPr dirty="0" spc="-10">
                <a:solidFill>
                  <a:srgbClr val="CCCCCC"/>
                </a:solidFill>
              </a:rPr>
              <a:t>n</a:t>
            </a:r>
            <a:r>
              <a:rPr dirty="0">
                <a:solidFill>
                  <a:srgbClr val="CCCCCC"/>
                </a:solidFill>
              </a:rPr>
              <a:t>a </a:t>
            </a:r>
            <a:r>
              <a:rPr dirty="0" spc="-10">
                <a:solidFill>
                  <a:srgbClr val="CCCCCC"/>
                </a:solidFill>
              </a:rPr>
              <a:t>d</a:t>
            </a:r>
            <a:r>
              <a:rPr dirty="0">
                <a:solidFill>
                  <a:srgbClr val="CCCCCC"/>
                </a:solidFill>
              </a:rPr>
              <a:t>e</a:t>
            </a:r>
            <a:r>
              <a:rPr dirty="0" spc="-10">
                <a:solidFill>
                  <a:srgbClr val="CCCCCC"/>
                </a:solidFill>
              </a:rPr>
              <a:t>l</a:t>
            </a:r>
            <a:r>
              <a:rPr dirty="0">
                <a:solidFill>
                  <a:srgbClr val="CCCCCC"/>
                </a:solidFill>
              </a:rPr>
              <a:t>le</a:t>
            </a:r>
            <a:r>
              <a:rPr dirty="0" spc="15">
                <a:solidFill>
                  <a:srgbClr val="CCCCCC"/>
                </a:solidFill>
              </a:rPr>
              <a:t> </a:t>
            </a:r>
            <a:r>
              <a:rPr dirty="0">
                <a:solidFill>
                  <a:srgbClr val="CCCCCC"/>
                </a:solidFill>
              </a:rPr>
              <a:t>pr</a:t>
            </a:r>
            <a:r>
              <a:rPr dirty="0" spc="-10">
                <a:solidFill>
                  <a:srgbClr val="CCCCCC"/>
                </a:solidFill>
              </a:rPr>
              <a:t>e</a:t>
            </a:r>
            <a:r>
              <a:rPr dirty="0">
                <a:solidFill>
                  <a:srgbClr val="CCCCCC"/>
                </a:solidFill>
              </a:rPr>
              <a:t>ce</a:t>
            </a:r>
            <a:r>
              <a:rPr dirty="0" spc="-10">
                <a:solidFill>
                  <a:srgbClr val="CCCCCC"/>
                </a:solidFill>
              </a:rPr>
              <a:t>d</a:t>
            </a:r>
            <a:r>
              <a:rPr dirty="0">
                <a:solidFill>
                  <a:srgbClr val="CCCCCC"/>
                </a:solidFill>
              </a:rPr>
              <a:t>e</a:t>
            </a:r>
            <a:r>
              <a:rPr dirty="0" spc="-10">
                <a:solidFill>
                  <a:srgbClr val="CCCCCC"/>
                </a:solidFill>
              </a:rPr>
              <a:t>n</a:t>
            </a:r>
            <a:r>
              <a:rPr dirty="0">
                <a:solidFill>
                  <a:srgbClr val="CCCCCC"/>
                </a:solidFill>
              </a:rPr>
              <a:t>ti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50169" rIns="0" bIns="0" rtlCol="0" vert="horz">
            <a:spAutoFit/>
          </a:bodyPr>
          <a:lstStyle/>
          <a:p>
            <a:pPr marL="372745">
              <a:lnSpc>
                <a:spcPct val="100000"/>
              </a:lnSpc>
            </a:pP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B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IO</a:t>
            </a:r>
            <a:r>
              <a:rPr dirty="0" sz="280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TECNO</a:t>
            </a:r>
            <a:r>
              <a:rPr dirty="0" sz="2800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OGIE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71600" y="1341500"/>
            <a:ext cx="7345045" cy="3416300"/>
          </a:xfrm>
          <a:custGeom>
            <a:avLst/>
            <a:gdLst/>
            <a:ahLst/>
            <a:cxnLst/>
            <a:rect l="l" t="t" r="r" b="b"/>
            <a:pathLst>
              <a:path w="7345045" h="3416300">
                <a:moveTo>
                  <a:pt x="0" y="3416300"/>
                </a:moveTo>
                <a:lnTo>
                  <a:pt x="7344791" y="3416300"/>
                </a:lnTo>
                <a:lnTo>
                  <a:pt x="7344791" y="0"/>
                </a:lnTo>
                <a:lnTo>
                  <a:pt x="0" y="0"/>
                </a:lnTo>
                <a:lnTo>
                  <a:pt x="0" y="34163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71600" y="1341500"/>
            <a:ext cx="7345045" cy="3416300"/>
          </a:xfrm>
          <a:custGeom>
            <a:avLst/>
            <a:gdLst/>
            <a:ahLst/>
            <a:cxnLst/>
            <a:rect l="l" t="t" r="r" b="b"/>
            <a:pathLst>
              <a:path w="7345045" h="3416300">
                <a:moveTo>
                  <a:pt x="0" y="3416300"/>
                </a:moveTo>
                <a:lnTo>
                  <a:pt x="7344791" y="3416300"/>
                </a:lnTo>
                <a:lnTo>
                  <a:pt x="7344791" y="0"/>
                </a:lnTo>
                <a:lnTo>
                  <a:pt x="0" y="0"/>
                </a:lnTo>
                <a:lnTo>
                  <a:pt x="0" y="3416300"/>
                </a:lnTo>
                <a:close/>
              </a:path>
            </a:pathLst>
          </a:custGeom>
          <a:ln w="9525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50442" y="1424971"/>
            <a:ext cx="7095490" cy="3257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400" spc="-270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ecn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gie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che uti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izz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no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sistemi bio</a:t>
            </a:r>
            <a:r>
              <a:rPr dirty="0" sz="2400" spc="-15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og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 spc="5">
                <a:latin typeface="Arial"/>
                <a:cs typeface="Arial"/>
              </a:rPr>
              <a:t>c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 (organ</a:t>
            </a:r>
            <a:r>
              <a:rPr dirty="0" sz="2400" spc="-1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smi, cel</a:t>
            </a:r>
            <a:r>
              <a:rPr dirty="0" sz="2400" spc="-15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u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ro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comp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n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nti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mol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co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ari)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 otten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re </a:t>
            </a:r>
            <a:r>
              <a:rPr dirty="0" sz="2400" spc="-10">
                <a:latin typeface="Arial"/>
                <a:cs typeface="Arial"/>
              </a:rPr>
              <a:t>p</a:t>
            </a:r>
            <a:r>
              <a:rPr dirty="0" sz="2400">
                <a:latin typeface="Arial"/>
                <a:cs typeface="Arial"/>
              </a:rPr>
              <a:t>rodotti che han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o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ap</a:t>
            </a:r>
            <a:r>
              <a:rPr dirty="0" sz="2400" spc="-10">
                <a:latin typeface="Arial"/>
                <a:cs typeface="Arial"/>
              </a:rPr>
              <a:t>p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cazio</a:t>
            </a:r>
            <a:r>
              <a:rPr dirty="0" sz="2400" spc="5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svariati</a:t>
            </a:r>
            <a:r>
              <a:rPr dirty="0" sz="2400">
                <a:latin typeface="Arial"/>
                <a:cs typeface="Arial"/>
              </a:rPr>
              <a:t> campi:</a:t>
            </a:r>
            <a:endParaRPr sz="2400">
              <a:latin typeface="Arial"/>
              <a:cs typeface="Arial"/>
            </a:endParaRPr>
          </a:p>
          <a:p>
            <a:pPr marL="196850" indent="-184150">
              <a:lnSpc>
                <a:spcPct val="100000"/>
              </a:lnSpc>
              <a:buFont typeface="Arial"/>
              <a:buChar char="-"/>
              <a:tabLst>
                <a:tab pos="197485" algn="l"/>
              </a:tabLst>
            </a:pPr>
            <a:r>
              <a:rPr dirty="0" sz="2400">
                <a:latin typeface="Arial"/>
                <a:cs typeface="Arial"/>
              </a:rPr>
              <a:t>med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ci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196850" indent="-184150">
              <a:lnSpc>
                <a:spcPct val="100000"/>
              </a:lnSpc>
              <a:buFont typeface="Arial"/>
              <a:buChar char="-"/>
              <a:tabLst>
                <a:tab pos="197485" algn="l"/>
              </a:tabLst>
            </a:pPr>
            <a:r>
              <a:rPr dirty="0" sz="2400">
                <a:latin typeface="Arial"/>
                <a:cs typeface="Arial"/>
              </a:rPr>
              <a:t>agrico</a:t>
            </a:r>
            <a:r>
              <a:rPr dirty="0" sz="2400" spc="-15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tura</a:t>
            </a:r>
            <a:endParaRPr sz="2400">
              <a:latin typeface="Arial"/>
              <a:cs typeface="Arial"/>
            </a:endParaRPr>
          </a:p>
          <a:p>
            <a:pPr marL="196850" indent="-184150">
              <a:lnSpc>
                <a:spcPct val="100000"/>
              </a:lnSpc>
              <a:buFont typeface="Arial"/>
              <a:buChar char="-"/>
              <a:tabLst>
                <a:tab pos="197485" algn="l"/>
              </a:tabLst>
            </a:pPr>
            <a:r>
              <a:rPr dirty="0" sz="2400">
                <a:latin typeface="Arial"/>
                <a:cs typeface="Arial"/>
              </a:rPr>
              <a:t>zootecn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196850" indent="-184150">
              <a:lnSpc>
                <a:spcPct val="100000"/>
              </a:lnSpc>
              <a:buFont typeface="Arial"/>
              <a:buChar char="-"/>
              <a:tabLst>
                <a:tab pos="197485" algn="l"/>
              </a:tabLst>
            </a:pPr>
            <a:r>
              <a:rPr dirty="0" sz="2400">
                <a:latin typeface="Arial"/>
                <a:cs typeface="Arial"/>
              </a:rPr>
              <a:t>setto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al</a:t>
            </a:r>
            <a:r>
              <a:rPr dirty="0" sz="2400" spc="-1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mentare</a:t>
            </a:r>
            <a:endParaRPr sz="2400">
              <a:latin typeface="Arial"/>
              <a:cs typeface="Arial"/>
            </a:endParaRPr>
          </a:p>
          <a:p>
            <a:pPr marL="196850" indent="-184150">
              <a:lnSpc>
                <a:spcPct val="100000"/>
              </a:lnSpc>
              <a:buFont typeface="Arial"/>
              <a:buChar char="-"/>
              <a:tabLst>
                <a:tab pos="197485" algn="l"/>
              </a:tabLst>
            </a:pPr>
            <a:r>
              <a:rPr dirty="0" sz="2400">
                <a:latin typeface="Arial"/>
                <a:cs typeface="Arial"/>
              </a:rPr>
              <a:t>difesa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’</a:t>
            </a:r>
            <a:r>
              <a:rPr dirty="0" sz="2400">
                <a:latin typeface="Arial"/>
                <a:cs typeface="Arial"/>
              </a:rPr>
              <a:t>ambiente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827582" y="5013172"/>
            <a:ext cx="7796530" cy="1200785"/>
          </a:xfrm>
          <a:prstGeom prst="rect">
            <a:avLst/>
          </a:prstGeom>
          <a:solidFill>
            <a:srgbClr val="FFCCCC"/>
          </a:solidFill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992505" marR="986790" indent="-635">
              <a:lnSpc>
                <a:spcPct val="100000"/>
              </a:lnSpc>
            </a:pP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Questa</a:t>
            </a:r>
            <a:r>
              <a:rPr dirty="0" sz="2400" spc="-2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definizione</a:t>
            </a:r>
            <a:r>
              <a:rPr dirty="0" sz="2400" spc="-3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è applicabile</a:t>
            </a:r>
            <a:r>
              <a:rPr dirty="0" sz="2400" spc="-3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sia alle</a:t>
            </a: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biotecnologie</a:t>
            </a:r>
            <a:r>
              <a:rPr dirty="0" sz="2400" spc="-5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“tradizionali”</a:t>
            </a:r>
            <a:r>
              <a:rPr dirty="0" sz="2400" spc="-35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che</a:t>
            </a:r>
            <a:r>
              <a:rPr dirty="0" sz="2400" spc="-1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a </a:t>
            </a:r>
            <a:r>
              <a:rPr dirty="0" sz="2400" spc="-10" b="1">
                <a:solidFill>
                  <a:srgbClr val="822333"/>
                </a:solidFill>
                <a:latin typeface="Arial"/>
                <a:cs typeface="Arial"/>
              </a:rPr>
              <a:t>q</a:t>
            </a: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uelle</a:t>
            </a: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 “innovative”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15835" rIns="0" bIns="0" rtlCol="0" vert="horz">
            <a:spAutoFit/>
          </a:bodyPr>
          <a:lstStyle/>
          <a:p>
            <a:pPr marL="372745">
              <a:lnSpc>
                <a:spcPct val="100000"/>
              </a:lnSpc>
            </a:pP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B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OT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ECNOL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pc="-5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DIZIONALI</a:t>
            </a:r>
          </a:p>
        </p:txBody>
      </p:sp>
      <p:sp>
        <p:nvSpPr>
          <p:cNvPr id="3" name="object 3"/>
          <p:cNvSpPr/>
          <p:nvPr/>
        </p:nvSpPr>
        <p:spPr>
          <a:xfrm>
            <a:off x="6215126" y="4286250"/>
            <a:ext cx="2895600" cy="171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04812" y="1357375"/>
            <a:ext cx="2562225" cy="1919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86125" y="1428750"/>
            <a:ext cx="2466975" cy="1847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643751" y="999997"/>
            <a:ext cx="1976374" cy="26718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4312" y="4143375"/>
            <a:ext cx="2495550" cy="1838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71876" y="4286250"/>
            <a:ext cx="2857500" cy="1689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62989" rIns="0" bIns="0" rtlCol="0" vert="horz">
            <a:spAutoFit/>
          </a:bodyPr>
          <a:lstStyle/>
          <a:p>
            <a:pPr marL="372745">
              <a:lnSpc>
                <a:spcPct val="100000"/>
              </a:lnSpc>
            </a:pPr>
            <a:r>
              <a:rPr dirty="0" sz="28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B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IO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TEC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OLO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IE</a:t>
            </a:r>
            <a:r>
              <a:rPr dirty="0" sz="2800" spc="-4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8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8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OV</a:t>
            </a:r>
            <a:r>
              <a:rPr dirty="0" sz="28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8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TIVE</a:t>
            </a:r>
            <a:endParaRPr sz="28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2875" y="1754251"/>
            <a:ext cx="8822055" cy="2246630"/>
          </a:xfrm>
          <a:custGeom>
            <a:avLst/>
            <a:gdLst/>
            <a:ahLst/>
            <a:cxnLst/>
            <a:rect l="l" t="t" r="r" b="b"/>
            <a:pathLst>
              <a:path w="8822055" h="2246629">
                <a:moveTo>
                  <a:pt x="0" y="2246249"/>
                </a:moveTo>
                <a:lnTo>
                  <a:pt x="8821674" y="2246249"/>
                </a:lnTo>
                <a:lnTo>
                  <a:pt x="8821674" y="0"/>
                </a:lnTo>
                <a:lnTo>
                  <a:pt x="0" y="0"/>
                </a:lnTo>
                <a:lnTo>
                  <a:pt x="0" y="224624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2875" y="1754251"/>
            <a:ext cx="8822055" cy="2246630"/>
          </a:xfrm>
          <a:custGeom>
            <a:avLst/>
            <a:gdLst/>
            <a:ahLst/>
            <a:cxnLst/>
            <a:rect l="l" t="t" r="r" b="b"/>
            <a:pathLst>
              <a:path w="8822055" h="2246629">
                <a:moveTo>
                  <a:pt x="0" y="2246249"/>
                </a:moveTo>
                <a:lnTo>
                  <a:pt x="8821674" y="2246249"/>
                </a:lnTo>
                <a:lnTo>
                  <a:pt x="8821674" y="0"/>
                </a:lnTo>
                <a:lnTo>
                  <a:pt x="0" y="0"/>
                </a:lnTo>
                <a:lnTo>
                  <a:pt x="0" y="2246249"/>
                </a:lnTo>
                <a:close/>
              </a:path>
            </a:pathLst>
          </a:custGeom>
          <a:ln w="9525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21691" y="1288311"/>
            <a:ext cx="8485505" cy="2649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12695">
              <a:lnSpc>
                <a:spcPct val="100000"/>
              </a:lnSpc>
            </a:pPr>
            <a:r>
              <a:rPr dirty="0" sz="2000" i="1">
                <a:latin typeface="Arial"/>
                <a:cs typeface="Arial"/>
              </a:rPr>
              <a:t>in</a:t>
            </a:r>
            <a:r>
              <a:rPr dirty="0" sz="2000" spc="-2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gran</a:t>
            </a:r>
            <a:r>
              <a:rPr dirty="0" sz="2000" spc="-2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parte</a:t>
            </a:r>
            <a:r>
              <a:rPr dirty="0" sz="2000" spc="-3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basate</a:t>
            </a:r>
            <a:r>
              <a:rPr dirty="0" sz="2000" spc="-3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su: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1600">
              <a:latin typeface="Times New Roman"/>
              <a:cs typeface="Times New Roman"/>
            </a:endParaRPr>
          </a:p>
          <a:p>
            <a:pPr algn="ctr" marL="245110">
              <a:lnSpc>
                <a:spcPct val="100000"/>
              </a:lnSpc>
            </a:pPr>
            <a:r>
              <a:rPr dirty="0" sz="2000" b="1" u="heavy">
                <a:solidFill>
                  <a:srgbClr val="822333"/>
                </a:solidFill>
                <a:latin typeface="Arial"/>
                <a:cs typeface="Arial"/>
              </a:rPr>
              <a:t>TECNOLOGIA</a:t>
            </a:r>
            <a:r>
              <a:rPr dirty="0" sz="2000" spc="-114" b="1" u="heavy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b="1" u="heavy">
                <a:solidFill>
                  <a:srgbClr val="822333"/>
                </a:solidFill>
                <a:latin typeface="Arial"/>
                <a:cs typeface="Arial"/>
              </a:rPr>
              <a:t>DEL</a:t>
            </a:r>
            <a:r>
              <a:rPr dirty="0" sz="2000" spc="-40" b="1" u="heavy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b="1" u="heavy">
                <a:solidFill>
                  <a:srgbClr val="822333"/>
                </a:solidFill>
                <a:latin typeface="Arial"/>
                <a:cs typeface="Arial"/>
              </a:rPr>
              <a:t>DNA</a:t>
            </a:r>
            <a:r>
              <a:rPr dirty="0" sz="2000" spc="-85" b="1" u="heavy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b="1" u="heavy">
                <a:solidFill>
                  <a:srgbClr val="822333"/>
                </a:solidFill>
                <a:latin typeface="Arial"/>
                <a:cs typeface="Arial"/>
              </a:rPr>
              <a:t>RICOM</a:t>
            </a:r>
            <a:r>
              <a:rPr dirty="0" sz="2000" spc="5" b="1" u="heavy">
                <a:solidFill>
                  <a:srgbClr val="822333"/>
                </a:solidFill>
                <a:latin typeface="Arial"/>
                <a:cs typeface="Arial"/>
              </a:rPr>
              <a:t>B</a:t>
            </a:r>
            <a:r>
              <a:rPr dirty="0" sz="2000" b="1" u="heavy">
                <a:solidFill>
                  <a:srgbClr val="822333"/>
                </a:solidFill>
                <a:latin typeface="Arial"/>
                <a:cs typeface="Arial"/>
              </a:rPr>
              <a:t>INA</a:t>
            </a:r>
            <a:r>
              <a:rPr dirty="0" sz="2000" spc="5" b="1" u="heavy">
                <a:solidFill>
                  <a:srgbClr val="822333"/>
                </a:solidFill>
                <a:latin typeface="Arial"/>
                <a:cs typeface="Arial"/>
              </a:rPr>
              <a:t>N</a:t>
            </a:r>
            <a:r>
              <a:rPr dirty="0" sz="2000" b="1" u="heavy">
                <a:solidFill>
                  <a:srgbClr val="822333"/>
                </a:solidFill>
                <a:latin typeface="Arial"/>
                <a:cs typeface="Arial"/>
              </a:rPr>
              <a:t>TE</a:t>
            </a:r>
            <a:r>
              <a:rPr dirty="0" sz="2000" spc="-20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(INGEGNERIA</a:t>
            </a:r>
            <a:r>
              <a:rPr dirty="0" sz="2000" spc="-114" b="1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GENET</a:t>
            </a:r>
            <a:r>
              <a:rPr dirty="0" sz="2000" spc="-10" b="1">
                <a:solidFill>
                  <a:srgbClr val="822333"/>
                </a:solidFill>
                <a:latin typeface="Arial"/>
                <a:cs typeface="Arial"/>
              </a:rPr>
              <a:t>I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000" spc="5" b="1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 b="1">
                <a:solidFill>
                  <a:srgbClr val="822333"/>
                </a:solidFill>
                <a:latin typeface="Arial"/>
                <a:cs typeface="Arial"/>
              </a:rPr>
              <a:t>),</a:t>
            </a:r>
            <a:endParaRPr sz="2000">
              <a:latin typeface="Arial"/>
              <a:cs typeface="Arial"/>
            </a:endParaRPr>
          </a:p>
          <a:p>
            <a:pPr algn="ctr" marL="176530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un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ins</a:t>
            </a:r>
            <a:r>
              <a:rPr dirty="0" sz="2000" spc="-10" b="1">
                <a:latin typeface="Arial"/>
                <a:cs typeface="Arial"/>
              </a:rPr>
              <a:t>i</a:t>
            </a:r>
            <a:r>
              <a:rPr dirty="0" sz="2000" b="1">
                <a:latin typeface="Arial"/>
                <a:cs typeface="Arial"/>
              </a:rPr>
              <a:t>eme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di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tecniche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che permette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di: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05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buFont typeface="Arial"/>
              <a:buChar char="-"/>
              <a:tabLst>
                <a:tab pos="165100" algn="l"/>
              </a:tabLst>
            </a:pPr>
            <a:r>
              <a:rPr dirty="0" sz="2000" b="1">
                <a:latin typeface="Arial"/>
                <a:cs typeface="Arial"/>
              </a:rPr>
              <a:t>is</a:t>
            </a:r>
            <a:r>
              <a:rPr dirty="0" sz="2000" spc="-10" b="1">
                <a:latin typeface="Arial"/>
                <a:cs typeface="Arial"/>
              </a:rPr>
              <a:t>o</a:t>
            </a:r>
            <a:r>
              <a:rPr dirty="0" sz="2000" b="1">
                <a:latin typeface="Arial"/>
                <a:cs typeface="Arial"/>
              </a:rPr>
              <a:t>lare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geni</a:t>
            </a:r>
            <a:endParaRPr sz="2000">
              <a:latin typeface="Arial"/>
              <a:cs typeface="Arial"/>
            </a:endParaRPr>
          </a:p>
          <a:p>
            <a:pPr marL="165100" indent="-152400">
              <a:lnSpc>
                <a:spcPct val="100000"/>
              </a:lnSpc>
              <a:buFont typeface="Arial"/>
              <a:buChar char="-"/>
              <a:tabLst>
                <a:tab pos="165100" algn="l"/>
              </a:tabLst>
            </a:pPr>
            <a:r>
              <a:rPr dirty="0" sz="2000" b="1">
                <a:latin typeface="Arial"/>
                <a:cs typeface="Arial"/>
              </a:rPr>
              <a:t>anal</a:t>
            </a:r>
            <a:r>
              <a:rPr dirty="0" sz="2000" spc="-10" b="1">
                <a:latin typeface="Arial"/>
                <a:cs typeface="Arial"/>
              </a:rPr>
              <a:t>i</a:t>
            </a:r>
            <a:r>
              <a:rPr dirty="0" sz="2000" b="1">
                <a:latin typeface="Arial"/>
                <a:cs typeface="Arial"/>
              </a:rPr>
              <a:t>z</a:t>
            </a:r>
            <a:r>
              <a:rPr dirty="0" sz="2000" spc="10" b="1">
                <a:latin typeface="Arial"/>
                <a:cs typeface="Arial"/>
              </a:rPr>
              <a:t>z</a:t>
            </a:r>
            <a:r>
              <a:rPr dirty="0" sz="2000" b="1">
                <a:latin typeface="Arial"/>
                <a:cs typeface="Arial"/>
              </a:rPr>
              <a:t>arne</a:t>
            </a:r>
            <a:r>
              <a:rPr dirty="0" sz="2000" spc="-4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la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sequen</a:t>
            </a:r>
            <a:r>
              <a:rPr dirty="0" sz="2000" spc="5" b="1">
                <a:latin typeface="Arial"/>
                <a:cs typeface="Arial"/>
              </a:rPr>
              <a:t>z</a:t>
            </a:r>
            <a:r>
              <a:rPr dirty="0" sz="2000" b="1">
                <a:latin typeface="Arial"/>
                <a:cs typeface="Arial"/>
              </a:rPr>
              <a:t>a</a:t>
            </a:r>
            <a:r>
              <a:rPr dirty="0" sz="2000" spc="-3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nucleotid</a:t>
            </a:r>
            <a:r>
              <a:rPr dirty="0" sz="2000" spc="-10" b="1">
                <a:latin typeface="Arial"/>
                <a:cs typeface="Arial"/>
              </a:rPr>
              <a:t>i</a:t>
            </a:r>
            <a:r>
              <a:rPr dirty="0" sz="2000" b="1">
                <a:latin typeface="Arial"/>
                <a:cs typeface="Arial"/>
              </a:rPr>
              <a:t>ca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e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la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fun</a:t>
            </a:r>
            <a:r>
              <a:rPr dirty="0" sz="2000" spc="5" b="1">
                <a:latin typeface="Arial"/>
                <a:cs typeface="Arial"/>
              </a:rPr>
              <a:t>z</a:t>
            </a:r>
            <a:r>
              <a:rPr dirty="0" sz="2000" b="1">
                <a:latin typeface="Arial"/>
                <a:cs typeface="Arial"/>
              </a:rPr>
              <a:t>ione</a:t>
            </a:r>
            <a:endParaRPr sz="2000">
              <a:latin typeface="Arial"/>
              <a:cs typeface="Arial"/>
            </a:endParaRPr>
          </a:p>
          <a:p>
            <a:pPr marL="165100" indent="-152400">
              <a:lnSpc>
                <a:spcPct val="100000"/>
              </a:lnSpc>
              <a:buFont typeface="Arial"/>
              <a:buChar char="-"/>
              <a:tabLst>
                <a:tab pos="165100" algn="l"/>
              </a:tabLst>
            </a:pPr>
            <a:r>
              <a:rPr dirty="0" sz="2000" b="1">
                <a:latin typeface="Arial"/>
                <a:cs typeface="Arial"/>
              </a:rPr>
              <a:t>mo</a:t>
            </a:r>
            <a:r>
              <a:rPr dirty="0" sz="2000" spc="-10" b="1">
                <a:latin typeface="Arial"/>
                <a:cs typeface="Arial"/>
              </a:rPr>
              <a:t>d</a:t>
            </a:r>
            <a:r>
              <a:rPr dirty="0" sz="2000" b="1">
                <a:latin typeface="Arial"/>
                <a:cs typeface="Arial"/>
              </a:rPr>
              <a:t>ificar</a:t>
            </a:r>
            <a:r>
              <a:rPr dirty="0" sz="2000" spc="-10" b="1">
                <a:latin typeface="Arial"/>
                <a:cs typeface="Arial"/>
              </a:rPr>
              <a:t>l</a:t>
            </a:r>
            <a:r>
              <a:rPr dirty="0" sz="2000" b="1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  <a:p>
            <a:pPr marL="165100" indent="-152400">
              <a:lnSpc>
                <a:spcPct val="100000"/>
              </a:lnSpc>
              <a:buFont typeface="Arial"/>
              <a:buChar char="-"/>
              <a:tabLst>
                <a:tab pos="165100" algn="l"/>
              </a:tabLst>
            </a:pPr>
            <a:r>
              <a:rPr dirty="0" sz="2000" b="1">
                <a:latin typeface="Arial"/>
                <a:cs typeface="Arial"/>
              </a:rPr>
              <a:t>introdur</a:t>
            </a:r>
            <a:r>
              <a:rPr dirty="0" sz="2000" spc="-10" b="1">
                <a:latin typeface="Arial"/>
                <a:cs typeface="Arial"/>
              </a:rPr>
              <a:t>l</a:t>
            </a:r>
            <a:r>
              <a:rPr dirty="0" sz="2000" b="1">
                <a:latin typeface="Arial"/>
                <a:cs typeface="Arial"/>
              </a:rPr>
              <a:t>i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nel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genoma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di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altri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organis</a:t>
            </a:r>
            <a:r>
              <a:rPr dirty="0" sz="2000" spc="-10" b="1">
                <a:latin typeface="Arial"/>
                <a:cs typeface="Arial"/>
              </a:rPr>
              <a:t>m</a:t>
            </a:r>
            <a:r>
              <a:rPr dirty="0" sz="2000" b="1"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155575" y="4189476"/>
            <a:ext cx="8858250" cy="2246630"/>
          </a:xfrm>
          <a:prstGeom prst="rect">
            <a:avLst/>
          </a:prstGeom>
          <a:solidFill>
            <a:srgbClr val="FFCCCC"/>
          </a:solidFill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000" b="1" u="heavy">
                <a:solidFill>
                  <a:srgbClr val="822333"/>
                </a:solidFill>
                <a:latin typeface="Arial"/>
                <a:cs typeface="Arial"/>
              </a:rPr>
              <a:t>TECNOLOGIE</a:t>
            </a:r>
            <a:r>
              <a:rPr dirty="0" sz="2000" spc="-50" b="1" u="heavy">
                <a:solidFill>
                  <a:srgbClr val="822333"/>
                </a:solidFill>
                <a:latin typeface="Arial"/>
                <a:cs typeface="Arial"/>
              </a:rPr>
              <a:t> </a:t>
            </a:r>
            <a:r>
              <a:rPr dirty="0" sz="2000" b="1" u="heavy">
                <a:solidFill>
                  <a:srgbClr val="822333"/>
                </a:solidFill>
                <a:latin typeface="Arial"/>
                <a:cs typeface="Arial"/>
              </a:rPr>
              <a:t>CELLUL</a:t>
            </a:r>
            <a:r>
              <a:rPr dirty="0" sz="2000" spc="5" b="1" u="heavy">
                <a:solidFill>
                  <a:srgbClr val="822333"/>
                </a:solidFill>
                <a:latin typeface="Arial"/>
                <a:cs typeface="Arial"/>
              </a:rPr>
              <a:t>A</a:t>
            </a:r>
            <a:r>
              <a:rPr dirty="0" sz="2000" b="1" u="heavy">
                <a:solidFill>
                  <a:srgbClr val="822333"/>
                </a:solidFill>
                <a:latin typeface="Arial"/>
                <a:cs typeface="Arial"/>
              </a:rPr>
              <a:t>RI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000" spc="-5" b="1">
                <a:latin typeface="Arial"/>
                <a:cs typeface="Arial"/>
              </a:rPr>
              <a:t>u</a:t>
            </a:r>
            <a:r>
              <a:rPr dirty="0" sz="2000" b="1">
                <a:latin typeface="Arial"/>
                <a:cs typeface="Arial"/>
              </a:rPr>
              <a:t>n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</a:t>
            </a:r>
            <a:r>
              <a:rPr dirty="0" sz="2000" spc="-10" b="1">
                <a:latin typeface="Arial"/>
                <a:cs typeface="Arial"/>
              </a:rPr>
              <a:t>n</a:t>
            </a:r>
            <a:r>
              <a:rPr dirty="0" sz="2000" b="1">
                <a:latin typeface="Arial"/>
                <a:cs typeface="Arial"/>
              </a:rPr>
              <a:t>sie</a:t>
            </a:r>
            <a:r>
              <a:rPr dirty="0" sz="2000" spc="-15" b="1">
                <a:latin typeface="Arial"/>
                <a:cs typeface="Arial"/>
              </a:rPr>
              <a:t>m</a:t>
            </a:r>
            <a:r>
              <a:rPr dirty="0" sz="2000" b="1">
                <a:latin typeface="Arial"/>
                <a:cs typeface="Arial"/>
              </a:rPr>
              <a:t>e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di</a:t>
            </a:r>
            <a:r>
              <a:rPr dirty="0" sz="2000" spc="-2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tecniche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che</a:t>
            </a:r>
            <a:r>
              <a:rPr dirty="0" sz="2000" spc="-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per</a:t>
            </a:r>
            <a:r>
              <a:rPr dirty="0" sz="2000" spc="-10" b="1">
                <a:latin typeface="Arial"/>
                <a:cs typeface="Arial"/>
              </a:rPr>
              <a:t>m</a:t>
            </a:r>
            <a:r>
              <a:rPr dirty="0" sz="2000" b="1">
                <a:latin typeface="Arial"/>
                <a:cs typeface="Arial"/>
              </a:rPr>
              <a:t>et</a:t>
            </a:r>
            <a:r>
              <a:rPr dirty="0" sz="2000" spc="5" b="1">
                <a:latin typeface="Arial"/>
                <a:cs typeface="Arial"/>
              </a:rPr>
              <a:t>t</a:t>
            </a:r>
            <a:r>
              <a:rPr dirty="0" sz="2000" b="1">
                <a:latin typeface="Arial"/>
                <a:cs typeface="Arial"/>
              </a:rPr>
              <a:t>e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</a:t>
            </a:r>
            <a:r>
              <a:rPr dirty="0" sz="2000" spc="-10" b="1">
                <a:latin typeface="Arial"/>
                <a:cs typeface="Arial"/>
              </a:rPr>
              <a:t>i</a:t>
            </a:r>
            <a:r>
              <a:rPr dirty="0" sz="2000" b="1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2050">
              <a:latin typeface="Times New Roman"/>
              <a:cs typeface="Times New Roman"/>
            </a:endParaRPr>
          </a:p>
          <a:p>
            <a:pPr marL="238760" indent="-152400">
              <a:lnSpc>
                <a:spcPct val="100000"/>
              </a:lnSpc>
              <a:buFont typeface="Arial"/>
              <a:buChar char="-"/>
              <a:tabLst>
                <a:tab pos="239395" algn="l"/>
              </a:tabLst>
            </a:pPr>
            <a:r>
              <a:rPr dirty="0" sz="2000" b="1">
                <a:latin typeface="Arial"/>
                <a:cs typeface="Arial"/>
              </a:rPr>
              <a:t>colti</a:t>
            </a:r>
            <a:r>
              <a:rPr dirty="0" sz="2000" spc="-30" b="1">
                <a:latin typeface="Arial"/>
                <a:cs typeface="Arial"/>
              </a:rPr>
              <a:t>v</a:t>
            </a:r>
            <a:r>
              <a:rPr dirty="0" sz="2000" b="1">
                <a:latin typeface="Arial"/>
                <a:cs typeface="Arial"/>
              </a:rPr>
              <a:t>are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in</a:t>
            </a:r>
            <a:r>
              <a:rPr dirty="0" sz="2000" spc="-10" b="1" i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vitro</a:t>
            </a:r>
            <a:r>
              <a:rPr dirty="0" sz="2000" spc="-25" b="1" i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cel</a:t>
            </a:r>
            <a:r>
              <a:rPr dirty="0" sz="2000" spc="-10" b="1">
                <a:latin typeface="Arial"/>
                <a:cs typeface="Arial"/>
              </a:rPr>
              <a:t>l</a:t>
            </a:r>
            <a:r>
              <a:rPr dirty="0" sz="2000" b="1">
                <a:latin typeface="Arial"/>
                <a:cs typeface="Arial"/>
              </a:rPr>
              <a:t>ule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e</a:t>
            </a:r>
            <a:r>
              <a:rPr dirty="0" sz="2000" spc="-1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tessu</a:t>
            </a:r>
            <a:r>
              <a:rPr dirty="0" sz="2000" spc="5" b="1">
                <a:latin typeface="Arial"/>
                <a:cs typeface="Arial"/>
              </a:rPr>
              <a:t>t</a:t>
            </a:r>
            <a:r>
              <a:rPr dirty="0" sz="2000" b="1">
                <a:latin typeface="Arial"/>
                <a:cs typeface="Arial"/>
              </a:rPr>
              <a:t>i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di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ma</a:t>
            </a:r>
            <a:r>
              <a:rPr dirty="0" sz="2000" spc="-10" b="1">
                <a:latin typeface="Arial"/>
                <a:cs typeface="Arial"/>
              </a:rPr>
              <a:t>m</a:t>
            </a:r>
            <a:r>
              <a:rPr dirty="0" sz="2000" b="1">
                <a:latin typeface="Arial"/>
                <a:cs typeface="Arial"/>
              </a:rPr>
              <a:t>m</a:t>
            </a:r>
            <a:r>
              <a:rPr dirty="0" sz="2000" spc="-10" b="1">
                <a:latin typeface="Arial"/>
                <a:cs typeface="Arial"/>
              </a:rPr>
              <a:t>i</a:t>
            </a:r>
            <a:r>
              <a:rPr dirty="0" sz="2000" b="1">
                <a:latin typeface="Arial"/>
                <a:cs typeface="Arial"/>
              </a:rPr>
              <a:t>fero</a:t>
            </a:r>
            <a:endParaRPr sz="2000">
              <a:latin typeface="Arial"/>
              <a:cs typeface="Arial"/>
            </a:endParaRPr>
          </a:p>
          <a:p>
            <a:pPr marL="238760" indent="-152400">
              <a:lnSpc>
                <a:spcPct val="100000"/>
              </a:lnSpc>
              <a:buFont typeface="Arial"/>
              <a:buChar char="-"/>
              <a:tabLst>
                <a:tab pos="239395" algn="l"/>
              </a:tabLst>
            </a:pPr>
            <a:r>
              <a:rPr dirty="0" sz="2000" b="1">
                <a:latin typeface="Arial"/>
                <a:cs typeface="Arial"/>
              </a:rPr>
              <a:t>farle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differ</a:t>
            </a:r>
            <a:r>
              <a:rPr dirty="0" sz="2000" spc="5" b="1">
                <a:latin typeface="Arial"/>
                <a:cs typeface="Arial"/>
              </a:rPr>
              <a:t>e</a:t>
            </a:r>
            <a:r>
              <a:rPr dirty="0" sz="2000" b="1">
                <a:latin typeface="Arial"/>
                <a:cs typeface="Arial"/>
              </a:rPr>
              <a:t>nziare</a:t>
            </a:r>
            <a:endParaRPr sz="2000">
              <a:latin typeface="Arial"/>
              <a:cs typeface="Arial"/>
            </a:endParaRPr>
          </a:p>
          <a:p>
            <a:pPr marL="238760" indent="-152400">
              <a:lnSpc>
                <a:spcPct val="100000"/>
              </a:lnSpc>
              <a:buFont typeface="Arial"/>
              <a:buChar char="-"/>
              <a:tabLst>
                <a:tab pos="239395" algn="l"/>
              </a:tabLst>
            </a:pPr>
            <a:r>
              <a:rPr dirty="0" sz="2000" spc="-10" b="1">
                <a:latin typeface="Arial"/>
                <a:cs typeface="Arial"/>
              </a:rPr>
              <a:t>m</a:t>
            </a:r>
            <a:r>
              <a:rPr dirty="0" sz="2000" b="1">
                <a:latin typeface="Arial"/>
                <a:cs typeface="Arial"/>
              </a:rPr>
              <a:t>od</a:t>
            </a:r>
            <a:r>
              <a:rPr dirty="0" sz="2000" spc="-10" b="1">
                <a:latin typeface="Arial"/>
                <a:cs typeface="Arial"/>
              </a:rPr>
              <a:t>i</a:t>
            </a:r>
            <a:r>
              <a:rPr dirty="0" sz="2000" b="1">
                <a:latin typeface="Arial"/>
                <a:cs typeface="Arial"/>
              </a:rPr>
              <a:t>ficar</a:t>
            </a:r>
            <a:r>
              <a:rPr dirty="0" sz="2000" spc="-10" b="1">
                <a:latin typeface="Arial"/>
                <a:cs typeface="Arial"/>
              </a:rPr>
              <a:t>l</a:t>
            </a:r>
            <a:r>
              <a:rPr dirty="0" sz="2000" b="1">
                <a:latin typeface="Arial"/>
                <a:cs typeface="Arial"/>
              </a:rPr>
              <a:t>e</a:t>
            </a:r>
            <a:r>
              <a:rPr dirty="0" sz="2000" spc="-4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genetica</a:t>
            </a:r>
            <a:r>
              <a:rPr dirty="0" sz="2000" spc="-15" b="1">
                <a:latin typeface="Arial"/>
                <a:cs typeface="Arial"/>
              </a:rPr>
              <a:t>m</a:t>
            </a:r>
            <a:r>
              <a:rPr dirty="0" sz="2000" b="1">
                <a:latin typeface="Arial"/>
                <a:cs typeface="Arial"/>
              </a:rPr>
              <a:t>ente</a:t>
            </a:r>
            <a:endParaRPr sz="2000">
              <a:latin typeface="Arial"/>
              <a:cs typeface="Arial"/>
            </a:endParaRPr>
          </a:p>
          <a:p>
            <a:pPr marL="238760" indent="-152400">
              <a:lnSpc>
                <a:spcPct val="100000"/>
              </a:lnSpc>
              <a:buFont typeface="Arial"/>
              <a:buChar char="-"/>
              <a:tabLst>
                <a:tab pos="239395" algn="l"/>
              </a:tabLst>
            </a:pPr>
            <a:r>
              <a:rPr dirty="0" sz="2000" b="1">
                <a:latin typeface="Arial"/>
                <a:cs typeface="Arial"/>
              </a:rPr>
              <a:t>trapiantarle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in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un </a:t>
            </a:r>
            <a:r>
              <a:rPr dirty="0" sz="2000" spc="-10" b="1">
                <a:latin typeface="Arial"/>
                <a:cs typeface="Arial"/>
              </a:rPr>
              <a:t>o</a:t>
            </a:r>
            <a:r>
              <a:rPr dirty="0" sz="2000" b="1">
                <a:latin typeface="Arial"/>
                <a:cs typeface="Arial"/>
              </a:rPr>
              <a:t>rganis</a:t>
            </a:r>
            <a:r>
              <a:rPr dirty="0" sz="2000" spc="-10" b="1">
                <a:latin typeface="Arial"/>
                <a:cs typeface="Arial"/>
              </a:rPr>
              <a:t>m</a:t>
            </a:r>
            <a:r>
              <a:rPr dirty="0" sz="2000" b="1"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750" y="1052575"/>
            <a:ext cx="5603875" cy="0"/>
          </a:xfrm>
          <a:custGeom>
            <a:avLst/>
            <a:gdLst/>
            <a:ahLst/>
            <a:cxnLst/>
            <a:rect l="l" t="t" r="r" b="b"/>
            <a:pathLst>
              <a:path w="5603875" h="0">
                <a:moveTo>
                  <a:pt x="0" y="0"/>
                </a:moveTo>
                <a:lnTo>
                  <a:pt x="5603875" y="0"/>
                </a:lnTo>
              </a:path>
            </a:pathLst>
          </a:custGeom>
          <a:ln w="19050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9750" y="1042257"/>
            <a:ext cx="8002905" cy="0"/>
          </a:xfrm>
          <a:custGeom>
            <a:avLst/>
            <a:gdLst/>
            <a:ahLst/>
            <a:cxnLst/>
            <a:rect l="l" t="t" r="r" b="b"/>
            <a:pathLst>
              <a:path w="8002905" h="0">
                <a:moveTo>
                  <a:pt x="0" y="0"/>
                </a:moveTo>
                <a:lnTo>
                  <a:pt x="8002651" y="0"/>
                </a:lnTo>
              </a:path>
            </a:pathLst>
          </a:custGeom>
          <a:ln w="47307">
            <a:solidFill>
              <a:srgbClr val="46489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76825" y="466788"/>
            <a:ext cx="1487551" cy="528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32651" y="403288"/>
            <a:ext cx="1884299" cy="592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67537" y="1268717"/>
            <a:ext cx="8209280" cy="410845"/>
          </a:xfrm>
          <a:prstGeom prst="rect">
            <a:avLst/>
          </a:prstGeom>
          <a:solidFill>
            <a:srgbClr val="D9D9D9"/>
          </a:solidFill>
          <a:ln w="9525">
            <a:solidFill>
              <a:srgbClr val="822333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24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La</a:t>
            </a:r>
            <a:r>
              <a:rPr dirty="0" sz="24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tec</a:t>
            </a:r>
            <a:r>
              <a:rPr dirty="0" sz="24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olo</a:t>
            </a:r>
            <a:r>
              <a:rPr dirty="0" sz="24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ia</a:t>
            </a:r>
            <a:r>
              <a:rPr dirty="0" sz="2400" spc="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del</a:t>
            </a:r>
            <a:r>
              <a:rPr dirty="0" sz="24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DNA</a:t>
            </a:r>
            <a:r>
              <a:rPr dirty="0" sz="2400" spc="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ri</a:t>
            </a:r>
            <a:r>
              <a:rPr dirty="0" sz="240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ombina</a:t>
            </a:r>
            <a:r>
              <a:rPr dirty="0" sz="24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>
                <a:solidFill>
                  <a:srgbClr val="822333"/>
                </a:solidFill>
                <a:latin typeface="Franklin Gothic Medium"/>
                <a:cs typeface="Franklin Gothic Medium"/>
              </a:rPr>
              <a:t>permette </a:t>
            </a:r>
            <a:r>
              <a:rPr dirty="0" sz="24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di</a:t>
            </a:r>
            <a:r>
              <a:rPr dirty="0" sz="2400" spc="1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 u="heavy">
                <a:solidFill>
                  <a:srgbClr val="822333"/>
                </a:solidFill>
                <a:latin typeface="Franklin Gothic Medium"/>
                <a:cs typeface="Franklin Gothic Medium"/>
              </a:rPr>
              <a:t>clon</a:t>
            </a:r>
            <a:r>
              <a:rPr dirty="0" sz="2400" spc="-20" u="heavy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5" u="heavy">
                <a:solidFill>
                  <a:srgbClr val="822333"/>
                </a:solidFill>
                <a:latin typeface="Franklin Gothic Medium"/>
                <a:cs typeface="Franklin Gothic Medium"/>
              </a:rPr>
              <a:t>re</a:t>
            </a:r>
            <a:r>
              <a:rPr dirty="0" sz="2400" spc="1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g</a:t>
            </a:r>
            <a:r>
              <a:rPr dirty="0" sz="2400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ni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3014" y="1940979"/>
            <a:ext cx="2618105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C</a:t>
            </a:r>
            <a:r>
              <a:rPr dirty="0" sz="2400" spc="-15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o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g</a:t>
            </a:r>
            <a:r>
              <a:rPr dirty="0" sz="2400">
                <a:latin typeface="Arial"/>
                <a:cs typeface="Arial"/>
              </a:rPr>
              <a:t>g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o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-10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-15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14751" y="2000250"/>
            <a:ext cx="786130" cy="214629"/>
          </a:xfrm>
          <a:custGeom>
            <a:avLst/>
            <a:gdLst/>
            <a:ahLst/>
            <a:cxnLst/>
            <a:rect l="l" t="t" r="r" b="b"/>
            <a:pathLst>
              <a:path w="786129" h="214630">
                <a:moveTo>
                  <a:pt x="678561" y="0"/>
                </a:moveTo>
                <a:lnTo>
                  <a:pt x="678561" y="53594"/>
                </a:lnTo>
                <a:lnTo>
                  <a:pt x="0" y="53594"/>
                </a:lnTo>
                <a:lnTo>
                  <a:pt x="0" y="160782"/>
                </a:lnTo>
                <a:lnTo>
                  <a:pt x="678561" y="160782"/>
                </a:lnTo>
                <a:lnTo>
                  <a:pt x="678561" y="214375"/>
                </a:lnTo>
                <a:lnTo>
                  <a:pt x="785749" y="107187"/>
                </a:lnTo>
                <a:lnTo>
                  <a:pt x="678561" y="0"/>
                </a:lnTo>
                <a:close/>
              </a:path>
            </a:pathLst>
          </a:custGeom>
          <a:solidFill>
            <a:srgbClr val="8223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14751" y="2000250"/>
            <a:ext cx="786130" cy="214629"/>
          </a:xfrm>
          <a:custGeom>
            <a:avLst/>
            <a:gdLst/>
            <a:ahLst/>
            <a:cxnLst/>
            <a:rect l="l" t="t" r="r" b="b"/>
            <a:pathLst>
              <a:path w="786129" h="214630">
                <a:moveTo>
                  <a:pt x="0" y="53594"/>
                </a:moveTo>
                <a:lnTo>
                  <a:pt x="678561" y="53594"/>
                </a:lnTo>
                <a:lnTo>
                  <a:pt x="678561" y="0"/>
                </a:lnTo>
                <a:lnTo>
                  <a:pt x="785749" y="107187"/>
                </a:lnTo>
                <a:lnTo>
                  <a:pt x="678561" y="214375"/>
                </a:lnTo>
                <a:lnTo>
                  <a:pt x="678561" y="160782"/>
                </a:lnTo>
                <a:lnTo>
                  <a:pt x="0" y="160782"/>
                </a:lnTo>
                <a:lnTo>
                  <a:pt x="0" y="53594"/>
                </a:lnTo>
                <a:close/>
              </a:path>
            </a:pathLst>
          </a:custGeom>
          <a:ln w="9525">
            <a:solidFill>
              <a:srgbClr val="8223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222750" y="1798104"/>
            <a:ext cx="4837430" cy="696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Pro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uz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o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molte cop</a:t>
            </a:r>
            <a:r>
              <a:rPr dirty="0" sz="2400" spc="-1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-10">
                <a:latin typeface="Arial"/>
                <a:cs typeface="Arial"/>
              </a:rPr>
              <a:t>d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tiche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17195" algn="l"/>
              </a:tabLst>
            </a:pPr>
            <a:r>
              <a:rPr dirty="0" sz="2400">
                <a:latin typeface="Arial"/>
                <a:cs typeface="Arial"/>
              </a:rPr>
              <a:t>di	un 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rat</a:t>
            </a:r>
            <a:r>
              <a:rPr dirty="0" sz="2400" spc="5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o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11" name="object 11"/>
          <p:cNvSpPr txBox="1"/>
          <p:nvPr/>
        </p:nvSpPr>
        <p:spPr>
          <a:xfrm>
            <a:off x="186639" y="3083299"/>
            <a:ext cx="8335645" cy="2875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90625">
              <a:lnSpc>
                <a:spcPct val="100000"/>
              </a:lnSpc>
            </a:pPr>
            <a:r>
              <a:rPr dirty="0" sz="24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DUE</a:t>
            </a:r>
            <a:r>
              <a:rPr dirty="0" sz="24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ME</a:t>
            </a:r>
            <a:r>
              <a:rPr dirty="0" sz="2400" spc="-50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1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PE</a:t>
            </a:r>
            <a:r>
              <a:rPr dirty="0" sz="24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55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RE</a:t>
            </a:r>
            <a:r>
              <a:rPr dirty="0" sz="24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UN</a:t>
            </a:r>
            <a:r>
              <a:rPr dirty="0" sz="24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SEGMEN</a:t>
            </a:r>
            <a:r>
              <a:rPr dirty="0" sz="2400" spc="-40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DI</a:t>
            </a:r>
            <a:r>
              <a:rPr dirty="0" sz="2400" spc="-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DNA</a:t>
            </a:r>
            <a:endParaRPr sz="24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Font typeface="Arial"/>
              <a:buAutoNum type="arabicParenR"/>
              <a:tabLst>
                <a:tab pos="366395" algn="l"/>
              </a:tabLst>
            </a:pPr>
            <a:r>
              <a:rPr dirty="0" sz="2400">
                <a:latin typeface="Arial"/>
                <a:cs typeface="Arial"/>
              </a:rPr>
              <a:t>Metodo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viv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: i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serimento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del f</a:t>
            </a:r>
            <a:r>
              <a:rPr dirty="0" sz="2400" spc="5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ammento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da</a:t>
            </a:r>
            <a:r>
              <a:rPr dirty="0" sz="2400">
                <a:latin typeface="Arial"/>
                <a:cs typeface="Arial"/>
              </a:rPr>
              <a:t> cl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nare nel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14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 un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elemento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ge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etico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che si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autorepl</a:t>
            </a:r>
            <a:r>
              <a:rPr dirty="0" sz="2400" spc="-15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ca</a:t>
            </a:r>
            <a:r>
              <a:rPr dirty="0" sz="2400" spc="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>
                <a:latin typeface="Arial"/>
                <a:cs typeface="Arial"/>
              </a:rPr>
              <a:t> ce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le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batteric</a:t>
            </a:r>
            <a:r>
              <a:rPr dirty="0" sz="2400" spc="-10">
                <a:latin typeface="Arial"/>
                <a:cs typeface="Arial"/>
              </a:rPr>
              <a:t>h</a:t>
            </a:r>
            <a:r>
              <a:rPr dirty="0" sz="2400">
                <a:latin typeface="Arial"/>
                <a:cs typeface="Arial"/>
              </a:rPr>
              <a:t>e, come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un virus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un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plasmide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buFont typeface="Arial"/>
              <a:buAutoNum type="arabicParenR"/>
            </a:pPr>
            <a:endParaRPr sz="2300">
              <a:latin typeface="Times New Roman"/>
              <a:cs typeface="Times New Roman"/>
            </a:endParaRPr>
          </a:p>
          <a:p>
            <a:pPr marL="365760" indent="-353060">
              <a:lnSpc>
                <a:spcPct val="100000"/>
              </a:lnSpc>
              <a:buFont typeface="Arial"/>
              <a:buAutoNum type="arabicParenR"/>
              <a:tabLst>
                <a:tab pos="366395" algn="l"/>
              </a:tabLst>
            </a:pPr>
            <a:r>
              <a:rPr dirty="0" sz="2400">
                <a:latin typeface="Arial"/>
                <a:cs typeface="Arial"/>
              </a:rPr>
              <a:t>Metodo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in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vitro: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ampl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ficaz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 spc="5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ne</a:t>
            </a:r>
            <a:r>
              <a:rPr dirty="0" sz="2400" spc="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</a:t>
            </a:r>
            <a:r>
              <a:rPr dirty="0" sz="2400" spc="-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ettiva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 un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segmento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di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Arial"/>
                <a:cs typeface="Arial"/>
              </a:rPr>
              <a:t>D</a:t>
            </a:r>
            <a:r>
              <a:rPr dirty="0" sz="2400" spc="-15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-1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medi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nte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la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“re</a:t>
            </a:r>
            <a:r>
              <a:rPr dirty="0" sz="2400" spc="-1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zi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ne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a cate</a:t>
            </a:r>
            <a:r>
              <a:rPr dirty="0" sz="2400" spc="-10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a de</a:t>
            </a:r>
            <a:r>
              <a:rPr dirty="0" sz="2400" spc="-15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la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</a:t>
            </a:r>
            <a:r>
              <a:rPr dirty="0" sz="2400" spc="-10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l</a:t>
            </a:r>
            <a:r>
              <a:rPr dirty="0" sz="2400" spc="-10">
                <a:latin typeface="Arial"/>
                <a:cs typeface="Arial"/>
              </a:rPr>
              <a:t>i</a:t>
            </a:r>
            <a:r>
              <a:rPr dirty="0" sz="2400">
                <a:latin typeface="Arial"/>
                <a:cs typeface="Arial"/>
              </a:rPr>
              <a:t>merasi”</a:t>
            </a:r>
            <a:r>
              <a:rPr dirty="0" sz="2400" spc="55"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(P</a:t>
            </a:r>
            <a:r>
              <a:rPr dirty="0" sz="2400" spc="-10" b="1">
                <a:solidFill>
                  <a:srgbClr val="822333"/>
                </a:solidFill>
                <a:latin typeface="Arial"/>
                <a:cs typeface="Arial"/>
              </a:rPr>
              <a:t>C</a:t>
            </a:r>
            <a:r>
              <a:rPr dirty="0" sz="2400" b="1">
                <a:solidFill>
                  <a:srgbClr val="822333"/>
                </a:solidFill>
                <a:latin typeface="Arial"/>
                <a:cs typeface="Arial"/>
              </a:rPr>
              <a:t>R)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2437" y="271011"/>
            <a:ext cx="4121150" cy="696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NO</a:t>
            </a:r>
            <a:r>
              <a:rPr dirty="0" sz="2400" spc="-45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OG</a:t>
            </a:r>
            <a:r>
              <a:rPr dirty="0" sz="2400" spc="-20" b="1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z="2400" spc="-4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L</a:t>
            </a:r>
            <a:r>
              <a:rPr dirty="0" sz="24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D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N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endParaRPr sz="2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tabLst>
                <a:tab pos="3310890" algn="l"/>
              </a:tabLst>
            </a:pPr>
            <a:r>
              <a:rPr dirty="0" sz="24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z="2400" spc="-15" b="1">
                <a:solidFill>
                  <a:srgbClr val="822333"/>
                </a:solidFill>
                <a:latin typeface="Franklin Gothic Medium"/>
                <a:cs typeface="Franklin Gothic Medium"/>
              </a:rPr>
              <a:t>IC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OMBINAN</a:t>
            </a:r>
            <a:r>
              <a:rPr dirty="0" sz="2400" spc="-5" b="1">
                <a:solidFill>
                  <a:srgbClr val="822333"/>
                </a:solidFill>
                <a:latin typeface="Franklin Gothic Medium"/>
                <a:cs typeface="Franklin Gothic Medium"/>
              </a:rPr>
              <a:t>T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spc="-50" b="1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(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 sz="2400" spc="10" b="1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z="24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H</a:t>
            </a:r>
            <a:r>
              <a:rPr dirty="0" sz="2400" spc="-25" b="1">
                <a:solidFill>
                  <a:srgbClr val="822333"/>
                </a:solidFill>
                <a:latin typeface="Franklin Gothic Medium"/>
                <a:cs typeface="Franklin Gothic Medium"/>
              </a:rPr>
              <a:t>E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N	1</a:t>
            </a:r>
            <a:r>
              <a:rPr dirty="0" sz="2400" spc="-80" b="1">
                <a:solidFill>
                  <a:srgbClr val="822333"/>
                </a:solidFill>
                <a:latin typeface="Franklin Gothic Medium"/>
                <a:cs typeface="Franklin Gothic Medium"/>
              </a:rPr>
              <a:t>9</a:t>
            </a:r>
            <a:r>
              <a:rPr dirty="0" sz="2400" b="1">
                <a:solidFill>
                  <a:srgbClr val="822333"/>
                </a:solidFill>
                <a:latin typeface="Franklin Gothic Medium"/>
                <a:cs typeface="Franklin Gothic Medium"/>
              </a:rPr>
              <a:t>73</a:t>
            </a:r>
            <a:r>
              <a:rPr dirty="0" sz="2400" spc="-10" b="1">
                <a:solidFill>
                  <a:srgbClr val="822333"/>
                </a:solidFill>
                <a:latin typeface="Franklin Gothic Medium"/>
                <a:cs typeface="Franklin Gothic Medium"/>
              </a:rPr>
              <a:t>)</a:t>
            </a:r>
            <a:endParaRPr sz="2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8147" y="1560830"/>
            <a:ext cx="7894955" cy="40237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00653" rIns="0" bIns="0" rtlCol="0" vert="horz">
            <a:spAutoFit/>
          </a:bodyPr>
          <a:lstStyle/>
          <a:p>
            <a:pPr marL="464184">
              <a:lnSpc>
                <a:spcPct val="100000"/>
              </a:lnSpc>
            </a:pP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IL</a:t>
            </a:r>
            <a:r>
              <a:rPr dirty="0" spc="-20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5">
                <a:solidFill>
                  <a:srgbClr val="822333"/>
                </a:solidFill>
                <a:latin typeface="Franklin Gothic Medium"/>
                <a:cs typeface="Franklin Gothic Medium"/>
              </a:rPr>
              <a:t>DN</a:t>
            </a:r>
            <a:r>
              <a:rPr dirty="0" spc="-15">
                <a:solidFill>
                  <a:srgbClr val="822333"/>
                </a:solidFill>
                <a:latin typeface="Franklin Gothic Medium"/>
                <a:cs typeface="Franklin Gothic Medium"/>
              </a:rPr>
              <a:t>A</a:t>
            </a:r>
            <a:r>
              <a:rPr dirty="0" spc="-25">
                <a:solidFill>
                  <a:srgbClr val="822333"/>
                </a:solidFill>
                <a:latin typeface="Franklin Gothic Medium"/>
                <a:cs typeface="Franklin Gothic Medium"/>
              </a:rPr>
              <a:t> </a:t>
            </a:r>
            <a:r>
              <a:rPr dirty="0" spc="10">
                <a:solidFill>
                  <a:srgbClr val="822333"/>
                </a:solidFill>
                <a:latin typeface="Franklin Gothic Medium"/>
                <a:cs typeface="Franklin Gothic Medium"/>
              </a:rPr>
              <a:t>R</a:t>
            </a:r>
            <a:r>
              <a:rPr dirty="0" spc="-10">
                <a:solidFill>
                  <a:srgbClr val="822333"/>
                </a:solidFill>
                <a:latin typeface="Franklin Gothic Medium"/>
                <a:cs typeface="Franklin Gothic Medium"/>
              </a:rPr>
              <a:t>I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C</a:t>
            </a:r>
            <a:r>
              <a:rPr dirty="0">
                <a:solidFill>
                  <a:srgbClr val="822333"/>
                </a:solidFill>
                <a:latin typeface="Franklin Gothic Medium"/>
                <a:cs typeface="Franklin Gothic Medium"/>
              </a:rPr>
              <a:t>O</a:t>
            </a:r>
            <a:r>
              <a:rPr dirty="0" spc="5">
                <a:solidFill>
                  <a:srgbClr val="822333"/>
                </a:solidFill>
                <a:latin typeface="Franklin Gothic Medium"/>
                <a:cs typeface="Franklin Gothic Medium"/>
              </a:rPr>
              <a:t>M</a:t>
            </a:r>
            <a:r>
              <a:rPr dirty="0" spc="-5">
                <a:solidFill>
                  <a:srgbClr val="822333"/>
                </a:solidFill>
                <a:latin typeface="Franklin Gothic Medium"/>
                <a:cs typeface="Franklin Gothic Medium"/>
              </a:rPr>
              <a:t>BINANTE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Cristiana Pagnottelli</dc:creator>
  <dc:title>Unitelma Sapienza</dc:title>
  <dcterms:created xsi:type="dcterms:W3CDTF">2023-04-20T11:08:05Z</dcterms:created>
  <dcterms:modified xsi:type="dcterms:W3CDTF">2023-04-20T11:08:05Z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2016-10-18T00:00:00Z</vt:filetime>
  </property>
  <property fmtid="{D5CDD505-2E9C-101B-9397-08002B2CF9AE}" pid="3" name="LastSaved">
    <vt:filetime>2023-04-20T00:00:00Z</vt:filetime>
  </property>
</Properties>
</file>