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Default Extension="png" ContentType="image/png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B2F42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B2F42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B2F42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44979" y="6797485"/>
            <a:ext cx="1573211" cy="407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313941" y="1399984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6" y="0"/>
                </a:lnTo>
              </a:path>
            </a:pathLst>
          </a:custGeom>
          <a:ln w="19050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13941" y="1389665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587" y="0"/>
                </a:lnTo>
              </a:path>
            </a:pathLst>
          </a:custGeom>
          <a:ln w="47307">
            <a:solidFill>
              <a:srgbClr val="585E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851016" y="814196"/>
            <a:ext cx="1487487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506779" y="750696"/>
            <a:ext cx="1884361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1241" y="1046600"/>
            <a:ext cx="8090916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9B2F42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5841" y="2026915"/>
            <a:ext cx="8141716" cy="284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268904" y="6958242"/>
            <a:ext cx="170179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notesSlide" Target="../notesSlides/notesSlide2.xml"/><Relationship Id="rId5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notesSlide" Target="../notesSlides/notesSlide21.xml"/><Relationship Id="rId6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notesSlide" Target="../notesSlides/notesSlide26.xml"/><Relationship Id="rId5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notesSlide" Target="../notesSlides/notesSlide33.xml"/><Relationship Id="rId5" Type="http://schemas.openxmlformats.org/officeDocument/2006/relationships/slide" Target="slide3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notesSlide" Target="../notesSlides/notesSlide7.xml"/><Relationship Id="rId5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notesSlide" Target="../notesSlides/notesSlide8.xml"/><Relationship Id="rId5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notesSlide" Target="../notesSlides/notesSlide9.xml"/><Relationship Id="rId6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191" y="356996"/>
            <a:ext cx="9144000" cy="7019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25404" y="4972063"/>
            <a:ext cx="486600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4650" algn="l"/>
                <a:tab pos="1610360" algn="l"/>
                <a:tab pos="2524760" algn="l"/>
                <a:tab pos="3897629" algn="l"/>
              </a:tabLst>
            </a:pPr>
            <a:r>
              <a:rPr dirty="0" sz="28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l	</a:t>
            </a:r>
            <a:r>
              <a:rPr dirty="0" sz="2800" spc="-20" i="1">
                <a:solidFill>
                  <a:srgbClr val="FFFFFF"/>
                </a:solidFill>
                <a:latin typeface="Franklin Gothic Medium"/>
                <a:cs typeface="Franklin Gothic Medium"/>
              </a:rPr>
              <a:t>mondo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dirty="0" sz="28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dell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e	funzioni	</a:t>
            </a:r>
            <a:r>
              <a:rPr dirty="0" sz="28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lineari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70154" y="2839846"/>
            <a:ext cx="2447925" cy="769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673982"/>
            <a:ext cx="21342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Soluzion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1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ese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cizio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40">
                <a:solidFill>
                  <a:srgbClr val="FF28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3076" y="1694514"/>
            <a:ext cx="393636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y</a:t>
            </a:r>
            <a:r>
              <a:rPr dirty="0" sz="1600" i="1">
                <a:latin typeface="Franklin Gothic Book"/>
                <a:cs typeface="Franklin Gothic Book"/>
              </a:rPr>
              <a:t> =</a:t>
            </a:r>
            <a:r>
              <a:rPr dirty="0" sz="1600" spc="-5" i="1">
                <a:latin typeface="Franklin Gothic Book"/>
                <a:cs typeface="Franklin Gothic Book"/>
              </a:rPr>
              <a:t> 2</a:t>
            </a:r>
            <a:r>
              <a:rPr dirty="0" sz="1600" i="1">
                <a:latin typeface="Franklin Gothic Book"/>
                <a:cs typeface="Franklin Gothic Book"/>
              </a:rPr>
              <a:t>x +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1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linea</a:t>
            </a:r>
            <a:r>
              <a:rPr dirty="0" sz="1600" spc="-15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0200"/>
              </a:lnSpc>
              <a:tabLst>
                <a:tab pos="1419860" algn="l"/>
              </a:tabLst>
            </a:pPr>
            <a:r>
              <a:rPr dirty="0" spc="-10"/>
              <a:t>La</a:t>
            </a:r>
            <a:r>
              <a:rPr dirty="0" spc="-10"/>
              <a:t> </a:t>
            </a:r>
            <a:r>
              <a:rPr dirty="0" spc="-10"/>
              <a:t>relazione</a:t>
            </a:r>
            <a:r>
              <a:rPr dirty="0" spc="-10"/>
              <a:t> </a:t>
            </a:r>
            <a:r>
              <a:rPr dirty="0" spc="-15"/>
              <a:t> </a:t>
            </a:r>
            <a:r>
              <a:rPr dirty="0" spc="-5" i="1">
                <a:latin typeface="Franklin Gothic Book"/>
                <a:cs typeface="Franklin Gothic Book"/>
              </a:rPr>
              <a:t>4</a:t>
            </a:r>
            <a:r>
              <a:rPr dirty="0" i="1">
                <a:latin typeface="Franklin Gothic Book"/>
                <a:cs typeface="Franklin Gothic Book"/>
              </a:rPr>
              <a:t>x </a:t>
            </a:r>
            <a:r>
              <a:rPr dirty="0" i="1">
                <a:latin typeface="Franklin Gothic Book"/>
                <a:cs typeface="Franklin Gothic Book"/>
              </a:rPr>
              <a:t>−</a:t>
            </a:r>
            <a:r>
              <a:rPr dirty="0" spc="-5" i="1">
                <a:latin typeface="Franklin Gothic Book"/>
                <a:cs typeface="Franklin Gothic Book"/>
              </a:rPr>
              <a:t> </a:t>
            </a:r>
            <a:r>
              <a:rPr dirty="0" spc="-5" i="1">
                <a:latin typeface="Franklin Gothic Book"/>
                <a:cs typeface="Franklin Gothic Book"/>
              </a:rPr>
              <a:t>2</a:t>
            </a:r>
            <a:r>
              <a:rPr dirty="0" i="1">
                <a:latin typeface="Franklin Gothic Book"/>
                <a:cs typeface="Franklin Gothic Book"/>
              </a:rPr>
              <a:t>y +</a:t>
            </a:r>
            <a:r>
              <a:rPr dirty="0" spc="-5" i="1">
                <a:latin typeface="Franklin Gothic Book"/>
                <a:cs typeface="Franklin Gothic Book"/>
              </a:rPr>
              <a:t> </a:t>
            </a:r>
            <a:r>
              <a:rPr dirty="0" i="1">
                <a:latin typeface="Franklin Gothic Book"/>
                <a:cs typeface="Franklin Gothic Book"/>
              </a:rPr>
              <a:t>2</a:t>
            </a:r>
            <a:r>
              <a:rPr dirty="0" spc="-5" i="1">
                <a:latin typeface="Franklin Gothic Book"/>
                <a:cs typeface="Franklin Gothic Book"/>
              </a:rPr>
              <a:t> </a:t>
            </a:r>
            <a:r>
              <a:rPr dirty="0" i="1">
                <a:latin typeface="Franklin Gothic Book"/>
                <a:cs typeface="Franklin Gothic Book"/>
              </a:rPr>
              <a:t>=</a:t>
            </a:r>
            <a:r>
              <a:rPr dirty="0" spc="-5" i="1">
                <a:latin typeface="Franklin Gothic Book"/>
                <a:cs typeface="Franklin Gothic Book"/>
              </a:rPr>
              <a:t> </a:t>
            </a:r>
            <a:r>
              <a:rPr dirty="0" i="1">
                <a:latin typeface="Franklin Gothic Book"/>
                <a:cs typeface="Franklin Gothic Book"/>
              </a:rPr>
              <a:t>0 </a:t>
            </a:r>
            <a:r>
              <a:rPr dirty="0"/>
              <a:t>si</a:t>
            </a:r>
            <a:r>
              <a:rPr dirty="0" spc="-5"/>
              <a:t> </a:t>
            </a:r>
            <a:r>
              <a:rPr dirty="0" spc="-15"/>
              <a:t>pu</a:t>
            </a:r>
            <a:r>
              <a:rPr dirty="0" spc="-10"/>
              <a:t>ò</a:t>
            </a:r>
            <a:r>
              <a:rPr dirty="0"/>
              <a:t> riscri</a:t>
            </a:r>
            <a:r>
              <a:rPr dirty="0" spc="-30"/>
              <a:t>v</a:t>
            </a:r>
            <a:r>
              <a:rPr dirty="0" spc="-10"/>
              <a:t>ere</a:t>
            </a:r>
            <a:r>
              <a:rPr dirty="0" spc="-5"/>
              <a:t> </a:t>
            </a:r>
            <a:r>
              <a:rPr dirty="0" spc="-10"/>
              <a:t>nella</a:t>
            </a:r>
            <a:r>
              <a:rPr dirty="0"/>
              <a:t> </a:t>
            </a:r>
            <a:r>
              <a:rPr dirty="0" spc="-40"/>
              <a:t>f</a:t>
            </a:r>
            <a:r>
              <a:rPr dirty="0" spc="-10"/>
              <a:t>orma</a:t>
            </a:r>
            <a:r>
              <a:rPr dirty="0"/>
              <a:t> </a:t>
            </a:r>
            <a:r>
              <a:rPr dirty="0" spc="-5"/>
              <a:t> (esplicita</a:t>
            </a:r>
            <a:r>
              <a:rPr dirty="0"/>
              <a:t>)</a:t>
            </a:r>
            <a:r>
              <a:rPr dirty="0" spc="10"/>
              <a:t> </a:t>
            </a:r>
            <a:r>
              <a:rPr dirty="0" spc="-5"/>
              <a:t>2</a:t>
            </a:r>
            <a:r>
              <a:rPr dirty="0"/>
              <a:t>y =</a:t>
            </a:r>
            <a:r>
              <a:rPr dirty="0" spc="-5"/>
              <a:t> 4</a:t>
            </a:r>
            <a:r>
              <a:rPr dirty="0"/>
              <a:t>x +</a:t>
            </a:r>
            <a:r>
              <a:rPr dirty="0" spc="-5"/>
              <a:t> 2</a:t>
            </a:r>
            <a:r>
              <a:rPr dirty="0"/>
              <a:t>, </a:t>
            </a:r>
            <a:r>
              <a:rPr dirty="0" spc="-10"/>
              <a:t>e</a:t>
            </a:r>
            <a:r>
              <a:rPr dirty="0" spc="-25"/>
              <a:t>q</a:t>
            </a:r>
            <a:r>
              <a:rPr dirty="0"/>
              <a:t>ui</a:t>
            </a:r>
            <a:r>
              <a:rPr dirty="0" spc="-20"/>
              <a:t>v</a:t>
            </a:r>
            <a:r>
              <a:rPr dirty="0" spc="-10"/>
              <a:t>alen</a:t>
            </a:r>
            <a:r>
              <a:rPr dirty="0" spc="-30"/>
              <a:t>t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a</a:t>
            </a:r>
            <a:r>
              <a:rPr dirty="0" spc="-5"/>
              <a:t> </a:t>
            </a:r>
            <a:r>
              <a:rPr dirty="0"/>
              <a:t>y= </a:t>
            </a:r>
            <a:r>
              <a:rPr dirty="0" spc="-5"/>
              <a:t>2</a:t>
            </a:r>
            <a:r>
              <a:rPr dirty="0"/>
              <a:t>x + </a:t>
            </a:r>
            <a:r>
              <a:rPr dirty="0" spc="-15"/>
              <a:t>1</a:t>
            </a:r>
            <a:r>
              <a:rPr dirty="0"/>
              <a:t>.	</a:t>
            </a:r>
            <a:r>
              <a:rPr dirty="0" spc="-10"/>
              <a:t>Le</a:t>
            </a:r>
            <a:r>
              <a:rPr dirty="0"/>
              <a:t> </a:t>
            </a:r>
            <a:r>
              <a:rPr dirty="0" spc="-10"/>
              <a:t>due</a:t>
            </a:r>
            <a:r>
              <a:rPr dirty="0" spc="-5"/>
              <a:t> </a:t>
            </a:r>
            <a:r>
              <a:rPr dirty="0" spc="-10"/>
              <a:t>relazioni</a:t>
            </a:r>
            <a:r>
              <a:rPr dirty="0" spc="-10"/>
              <a:t> </a:t>
            </a:r>
            <a:r>
              <a:rPr dirty="0" spc="-10"/>
              <a:t>de</a:t>
            </a:r>
            <a:r>
              <a:rPr dirty="0" spc="0"/>
              <a:t>f</a:t>
            </a:r>
            <a:r>
              <a:rPr dirty="0" spc="-15"/>
              <a:t>iniscon</a:t>
            </a:r>
            <a:r>
              <a:rPr dirty="0" spc="-10"/>
              <a:t>o</a:t>
            </a:r>
            <a:r>
              <a:rPr dirty="0" spc="10"/>
              <a:t> </a:t>
            </a:r>
            <a:r>
              <a:rPr dirty="0" spc="-25"/>
              <a:t>q</a:t>
            </a:r>
            <a:r>
              <a:rPr dirty="0"/>
              <a:t>uindi</a:t>
            </a:r>
            <a:r>
              <a:rPr dirty="0" spc="-10"/>
              <a:t> </a:t>
            </a:r>
            <a:r>
              <a:rPr dirty="0" spc="-10"/>
              <a:t>la</a:t>
            </a:r>
            <a:r>
              <a:rPr dirty="0"/>
              <a:t> </a:t>
            </a:r>
            <a:r>
              <a:rPr dirty="0" spc="-10"/>
              <a:t>s</a:t>
            </a:r>
            <a:r>
              <a:rPr dirty="0" spc="-30"/>
              <a:t>t</a:t>
            </a:r>
            <a:r>
              <a:rPr dirty="0" spc="-10"/>
              <a:t>essa</a:t>
            </a:r>
            <a:r>
              <a:rPr dirty="0" spc="-5"/>
              <a:t> </a:t>
            </a:r>
            <a:r>
              <a:rPr dirty="0" spc="-10"/>
              <a:t>funzione</a:t>
            </a:r>
            <a:r>
              <a:rPr dirty="0" spc="-5"/>
              <a:t> </a:t>
            </a:r>
            <a:r>
              <a:rPr dirty="0" spc="-10"/>
              <a:t>lineare.</a:t>
            </a: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pc="-5"/>
              <a:t>Il</a:t>
            </a:r>
            <a:r>
              <a:rPr dirty="0" spc="-5"/>
              <a:t> </a:t>
            </a:r>
            <a:r>
              <a:rPr dirty="0" spc="-15"/>
              <a:t>gra</a:t>
            </a:r>
            <a:r>
              <a:rPr dirty="0" spc="0"/>
              <a:t>f</a:t>
            </a:r>
            <a:r>
              <a:rPr dirty="0" spc="-15"/>
              <a:t>ic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è</a:t>
            </a:r>
            <a:r>
              <a:rPr dirty="0"/>
              <a:t> </a:t>
            </a:r>
            <a:r>
              <a:rPr dirty="0" spc="-25"/>
              <a:t>q</a:t>
            </a:r>
            <a:r>
              <a:rPr dirty="0" spc="-10"/>
              <a:t>uello</a:t>
            </a:r>
            <a:r>
              <a:rPr dirty="0" spc="-5"/>
              <a:t> </a:t>
            </a:r>
            <a:r>
              <a:rPr dirty="0"/>
              <a:t>di</a:t>
            </a:r>
            <a:r>
              <a:rPr dirty="0" spc="-5"/>
              <a:t> </a:t>
            </a:r>
            <a:r>
              <a:rPr dirty="0" spc="-10"/>
              <a:t>una</a:t>
            </a:r>
            <a:r>
              <a:rPr dirty="0" spc="-5"/>
              <a:t> </a:t>
            </a:r>
            <a:r>
              <a:rPr dirty="0" spc="-10"/>
              <a:t>r</a:t>
            </a:r>
            <a:r>
              <a:rPr dirty="0" spc="-20"/>
              <a:t>e</a:t>
            </a:r>
            <a:r>
              <a:rPr dirty="0" spc="-10"/>
              <a:t>tta</a:t>
            </a:r>
            <a:r>
              <a:rPr dirty="0" spc="-5"/>
              <a:t> inclinat</a:t>
            </a:r>
            <a:r>
              <a:rPr dirty="0"/>
              <a:t>a</a:t>
            </a:r>
            <a:r>
              <a:rPr dirty="0" spc="10"/>
              <a:t> </a:t>
            </a:r>
            <a:r>
              <a:rPr dirty="0" spc="-10"/>
              <a:t>meno</a:t>
            </a:r>
            <a:r>
              <a:rPr dirty="0"/>
              <a:t> di</a:t>
            </a:r>
            <a:r>
              <a:rPr dirty="0" spc="-5"/>
              <a:t> 90</a:t>
            </a:r>
            <a:r>
              <a:rPr dirty="0"/>
              <a:t>° </a:t>
            </a:r>
            <a:r>
              <a:rPr dirty="0" spc="-10"/>
              <a:t>risp</a:t>
            </a:r>
            <a:r>
              <a:rPr dirty="0" spc="-20"/>
              <a:t>e</a:t>
            </a:r>
            <a:r>
              <a:rPr dirty="0" spc="-5"/>
              <a:t>t</a:t>
            </a:r>
            <a:r>
              <a:rPr dirty="0" spc="-30"/>
              <a:t>t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alla</a:t>
            </a:r>
            <a:r>
              <a:rPr dirty="0" spc="-5"/>
              <a:t> </a:t>
            </a:r>
            <a:r>
              <a:rPr dirty="0" spc="-10"/>
              <a:t>direzione</a:t>
            </a:r>
            <a:r>
              <a:rPr dirty="0" spc="-10"/>
              <a:t> </a:t>
            </a:r>
            <a:r>
              <a:rPr dirty="0" spc="-5"/>
              <a:t>positi</a:t>
            </a:r>
            <a:r>
              <a:rPr dirty="0" spc="-15"/>
              <a:t>v</a:t>
            </a:r>
            <a:r>
              <a:rPr dirty="0" spc="-10"/>
              <a:t>a</a:t>
            </a:r>
            <a:r>
              <a:rPr dirty="0"/>
              <a:t> </a:t>
            </a:r>
            <a:r>
              <a:rPr dirty="0" spc="-10"/>
              <a:t>dell’asse</a:t>
            </a:r>
            <a:r>
              <a:rPr dirty="0" spc="-10"/>
              <a:t> </a:t>
            </a:r>
            <a:r>
              <a:rPr dirty="0" spc="-10"/>
              <a:t>x.</a:t>
            </a: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3637279">
              <a:lnSpc>
                <a:spcPct val="135400"/>
              </a:lnSpc>
            </a:pPr>
            <a:r>
              <a:rPr dirty="0" spc="-10"/>
              <a:t>La</a:t>
            </a:r>
            <a:r>
              <a:rPr dirty="0" spc="-10"/>
              <a:t> </a:t>
            </a:r>
            <a:r>
              <a:rPr dirty="0" spc="-10"/>
              <a:t>r</a:t>
            </a:r>
            <a:r>
              <a:rPr dirty="0" spc="-20"/>
              <a:t>e</a:t>
            </a:r>
            <a:r>
              <a:rPr dirty="0" spc="-10"/>
              <a:t>tta</a:t>
            </a:r>
            <a:r>
              <a:rPr dirty="0" spc="-5"/>
              <a:t> in</a:t>
            </a:r>
            <a:r>
              <a:rPr dirty="0" spc="-25"/>
              <a:t>t</a:t>
            </a:r>
            <a:r>
              <a:rPr dirty="0" spc="-10"/>
              <a:t>e</a:t>
            </a:r>
            <a:r>
              <a:rPr dirty="0" spc="-5"/>
              <a:t>r</a:t>
            </a:r>
            <a:r>
              <a:rPr dirty="0" spc="-10"/>
              <a:t>seca</a:t>
            </a:r>
            <a:r>
              <a:rPr dirty="0"/>
              <a:t> </a:t>
            </a:r>
            <a:r>
              <a:rPr dirty="0" spc="-10"/>
              <a:t>l’asse</a:t>
            </a:r>
            <a:r>
              <a:rPr dirty="0"/>
              <a:t> </a:t>
            </a:r>
            <a:r>
              <a:rPr dirty="0" spc="-25"/>
              <a:t>v</a:t>
            </a:r>
            <a:r>
              <a:rPr dirty="0" spc="-10"/>
              <a:t>e</a:t>
            </a:r>
            <a:r>
              <a:rPr dirty="0" spc="40"/>
              <a:t>r</a:t>
            </a:r>
            <a:r>
              <a:rPr dirty="0" spc="-10"/>
              <a:t>ticale</a:t>
            </a:r>
            <a:r>
              <a:rPr dirty="0" spc="-5"/>
              <a:t> </a:t>
            </a:r>
            <a:r>
              <a:rPr dirty="0" spc="-10"/>
              <a:t>del</a:t>
            </a:r>
            <a:r>
              <a:rPr dirty="0" spc="-5"/>
              <a:t> </a:t>
            </a:r>
            <a:r>
              <a:rPr dirty="0" spc="-5"/>
              <a:t>ri</a:t>
            </a:r>
            <a:r>
              <a:rPr dirty="0" spc="-45"/>
              <a:t>f</a:t>
            </a:r>
            <a:r>
              <a:rPr dirty="0" spc="-10"/>
              <a:t>erimen</a:t>
            </a:r>
            <a:r>
              <a:rPr dirty="0" spc="-35"/>
              <a:t>t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nel</a:t>
            </a:r>
            <a:r>
              <a:rPr dirty="0" spc="-5"/>
              <a:t> </a:t>
            </a:r>
            <a:r>
              <a:rPr dirty="0" spc="-15"/>
              <a:t>pun</a:t>
            </a:r>
            <a:r>
              <a:rPr dirty="0" spc="-30"/>
              <a:t>t</a:t>
            </a:r>
            <a:r>
              <a:rPr dirty="0" spc="-10"/>
              <a:t>o</a:t>
            </a:r>
            <a:r>
              <a:rPr dirty="0" spc="-5"/>
              <a:t> </a:t>
            </a:r>
            <a:r>
              <a:rPr dirty="0"/>
              <a:t>P =</a:t>
            </a:r>
            <a:r>
              <a:rPr dirty="0" spc="-5"/>
              <a:t> (0</a:t>
            </a:r>
            <a:r>
              <a:rPr dirty="0" spc="-65"/>
              <a:t>,</a:t>
            </a:r>
            <a:r>
              <a:rPr dirty="0" spc="-5"/>
              <a:t>1</a:t>
            </a:r>
            <a:r>
              <a:rPr dirty="0"/>
              <a:t>) 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l’asse</a:t>
            </a:r>
            <a:r>
              <a:rPr dirty="0"/>
              <a:t> </a:t>
            </a:r>
            <a:r>
              <a:rPr dirty="0" spc="-10"/>
              <a:t>x</a:t>
            </a:r>
            <a:r>
              <a:rPr dirty="0"/>
              <a:t> </a:t>
            </a:r>
            <a:r>
              <a:rPr dirty="0" spc="-15"/>
              <a:t>pun</a:t>
            </a:r>
            <a:r>
              <a:rPr dirty="0" spc="-30"/>
              <a:t>t</a:t>
            </a:r>
            <a:r>
              <a:rPr dirty="0" spc="-10"/>
              <a:t>o</a:t>
            </a:r>
            <a:r>
              <a:rPr dirty="0" spc="-5"/>
              <a:t> </a:t>
            </a:r>
            <a:r>
              <a:rPr dirty="0" spc="-10"/>
              <a:t>Q</a:t>
            </a:r>
            <a:r>
              <a:rPr dirty="0"/>
              <a:t> di</a:t>
            </a: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pc="-10"/>
              <a:t>coo</a:t>
            </a:r>
            <a:r>
              <a:rPr dirty="0" spc="-35"/>
              <a:t>r</a:t>
            </a:r>
            <a:r>
              <a:rPr dirty="0" spc="-10"/>
              <a:t>dina</a:t>
            </a:r>
            <a:r>
              <a:rPr dirty="0" spc="-35"/>
              <a:t>t</a:t>
            </a:r>
            <a:r>
              <a:rPr dirty="0" spc="-10"/>
              <a:t>e</a:t>
            </a:r>
            <a:r>
              <a:rPr dirty="0"/>
              <a:t> </a:t>
            </a:r>
            <a:r>
              <a:rPr dirty="0" spc="-10"/>
              <a:t>(</a:t>
            </a:r>
            <a:r>
              <a:rPr dirty="0"/>
              <a:t>x</a:t>
            </a:r>
            <a:r>
              <a:rPr dirty="0" spc="-5"/>
              <a:t>*</a:t>
            </a:r>
            <a:r>
              <a:rPr dirty="0"/>
              <a:t>,0</a:t>
            </a:r>
            <a:r>
              <a:rPr dirty="0" spc="-5"/>
              <a:t>)</a:t>
            </a:r>
            <a:r>
              <a:rPr dirty="0"/>
              <a:t>, </a:t>
            </a:r>
            <a:r>
              <a:rPr dirty="0" spc="-10"/>
              <a:t>d</a:t>
            </a:r>
            <a:r>
              <a:rPr dirty="0" spc="-40"/>
              <a:t>o</a:t>
            </a:r>
            <a:r>
              <a:rPr dirty="0" spc="-25"/>
              <a:t>v</a:t>
            </a:r>
            <a:r>
              <a:rPr dirty="0" spc="-10"/>
              <a:t>e</a:t>
            </a:r>
            <a:r>
              <a:rPr dirty="0" spc="-5"/>
              <a:t> </a:t>
            </a:r>
            <a:r>
              <a:rPr dirty="0"/>
              <a:t>x*</a:t>
            </a:r>
            <a:r>
              <a:rPr dirty="0" spc="-5"/>
              <a:t> </a:t>
            </a:r>
            <a:r>
              <a:rPr dirty="0" spc="-10"/>
              <a:t>che</a:t>
            </a:r>
            <a:r>
              <a:rPr dirty="0" spc="-5"/>
              <a:t> </a:t>
            </a:r>
            <a:r>
              <a:rPr dirty="0" spc="-10"/>
              <a:t>risol</a:t>
            </a:r>
            <a:r>
              <a:rPr dirty="0" spc="-40"/>
              <a:t>v</a:t>
            </a:r>
            <a:r>
              <a:rPr dirty="0" spc="-10"/>
              <a:t>e</a:t>
            </a:r>
          </a:p>
          <a:p>
            <a:pPr marL="12700" marR="3303270">
              <a:lnSpc>
                <a:spcPts val="2600"/>
              </a:lnSpc>
              <a:spcBef>
                <a:spcPts val="100"/>
              </a:spcBef>
              <a:tabLst>
                <a:tab pos="4164965" algn="l"/>
              </a:tabLst>
            </a:pPr>
            <a:r>
              <a:rPr dirty="0" spc="-10"/>
              <a:t>l’e</a:t>
            </a:r>
            <a:r>
              <a:rPr dirty="0" spc="-25"/>
              <a:t>q</a:t>
            </a:r>
            <a:r>
              <a:rPr dirty="0" spc="-10"/>
              <a:t>uazione</a:t>
            </a:r>
            <a:r>
              <a:rPr dirty="0" spc="-10"/>
              <a:t> </a:t>
            </a:r>
            <a:r>
              <a:rPr dirty="0" spc="-5"/>
              <a:t>2x+1=0</a:t>
            </a:r>
            <a:r>
              <a:rPr dirty="0"/>
              <a:t>.	</a:t>
            </a:r>
            <a:r>
              <a:rPr dirty="0" spc="-5"/>
              <a:t>P</a:t>
            </a:r>
            <a:r>
              <a:rPr dirty="0"/>
              <a:t>=</a:t>
            </a:r>
            <a:r>
              <a:rPr dirty="0" spc="-5"/>
              <a:t>(0</a:t>
            </a:r>
            <a:r>
              <a:rPr dirty="0" spc="-65"/>
              <a:t>,</a:t>
            </a:r>
            <a:r>
              <a:rPr dirty="0" spc="-5"/>
              <a:t>1)</a:t>
            </a:r>
            <a:r>
              <a:rPr dirty="0" spc="-5"/>
              <a:t> </a:t>
            </a:r>
            <a:r>
              <a:rPr dirty="0" spc="-10"/>
              <a:t>Quindi</a:t>
            </a:r>
            <a:r>
              <a:rPr dirty="0" spc="-5"/>
              <a:t> </a:t>
            </a:r>
            <a:r>
              <a:rPr dirty="0"/>
              <a:t>Q</a:t>
            </a:r>
            <a:r>
              <a:rPr dirty="0" spc="-5"/>
              <a:t>=(-1/2,0).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31841" y="5633715"/>
            <a:ext cx="9423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Q</a:t>
            </a:r>
            <a:r>
              <a:rPr dirty="0" sz="1600" spc="-5">
                <a:latin typeface="Franklin Gothic Book"/>
                <a:cs typeface="Franklin Gothic Book"/>
              </a:rPr>
              <a:t>=(-1/2,0)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59005" y="3320858"/>
            <a:ext cx="3175" cy="2514600"/>
          </a:xfrm>
          <a:custGeom>
            <a:avLst/>
            <a:gdLst/>
            <a:ahLst/>
            <a:cxnLst/>
            <a:rect l="l" t="t" r="r" b="b"/>
            <a:pathLst>
              <a:path w="3175" h="2514600">
                <a:moveTo>
                  <a:pt x="0" y="2514601"/>
                </a:moveTo>
                <a:lnTo>
                  <a:pt x="31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03130" y="3295655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4">
                <a:moveTo>
                  <a:pt x="88401" y="50408"/>
                </a:moveTo>
                <a:lnTo>
                  <a:pt x="59018" y="50408"/>
                </a:lnTo>
                <a:lnTo>
                  <a:pt x="95952" y="113908"/>
                </a:lnTo>
                <a:lnTo>
                  <a:pt x="103725" y="115964"/>
                </a:lnTo>
                <a:lnTo>
                  <a:pt x="115851" y="108911"/>
                </a:lnTo>
                <a:lnTo>
                  <a:pt x="117908" y="101137"/>
                </a:lnTo>
                <a:lnTo>
                  <a:pt x="88401" y="50408"/>
                </a:lnTo>
                <a:close/>
              </a:path>
              <a:path w="118110" h="116204">
                <a:moveTo>
                  <a:pt x="59081" y="0"/>
                </a:moveTo>
                <a:lnTo>
                  <a:pt x="0" y="100989"/>
                </a:lnTo>
                <a:lnTo>
                  <a:pt x="2037" y="108767"/>
                </a:lnTo>
                <a:lnTo>
                  <a:pt x="14145" y="115851"/>
                </a:lnTo>
                <a:lnTo>
                  <a:pt x="21924" y="113814"/>
                </a:lnTo>
                <a:lnTo>
                  <a:pt x="59018" y="50408"/>
                </a:lnTo>
                <a:lnTo>
                  <a:pt x="88401" y="50408"/>
                </a:lnTo>
                <a:lnTo>
                  <a:pt x="59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65191" y="5224272"/>
            <a:ext cx="4114800" cy="1905"/>
          </a:xfrm>
          <a:custGeom>
            <a:avLst/>
            <a:gdLst/>
            <a:ahLst/>
            <a:cxnLst/>
            <a:rect l="l" t="t" r="r" b="b"/>
            <a:pathLst>
              <a:path w="4114800" h="1904">
                <a:moveTo>
                  <a:pt x="0" y="0"/>
                </a:moveTo>
                <a:lnTo>
                  <a:pt x="41148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89270" y="5166876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84" y="0"/>
                </a:moveTo>
                <a:lnTo>
                  <a:pt x="7108" y="2043"/>
                </a:lnTo>
                <a:lnTo>
                  <a:pt x="34" y="14157"/>
                </a:lnTo>
                <a:lnTo>
                  <a:pt x="2077" y="21934"/>
                </a:lnTo>
                <a:lnTo>
                  <a:pt x="65516" y="58973"/>
                </a:lnTo>
                <a:lnTo>
                  <a:pt x="2049" y="95962"/>
                </a:lnTo>
                <a:lnTo>
                  <a:pt x="0" y="103738"/>
                </a:lnTo>
                <a:lnTo>
                  <a:pt x="7063" y="115858"/>
                </a:lnTo>
                <a:lnTo>
                  <a:pt x="14838" y="117908"/>
                </a:lnTo>
                <a:lnTo>
                  <a:pt x="115925" y="58992"/>
                </a:lnTo>
                <a:lnTo>
                  <a:pt x="148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03391" y="3319272"/>
            <a:ext cx="1219200" cy="2286000"/>
          </a:xfrm>
          <a:custGeom>
            <a:avLst/>
            <a:gdLst/>
            <a:ahLst/>
            <a:cxnLst/>
            <a:rect l="l" t="t" r="r" b="b"/>
            <a:pathLst>
              <a:path w="1219200" h="2286000">
                <a:moveTo>
                  <a:pt x="0" y="2286000"/>
                </a:moveTo>
                <a:lnTo>
                  <a:pt x="1219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79591" y="4614672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0" y="0"/>
                </a:moveTo>
                <a:lnTo>
                  <a:pt x="304800" y="76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85532" y="4615279"/>
            <a:ext cx="123825" cy="114935"/>
          </a:xfrm>
          <a:custGeom>
            <a:avLst/>
            <a:gdLst/>
            <a:ahLst/>
            <a:cxnLst/>
            <a:rect l="l" t="t" r="r" b="b"/>
            <a:pathLst>
              <a:path w="123825" h="114935">
                <a:moveTo>
                  <a:pt x="39563" y="0"/>
                </a:moveTo>
                <a:lnTo>
                  <a:pt x="31522" y="99"/>
                </a:lnTo>
                <a:lnTo>
                  <a:pt x="21727" y="10140"/>
                </a:lnTo>
                <a:lnTo>
                  <a:pt x="21826" y="18181"/>
                </a:lnTo>
                <a:lnTo>
                  <a:pt x="74406" y="69479"/>
                </a:lnTo>
                <a:lnTo>
                  <a:pt x="3870" y="89998"/>
                </a:lnTo>
                <a:lnTo>
                  <a:pt x="0" y="97047"/>
                </a:lnTo>
                <a:lnTo>
                  <a:pt x="3917" y="110516"/>
                </a:lnTo>
                <a:lnTo>
                  <a:pt x="10966" y="114387"/>
                </a:lnTo>
                <a:lnTo>
                  <a:pt x="123311" y="81705"/>
                </a:lnTo>
                <a:lnTo>
                  <a:pt x="39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74791" y="5300472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80213" y="5282648"/>
            <a:ext cx="117475" cy="117475"/>
          </a:xfrm>
          <a:custGeom>
            <a:avLst/>
            <a:gdLst/>
            <a:ahLst/>
            <a:cxnLst/>
            <a:rect l="l" t="t" r="r" b="b"/>
            <a:pathLst>
              <a:path w="117475" h="117475">
                <a:moveTo>
                  <a:pt x="107820" y="35645"/>
                </a:moveTo>
                <a:lnTo>
                  <a:pt x="81555" y="35645"/>
                </a:lnTo>
                <a:lnTo>
                  <a:pt x="62861" y="106686"/>
                </a:lnTo>
                <a:lnTo>
                  <a:pt x="66912" y="113631"/>
                </a:lnTo>
                <a:lnTo>
                  <a:pt x="80478" y="117201"/>
                </a:lnTo>
                <a:lnTo>
                  <a:pt x="87424" y="113150"/>
                </a:lnTo>
                <a:lnTo>
                  <a:pt x="107820" y="35645"/>
                </a:lnTo>
                <a:close/>
              </a:path>
              <a:path w="117475" h="117475">
                <a:moveTo>
                  <a:pt x="117200" y="0"/>
                </a:moveTo>
                <a:lnTo>
                  <a:pt x="4051" y="29776"/>
                </a:lnTo>
                <a:lnTo>
                  <a:pt x="0" y="36722"/>
                </a:lnTo>
                <a:lnTo>
                  <a:pt x="3569" y="50289"/>
                </a:lnTo>
                <a:lnTo>
                  <a:pt x="10515" y="54340"/>
                </a:lnTo>
                <a:lnTo>
                  <a:pt x="81555" y="35645"/>
                </a:lnTo>
                <a:lnTo>
                  <a:pt x="107820" y="35645"/>
                </a:lnTo>
                <a:lnTo>
                  <a:pt x="11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838383"/>
            <a:ext cx="7870825" cy="3524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5560">
              <a:lnSpc>
                <a:spcPct val="129000"/>
              </a:lnSpc>
              <a:tabLst>
                <a:tab pos="946150" algn="l"/>
              </a:tabLst>
            </a:pP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Soluzion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1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ese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cizio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2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. 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I(t)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lineare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espressa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dalla</a:t>
            </a:r>
            <a:r>
              <a:rPr dirty="0" sz="1600" spc="-10">
                <a:latin typeface="Franklin Gothic Book"/>
                <a:cs typeface="Franklin Gothic Book"/>
              </a:rPr>
              <a:t> relazione</a:t>
            </a:r>
            <a:r>
              <a:rPr dirty="0" sz="1600">
                <a:latin typeface="Franklin Gothic Book"/>
                <a:cs typeface="Franklin Gothic Book"/>
              </a:rPr>
              <a:t>	I(t)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at+b.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140970">
              <a:lnSpc>
                <a:spcPct val="1354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b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prim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3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abbiamo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rigua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5">
                <a:latin typeface="Franklin Gothic Book"/>
                <a:cs typeface="Franklin Gothic Book"/>
              </a:rPr>
              <a:t>2</a:t>
            </a:r>
            <a:r>
              <a:rPr dirty="0" sz="1600" spc="-6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12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15">
                <a:latin typeface="Franklin Gothic Book"/>
                <a:cs typeface="Franklin Gothic Book"/>
              </a:rPr>
              <a:t>possiamo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assumere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 (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iniziale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oprio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5">
                <a:latin typeface="Franklin Gothic Book"/>
                <a:cs typeface="Franklin Gothic Book"/>
              </a:rPr>
              <a:t>2</a:t>
            </a:r>
            <a:r>
              <a:rPr dirty="0" sz="1600" spc="-6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12.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corrispondenza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I(0)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8500.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Sappiam</a:t>
            </a:r>
            <a:r>
              <a:rPr dirty="0" sz="1600">
                <a:latin typeface="Franklin Gothic Book"/>
                <a:cs typeface="Franklin Gothic Book"/>
              </a:rPr>
              <a:t>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inoltr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2</a:t>
            </a:r>
            <a:r>
              <a:rPr dirty="0" sz="1600" spc="-60">
                <a:latin typeface="Franklin Gothic Book"/>
                <a:cs typeface="Franklin Gothic Book"/>
              </a:rPr>
              <a:t>0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cioè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 =</a:t>
            </a:r>
            <a:r>
              <a:rPr dirty="0" sz="1600" spc="-5">
                <a:latin typeface="Franklin Gothic Book"/>
                <a:cs typeface="Franklin Gothic Book"/>
              </a:rPr>
              <a:t> 2</a:t>
            </a:r>
            <a:r>
              <a:rPr dirty="0" sz="1600">
                <a:latin typeface="Franklin Gothic Book"/>
                <a:cs typeface="Franklin Gothic Book"/>
              </a:rPr>
              <a:t>, 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I(2)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2a+</a:t>
            </a:r>
            <a:r>
              <a:rPr dirty="0" sz="1600">
                <a:latin typeface="Franklin Gothic Book"/>
                <a:cs typeface="Franklin Gothic Book"/>
              </a:rPr>
              <a:t>b =</a:t>
            </a:r>
            <a:r>
              <a:rPr dirty="0" sz="1600" spc="-5">
                <a:latin typeface="Franklin Gothic Book"/>
                <a:cs typeface="Franklin Gothic Book"/>
              </a:rPr>
              <a:t> 7000.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0200"/>
              </a:lnSpc>
              <a:spcBef>
                <a:spcPts val="100"/>
              </a:spcBef>
            </a:pPr>
            <a:r>
              <a:rPr dirty="0" sz="1600" spc="-10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enendo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850</a:t>
            </a:r>
            <a:r>
              <a:rPr dirty="0" sz="1600">
                <a:latin typeface="Franklin Gothic Book"/>
                <a:cs typeface="Franklin Gothic Book"/>
              </a:rPr>
              <a:t>0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uindi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a +</a:t>
            </a:r>
            <a:r>
              <a:rPr dirty="0" sz="1600" spc="-5">
                <a:latin typeface="Franklin Gothic Book"/>
                <a:cs typeface="Franklin Gothic Book"/>
              </a:rPr>
              <a:t> 850</a:t>
            </a:r>
            <a:r>
              <a:rPr dirty="0" sz="1600">
                <a:latin typeface="Franklin Gothic Book"/>
                <a:cs typeface="Franklin Gothic Book"/>
              </a:rPr>
              <a:t>0 =</a:t>
            </a:r>
            <a:r>
              <a:rPr dirty="0" sz="1600" spc="-5">
                <a:latin typeface="Franklin Gothic Book"/>
                <a:cs typeface="Franklin Gothic Book"/>
              </a:rPr>
              <a:t> 7000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segue</a:t>
            </a:r>
            <a:r>
              <a:rPr dirty="0" sz="1600" spc="-10">
                <a:latin typeface="Franklin Gothic Book"/>
                <a:cs typeface="Franklin Gothic Book"/>
              </a:rPr>
              <a:t> 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5">
                <a:latin typeface="Franklin Gothic Book"/>
                <a:cs typeface="Franklin Gothic Book"/>
              </a:rPr>
              <a:t>750.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825500">
              <a:lnSpc>
                <a:spcPct val="100000"/>
              </a:lnSpc>
            </a:pP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funzione</a:t>
            </a:r>
            <a:r>
              <a:rPr dirty="0" sz="1600" spc="-10">
                <a:latin typeface="Franklin Gothic Medium"/>
                <a:cs typeface="Franklin Gothic Medium"/>
              </a:rPr>
              <a:t> I(t)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è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de</a:t>
            </a:r>
            <a:r>
              <a:rPr dirty="0" sz="1600" spc="-15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inita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dalla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relazione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I(t)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=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-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750</a:t>
            </a:r>
            <a:r>
              <a:rPr dirty="0" sz="1600">
                <a:latin typeface="Franklin Gothic Medium"/>
                <a:cs typeface="Franklin Gothic Medium"/>
              </a:rPr>
              <a:t>t +</a:t>
            </a:r>
            <a:r>
              <a:rPr dirty="0" sz="1600" spc="-5">
                <a:latin typeface="Franklin Gothic Medium"/>
                <a:cs typeface="Franklin Gothic Medium"/>
              </a:rPr>
              <a:t> 8500.</a:t>
            </a:r>
            <a:endParaRPr sz="1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950715"/>
            <a:ext cx="7676515" cy="2197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92455">
              <a:lnSpc>
                <a:spcPct val="135400"/>
              </a:lnSpc>
              <a:tabLst>
                <a:tab pos="3949700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nulla</a:t>
            </a:r>
            <a:r>
              <a:rPr dirty="0" sz="1600">
                <a:latin typeface="Franklin Gothic Book"/>
                <a:cs typeface="Franklin Gothic Book"/>
              </a:rPr>
              <a:t> cambia,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uindi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I(t)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l’andamen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5">
                <a:latin typeface="Franklin Gothic Book"/>
                <a:cs typeface="Franklin Gothic Book"/>
              </a:rPr>
              <a:t> iscrizion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negli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anni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successivi,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202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15">
                <a:latin typeface="Franklin Gothic Book"/>
                <a:cs typeface="Franklin Gothic Book"/>
              </a:rPr>
              <a:t>(cio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 =</a:t>
            </a:r>
            <a:r>
              <a:rPr dirty="0" sz="1600" spc="-5">
                <a:latin typeface="Franklin Gothic Book"/>
                <a:cs typeface="Franklin Gothic Book"/>
              </a:rPr>
              <a:t> 8</a:t>
            </a:r>
            <a:r>
              <a:rPr dirty="0" sz="1600">
                <a:latin typeface="Franklin Gothic Book"/>
                <a:cs typeface="Franklin Gothic Book"/>
              </a:rPr>
              <a:t>)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vr</a:t>
            </a:r>
            <a:r>
              <a:rPr dirty="0" sz="1600" spc="-10">
                <a:latin typeface="Franklin Gothic Book"/>
                <a:cs typeface="Franklin Gothic Book"/>
              </a:rPr>
              <a:t>à</a:t>
            </a:r>
            <a:r>
              <a:rPr dirty="0" sz="1600">
                <a:latin typeface="Franklin Gothic Book"/>
                <a:cs typeface="Franklin Gothic Book"/>
              </a:rPr>
              <a:t>	I(8)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5">
                <a:latin typeface="Franklin Gothic Book"/>
                <a:cs typeface="Franklin Gothic Book"/>
              </a:rPr>
              <a:t>750(8</a:t>
            </a:r>
            <a:r>
              <a:rPr dirty="0" sz="1600">
                <a:latin typeface="Franklin Gothic Book"/>
                <a:cs typeface="Franklin Gothic Book"/>
              </a:rPr>
              <a:t>) +</a:t>
            </a:r>
            <a:r>
              <a:rPr dirty="0" sz="1600" spc="-5">
                <a:latin typeface="Franklin Gothic Book"/>
                <a:cs typeface="Franklin Gothic Book"/>
              </a:rPr>
              <a:t> 850</a:t>
            </a:r>
            <a:r>
              <a:rPr dirty="0" sz="1600">
                <a:latin typeface="Franklin Gothic Book"/>
                <a:cs typeface="Franklin Gothic Book"/>
              </a:rPr>
              <a:t>0 =</a:t>
            </a:r>
            <a:r>
              <a:rPr dirty="0" sz="1600" spc="-5">
                <a:latin typeface="Franklin Gothic Book"/>
                <a:cs typeface="Franklin Gothic Book"/>
              </a:rPr>
              <a:t> 2500:</a:t>
            </a:r>
            <a:endParaRPr sz="1600">
              <a:latin typeface="Franklin Gothic Book"/>
              <a:cs typeface="Franklin Gothic Book"/>
            </a:endParaRPr>
          </a:p>
          <a:p>
            <a:pPr marL="876300" indent="-8636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enzioni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degli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studenti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cambiano,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202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degli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iscritt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sarà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2500.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876300" marR="123189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(S</a:t>
            </a:r>
            <a:r>
              <a:rPr dirty="0" sz="1600">
                <a:latin typeface="Franklin Gothic Book"/>
                <a:cs typeface="Franklin Gothic Book"/>
              </a:rPr>
              <a:t>e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I(t)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l’andamen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5">
                <a:latin typeface="Franklin Gothic Book"/>
                <a:cs typeface="Franklin Gothic Book"/>
              </a:rPr>
              <a:t> iscrizioni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2</a:t>
            </a:r>
            <a:r>
              <a:rPr dirty="0" sz="1600" spc="-60">
                <a:latin typeface="Franklin Gothic Book"/>
                <a:cs typeface="Franklin Gothic Book"/>
              </a:rPr>
              <a:t>0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7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diminuirebbe,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centuale,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degli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iscritt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2</a:t>
            </a:r>
            <a:r>
              <a:rPr dirty="0" sz="1600" spc="-6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2 </a:t>
            </a:r>
            <a:r>
              <a:rPr dirty="0" sz="1600" spc="-5">
                <a:latin typeface="Franklin Gothic Book"/>
                <a:cs typeface="Franklin Gothic Book"/>
              </a:rPr>
              <a:t>?)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4909815"/>
            <a:ext cx="7632700" cy="153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32800"/>
              </a:lnSpc>
            </a:pPr>
            <a:r>
              <a:rPr dirty="0" sz="1600" spc="-10">
                <a:latin typeface="Franklin Gothic Medium"/>
                <a:cs typeface="Franklin Gothic Medium"/>
              </a:rPr>
              <a:t>E’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in</a:t>
            </a:r>
            <a:r>
              <a:rPr dirty="0" sz="1600" spc="-35">
                <a:latin typeface="Franklin Gothic Medium"/>
                <a:cs typeface="Franklin Gothic Medium"/>
              </a:rPr>
              <a:t>t</a:t>
            </a:r>
            <a:r>
              <a:rPr dirty="0" sz="1600" spc="-15">
                <a:latin typeface="Franklin Gothic Medium"/>
                <a:cs typeface="Franklin Gothic Medium"/>
              </a:rPr>
              <a:t>eressan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 spc="-20">
                <a:latin typeface="Franklin Gothic Medium"/>
                <a:cs typeface="Franklin Gothic Medium"/>
              </a:rPr>
              <a:t>o</a:t>
            </a:r>
            <a:r>
              <a:rPr dirty="0" sz="1600" spc="-15">
                <a:latin typeface="Franklin Gothic Medium"/>
                <a:cs typeface="Franklin Gothic Medium"/>
              </a:rPr>
              <a:t>tar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c</a:t>
            </a:r>
            <a:r>
              <a:rPr dirty="0" sz="1600">
                <a:latin typeface="Franklin Gothic Medium"/>
                <a:cs typeface="Franklin Gothic Medium"/>
              </a:rPr>
              <a:t>he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conoscenza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della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funzione</a:t>
            </a:r>
            <a:r>
              <a:rPr dirty="0" sz="1600">
                <a:latin typeface="Franklin Gothic Medium"/>
                <a:cs typeface="Franklin Gothic Medium"/>
              </a:rPr>
              <a:t> I(t)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ha</a:t>
            </a:r>
            <a:r>
              <a:rPr dirty="0" sz="1600">
                <a:latin typeface="Franklin Gothic Medium"/>
                <a:cs typeface="Franklin Gothic Medium"/>
              </a:rPr>
              <a:t> permesso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pr</a:t>
            </a:r>
            <a:r>
              <a:rPr dirty="0" sz="1600" spc="-30">
                <a:latin typeface="Franklin Gothic Medium"/>
                <a:cs typeface="Franklin Gothic Medium"/>
              </a:rPr>
              <a:t>e</a:t>
            </a:r>
            <a:r>
              <a:rPr dirty="0" sz="1600" spc="-15">
                <a:latin typeface="Franklin Gothic Medium"/>
                <a:cs typeface="Franklin Gothic Medium"/>
              </a:rPr>
              <a:t>v</a:t>
            </a:r>
            <a:r>
              <a:rPr dirty="0" sz="1600" spc="-5">
                <a:latin typeface="Franklin Gothic Medium"/>
                <a:cs typeface="Franklin Gothic Medium"/>
              </a:rPr>
              <a:t>edere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cosa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accadra’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nel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futu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o.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piani</a:t>
            </a:r>
            <a:r>
              <a:rPr dirty="0" sz="1600" spc="-15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icazione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degli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spazi</a:t>
            </a:r>
            <a:r>
              <a:rPr dirty="0" sz="1600" spc="-5">
                <a:latin typeface="Franklin Gothic Medium"/>
                <a:cs typeface="Franklin Gothic Medium"/>
              </a:rPr>
              <a:t>,</a:t>
            </a:r>
            <a:r>
              <a:rPr dirty="0" sz="1600">
                <a:latin typeface="Franklin Gothic Medium"/>
                <a:cs typeface="Franklin Gothic Medium"/>
              </a:rPr>
              <a:t> attrezzature</a:t>
            </a:r>
            <a:r>
              <a:rPr dirty="0" sz="1600" spc="-2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ecc</a:t>
            </a:r>
            <a:r>
              <a:rPr dirty="0" sz="1600" spc="-5">
                <a:latin typeface="Franklin Gothic Medium"/>
                <a:cs typeface="Franklin Gothic Medium"/>
              </a:rPr>
              <a:t>.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c</a:t>
            </a:r>
            <a:r>
              <a:rPr dirty="0" sz="1600">
                <a:latin typeface="Franklin Gothic Medium"/>
                <a:cs typeface="Franklin Gothic Medium"/>
              </a:rPr>
              <a:t>he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l’Uni</a:t>
            </a:r>
            <a:r>
              <a:rPr dirty="0" sz="1600" spc="-25">
                <a:latin typeface="Franklin Gothic Medium"/>
                <a:cs typeface="Franklin Gothic Medium"/>
              </a:rPr>
              <a:t>v</a:t>
            </a:r>
            <a:r>
              <a:rPr dirty="0" sz="1600" spc="-15">
                <a:latin typeface="Franklin Gothic Medium"/>
                <a:cs typeface="Franklin Gothic Medium"/>
              </a:rPr>
              <a:t>e</a:t>
            </a:r>
            <a:r>
              <a:rPr dirty="0" sz="1600" spc="5">
                <a:latin typeface="Franklin Gothic Medium"/>
                <a:cs typeface="Franklin Gothic Medium"/>
              </a:rPr>
              <a:t>r</a:t>
            </a:r>
            <a:r>
              <a:rPr dirty="0" sz="1600" spc="-15">
                <a:latin typeface="Franklin Gothic Medium"/>
                <a:cs typeface="Franklin Gothic Medium"/>
              </a:rPr>
              <a:t>sita’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 spc="-30">
                <a:latin typeface="Franklin Gothic Medium"/>
                <a:cs typeface="Franklin Gothic Medium"/>
              </a:rPr>
              <a:t>o</a:t>
            </a:r>
            <a:r>
              <a:rPr dirty="0" sz="1600" spc="-15">
                <a:latin typeface="Franklin Gothic Medium"/>
                <a:cs typeface="Franklin Gothic Medium"/>
              </a:rPr>
              <a:t>vra</a:t>
            </a:r>
            <a:r>
              <a:rPr dirty="0" sz="1600" spc="-5">
                <a:latin typeface="Franklin Gothic Medium"/>
                <a:cs typeface="Franklin Gothic Medium"/>
              </a:rPr>
              <a:t>’</a:t>
            </a:r>
            <a:r>
              <a:rPr dirty="0" sz="1600">
                <a:latin typeface="Franklin Gothic Medium"/>
                <a:cs typeface="Franklin Gothic Medium"/>
              </a:rPr>
              <a:t>  </a:t>
            </a:r>
            <a:r>
              <a:rPr dirty="0" sz="1600" spc="-5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t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er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disposizione</a:t>
            </a:r>
            <a:r>
              <a:rPr dirty="0" sz="1600" spc="-1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degli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iscritti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puo’</a:t>
            </a:r>
            <a:r>
              <a:rPr dirty="0" sz="1600" spc="-5">
                <a:latin typeface="Franklin Gothic Medium"/>
                <a:cs typeface="Franklin Gothic Medium"/>
              </a:rPr>
              <a:t> esser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pr</a:t>
            </a:r>
            <a:r>
              <a:rPr dirty="0" sz="1600" spc="-30">
                <a:latin typeface="Franklin Gothic Medium"/>
                <a:cs typeface="Franklin Gothic Medium"/>
              </a:rPr>
              <a:t>e</a:t>
            </a:r>
            <a:r>
              <a:rPr dirty="0" sz="1600" spc="-15">
                <a:latin typeface="Franklin Gothic Medium"/>
                <a:cs typeface="Franklin Gothic Medium"/>
              </a:rPr>
              <a:t>vist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in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anticipo.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520065">
              <a:lnSpc>
                <a:spcPct val="100000"/>
              </a:lnSpc>
            </a:pP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LA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M</a:t>
            </a:r>
            <a:r>
              <a:rPr dirty="0" sz="1600" spc="-95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TEM</a:t>
            </a:r>
            <a:r>
              <a:rPr dirty="0" sz="1600" spc="-95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TI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A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E’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UN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UTILE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ST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UMEN</a:t>
            </a:r>
            <a:r>
              <a:rPr dirty="0" sz="16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PE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G</a:t>
            </a:r>
            <a:r>
              <a:rPr dirty="0" sz="1600" spc="-45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VERNARE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FENOMENI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59991" y="3395471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342900" y="0"/>
                </a:moveTo>
                <a:lnTo>
                  <a:pt x="3429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342900" y="171450"/>
                </a:lnTo>
                <a:lnTo>
                  <a:pt x="342900" y="228600"/>
                </a:lnTo>
                <a:lnTo>
                  <a:pt x="457200" y="1143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59991" y="3395472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57150"/>
                </a:moveTo>
                <a:lnTo>
                  <a:pt x="342900" y="57150"/>
                </a:lnTo>
                <a:lnTo>
                  <a:pt x="342900" y="0"/>
                </a:lnTo>
                <a:lnTo>
                  <a:pt x="457200" y="114300"/>
                </a:lnTo>
                <a:lnTo>
                  <a:pt x="342900" y="228600"/>
                </a:lnTo>
                <a:lnTo>
                  <a:pt x="3429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826382"/>
            <a:ext cx="7923530" cy="899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0400"/>
              </a:lnSpc>
            </a:pP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Soluzion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1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ese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cizio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3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viam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subi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F(C)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,8C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</a:t>
            </a:r>
            <a:r>
              <a:rPr dirty="0" sz="1600" spc="-5">
                <a:latin typeface="Franklin Gothic Book"/>
                <a:cs typeface="Franklin Gothic Book"/>
              </a:rPr>
              <a:t> 3</a:t>
            </a:r>
            <a:r>
              <a:rPr dirty="0" sz="1600">
                <a:latin typeface="Franklin Gothic Book"/>
                <a:cs typeface="Franklin Gothic Book"/>
              </a:rPr>
              <a:t>2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10">
                <a:latin typeface="Franklin Gothic Book"/>
                <a:cs typeface="Franklin Gothic Book"/>
              </a:rPr>
              <a:t> lineare.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esprime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ric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immediatamen</a:t>
            </a:r>
            <a:r>
              <a:rPr dirty="0" sz="1600" spc="-2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 –</a:t>
            </a:r>
            <a:r>
              <a:rPr dirty="0" sz="1600" spc="-5">
                <a:latin typeface="Franklin Gothic Book"/>
                <a:cs typeface="Franklin Gothic Book"/>
              </a:rPr>
              <a:t> 3</a:t>
            </a:r>
            <a:r>
              <a:rPr dirty="0" sz="1600">
                <a:latin typeface="Franklin Gothic Book"/>
                <a:cs typeface="Franklin Gothic Book"/>
              </a:rPr>
              <a:t>2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,8C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uindi,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un’app</a:t>
            </a:r>
            <a:r>
              <a:rPr dirty="0" sz="1600" spc="-4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ossimazione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eccesso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cifra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2827015"/>
            <a:ext cx="154305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19810" algn="l"/>
                <a:tab pos="131254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Decimale,</a:t>
            </a:r>
            <a:r>
              <a:rPr dirty="0" sz="1600" spc="-10">
                <a:latin typeface="Franklin Gothic Book"/>
                <a:cs typeface="Franklin Gothic Book"/>
              </a:rPr>
              <a:t>	si	</a:t>
            </a:r>
            <a:r>
              <a:rPr dirty="0" sz="1600" spc="-15">
                <a:latin typeface="Franklin Gothic Book"/>
                <a:cs typeface="Franklin Gothic Book"/>
              </a:rPr>
              <a:t>ha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8342" y="2827015"/>
            <a:ext cx="3670935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C(F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(1/</a:t>
            </a:r>
            <a:r>
              <a:rPr dirty="0" sz="1600" spc="-1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,8)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 -  </a:t>
            </a:r>
            <a:r>
              <a:rPr dirty="0" sz="1600" spc="-5">
                <a:latin typeface="Franklin Gothic Book"/>
                <a:cs typeface="Franklin Gothic Book"/>
              </a:rPr>
              <a:t>32/</a:t>
            </a:r>
            <a:r>
              <a:rPr dirty="0" sz="1600" spc="-1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,8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0,56</a:t>
            </a:r>
            <a:r>
              <a:rPr dirty="0" sz="1600">
                <a:latin typeface="Franklin Gothic Book"/>
                <a:cs typeface="Franklin Gothic Book"/>
              </a:rPr>
              <a:t>F -  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7,78.</a:t>
            </a:r>
            <a:endParaRPr sz="1600">
              <a:latin typeface="Franklin Gothic Book"/>
              <a:cs typeface="Franklin Gothic Book"/>
            </a:endParaRPr>
          </a:p>
          <a:p>
            <a:pPr marL="374015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funzione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C(F</a:t>
            </a:r>
            <a:r>
              <a:rPr dirty="0" sz="1600">
                <a:latin typeface="Franklin Gothic Medium"/>
                <a:cs typeface="Franklin Gothic Medium"/>
              </a:rPr>
              <a:t>)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è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lineare.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5841" y="3487415"/>
            <a:ext cx="7957184" cy="285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12420">
              <a:lnSpc>
                <a:spcPct val="1354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ric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grad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centigradi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corrisponde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ze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ahrenheit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bast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 spc="-5">
                <a:latin typeface="Franklin Gothic Book"/>
                <a:cs typeface="Franklin Gothic Book"/>
              </a:rPr>
              <a:t> C(0).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Sostituend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C(0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7,78.</a:t>
            </a:r>
            <a:endParaRPr sz="1600">
              <a:latin typeface="Franklin Gothic Book"/>
              <a:cs typeface="Franklin Gothic Book"/>
            </a:endParaRPr>
          </a:p>
          <a:p>
            <a:pPr marL="12700" marR="312420">
              <a:lnSpc>
                <a:spcPct val="130200"/>
              </a:lnSpc>
              <a:spcBef>
                <a:spcPts val="10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risulta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ttiene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risol</a:t>
            </a:r>
            <a:r>
              <a:rPr dirty="0" sz="1600" spc="-4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prim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grad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F(C)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,8C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</a:t>
            </a:r>
            <a:r>
              <a:rPr dirty="0" sz="1600" spc="-5">
                <a:latin typeface="Franklin Gothic Book"/>
                <a:cs typeface="Franklin Gothic Book"/>
              </a:rPr>
              <a:t> 3</a:t>
            </a:r>
            <a:r>
              <a:rPr dirty="0" sz="1600">
                <a:latin typeface="Franklin Gothic Book"/>
                <a:cs typeface="Franklin Gothic Book"/>
              </a:rPr>
              <a:t>2 =</a:t>
            </a:r>
            <a:r>
              <a:rPr dirty="0" sz="1600" spc="-5">
                <a:latin typeface="Franklin Gothic Book"/>
                <a:cs typeface="Franklin Gothic Book"/>
              </a:rPr>
              <a:t> 0.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ric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C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5">
                <a:latin typeface="Franklin Gothic Book"/>
                <a:cs typeface="Franklin Gothic Book"/>
              </a:rPr>
              <a:t>32/</a:t>
            </a:r>
            <a:r>
              <a:rPr dirty="0" sz="1600" spc="-1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,8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7,78,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disegnare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viam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che:</a:t>
            </a:r>
            <a:endParaRPr sz="1600">
              <a:latin typeface="Franklin Gothic Book"/>
              <a:cs typeface="Franklin Gothic Book"/>
            </a:endParaRPr>
          </a:p>
          <a:p>
            <a:pPr marL="368300" indent="-355600">
              <a:lnSpc>
                <a:spcPct val="100000"/>
              </a:lnSpc>
              <a:spcBef>
                <a:spcPts val="680"/>
              </a:spcBef>
              <a:buFont typeface="Franklin Gothic Book"/>
              <a:buChar char="-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entrambe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inclina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meno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90</a:t>
            </a:r>
            <a:r>
              <a:rPr dirty="0" sz="1600">
                <a:latin typeface="Franklin Gothic Book"/>
                <a:cs typeface="Franklin Gothic Book"/>
              </a:rPr>
              <a:t>° </a:t>
            </a:r>
            <a:r>
              <a:rPr dirty="0" sz="1600" spc="-10">
                <a:latin typeface="Franklin Gothic Book"/>
                <a:cs typeface="Franklin Gothic Book"/>
              </a:rPr>
              <a:t>risp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direzione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positi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dell’asse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x;</a:t>
            </a:r>
            <a:endParaRPr sz="1600">
              <a:latin typeface="Franklin Gothic Book"/>
              <a:cs typeface="Franklin Gothic Book"/>
            </a:endParaRPr>
          </a:p>
          <a:p>
            <a:pPr marL="368300" marR="5080" indent="-355600">
              <a:lnSpc>
                <a:spcPct val="135400"/>
              </a:lnSpc>
              <a:buFont typeface="Franklin Gothic Book"/>
              <a:buChar char="-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F(C)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,8C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</a:t>
            </a:r>
            <a:r>
              <a:rPr dirty="0" sz="1600" spc="-5">
                <a:latin typeface="Franklin Gothic Book"/>
                <a:cs typeface="Franklin Gothic Book"/>
              </a:rPr>
              <a:t> 3</a:t>
            </a:r>
            <a:r>
              <a:rPr dirty="0" sz="1600">
                <a:latin typeface="Franklin Gothic Book"/>
                <a:cs typeface="Franklin Gothic Book"/>
              </a:rPr>
              <a:t>2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seca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ticale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dina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(0,32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mentre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C(F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0,56</a:t>
            </a:r>
            <a:r>
              <a:rPr dirty="0" sz="1600">
                <a:latin typeface="Franklin Gothic Book"/>
                <a:cs typeface="Franklin Gothic Book"/>
              </a:rPr>
              <a:t>F - 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7,7</a:t>
            </a:r>
            <a:r>
              <a:rPr dirty="0" sz="1600">
                <a:latin typeface="Franklin Gothic Book"/>
                <a:cs typeface="Franklin Gothic Book"/>
              </a:rPr>
              <a:t>8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seca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  <a:p>
            <a:pPr marL="3683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(0</a:t>
            </a:r>
            <a:r>
              <a:rPr dirty="0" sz="1600">
                <a:latin typeface="Franklin Gothic Book"/>
                <a:cs typeface="Franklin Gothic Book"/>
              </a:rPr>
              <a:t>, - 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7,78).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7952740" cy="1115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14599"/>
              </a:lnSpc>
              <a:tabLst>
                <a:tab pos="354965" algn="l"/>
              </a:tabLst>
            </a:pPr>
            <a:r>
              <a:rPr dirty="0" sz="1600">
                <a:latin typeface="Franklin Gothic Book"/>
                <a:cs typeface="Franklin Gothic Book"/>
              </a:rPr>
              <a:t>-	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F(C)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,8C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</a:t>
            </a:r>
            <a:r>
              <a:rPr dirty="0" sz="1600" spc="-5">
                <a:latin typeface="Franklin Gothic Book"/>
                <a:cs typeface="Franklin Gothic Book"/>
              </a:rPr>
              <a:t> 3</a:t>
            </a:r>
            <a:r>
              <a:rPr dirty="0" sz="1600">
                <a:latin typeface="Franklin Gothic Book"/>
                <a:cs typeface="Franklin Gothic Book"/>
              </a:rPr>
              <a:t>2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seca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orizzontale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C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dina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7,78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mentre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C(F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0,56</a:t>
            </a:r>
            <a:r>
              <a:rPr dirty="0" sz="1600">
                <a:latin typeface="Franklin Gothic Book"/>
                <a:cs typeface="Franklin Gothic Book"/>
              </a:rPr>
              <a:t>F - 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7,7</a:t>
            </a:r>
            <a:r>
              <a:rPr dirty="0" sz="1600">
                <a:latin typeface="Franklin Gothic Book"/>
                <a:cs typeface="Franklin Gothic Book"/>
              </a:rPr>
              <a:t>8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seca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=</a:t>
            </a:r>
            <a:r>
              <a:rPr dirty="0" sz="1600" spc="-5">
                <a:latin typeface="Franklin Gothic Book"/>
                <a:cs typeface="Franklin Gothic Book"/>
              </a:rPr>
              <a:t> (</a:t>
            </a:r>
            <a:r>
              <a:rPr dirty="0" sz="1600" spc="-75">
                <a:latin typeface="Franklin Gothic Book"/>
                <a:cs typeface="Franklin Gothic Book"/>
              </a:rPr>
              <a:t>3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,7</a:t>
            </a:r>
            <a:r>
              <a:rPr dirty="0" sz="1600" spc="-5">
                <a:latin typeface="Franklin Gothic Book"/>
                <a:cs typeface="Franklin Gothic Book"/>
              </a:rPr>
              <a:t>5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 spc="-5">
                <a:latin typeface="Franklin Gothic Book"/>
                <a:cs typeface="Franklin Gothic Book"/>
              </a:rPr>
              <a:t>32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">
                <a:latin typeface="Franklin Gothic Book"/>
                <a:cs typeface="Franklin Gothic Book"/>
              </a:rPr>
              <a:t>0).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600" spc="-10">
                <a:latin typeface="Franklin Gothic Book"/>
                <a:cs typeface="Franklin Gothic Book"/>
              </a:rPr>
              <a:t>Vis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disegnare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bastan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dina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punti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abbiamo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30005" y="3320858"/>
            <a:ext cx="3175" cy="2743200"/>
          </a:xfrm>
          <a:custGeom>
            <a:avLst/>
            <a:gdLst/>
            <a:ahLst/>
            <a:cxnLst/>
            <a:rect l="l" t="t" r="r" b="b"/>
            <a:pathLst>
              <a:path w="3175" h="2743200">
                <a:moveTo>
                  <a:pt x="0" y="2743201"/>
                </a:moveTo>
                <a:lnTo>
                  <a:pt x="31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74138" y="3295655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4">
                <a:moveTo>
                  <a:pt x="88398" y="50408"/>
                </a:moveTo>
                <a:lnTo>
                  <a:pt x="59013" y="50408"/>
                </a:lnTo>
                <a:lnTo>
                  <a:pt x="95953" y="113905"/>
                </a:lnTo>
                <a:lnTo>
                  <a:pt x="103727" y="115959"/>
                </a:lnTo>
                <a:lnTo>
                  <a:pt x="115853" y="108906"/>
                </a:lnTo>
                <a:lnTo>
                  <a:pt x="117908" y="101131"/>
                </a:lnTo>
                <a:lnTo>
                  <a:pt x="88398" y="50408"/>
                </a:lnTo>
                <a:close/>
              </a:path>
              <a:path w="118110" h="116204">
                <a:moveTo>
                  <a:pt x="59071" y="0"/>
                </a:moveTo>
                <a:lnTo>
                  <a:pt x="0" y="100995"/>
                </a:lnTo>
                <a:lnTo>
                  <a:pt x="2037" y="108774"/>
                </a:lnTo>
                <a:lnTo>
                  <a:pt x="14146" y="115857"/>
                </a:lnTo>
                <a:lnTo>
                  <a:pt x="21925" y="113818"/>
                </a:lnTo>
                <a:lnTo>
                  <a:pt x="59013" y="50408"/>
                </a:lnTo>
                <a:lnTo>
                  <a:pt x="88398" y="50408"/>
                </a:lnTo>
                <a:lnTo>
                  <a:pt x="59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3791" y="5300472"/>
            <a:ext cx="3581400" cy="1905"/>
          </a:xfrm>
          <a:custGeom>
            <a:avLst/>
            <a:gdLst/>
            <a:ahLst/>
            <a:cxnLst/>
            <a:rect l="l" t="t" r="r" b="b"/>
            <a:pathLst>
              <a:path w="3581400" h="1904">
                <a:moveTo>
                  <a:pt x="0" y="0"/>
                </a:moveTo>
                <a:lnTo>
                  <a:pt x="35814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74468" y="5243071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90" y="0"/>
                </a:moveTo>
                <a:lnTo>
                  <a:pt x="7113" y="2043"/>
                </a:lnTo>
                <a:lnTo>
                  <a:pt x="39" y="14156"/>
                </a:lnTo>
                <a:lnTo>
                  <a:pt x="2081" y="21934"/>
                </a:lnTo>
                <a:lnTo>
                  <a:pt x="65518" y="58976"/>
                </a:lnTo>
                <a:lnTo>
                  <a:pt x="2049" y="95962"/>
                </a:lnTo>
                <a:lnTo>
                  <a:pt x="0" y="103738"/>
                </a:lnTo>
                <a:lnTo>
                  <a:pt x="7062" y="115858"/>
                </a:lnTo>
                <a:lnTo>
                  <a:pt x="14837" y="117908"/>
                </a:lnTo>
                <a:lnTo>
                  <a:pt x="115928" y="58999"/>
                </a:lnTo>
                <a:lnTo>
                  <a:pt x="14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74791" y="5300472"/>
            <a:ext cx="3429000" cy="1905"/>
          </a:xfrm>
          <a:custGeom>
            <a:avLst/>
            <a:gdLst/>
            <a:ahLst/>
            <a:cxnLst/>
            <a:rect l="l" t="t" r="r" b="b"/>
            <a:pathLst>
              <a:path w="3429000" h="1904">
                <a:moveTo>
                  <a:pt x="0" y="0"/>
                </a:moveTo>
                <a:lnTo>
                  <a:pt x="34290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913066" y="5243070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93" y="0"/>
                </a:moveTo>
                <a:lnTo>
                  <a:pt x="7115" y="2043"/>
                </a:lnTo>
                <a:lnTo>
                  <a:pt x="41" y="14156"/>
                </a:lnTo>
                <a:lnTo>
                  <a:pt x="2085" y="21934"/>
                </a:lnTo>
                <a:lnTo>
                  <a:pt x="65520" y="58977"/>
                </a:lnTo>
                <a:lnTo>
                  <a:pt x="2049" y="95962"/>
                </a:lnTo>
                <a:lnTo>
                  <a:pt x="0" y="103737"/>
                </a:lnTo>
                <a:lnTo>
                  <a:pt x="7062" y="115858"/>
                </a:lnTo>
                <a:lnTo>
                  <a:pt x="14838" y="117908"/>
                </a:lnTo>
                <a:lnTo>
                  <a:pt x="115929" y="59000"/>
                </a:lnTo>
                <a:lnTo>
                  <a:pt x="148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97206" y="3168459"/>
            <a:ext cx="3175" cy="2971800"/>
          </a:xfrm>
          <a:custGeom>
            <a:avLst/>
            <a:gdLst/>
            <a:ahLst/>
            <a:cxnLst/>
            <a:rect l="l" t="t" r="r" b="b"/>
            <a:pathLst>
              <a:path w="3175" h="2971800">
                <a:moveTo>
                  <a:pt x="0" y="2971801"/>
                </a:moveTo>
                <a:lnTo>
                  <a:pt x="31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41344" y="3143255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09" h="116204">
                <a:moveTo>
                  <a:pt x="88396" y="50408"/>
                </a:moveTo>
                <a:lnTo>
                  <a:pt x="59008" y="50408"/>
                </a:lnTo>
                <a:lnTo>
                  <a:pt x="95954" y="113901"/>
                </a:lnTo>
                <a:lnTo>
                  <a:pt x="103728" y="115956"/>
                </a:lnTo>
                <a:lnTo>
                  <a:pt x="115854" y="108901"/>
                </a:lnTo>
                <a:lnTo>
                  <a:pt x="117909" y="101126"/>
                </a:lnTo>
                <a:lnTo>
                  <a:pt x="88396" y="50408"/>
                </a:lnTo>
                <a:close/>
              </a:path>
              <a:path w="118109" h="116204">
                <a:moveTo>
                  <a:pt x="59062" y="0"/>
                </a:moveTo>
                <a:lnTo>
                  <a:pt x="0" y="101000"/>
                </a:lnTo>
                <a:lnTo>
                  <a:pt x="2038" y="108779"/>
                </a:lnTo>
                <a:lnTo>
                  <a:pt x="14149" y="115860"/>
                </a:lnTo>
                <a:lnTo>
                  <a:pt x="21926" y="113822"/>
                </a:lnTo>
                <a:lnTo>
                  <a:pt x="59008" y="50408"/>
                </a:lnTo>
                <a:lnTo>
                  <a:pt x="88396" y="50408"/>
                </a:lnTo>
                <a:lnTo>
                  <a:pt x="590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739132" y="5443418"/>
            <a:ext cx="15430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29332" y="3157418"/>
            <a:ext cx="13462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F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33932" y="5062418"/>
            <a:ext cx="107823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C=(-17,78</a:t>
            </a:r>
            <a:r>
              <a:rPr dirty="0" sz="1400" b="1">
                <a:latin typeface="Arial"/>
                <a:cs typeface="Arial"/>
              </a:rPr>
              <a:t>, </a:t>
            </a:r>
            <a:r>
              <a:rPr dirty="0" sz="1400" spc="-5" b="1">
                <a:latin typeface="Arial"/>
                <a:cs typeface="Arial"/>
              </a:rPr>
              <a:t>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86532" y="4300418"/>
            <a:ext cx="72199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A=(0,32)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93392" y="3166872"/>
            <a:ext cx="1600200" cy="2514600"/>
          </a:xfrm>
          <a:custGeom>
            <a:avLst/>
            <a:gdLst/>
            <a:ahLst/>
            <a:cxnLst/>
            <a:rect l="l" t="t" r="r" b="b"/>
            <a:pathLst>
              <a:path w="1600200" h="2514600">
                <a:moveTo>
                  <a:pt x="0" y="2514600"/>
                </a:moveTo>
                <a:lnTo>
                  <a:pt x="1600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853931" y="5519618"/>
            <a:ext cx="13462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F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0331" y="3233618"/>
            <a:ext cx="15430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10931" y="4910018"/>
            <a:ext cx="101854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D=(31,75</a:t>
            </a:r>
            <a:r>
              <a:rPr dirty="0" sz="1400" b="1">
                <a:latin typeface="Arial"/>
                <a:cs typeface="Arial"/>
              </a:rPr>
              <a:t>, </a:t>
            </a:r>
            <a:r>
              <a:rPr dirty="0" sz="1400" spc="-5" b="1">
                <a:latin typeface="Arial"/>
                <a:cs typeface="Arial"/>
              </a:rPr>
              <a:t>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58332" y="5595818"/>
            <a:ext cx="112712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B=(0</a:t>
            </a:r>
            <a:r>
              <a:rPr dirty="0" sz="1400" b="1">
                <a:latin typeface="Arial"/>
                <a:cs typeface="Arial"/>
              </a:rPr>
              <a:t>, - </a:t>
            </a:r>
            <a:r>
              <a:rPr dirty="0" sz="1400" spc="-5" b="1">
                <a:latin typeface="Arial"/>
                <a:cs typeface="Arial"/>
              </a:rPr>
              <a:t>17,78)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12991" y="4919472"/>
            <a:ext cx="2819400" cy="1219200"/>
          </a:xfrm>
          <a:custGeom>
            <a:avLst/>
            <a:gdLst/>
            <a:ahLst/>
            <a:cxnLst/>
            <a:rect l="l" t="t" r="r" b="b"/>
            <a:pathLst>
              <a:path w="2819400" h="1219200">
                <a:moveTo>
                  <a:pt x="0" y="1219200"/>
                </a:moveTo>
                <a:lnTo>
                  <a:pt x="2819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504119"/>
            <a:ext cx="171958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8F00"/>
              </a:buClr>
              <a:buFont typeface="Franklin Gothic Medium"/>
              <a:buChar char="•"/>
              <a:tabLst>
                <a:tab pos="355600" algn="l"/>
              </a:tabLst>
            </a:pPr>
            <a:r>
              <a:rPr dirty="0" sz="18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Osse</a:t>
            </a:r>
            <a:r>
              <a:rPr dirty="0" sz="1800" spc="25">
                <a:solidFill>
                  <a:srgbClr val="008F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25">
                <a:solidFill>
                  <a:srgbClr val="008F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azione.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9579" y="1524651"/>
            <a:ext cx="59264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Vis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75">
                <a:latin typeface="Franklin Gothic Book"/>
                <a:cs typeface="Franklin Gothic Book"/>
              </a:rPr>
              <a:t>3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,75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32</a:t>
            </a:r>
            <a:r>
              <a:rPr dirty="0" sz="1600">
                <a:latin typeface="Franklin Gothic Book"/>
                <a:cs typeface="Franklin Gothic Book"/>
              </a:rPr>
              <a:t>,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punt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hann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1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uasi)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841" y="1857052"/>
            <a:ext cx="7880984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3700"/>
              </a:lnSpc>
            </a:pP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distanza,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tti</a:t>
            </a:r>
            <a:r>
              <a:rPr dirty="0" sz="1600" spc="-3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dall’asse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orizzontale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ticale.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accade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punt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C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B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hann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distanza,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tti</a:t>
            </a:r>
            <a:r>
              <a:rPr dirty="0" sz="1600" spc="-3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dall’asse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ticale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orizzontale.</a:t>
            </a:r>
            <a:r>
              <a:rPr dirty="0" sz="1600" spc="-10">
                <a:latin typeface="Franklin Gothic Book"/>
                <a:cs typeface="Franklin Gothic Book"/>
              </a:rPr>
              <a:t> Ques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accade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funzioni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simm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triche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F=C</a:t>
            </a:r>
            <a:r>
              <a:rPr dirty="0" sz="1600" spc="-5">
                <a:latin typeface="Franklin Gothic Book"/>
                <a:cs typeface="Franklin Gothic Book"/>
              </a:rPr>
              <a:t> (</a:t>
            </a:r>
            <a:r>
              <a:rPr dirty="0" sz="1600" spc="-1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opri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ta’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e’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tipica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funzioni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5841" y="3165152"/>
            <a:ext cx="245618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l’i</a:t>
            </a:r>
            <a:r>
              <a:rPr dirty="0" sz="1600" spc="-30">
                <a:latin typeface="Franklin Gothic Medium"/>
                <a:cs typeface="Franklin Gothic Medium"/>
              </a:rPr>
              <a:t>n</a:t>
            </a:r>
            <a:r>
              <a:rPr dirty="0" sz="1600" spc="-15">
                <a:latin typeface="Franklin Gothic Medium"/>
                <a:cs typeface="Franklin Gothic Medium"/>
              </a:rPr>
              <a:t>v</a:t>
            </a:r>
            <a:r>
              <a:rPr dirty="0" sz="1600" spc="-15">
                <a:latin typeface="Franklin Gothic Medium"/>
                <a:cs typeface="Franklin Gothic Medium"/>
              </a:rPr>
              <a:t>e</a:t>
            </a:r>
            <a:r>
              <a:rPr dirty="0" sz="1600" spc="5">
                <a:latin typeface="Franklin Gothic Medium"/>
                <a:cs typeface="Franklin Gothic Medium"/>
              </a:rPr>
              <a:t>r</a:t>
            </a:r>
            <a:r>
              <a:rPr dirty="0" sz="1600" spc="-15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dell’altra)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88791" y="4690872"/>
            <a:ext cx="4343400" cy="1905"/>
          </a:xfrm>
          <a:custGeom>
            <a:avLst/>
            <a:gdLst/>
            <a:ahLst/>
            <a:cxnLst/>
            <a:rect l="l" t="t" r="r" b="b"/>
            <a:pathLst>
              <a:path w="4343400" h="1904">
                <a:moveTo>
                  <a:pt x="0" y="0"/>
                </a:moveTo>
                <a:lnTo>
                  <a:pt x="43434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41472" y="4633478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81" y="0"/>
                </a:moveTo>
                <a:lnTo>
                  <a:pt x="7105" y="2043"/>
                </a:lnTo>
                <a:lnTo>
                  <a:pt x="33" y="14157"/>
                </a:lnTo>
                <a:lnTo>
                  <a:pt x="2076" y="21935"/>
                </a:lnTo>
                <a:lnTo>
                  <a:pt x="65515" y="58972"/>
                </a:lnTo>
                <a:lnTo>
                  <a:pt x="2048" y="95963"/>
                </a:lnTo>
                <a:lnTo>
                  <a:pt x="0" y="103738"/>
                </a:lnTo>
                <a:lnTo>
                  <a:pt x="7063" y="115858"/>
                </a:lnTo>
                <a:lnTo>
                  <a:pt x="14839" y="117908"/>
                </a:lnTo>
                <a:lnTo>
                  <a:pt x="115924" y="58991"/>
                </a:lnTo>
                <a:lnTo>
                  <a:pt x="148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68405" y="3166872"/>
            <a:ext cx="1905" cy="2821305"/>
          </a:xfrm>
          <a:custGeom>
            <a:avLst/>
            <a:gdLst/>
            <a:ahLst/>
            <a:cxnLst/>
            <a:rect l="l" t="t" r="r" b="b"/>
            <a:pathLst>
              <a:path w="1904" h="2821304">
                <a:moveTo>
                  <a:pt x="0" y="2820988"/>
                </a:moveTo>
                <a:lnTo>
                  <a:pt x="15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10995" y="3141666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4">
                <a:moveTo>
                  <a:pt x="88379" y="50410"/>
                </a:moveTo>
                <a:lnTo>
                  <a:pt x="58982" y="50410"/>
                </a:lnTo>
                <a:lnTo>
                  <a:pt x="95961" y="113883"/>
                </a:lnTo>
                <a:lnTo>
                  <a:pt x="103736" y="115934"/>
                </a:lnTo>
                <a:lnTo>
                  <a:pt x="115858" y="108873"/>
                </a:lnTo>
                <a:lnTo>
                  <a:pt x="117909" y="101098"/>
                </a:lnTo>
                <a:lnTo>
                  <a:pt x="88379" y="50410"/>
                </a:lnTo>
                <a:close/>
              </a:path>
              <a:path w="118110" h="116204">
                <a:moveTo>
                  <a:pt x="59011" y="0"/>
                </a:moveTo>
                <a:lnTo>
                  <a:pt x="0" y="101031"/>
                </a:lnTo>
                <a:lnTo>
                  <a:pt x="2042" y="108808"/>
                </a:lnTo>
                <a:lnTo>
                  <a:pt x="14155" y="115883"/>
                </a:lnTo>
                <a:lnTo>
                  <a:pt x="21932" y="113841"/>
                </a:lnTo>
                <a:lnTo>
                  <a:pt x="58982" y="50410"/>
                </a:lnTo>
                <a:lnTo>
                  <a:pt x="88379" y="50410"/>
                </a:lnTo>
                <a:lnTo>
                  <a:pt x="59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88791" y="3243072"/>
            <a:ext cx="3505200" cy="3352800"/>
          </a:xfrm>
          <a:custGeom>
            <a:avLst/>
            <a:gdLst/>
            <a:ahLst/>
            <a:cxnLst/>
            <a:rect l="l" t="t" r="r" b="b"/>
            <a:pathLst>
              <a:path w="3505200" h="3352800">
                <a:moveTo>
                  <a:pt x="0" y="3352800"/>
                </a:moveTo>
                <a:lnTo>
                  <a:pt x="3505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88791" y="3090672"/>
            <a:ext cx="2362200" cy="3962400"/>
          </a:xfrm>
          <a:custGeom>
            <a:avLst/>
            <a:gdLst/>
            <a:ahLst/>
            <a:cxnLst/>
            <a:rect l="l" t="t" r="r" b="b"/>
            <a:pathLst>
              <a:path w="2362200" h="3962400">
                <a:moveTo>
                  <a:pt x="0" y="3962400"/>
                </a:moveTo>
                <a:lnTo>
                  <a:pt x="23622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17391" y="4081272"/>
            <a:ext cx="4038600" cy="2133600"/>
          </a:xfrm>
          <a:custGeom>
            <a:avLst/>
            <a:gdLst/>
            <a:ahLst/>
            <a:cxnLst/>
            <a:rect l="l" t="t" r="r" b="b"/>
            <a:pathLst>
              <a:path w="4038600" h="2133600">
                <a:moveTo>
                  <a:pt x="0" y="2133600"/>
                </a:moveTo>
                <a:lnTo>
                  <a:pt x="40386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69991" y="3700272"/>
            <a:ext cx="1066800" cy="990600"/>
          </a:xfrm>
          <a:custGeom>
            <a:avLst/>
            <a:gdLst/>
            <a:ahLst/>
            <a:cxnLst/>
            <a:rect l="l" t="t" r="r" b="b"/>
            <a:pathLst>
              <a:path w="1066800" h="990600">
                <a:moveTo>
                  <a:pt x="0" y="0"/>
                </a:moveTo>
                <a:lnTo>
                  <a:pt x="1066800" y="990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60391" y="4690872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0"/>
                </a:moveTo>
                <a:lnTo>
                  <a:pt x="609600" y="609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101331" y="3009836"/>
            <a:ext cx="5283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F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=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17" name="object 17"/>
          <p:cNvSpPr txBox="1"/>
          <p:nvPr/>
        </p:nvSpPr>
        <p:spPr>
          <a:xfrm>
            <a:off x="4358132" y="3619436"/>
            <a:ext cx="2153920" cy="190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6858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  <a:p>
            <a:pPr marL="1155700" indent="838200">
              <a:lnSpc>
                <a:spcPct val="100000"/>
              </a:lnSpc>
              <a:spcBef>
                <a:spcPts val="1080"/>
              </a:spcBef>
            </a:pPr>
            <a:r>
              <a:rPr dirty="0" sz="1600" b="1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304165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37842" y="2255515"/>
            <a:ext cx="142049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(Da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funzioni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2642" y="2255515"/>
            <a:ext cx="3342640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2225">
              <a:lnSpc>
                <a:spcPct val="135400"/>
              </a:lnSpc>
              <a:tabLst>
                <a:tab pos="1524000" algn="l"/>
                <a:tab pos="1782445" algn="l"/>
              </a:tabLst>
            </a:pPr>
            <a:r>
              <a:rPr dirty="0" sz="1600">
                <a:latin typeface="Franklin Gothic Book"/>
                <a:cs typeface="Franklin Gothic Book"/>
              </a:rPr>
              <a:t>y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f(x)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2</a:t>
            </a:r>
            <a:r>
              <a:rPr dirty="0" sz="1600">
                <a:latin typeface="Franklin Gothic Book"/>
                <a:cs typeface="Franklin Gothic Book"/>
              </a:rPr>
              <a:t>x +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	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	y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f*(x)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(x-1)/2,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y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f(x)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x/3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- 1	</a:t>
            </a:r>
            <a:r>
              <a:rPr dirty="0" sz="1600" spc="-39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39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y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f*(x)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3</a:t>
            </a:r>
            <a:r>
              <a:rPr dirty="0" sz="1600">
                <a:latin typeface="Franklin Gothic Book"/>
                <a:cs typeface="Franklin Gothic Book"/>
              </a:rPr>
              <a:t>x +</a:t>
            </a:r>
            <a:r>
              <a:rPr dirty="0" sz="1600" spc="-5">
                <a:latin typeface="Franklin Gothic Book"/>
                <a:cs typeface="Franklin Gothic Book"/>
              </a:rPr>
              <a:t> 3,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7842" y="2915915"/>
            <a:ext cx="6580505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500" marR="5080" indent="-5080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disegnare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riconoscere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simm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trici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risp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y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Com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ric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f*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?)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59991" y="2252472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342900" y="0"/>
                </a:moveTo>
                <a:lnTo>
                  <a:pt x="3429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342900" y="171450"/>
                </a:lnTo>
                <a:lnTo>
                  <a:pt x="342900" y="228600"/>
                </a:lnTo>
                <a:lnTo>
                  <a:pt x="457200" y="1143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59991" y="2252472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57150"/>
                </a:moveTo>
                <a:lnTo>
                  <a:pt x="342900" y="57150"/>
                </a:lnTo>
                <a:lnTo>
                  <a:pt x="342900" y="0"/>
                </a:lnTo>
                <a:lnTo>
                  <a:pt x="457200" y="114300"/>
                </a:lnTo>
                <a:lnTo>
                  <a:pt x="342900" y="228600"/>
                </a:lnTo>
                <a:lnTo>
                  <a:pt x="3429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698747"/>
            <a:ext cx="7420609" cy="1903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03500">
              <a:lnSpc>
                <a:spcPct val="100000"/>
              </a:lnSpc>
            </a:pPr>
            <a:r>
              <a:rPr dirty="0" sz="1600" spc="-65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ariazione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tass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ariazione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una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funzione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lineare.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1600" spc="-10">
                <a:latin typeface="Franklin Gothic Book"/>
                <a:cs typeface="Franklin Gothic Book"/>
              </a:rPr>
              <a:t>Data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grandezz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aria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acco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lineare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</a:t>
            </a:r>
            <a:r>
              <a:rPr dirty="0" sz="1600" spc="-10">
                <a:latin typeface="Franklin Gothic Book"/>
                <a:cs typeface="Franklin Gothic Book"/>
              </a:rPr>
              <a:t>ax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 b ,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ariazione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G </a:t>
            </a:r>
            <a:r>
              <a:rPr dirty="0" sz="1600" spc="-10">
                <a:latin typeface="Franklin Gothic Medium"/>
                <a:cs typeface="Franklin Gothic Medium"/>
              </a:rPr>
              <a:t>nell’in</a:t>
            </a:r>
            <a:r>
              <a:rPr dirty="0" sz="1600" spc="-35">
                <a:latin typeface="Franklin Gothic Medium"/>
                <a:cs typeface="Franklin Gothic Medium"/>
              </a:rPr>
              <a:t>t</a:t>
            </a:r>
            <a:r>
              <a:rPr dirty="0" sz="1600" spc="-15">
                <a:latin typeface="Franklin Gothic Medium"/>
                <a:cs typeface="Franklin Gothic Medium"/>
              </a:rPr>
              <a:t>e</a:t>
            </a:r>
            <a:r>
              <a:rPr dirty="0" sz="1600" spc="25">
                <a:latin typeface="Franklin Gothic Medium"/>
                <a:cs typeface="Franklin Gothic Medium"/>
              </a:rPr>
              <a:t>r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allo</a:t>
            </a:r>
            <a:r>
              <a:rPr dirty="0" sz="1600" spc="-5">
                <a:latin typeface="Franklin Gothic Medium"/>
                <a:cs typeface="Franklin Gothic Medium"/>
              </a:rPr>
              <a:t> [</a:t>
            </a:r>
            <a:r>
              <a:rPr dirty="0" sz="1600" spc="-10">
                <a:latin typeface="Franklin Gothic Medium"/>
                <a:cs typeface="Franklin Gothic Medium"/>
              </a:rPr>
              <a:t>x</a:t>
            </a:r>
            <a:r>
              <a:rPr dirty="0" baseline="-21164" sz="1575" spc="7">
                <a:latin typeface="Franklin Gothic Medium"/>
                <a:cs typeface="Franklin Gothic Medium"/>
              </a:rPr>
              <a:t>1</a:t>
            </a:r>
            <a:r>
              <a:rPr dirty="0" sz="1600" spc="-5">
                <a:latin typeface="Franklin Gothic Medium"/>
                <a:cs typeface="Franklin Gothic Medium"/>
              </a:rPr>
              <a:t>;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x</a:t>
            </a:r>
            <a:r>
              <a:rPr dirty="0" baseline="-21164" sz="1575" spc="7">
                <a:latin typeface="Franklin Gothic Medium"/>
                <a:cs typeface="Franklin Gothic Medium"/>
              </a:rPr>
              <a:t>2</a:t>
            </a:r>
            <a:r>
              <a:rPr dirty="0" sz="1600">
                <a:latin typeface="Franklin Gothic Medium"/>
                <a:cs typeface="Franklin Gothic Medium"/>
              </a:rPr>
              <a:t>] 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750">
              <a:latin typeface="Times New Roman"/>
              <a:cs typeface="Times New Roman"/>
            </a:endParaRPr>
          </a:p>
          <a:p>
            <a:pPr marL="189230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 spc="7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 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–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3665215"/>
            <a:ext cx="385508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(Maggior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piezz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dell’in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[</a:t>
            </a:r>
            <a:r>
              <a:rPr dirty="0" sz="1600">
                <a:latin typeface="Franklin Gothic Medium"/>
                <a:cs typeface="Franklin Gothic Medium"/>
              </a:rPr>
              <a:t>x</a:t>
            </a:r>
            <a:r>
              <a:rPr dirty="0" baseline="-21164" sz="1575" spc="7">
                <a:latin typeface="Franklin Gothic Medium"/>
                <a:cs typeface="Franklin Gothic Medium"/>
              </a:rPr>
              <a:t>1</a:t>
            </a:r>
            <a:r>
              <a:rPr dirty="0" sz="1600" spc="-5">
                <a:latin typeface="Franklin Gothic Medium"/>
                <a:cs typeface="Franklin Gothic Medium"/>
              </a:rPr>
              <a:t>;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x</a:t>
            </a:r>
            <a:r>
              <a:rPr dirty="0" baseline="-21164" sz="1575" spc="7">
                <a:latin typeface="Franklin Gothic Medium"/>
                <a:cs typeface="Franklin Gothic Medium"/>
              </a:rPr>
              <a:t>2</a:t>
            </a:r>
            <a:r>
              <a:rPr dirty="0" sz="1600" spc="-5">
                <a:latin typeface="Franklin Gothic Medium"/>
                <a:cs typeface="Franklin Gothic Medium"/>
              </a:rPr>
              <a:t>],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7883" y="3665215"/>
            <a:ext cx="249809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latin typeface="Franklin Gothic Medium"/>
                <a:cs typeface="Franklin Gothic Medium"/>
              </a:rPr>
              <a:t>maggior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ariazione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G</a:t>
            </a:r>
            <a:r>
              <a:rPr dirty="0" sz="1600" spc="-5">
                <a:latin typeface="Franklin Gothic Medium"/>
                <a:cs typeface="Franklin Gothic Medium"/>
              </a:rPr>
              <a:t>).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15805" y="4387658"/>
            <a:ext cx="3175" cy="1905000"/>
          </a:xfrm>
          <a:custGeom>
            <a:avLst/>
            <a:gdLst/>
            <a:ahLst/>
            <a:cxnLst/>
            <a:rect l="l" t="t" r="r" b="b"/>
            <a:pathLst>
              <a:path w="3175" h="1905000">
                <a:moveTo>
                  <a:pt x="0" y="1905001"/>
                </a:moveTo>
                <a:lnTo>
                  <a:pt x="31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59900" y="4362455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4">
                <a:moveTo>
                  <a:pt x="88415" y="50408"/>
                </a:moveTo>
                <a:lnTo>
                  <a:pt x="59038" y="50408"/>
                </a:lnTo>
                <a:lnTo>
                  <a:pt x="95945" y="113922"/>
                </a:lnTo>
                <a:lnTo>
                  <a:pt x="103719" y="115982"/>
                </a:lnTo>
                <a:lnTo>
                  <a:pt x="115848" y="108934"/>
                </a:lnTo>
                <a:lnTo>
                  <a:pt x="117908" y="101161"/>
                </a:lnTo>
                <a:lnTo>
                  <a:pt x="88415" y="50408"/>
                </a:lnTo>
                <a:close/>
              </a:path>
              <a:path w="118110" h="116204">
                <a:moveTo>
                  <a:pt x="59122" y="0"/>
                </a:moveTo>
                <a:lnTo>
                  <a:pt x="0" y="100964"/>
                </a:lnTo>
                <a:lnTo>
                  <a:pt x="2033" y="108745"/>
                </a:lnTo>
                <a:lnTo>
                  <a:pt x="14138" y="115834"/>
                </a:lnTo>
                <a:lnTo>
                  <a:pt x="21918" y="113799"/>
                </a:lnTo>
                <a:lnTo>
                  <a:pt x="59038" y="50408"/>
                </a:lnTo>
                <a:lnTo>
                  <a:pt x="88415" y="50408"/>
                </a:lnTo>
                <a:lnTo>
                  <a:pt x="591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31592" y="5833872"/>
            <a:ext cx="4343400" cy="1905"/>
          </a:xfrm>
          <a:custGeom>
            <a:avLst/>
            <a:gdLst/>
            <a:ahLst/>
            <a:cxnLst/>
            <a:rect l="l" t="t" r="r" b="b"/>
            <a:pathLst>
              <a:path w="4343400" h="1904">
                <a:moveTo>
                  <a:pt x="0" y="0"/>
                </a:moveTo>
                <a:lnTo>
                  <a:pt x="43434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84272" y="5776478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81" y="0"/>
                </a:moveTo>
                <a:lnTo>
                  <a:pt x="7105" y="2043"/>
                </a:lnTo>
                <a:lnTo>
                  <a:pt x="33" y="14157"/>
                </a:lnTo>
                <a:lnTo>
                  <a:pt x="2076" y="21935"/>
                </a:lnTo>
                <a:lnTo>
                  <a:pt x="65515" y="58972"/>
                </a:lnTo>
                <a:lnTo>
                  <a:pt x="2048" y="95963"/>
                </a:lnTo>
                <a:lnTo>
                  <a:pt x="0" y="103738"/>
                </a:lnTo>
                <a:lnTo>
                  <a:pt x="7063" y="115858"/>
                </a:lnTo>
                <a:lnTo>
                  <a:pt x="14839" y="117908"/>
                </a:lnTo>
                <a:lnTo>
                  <a:pt x="115924" y="58991"/>
                </a:lnTo>
                <a:lnTo>
                  <a:pt x="148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31592" y="4538472"/>
            <a:ext cx="4191000" cy="1752600"/>
          </a:xfrm>
          <a:custGeom>
            <a:avLst/>
            <a:gdLst/>
            <a:ahLst/>
            <a:cxnLst/>
            <a:rect l="l" t="t" r="r" b="b"/>
            <a:pathLst>
              <a:path w="4191000" h="1752600">
                <a:moveTo>
                  <a:pt x="0" y="0"/>
                </a:moveTo>
                <a:lnTo>
                  <a:pt x="4191000" y="1752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824732" y="5982034"/>
            <a:ext cx="45847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  </a:t>
            </a:r>
            <a:r>
              <a:rPr dirty="0" baseline="-21164" sz="1575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endParaRPr baseline="-21164" sz="1575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21057" y="5982034"/>
            <a:ext cx="19113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endParaRPr baseline="-21164" sz="1575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20605" y="4919472"/>
            <a:ext cx="1905" cy="916305"/>
          </a:xfrm>
          <a:custGeom>
            <a:avLst/>
            <a:gdLst/>
            <a:ahLst/>
            <a:cxnLst/>
            <a:rect l="l" t="t" r="r" b="b"/>
            <a:pathLst>
              <a:path w="1904" h="916304">
                <a:moveTo>
                  <a:pt x="0" y="915988"/>
                </a:moveTo>
                <a:lnTo>
                  <a:pt x="158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25405" y="5073460"/>
            <a:ext cx="3175" cy="762000"/>
          </a:xfrm>
          <a:custGeom>
            <a:avLst/>
            <a:gdLst/>
            <a:ahLst/>
            <a:cxnLst/>
            <a:rect l="l" t="t" r="r" b="b"/>
            <a:pathLst>
              <a:path w="3175" h="762000">
                <a:moveTo>
                  <a:pt x="0" y="762000"/>
                </a:moveTo>
                <a:lnTo>
                  <a:pt x="31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192205" y="5530660"/>
            <a:ext cx="3175" cy="304800"/>
          </a:xfrm>
          <a:custGeom>
            <a:avLst/>
            <a:gdLst/>
            <a:ahLst/>
            <a:cxnLst/>
            <a:rect l="l" t="t" r="r" b="b"/>
            <a:pathLst>
              <a:path w="3175" h="304800">
                <a:moveTo>
                  <a:pt x="0" y="304800"/>
                </a:moveTo>
                <a:lnTo>
                  <a:pt x="31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17391" y="5529072"/>
            <a:ext cx="1676400" cy="1905"/>
          </a:xfrm>
          <a:custGeom>
            <a:avLst/>
            <a:gdLst/>
            <a:ahLst/>
            <a:cxnLst/>
            <a:rect l="l" t="t" r="r" b="b"/>
            <a:pathLst>
              <a:path w="1676400" h="1904">
                <a:moveTo>
                  <a:pt x="1676400" y="1588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17391" y="5071872"/>
            <a:ext cx="609600" cy="1905"/>
          </a:xfrm>
          <a:custGeom>
            <a:avLst/>
            <a:gdLst/>
            <a:ahLst/>
            <a:cxnLst/>
            <a:rect l="l" t="t" r="r" b="b"/>
            <a:pathLst>
              <a:path w="609600" h="1904">
                <a:moveTo>
                  <a:pt x="0" y="0"/>
                </a:moveTo>
                <a:lnTo>
                  <a:pt x="6096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17391" y="4919472"/>
            <a:ext cx="304800" cy="1905"/>
          </a:xfrm>
          <a:custGeom>
            <a:avLst/>
            <a:gdLst/>
            <a:ahLst/>
            <a:cxnLst/>
            <a:rect l="l" t="t" r="r" b="b"/>
            <a:pathLst>
              <a:path w="304800" h="1904">
                <a:moveTo>
                  <a:pt x="0" y="0"/>
                </a:moveTo>
                <a:lnTo>
                  <a:pt x="3048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288791" y="5071875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150687" y="0"/>
                </a:moveTo>
                <a:lnTo>
                  <a:pt x="97958" y="3810"/>
                </a:lnTo>
                <a:lnTo>
                  <a:pt x="76181" y="216183"/>
                </a:lnTo>
                <a:lnTo>
                  <a:pt x="73104" y="219492"/>
                </a:lnTo>
                <a:lnTo>
                  <a:pt x="19993" y="228155"/>
                </a:lnTo>
                <a:lnTo>
                  <a:pt x="0" y="228596"/>
                </a:lnTo>
                <a:lnTo>
                  <a:pt x="1712" y="228600"/>
                </a:lnTo>
                <a:lnTo>
                  <a:pt x="54441" y="232410"/>
                </a:lnTo>
                <a:lnTo>
                  <a:pt x="76218" y="444783"/>
                </a:lnTo>
                <a:lnTo>
                  <a:pt x="79295" y="448092"/>
                </a:lnTo>
                <a:lnTo>
                  <a:pt x="132406" y="456755"/>
                </a:lnTo>
                <a:lnTo>
                  <a:pt x="152400" y="457196"/>
                </a:lnTo>
                <a:lnTo>
                  <a:pt x="150687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88791" y="5071875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152400" y="457196"/>
                </a:moveTo>
                <a:lnTo>
                  <a:pt x="132406" y="456755"/>
                </a:lnTo>
                <a:lnTo>
                  <a:pt x="114402" y="455507"/>
                </a:lnTo>
                <a:lnTo>
                  <a:pt x="76218" y="444783"/>
                </a:lnTo>
                <a:lnTo>
                  <a:pt x="76200" y="444497"/>
                </a:lnTo>
                <a:lnTo>
                  <a:pt x="76200" y="241295"/>
                </a:lnTo>
                <a:lnTo>
                  <a:pt x="73550" y="237964"/>
                </a:lnTo>
                <a:lnTo>
                  <a:pt x="66064" y="234963"/>
                </a:lnTo>
                <a:lnTo>
                  <a:pt x="21568" y="229112"/>
                </a:lnTo>
                <a:lnTo>
                  <a:pt x="0" y="228596"/>
                </a:lnTo>
                <a:lnTo>
                  <a:pt x="19993" y="228155"/>
                </a:lnTo>
                <a:lnTo>
                  <a:pt x="37997" y="226907"/>
                </a:lnTo>
                <a:lnTo>
                  <a:pt x="76181" y="216183"/>
                </a:lnTo>
                <a:lnTo>
                  <a:pt x="76200" y="215897"/>
                </a:lnTo>
                <a:lnTo>
                  <a:pt x="76200" y="12695"/>
                </a:lnTo>
                <a:lnTo>
                  <a:pt x="78849" y="9364"/>
                </a:lnTo>
                <a:lnTo>
                  <a:pt x="86335" y="6363"/>
                </a:lnTo>
                <a:lnTo>
                  <a:pt x="97958" y="3810"/>
                </a:lnTo>
                <a:lnTo>
                  <a:pt x="113023" y="1821"/>
                </a:lnTo>
                <a:lnTo>
                  <a:pt x="130831" y="512"/>
                </a:lnTo>
                <a:lnTo>
                  <a:pt x="1506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64991" y="4843296"/>
            <a:ext cx="79375" cy="228600"/>
          </a:xfrm>
          <a:custGeom>
            <a:avLst/>
            <a:gdLst/>
            <a:ahLst/>
            <a:cxnLst/>
            <a:rect l="l" t="t" r="r" b="b"/>
            <a:pathLst>
              <a:path w="79375" h="228600">
                <a:moveTo>
                  <a:pt x="75926" y="0"/>
                </a:moveTo>
                <a:lnTo>
                  <a:pt x="57507" y="1067"/>
                </a:lnTo>
                <a:lnTo>
                  <a:pt x="44571" y="3403"/>
                </a:lnTo>
                <a:lnTo>
                  <a:pt x="39688" y="6579"/>
                </a:lnTo>
                <a:lnTo>
                  <a:pt x="39688" y="107671"/>
                </a:lnTo>
                <a:lnTo>
                  <a:pt x="39540" y="108245"/>
                </a:lnTo>
                <a:lnTo>
                  <a:pt x="33124" y="111310"/>
                </a:lnTo>
                <a:lnTo>
                  <a:pt x="19087" y="113462"/>
                </a:lnTo>
                <a:lnTo>
                  <a:pt x="0" y="114275"/>
                </a:lnTo>
                <a:lnTo>
                  <a:pt x="3451" y="114300"/>
                </a:lnTo>
                <a:lnTo>
                  <a:pt x="21869" y="115367"/>
                </a:lnTo>
                <a:lnTo>
                  <a:pt x="34805" y="117703"/>
                </a:lnTo>
                <a:lnTo>
                  <a:pt x="39688" y="120879"/>
                </a:lnTo>
                <a:lnTo>
                  <a:pt x="39687" y="221971"/>
                </a:lnTo>
                <a:lnTo>
                  <a:pt x="39835" y="222545"/>
                </a:lnTo>
                <a:lnTo>
                  <a:pt x="46250" y="225610"/>
                </a:lnTo>
                <a:lnTo>
                  <a:pt x="60287" y="227762"/>
                </a:lnTo>
                <a:lnTo>
                  <a:pt x="79375" y="228575"/>
                </a:lnTo>
                <a:lnTo>
                  <a:pt x="75926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64991" y="4843296"/>
            <a:ext cx="79375" cy="228600"/>
          </a:xfrm>
          <a:custGeom>
            <a:avLst/>
            <a:gdLst/>
            <a:ahLst/>
            <a:cxnLst/>
            <a:rect l="l" t="t" r="r" b="b"/>
            <a:pathLst>
              <a:path w="79375" h="228600">
                <a:moveTo>
                  <a:pt x="79375" y="228575"/>
                </a:moveTo>
                <a:lnTo>
                  <a:pt x="60287" y="227763"/>
                </a:lnTo>
                <a:lnTo>
                  <a:pt x="46250" y="225610"/>
                </a:lnTo>
                <a:lnTo>
                  <a:pt x="39834" y="222545"/>
                </a:lnTo>
                <a:lnTo>
                  <a:pt x="39687" y="221971"/>
                </a:lnTo>
                <a:lnTo>
                  <a:pt x="39688" y="120879"/>
                </a:lnTo>
                <a:lnTo>
                  <a:pt x="34804" y="117702"/>
                </a:lnTo>
                <a:lnTo>
                  <a:pt x="21868" y="115367"/>
                </a:lnTo>
                <a:lnTo>
                  <a:pt x="3450" y="114300"/>
                </a:lnTo>
                <a:lnTo>
                  <a:pt x="0" y="114275"/>
                </a:lnTo>
                <a:lnTo>
                  <a:pt x="19087" y="113463"/>
                </a:lnTo>
                <a:lnTo>
                  <a:pt x="33124" y="111310"/>
                </a:lnTo>
                <a:lnTo>
                  <a:pt x="39540" y="108245"/>
                </a:lnTo>
                <a:lnTo>
                  <a:pt x="39688" y="107671"/>
                </a:lnTo>
                <a:lnTo>
                  <a:pt x="39688" y="6579"/>
                </a:lnTo>
                <a:lnTo>
                  <a:pt x="44571" y="3402"/>
                </a:lnTo>
                <a:lnTo>
                  <a:pt x="57507" y="1067"/>
                </a:lnTo>
                <a:lnTo>
                  <a:pt x="759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26792" y="5300472"/>
            <a:ext cx="533400" cy="1905"/>
          </a:xfrm>
          <a:custGeom>
            <a:avLst/>
            <a:gdLst/>
            <a:ahLst/>
            <a:cxnLst/>
            <a:rect l="l" t="t" r="r" b="b"/>
            <a:pathLst>
              <a:path w="533400" h="1904">
                <a:moveTo>
                  <a:pt x="0" y="0"/>
                </a:moveTo>
                <a:lnTo>
                  <a:pt x="5334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69355" y="5242879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5" h="118110">
                <a:moveTo>
                  <a:pt x="15153" y="0"/>
                </a:moveTo>
                <a:lnTo>
                  <a:pt x="7371" y="2023"/>
                </a:lnTo>
                <a:lnTo>
                  <a:pt x="266" y="14119"/>
                </a:lnTo>
                <a:lnTo>
                  <a:pt x="2289" y="21902"/>
                </a:lnTo>
                <a:lnTo>
                  <a:pt x="65632" y="59104"/>
                </a:lnTo>
                <a:lnTo>
                  <a:pt x="2068" y="95929"/>
                </a:lnTo>
                <a:lnTo>
                  <a:pt x="0" y="103700"/>
                </a:lnTo>
                <a:lnTo>
                  <a:pt x="7031" y="115837"/>
                </a:lnTo>
                <a:lnTo>
                  <a:pt x="14801" y="117908"/>
                </a:lnTo>
                <a:lnTo>
                  <a:pt x="116041" y="59254"/>
                </a:lnTo>
                <a:lnTo>
                  <a:pt x="15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691132" y="4762834"/>
            <a:ext cx="845819" cy="723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28600">
              <a:lnSpc>
                <a:spcPct val="187500"/>
              </a:lnSpc>
            </a:pP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 spc="7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–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–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endParaRPr baseline="-21164" sz="1575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79192" y="4919472"/>
            <a:ext cx="533400" cy="1905"/>
          </a:xfrm>
          <a:custGeom>
            <a:avLst/>
            <a:gdLst/>
            <a:ahLst/>
            <a:cxnLst/>
            <a:rect l="l" t="t" r="r" b="b"/>
            <a:pathLst>
              <a:path w="533400" h="1904">
                <a:moveTo>
                  <a:pt x="0" y="0"/>
                </a:moveTo>
                <a:lnTo>
                  <a:pt x="5334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21755" y="4861879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5" h="118110">
                <a:moveTo>
                  <a:pt x="15153" y="0"/>
                </a:moveTo>
                <a:lnTo>
                  <a:pt x="7371" y="2023"/>
                </a:lnTo>
                <a:lnTo>
                  <a:pt x="266" y="14119"/>
                </a:lnTo>
                <a:lnTo>
                  <a:pt x="2289" y="21902"/>
                </a:lnTo>
                <a:lnTo>
                  <a:pt x="65632" y="59104"/>
                </a:lnTo>
                <a:lnTo>
                  <a:pt x="2068" y="95929"/>
                </a:lnTo>
                <a:lnTo>
                  <a:pt x="0" y="103700"/>
                </a:lnTo>
                <a:lnTo>
                  <a:pt x="7031" y="115837"/>
                </a:lnTo>
                <a:lnTo>
                  <a:pt x="14801" y="117908"/>
                </a:lnTo>
                <a:lnTo>
                  <a:pt x="116041" y="59254"/>
                </a:lnTo>
                <a:lnTo>
                  <a:pt x="15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6332" y="1791034"/>
            <a:ext cx="148399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45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6895" y="1791034"/>
            <a:ext cx="210121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[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)]/(</a:t>
            </a:r>
            <a:r>
              <a:rPr dirty="0" sz="160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6332" y="2273634"/>
            <a:ext cx="7408545" cy="723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tasso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ariazione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nell’in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5">
                <a:latin typeface="Franklin Gothic Book"/>
                <a:cs typeface="Franklin Gothic Book"/>
              </a:rPr>
              <a:t> [x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;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]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Il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tass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ariazione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delle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funzioni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lineari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è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costan</a:t>
            </a:r>
            <a:r>
              <a:rPr dirty="0" sz="16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uguale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al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coe</a:t>
            </a:r>
            <a:r>
              <a:rPr dirty="0" sz="1600" spc="25">
                <a:solidFill>
                  <a:srgbClr val="9412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icien</a:t>
            </a:r>
            <a:r>
              <a:rPr dirty="0" sz="16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-5">
                <a:latin typeface="Franklin Gothic Medium"/>
                <a:cs typeface="Franklin Gothic Medium"/>
              </a:rPr>
              <a:t>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68205" y="3473258"/>
            <a:ext cx="3175" cy="2209800"/>
          </a:xfrm>
          <a:custGeom>
            <a:avLst/>
            <a:gdLst/>
            <a:ahLst/>
            <a:cxnLst/>
            <a:rect l="l" t="t" r="r" b="b"/>
            <a:pathLst>
              <a:path w="3175" h="2209800">
                <a:moveTo>
                  <a:pt x="0" y="2209801"/>
                </a:moveTo>
                <a:lnTo>
                  <a:pt x="31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12316" y="3448055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4">
                <a:moveTo>
                  <a:pt x="88408" y="50408"/>
                </a:moveTo>
                <a:lnTo>
                  <a:pt x="59027" y="50408"/>
                </a:lnTo>
                <a:lnTo>
                  <a:pt x="95951" y="113915"/>
                </a:lnTo>
                <a:lnTo>
                  <a:pt x="103723" y="115972"/>
                </a:lnTo>
                <a:lnTo>
                  <a:pt x="115850" y="108921"/>
                </a:lnTo>
                <a:lnTo>
                  <a:pt x="117909" y="101147"/>
                </a:lnTo>
                <a:lnTo>
                  <a:pt x="88408" y="50408"/>
                </a:lnTo>
                <a:close/>
              </a:path>
              <a:path w="118110" h="116204">
                <a:moveTo>
                  <a:pt x="59099" y="0"/>
                </a:moveTo>
                <a:lnTo>
                  <a:pt x="0" y="100978"/>
                </a:lnTo>
                <a:lnTo>
                  <a:pt x="2035" y="108757"/>
                </a:lnTo>
                <a:lnTo>
                  <a:pt x="14142" y="115844"/>
                </a:lnTo>
                <a:lnTo>
                  <a:pt x="21922" y="113808"/>
                </a:lnTo>
                <a:lnTo>
                  <a:pt x="59027" y="50408"/>
                </a:lnTo>
                <a:lnTo>
                  <a:pt x="88408" y="50408"/>
                </a:lnTo>
                <a:lnTo>
                  <a:pt x="59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36392" y="5376672"/>
            <a:ext cx="4495800" cy="1905"/>
          </a:xfrm>
          <a:custGeom>
            <a:avLst/>
            <a:gdLst/>
            <a:ahLst/>
            <a:cxnLst/>
            <a:rect l="l" t="t" r="r" b="b"/>
            <a:pathLst>
              <a:path w="4495800" h="1904">
                <a:moveTo>
                  <a:pt x="0" y="0"/>
                </a:moveTo>
                <a:lnTo>
                  <a:pt x="44958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41472" y="5319279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81" y="0"/>
                </a:moveTo>
                <a:lnTo>
                  <a:pt x="7104" y="2043"/>
                </a:lnTo>
                <a:lnTo>
                  <a:pt x="31" y="14157"/>
                </a:lnTo>
                <a:lnTo>
                  <a:pt x="2075" y="21935"/>
                </a:lnTo>
                <a:lnTo>
                  <a:pt x="65515" y="58971"/>
                </a:lnTo>
                <a:lnTo>
                  <a:pt x="2049" y="95963"/>
                </a:lnTo>
                <a:lnTo>
                  <a:pt x="0" y="103738"/>
                </a:lnTo>
                <a:lnTo>
                  <a:pt x="7063" y="115858"/>
                </a:lnTo>
                <a:lnTo>
                  <a:pt x="14839" y="117908"/>
                </a:lnTo>
                <a:lnTo>
                  <a:pt x="115924" y="58988"/>
                </a:lnTo>
                <a:lnTo>
                  <a:pt x="148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17391" y="4233672"/>
            <a:ext cx="3733800" cy="1371600"/>
          </a:xfrm>
          <a:custGeom>
            <a:avLst/>
            <a:gdLst/>
            <a:ahLst/>
            <a:cxnLst/>
            <a:rect l="l" t="t" r="r" b="b"/>
            <a:pathLst>
              <a:path w="3733800" h="1371600">
                <a:moveTo>
                  <a:pt x="0" y="1371600"/>
                </a:moveTo>
                <a:lnTo>
                  <a:pt x="3733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49405" y="4844860"/>
            <a:ext cx="3175" cy="533400"/>
          </a:xfrm>
          <a:custGeom>
            <a:avLst/>
            <a:gdLst/>
            <a:ahLst/>
            <a:cxnLst/>
            <a:rect l="l" t="t" r="r" b="b"/>
            <a:pathLst>
              <a:path w="3175" h="533400">
                <a:moveTo>
                  <a:pt x="3174" y="0"/>
                </a:moveTo>
                <a:lnTo>
                  <a:pt x="0" y="533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82805" y="4616260"/>
            <a:ext cx="3175" cy="762000"/>
          </a:xfrm>
          <a:custGeom>
            <a:avLst/>
            <a:gdLst/>
            <a:ahLst/>
            <a:cxnLst/>
            <a:rect l="l" t="t" r="r" b="b"/>
            <a:pathLst>
              <a:path w="3175" h="762000">
                <a:moveTo>
                  <a:pt x="3174" y="0"/>
                </a:moveTo>
                <a:lnTo>
                  <a:pt x="0" y="762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69791" y="4843272"/>
            <a:ext cx="2514600" cy="1905"/>
          </a:xfrm>
          <a:custGeom>
            <a:avLst/>
            <a:gdLst/>
            <a:ahLst/>
            <a:cxnLst/>
            <a:rect l="l" t="t" r="r" b="b"/>
            <a:pathLst>
              <a:path w="2514600" h="1904">
                <a:moveTo>
                  <a:pt x="0" y="0"/>
                </a:moveTo>
                <a:lnTo>
                  <a:pt x="25146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69791" y="4614672"/>
            <a:ext cx="2514600" cy="1905"/>
          </a:xfrm>
          <a:custGeom>
            <a:avLst/>
            <a:gdLst/>
            <a:ahLst/>
            <a:cxnLst/>
            <a:rect l="l" t="t" r="r" b="b"/>
            <a:pathLst>
              <a:path w="2514600" h="1904">
                <a:moveTo>
                  <a:pt x="2514600" y="1588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681732" y="4610434"/>
            <a:ext cx="3608070" cy="1181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 spc="7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–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endParaRPr baseline="-21164" sz="1575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6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tabLst>
                <a:tab pos="5207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 spc="7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endParaRPr baseline="-21164" sz="1575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/>
          <p:nvPr/>
        </p:nvSpPr>
        <p:spPr>
          <a:xfrm>
            <a:off x="1383791" y="1947672"/>
            <a:ext cx="8382000" cy="480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38732" y="1867234"/>
            <a:ext cx="7541895" cy="398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80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re</a:t>
            </a:r>
            <a:r>
              <a:rPr dirty="0" sz="16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ese</a:t>
            </a:r>
            <a:r>
              <a:rPr dirty="0" sz="16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cizi</a:t>
            </a:r>
            <a:r>
              <a:rPr dirty="0" sz="16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perme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icar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abbiamo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capi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774700">
              <a:lnSpc>
                <a:spcPct val="100000"/>
              </a:lnSpc>
              <a:tabLst>
                <a:tab pos="1139825" algn="l"/>
              </a:tabLst>
            </a:pPr>
            <a:r>
              <a:rPr dirty="0" sz="1800" spc="40">
                <a:solidFill>
                  <a:srgbClr val="9412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	</a:t>
            </a:r>
            <a:r>
              <a:rPr dirty="0" sz="1600" spc="-5" i="1">
                <a:latin typeface="Franklin Gothic Book"/>
                <a:cs typeface="Franklin Gothic Book"/>
              </a:rPr>
              <a:t>Da</a:t>
            </a:r>
            <a:r>
              <a:rPr dirty="0" sz="1600" spc="-3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e funzioni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650">
              <a:latin typeface="Times New Roman"/>
              <a:cs typeface="Times New Roman"/>
            </a:endParaRPr>
          </a:p>
          <a:p>
            <a:pPr marL="1079500" indent="-304800">
              <a:lnSpc>
                <a:spcPts val="1910"/>
              </a:lnSpc>
              <a:buFont typeface="Franklin Gothic Book"/>
              <a:buAutoNum type="alphaLcParenBoth"/>
              <a:tabLst>
                <a:tab pos="110490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F(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)=1,8</a:t>
            </a:r>
            <a:r>
              <a:rPr dirty="0" sz="1600" i="1">
                <a:latin typeface="Franklin Gothic Book"/>
                <a:cs typeface="Franklin Gothic Book"/>
              </a:rPr>
              <a:t>C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+</a:t>
            </a:r>
            <a:r>
              <a:rPr dirty="0" sz="1600" spc="-5" i="1">
                <a:latin typeface="Franklin Gothic Book"/>
                <a:cs typeface="Franklin Gothic Book"/>
              </a:rPr>
              <a:t> 3</a:t>
            </a:r>
            <a:r>
              <a:rPr dirty="0" sz="1600" i="1">
                <a:latin typeface="Franklin Gothic Book"/>
                <a:cs typeface="Franklin Gothic Book"/>
              </a:rPr>
              <a:t>2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esprime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grad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35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ahrenhei</a:t>
            </a:r>
            <a:r>
              <a:rPr dirty="0" sz="1600" i="1">
                <a:latin typeface="Franklin Gothic Book"/>
                <a:cs typeface="Franklin Gothic Book"/>
              </a:rPr>
              <a:t>t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n funzione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Centigradi;</a:t>
            </a:r>
            <a:endParaRPr sz="1600">
              <a:latin typeface="Franklin Gothic Book"/>
              <a:cs typeface="Franklin Gothic Book"/>
            </a:endParaRPr>
          </a:p>
          <a:p>
            <a:pPr marL="1079500" marR="382905" indent="-304800">
              <a:lnSpc>
                <a:spcPts val="1900"/>
              </a:lnSpc>
              <a:spcBef>
                <a:spcPts val="70"/>
              </a:spcBef>
              <a:buFont typeface="Franklin Gothic Book"/>
              <a:buAutoNum type="alphaLcParenBoth"/>
              <a:tabLst>
                <a:tab pos="107950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v(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</a:t>
            </a:r>
            <a:r>
              <a:rPr dirty="0" sz="1600" spc="-5" i="1">
                <a:latin typeface="Franklin Gothic Book"/>
                <a:cs typeface="Franklin Gothic Book"/>
              </a:rPr>
              <a:t> g</a:t>
            </a:r>
            <a:r>
              <a:rPr dirty="0" sz="1600" i="1">
                <a:latin typeface="Franklin Gothic Book"/>
                <a:cs typeface="Franklin Gothic Book"/>
              </a:rPr>
              <a:t>t +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v</a:t>
            </a:r>
            <a:r>
              <a:rPr dirty="0" baseline="-21164" sz="1575" spc="7" i="1">
                <a:latin typeface="Franklin Gothic Book"/>
                <a:cs typeface="Franklin Gothic Book"/>
              </a:rPr>
              <a:t>0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esprime</a:t>
            </a:r>
            <a:r>
              <a:rPr dirty="0" sz="1600" spc="-5" i="1">
                <a:latin typeface="Franklin Gothic Book"/>
                <a:cs typeface="Franklin Gothic Book"/>
              </a:rPr>
              <a:t> 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2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elocità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cadut</a:t>
            </a:r>
            <a:r>
              <a:rPr dirty="0" sz="1600" i="1">
                <a:latin typeface="Franklin Gothic Book"/>
                <a:cs typeface="Franklin Gothic Book"/>
              </a:rPr>
              <a:t>a nel</a:t>
            </a:r>
            <a:r>
              <a:rPr dirty="0" sz="1600" spc="-5" i="1">
                <a:latin typeface="Franklin Gothic Book"/>
                <a:cs typeface="Franklin Gothic Book"/>
              </a:rPr>
              <a:t> vu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com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 funzione</a:t>
            </a:r>
            <a:r>
              <a:rPr dirty="0" sz="1600" i="1">
                <a:latin typeface="Franklin Gothic Book"/>
                <a:cs typeface="Franklin Gothic Book"/>
              </a:rPr>
              <a:t> del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35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po;</a:t>
            </a:r>
            <a:endParaRPr sz="1600">
              <a:latin typeface="Franklin Gothic Book"/>
              <a:cs typeface="Franklin Gothic Book"/>
            </a:endParaRPr>
          </a:p>
          <a:p>
            <a:pPr marL="1040765" indent="-266065">
              <a:lnSpc>
                <a:spcPts val="1839"/>
              </a:lnSpc>
              <a:buFont typeface="Franklin Gothic Book"/>
              <a:buAutoNum type="alphaLcParenBoth"/>
              <a:tabLst>
                <a:tab pos="104140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x(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5" i="1">
                <a:latin typeface="Franklin Gothic Book"/>
                <a:cs typeface="Franklin Gothic Book"/>
              </a:rPr>
              <a:t>)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 +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x</a:t>
            </a:r>
            <a:r>
              <a:rPr dirty="0" baseline="-21164" sz="1575" spc="7" i="1">
                <a:latin typeface="Franklin Gothic Book"/>
                <a:cs typeface="Franklin Gothic Book"/>
              </a:rPr>
              <a:t>0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7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esprime</a:t>
            </a:r>
            <a:r>
              <a:rPr dirty="0" sz="1600" spc="-5" i="1">
                <a:latin typeface="Franklin Gothic Book"/>
                <a:cs typeface="Franklin Gothic Book"/>
              </a:rPr>
              <a:t> l</a:t>
            </a:r>
            <a:r>
              <a:rPr dirty="0" sz="1600" i="1">
                <a:latin typeface="Franklin Gothic Book"/>
                <a:cs typeface="Franklin Gothic Book"/>
              </a:rPr>
              <a:t>a posizione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u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mu</a:t>
            </a:r>
            <a:r>
              <a:rPr dirty="0" sz="1600" spc="-35" i="1"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elocità</a:t>
            </a:r>
            <a:endParaRPr sz="1600">
              <a:latin typeface="Franklin Gothic Book"/>
              <a:cs typeface="Franklin Gothic Book"/>
            </a:endParaRPr>
          </a:p>
          <a:p>
            <a:pPr marL="1079500">
              <a:lnSpc>
                <a:spcPct val="100000"/>
              </a:lnSpc>
              <a:spcBef>
                <a:spcPts val="80"/>
              </a:spcBef>
            </a:pPr>
            <a:r>
              <a:rPr dirty="0" sz="1600" spc="-5" i="1">
                <a:latin typeface="Franklin Gothic Book"/>
                <a:cs typeface="Franklin Gothic Book"/>
              </a:rPr>
              <a:t>co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tan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v  e posizione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inizial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x</a:t>
            </a:r>
            <a:r>
              <a:rPr dirty="0" baseline="-21164" sz="1575" spc="7" i="1">
                <a:latin typeface="Franklin Gothic Book"/>
                <a:cs typeface="Franklin Gothic Book"/>
              </a:rPr>
              <a:t>0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(m</a:t>
            </a:r>
            <a:r>
              <a:rPr dirty="0" sz="1600" spc="-20" i="1">
                <a:latin typeface="Franklin Gothic Book"/>
                <a:cs typeface="Franklin Gothic Book"/>
              </a:rPr>
              <a:t>o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spc="-25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ttilineo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uni</a:t>
            </a:r>
            <a:r>
              <a:rPr dirty="0" sz="1600" spc="-20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orme);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774700" marR="101600">
              <a:lnSpc>
                <a:spcPts val="1900"/>
              </a:lnSpc>
            </a:pPr>
            <a:r>
              <a:rPr dirty="0" sz="1600" spc="-5" i="1">
                <a:latin typeface="Franklin Gothic Book"/>
                <a:cs typeface="Franklin Gothic Book"/>
              </a:rPr>
              <a:t>Quan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al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 tasso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ariazion</a:t>
            </a:r>
            <a:r>
              <a:rPr dirty="0" sz="1600" i="1">
                <a:latin typeface="Franklin Gothic Book"/>
                <a:cs typeface="Franklin Gothic Book"/>
              </a:rPr>
              <a:t>e delle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tre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funzioni? 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Quan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al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ariazione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delle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funzioni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negli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in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alli</a:t>
            </a:r>
            <a:endParaRPr sz="1600">
              <a:latin typeface="Franklin Gothic Book"/>
              <a:cs typeface="Franklin Gothic Book"/>
            </a:endParaRPr>
          </a:p>
          <a:p>
            <a:pPr marL="774700">
              <a:lnSpc>
                <a:spcPts val="1839"/>
              </a:lnSpc>
            </a:pPr>
            <a:r>
              <a:rPr dirty="0" sz="1600" spc="-5" i="1">
                <a:latin typeface="Franklin Gothic Book"/>
                <a:cs typeface="Franklin Gothic Book"/>
              </a:rPr>
              <a:t>(a</a:t>
            </a:r>
            <a:r>
              <a:rPr dirty="0" sz="1600" i="1">
                <a:latin typeface="Franklin Gothic Book"/>
                <a:cs typeface="Franklin Gothic Book"/>
              </a:rPr>
              <a:t>)  </a:t>
            </a:r>
            <a:r>
              <a:rPr dirty="0" sz="1600" spc="-5" i="1">
                <a:latin typeface="Franklin Gothic Book"/>
                <a:cs typeface="Franklin Gothic Book"/>
              </a:rPr>
              <a:t>[</a:t>
            </a:r>
            <a:r>
              <a:rPr dirty="0" sz="1600" i="1">
                <a:latin typeface="Franklin Gothic Book"/>
                <a:cs typeface="Franklin Gothic Book"/>
              </a:rPr>
              <a:t>C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sz="1600" spc="-10" i="1">
                <a:latin typeface="Franklin Gothic Book"/>
                <a:cs typeface="Franklin Gothic Book"/>
              </a:rPr>
              <a:t>,C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]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</a:t>
            </a:r>
            <a:r>
              <a:rPr dirty="0" sz="1600" spc="-5" i="1">
                <a:latin typeface="Franklin Gothic Book"/>
                <a:cs typeface="Franklin Gothic Book"/>
              </a:rPr>
              <a:t> [</a:t>
            </a:r>
            <a:r>
              <a:rPr dirty="0" sz="1600" spc="-25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8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5" i="1">
                <a:latin typeface="Franklin Gothic Book"/>
                <a:cs typeface="Franklin Gothic Book"/>
              </a:rPr>
              <a:t>20]</a:t>
            </a:r>
            <a:endParaRPr sz="1600">
              <a:latin typeface="Franklin Gothic Book"/>
              <a:cs typeface="Franklin Gothic Book"/>
            </a:endParaRPr>
          </a:p>
          <a:p>
            <a:pPr marL="774700">
              <a:lnSpc>
                <a:spcPts val="1910"/>
              </a:lnSpc>
              <a:spcBef>
                <a:spcPts val="80"/>
              </a:spcBef>
              <a:tabLst>
                <a:tab pos="1155065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(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spc="-10" i="1">
                <a:latin typeface="Franklin Gothic Book"/>
                <a:cs typeface="Franklin Gothic Book"/>
              </a:rPr>
              <a:t>)	</a:t>
            </a:r>
            <a:r>
              <a:rPr dirty="0" sz="1600" spc="-5" i="1">
                <a:latin typeface="Franklin Gothic Book"/>
                <a:cs typeface="Franklin Gothic Book"/>
              </a:rPr>
              <a:t>[</a:t>
            </a:r>
            <a:r>
              <a:rPr dirty="0" sz="1600" i="1">
                <a:latin typeface="Franklin Gothic Book"/>
                <a:cs typeface="Franklin Gothic Book"/>
              </a:rPr>
              <a:t>t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,t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]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</a:t>
            </a:r>
            <a:r>
              <a:rPr dirty="0" sz="1600" spc="-5" i="1">
                <a:latin typeface="Franklin Gothic Book"/>
                <a:cs typeface="Franklin Gothic Book"/>
              </a:rPr>
              <a:t> [</a:t>
            </a:r>
            <a:r>
              <a:rPr dirty="0" sz="1600" spc="-6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0,20]</a:t>
            </a:r>
            <a:endParaRPr sz="1600">
              <a:latin typeface="Franklin Gothic Book"/>
              <a:cs typeface="Franklin Gothic Book"/>
            </a:endParaRPr>
          </a:p>
          <a:p>
            <a:pPr marL="774700">
              <a:lnSpc>
                <a:spcPts val="1910"/>
              </a:lnSpc>
              <a:tabLst>
                <a:tab pos="1142365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(c)	</a:t>
            </a:r>
            <a:r>
              <a:rPr dirty="0" sz="1600" spc="-5" i="1">
                <a:latin typeface="Franklin Gothic Book"/>
                <a:cs typeface="Franklin Gothic Book"/>
              </a:rPr>
              <a:t>[</a:t>
            </a:r>
            <a:r>
              <a:rPr dirty="0" sz="1600" i="1">
                <a:latin typeface="Franklin Gothic Book"/>
                <a:cs typeface="Franklin Gothic Book"/>
              </a:rPr>
              <a:t>t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,t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]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</a:t>
            </a:r>
            <a:r>
              <a:rPr dirty="0" sz="1600" spc="-5" i="1">
                <a:latin typeface="Franklin Gothic Book"/>
                <a:cs typeface="Franklin Gothic Book"/>
              </a:rPr>
              <a:t> [5</a:t>
            </a:r>
            <a:r>
              <a:rPr dirty="0" sz="1600" spc="-65" i="1">
                <a:latin typeface="Franklin Gothic Book"/>
                <a:cs typeface="Franklin Gothic Book"/>
              </a:rPr>
              <a:t>,</a:t>
            </a:r>
            <a:r>
              <a:rPr dirty="0" sz="1600" spc="-4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5</a:t>
            </a:r>
            <a:r>
              <a:rPr dirty="0" sz="1600" i="1">
                <a:latin typeface="Franklin Gothic Book"/>
                <a:cs typeface="Franklin Gothic Book"/>
              </a:rPr>
              <a:t>] 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8691" y="1673982"/>
            <a:ext cx="8026400" cy="899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0300"/>
              </a:lnSpc>
            </a:pPr>
            <a:r>
              <a:rPr dirty="0" sz="18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La</a:t>
            </a:r>
            <a:r>
              <a:rPr dirty="0" sz="18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 legge</a:t>
            </a:r>
            <a:r>
              <a:rPr dirty="0" sz="18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individuale</a:t>
            </a:r>
            <a:r>
              <a:rPr dirty="0" sz="18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della</a:t>
            </a:r>
            <a:r>
              <a:rPr dirty="0" sz="18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008F00"/>
                </a:solidFill>
                <a:latin typeface="Franklin Gothic Medium"/>
                <a:cs typeface="Franklin Gothic Medium"/>
              </a:rPr>
              <a:t>domanda</a:t>
            </a:r>
            <a:r>
              <a:rPr dirty="0" sz="18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008F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dell’o</a:t>
            </a:r>
            <a:r>
              <a:rPr dirty="0" sz="1800" spc="25">
                <a:solidFill>
                  <a:srgbClr val="008F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25">
                <a:solidFill>
                  <a:srgbClr val="008F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5">
                <a:solidFill>
                  <a:srgbClr val="008F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25">
                <a:solidFill>
                  <a:srgbClr val="008F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5">
                <a:solidFill>
                  <a:srgbClr val="008F00"/>
                </a:solidFill>
                <a:latin typeface="Franklin Gothic Medium"/>
                <a:cs typeface="Franklin Gothic Medium"/>
              </a:rPr>
              <a:t>ta</a:t>
            </a:r>
            <a:r>
              <a:rPr dirty="0" sz="18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15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economia,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(cioe</a:t>
            </a:r>
            <a:r>
              <a:rPr dirty="0" sz="1600" spc="-5">
                <a:latin typeface="Franklin Gothic Book"/>
                <a:cs typeface="Franklin Gothic Book"/>
              </a:rPr>
              <a:t>’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uantita’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consumo)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ben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richies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pi</a:t>
            </a:r>
            <a:r>
              <a:rPr dirty="0" sz="1600">
                <a:latin typeface="Franklin Gothic Book"/>
                <a:cs typeface="Franklin Gothic Book"/>
              </a:rPr>
              <a:t>o abiti)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e’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espressa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10">
                <a:latin typeface="Franklin Gothic Book"/>
                <a:cs typeface="Franklin Gothic Book"/>
              </a:rPr>
              <a:t> relazione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(funzione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uantita’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ben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endu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prezz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1742" y="2986146"/>
            <a:ext cx="5937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3070" algn="l"/>
              </a:tabLst>
            </a:pPr>
            <a:r>
              <a:rPr dirty="0" sz="1800" spc="-20">
                <a:latin typeface="Franklin Gothic Medium"/>
                <a:cs typeface="Franklin Gothic Medium"/>
              </a:rPr>
              <a:t>P</a:t>
            </a:r>
            <a:r>
              <a:rPr dirty="0" sz="1800" spc="-5">
                <a:latin typeface="Franklin Gothic Medium"/>
                <a:cs typeface="Franklin Gothic Medium"/>
              </a:rPr>
              <a:t>:</a:t>
            </a:r>
            <a:r>
              <a:rPr dirty="0" sz="1800">
                <a:latin typeface="Franklin Gothic Medium"/>
                <a:cs typeface="Franklin Gothic Medium"/>
              </a:rPr>
              <a:t>	</a:t>
            </a:r>
            <a:r>
              <a:rPr dirty="0" sz="1800" spc="-15">
                <a:latin typeface="Franklin Gothic Medium"/>
                <a:cs typeface="Franklin Gothic Medium"/>
              </a:rPr>
              <a:t>Q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3984" y="2986146"/>
            <a:ext cx="44386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Franklin Gothic Medium"/>
                <a:cs typeface="Franklin Gothic Medium"/>
              </a:rPr>
              <a:t>P(Q)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17391" y="3090672"/>
            <a:ext cx="457200" cy="1905"/>
          </a:xfrm>
          <a:custGeom>
            <a:avLst/>
            <a:gdLst/>
            <a:ahLst/>
            <a:cxnLst/>
            <a:rect l="l" t="t" r="r" b="b"/>
            <a:pathLst>
              <a:path w="457200" h="1905">
                <a:moveTo>
                  <a:pt x="0" y="0"/>
                </a:moveTo>
                <a:lnTo>
                  <a:pt x="4572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83732" y="3033041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205" y="0"/>
                </a:moveTo>
                <a:lnTo>
                  <a:pt x="7421" y="2019"/>
                </a:lnTo>
                <a:lnTo>
                  <a:pt x="311" y="14112"/>
                </a:lnTo>
                <a:lnTo>
                  <a:pt x="2330" y="21896"/>
                </a:lnTo>
                <a:lnTo>
                  <a:pt x="65655" y="59129"/>
                </a:lnTo>
                <a:lnTo>
                  <a:pt x="2073" y="95923"/>
                </a:lnTo>
                <a:lnTo>
                  <a:pt x="0" y="103692"/>
                </a:lnTo>
                <a:lnTo>
                  <a:pt x="7026" y="115834"/>
                </a:lnTo>
                <a:lnTo>
                  <a:pt x="14795" y="117908"/>
                </a:lnTo>
                <a:lnTo>
                  <a:pt x="116064" y="59305"/>
                </a:lnTo>
                <a:lnTo>
                  <a:pt x="15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46392" y="3090672"/>
            <a:ext cx="2971798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53422" y="4591724"/>
            <a:ext cx="529590" cy="1263015"/>
          </a:xfrm>
          <a:custGeom>
            <a:avLst/>
            <a:gdLst/>
            <a:ahLst/>
            <a:cxnLst/>
            <a:rect l="l" t="t" r="r" b="b"/>
            <a:pathLst>
              <a:path w="529590" h="1263014">
                <a:moveTo>
                  <a:pt x="468942" y="273686"/>
                </a:moveTo>
                <a:lnTo>
                  <a:pt x="239179" y="273686"/>
                </a:lnTo>
                <a:lnTo>
                  <a:pt x="256751" y="327345"/>
                </a:lnTo>
                <a:lnTo>
                  <a:pt x="271013" y="381394"/>
                </a:lnTo>
                <a:lnTo>
                  <a:pt x="281999" y="435693"/>
                </a:lnTo>
                <a:lnTo>
                  <a:pt x="289742" y="490104"/>
                </a:lnTo>
                <a:lnTo>
                  <a:pt x="294275" y="544488"/>
                </a:lnTo>
                <a:lnTo>
                  <a:pt x="295633" y="598706"/>
                </a:lnTo>
                <a:lnTo>
                  <a:pt x="293849" y="652620"/>
                </a:lnTo>
                <a:lnTo>
                  <a:pt x="288956" y="706090"/>
                </a:lnTo>
                <a:lnTo>
                  <a:pt x="280989" y="758978"/>
                </a:lnTo>
                <a:lnTo>
                  <a:pt x="269980" y="811144"/>
                </a:lnTo>
                <a:lnTo>
                  <a:pt x="255963" y="862451"/>
                </a:lnTo>
                <a:lnTo>
                  <a:pt x="238972" y="912759"/>
                </a:lnTo>
                <a:lnTo>
                  <a:pt x="219040" y="961929"/>
                </a:lnTo>
                <a:lnTo>
                  <a:pt x="196201" y="1009823"/>
                </a:lnTo>
                <a:lnTo>
                  <a:pt x="170489" y="1056301"/>
                </a:lnTo>
                <a:lnTo>
                  <a:pt x="141936" y="1101226"/>
                </a:lnTo>
                <a:lnTo>
                  <a:pt x="110578" y="1144457"/>
                </a:lnTo>
                <a:lnTo>
                  <a:pt x="76446" y="1185857"/>
                </a:lnTo>
                <a:lnTo>
                  <a:pt x="39576" y="1225286"/>
                </a:lnTo>
                <a:lnTo>
                  <a:pt x="0" y="1262606"/>
                </a:lnTo>
                <a:lnTo>
                  <a:pt x="59200" y="1230941"/>
                </a:lnTo>
                <a:lnTo>
                  <a:pt x="115004" y="1195281"/>
                </a:lnTo>
                <a:lnTo>
                  <a:pt x="167319" y="1155867"/>
                </a:lnTo>
                <a:lnTo>
                  <a:pt x="216050" y="1112939"/>
                </a:lnTo>
                <a:lnTo>
                  <a:pt x="261106" y="1066738"/>
                </a:lnTo>
                <a:lnTo>
                  <a:pt x="302393" y="1017505"/>
                </a:lnTo>
                <a:lnTo>
                  <a:pt x="339817" y="965481"/>
                </a:lnTo>
                <a:lnTo>
                  <a:pt x="373286" y="910905"/>
                </a:lnTo>
                <a:lnTo>
                  <a:pt x="402707" y="854020"/>
                </a:lnTo>
                <a:lnTo>
                  <a:pt x="427986" y="795065"/>
                </a:lnTo>
                <a:lnTo>
                  <a:pt x="449030" y="734282"/>
                </a:lnTo>
                <a:lnTo>
                  <a:pt x="465747" y="671911"/>
                </a:lnTo>
                <a:lnTo>
                  <a:pt x="478042" y="608192"/>
                </a:lnTo>
                <a:lnTo>
                  <a:pt x="485824" y="543368"/>
                </a:lnTo>
                <a:lnTo>
                  <a:pt x="488998" y="477677"/>
                </a:lnTo>
                <a:lnTo>
                  <a:pt x="487471" y="411362"/>
                </a:lnTo>
                <a:lnTo>
                  <a:pt x="481151" y="344663"/>
                </a:lnTo>
                <a:lnTo>
                  <a:pt x="469945" y="277820"/>
                </a:lnTo>
                <a:lnTo>
                  <a:pt x="468942" y="273686"/>
                </a:lnTo>
                <a:close/>
              </a:path>
              <a:path w="529590" h="1263014">
                <a:moveTo>
                  <a:pt x="230308" y="0"/>
                </a:moveTo>
                <a:lnTo>
                  <a:pt x="142471" y="338227"/>
                </a:lnTo>
                <a:lnTo>
                  <a:pt x="239179" y="273686"/>
                </a:lnTo>
                <a:lnTo>
                  <a:pt x="468942" y="273686"/>
                </a:lnTo>
                <a:lnTo>
                  <a:pt x="453759" y="211074"/>
                </a:lnTo>
                <a:lnTo>
                  <a:pt x="432499" y="144666"/>
                </a:lnTo>
                <a:lnTo>
                  <a:pt x="529206" y="80125"/>
                </a:lnTo>
                <a:lnTo>
                  <a:pt x="230308" y="0"/>
                </a:lnTo>
                <a:close/>
              </a:path>
            </a:pathLst>
          </a:custGeom>
          <a:solidFill>
            <a:srgbClr val="0A31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02425" y="5518047"/>
            <a:ext cx="1452245" cy="552450"/>
          </a:xfrm>
          <a:custGeom>
            <a:avLst/>
            <a:gdLst/>
            <a:ahLst/>
            <a:cxnLst/>
            <a:rect l="l" t="t" r="r" b="b"/>
            <a:pathLst>
              <a:path w="1452245" h="552450">
                <a:moveTo>
                  <a:pt x="193321" y="0"/>
                </a:moveTo>
                <a:lnTo>
                  <a:pt x="0" y="129020"/>
                </a:lnTo>
                <a:lnTo>
                  <a:pt x="44814" y="190840"/>
                </a:lnTo>
                <a:lnTo>
                  <a:pt x="93480" y="248047"/>
                </a:lnTo>
                <a:lnTo>
                  <a:pt x="145673" y="300570"/>
                </a:lnTo>
                <a:lnTo>
                  <a:pt x="201069" y="348337"/>
                </a:lnTo>
                <a:lnTo>
                  <a:pt x="259345" y="391277"/>
                </a:lnTo>
                <a:lnTo>
                  <a:pt x="320176" y="429318"/>
                </a:lnTo>
                <a:lnTo>
                  <a:pt x="383239" y="462389"/>
                </a:lnTo>
                <a:lnTo>
                  <a:pt x="448210" y="490417"/>
                </a:lnTo>
                <a:lnTo>
                  <a:pt x="514764" y="513331"/>
                </a:lnTo>
                <a:lnTo>
                  <a:pt x="582578" y="531060"/>
                </a:lnTo>
                <a:lnTo>
                  <a:pt x="651327" y="543531"/>
                </a:lnTo>
                <a:lnTo>
                  <a:pt x="720689" y="550674"/>
                </a:lnTo>
                <a:lnTo>
                  <a:pt x="790338" y="552416"/>
                </a:lnTo>
                <a:lnTo>
                  <a:pt x="859951" y="548686"/>
                </a:lnTo>
                <a:lnTo>
                  <a:pt x="929204" y="539413"/>
                </a:lnTo>
                <a:lnTo>
                  <a:pt x="997774" y="524524"/>
                </a:lnTo>
                <a:lnTo>
                  <a:pt x="1065335" y="503948"/>
                </a:lnTo>
                <a:lnTo>
                  <a:pt x="1131564" y="477613"/>
                </a:lnTo>
                <a:lnTo>
                  <a:pt x="1196138" y="445448"/>
                </a:lnTo>
                <a:lnTo>
                  <a:pt x="1232399" y="423396"/>
                </a:lnTo>
                <a:lnTo>
                  <a:pt x="983659" y="423396"/>
                </a:lnTo>
                <a:lnTo>
                  <a:pt x="914009" y="421654"/>
                </a:lnTo>
                <a:lnTo>
                  <a:pt x="844648" y="414511"/>
                </a:lnTo>
                <a:lnTo>
                  <a:pt x="775898" y="402039"/>
                </a:lnTo>
                <a:lnTo>
                  <a:pt x="708085" y="384311"/>
                </a:lnTo>
                <a:lnTo>
                  <a:pt x="641530" y="361396"/>
                </a:lnTo>
                <a:lnTo>
                  <a:pt x="576560" y="333368"/>
                </a:lnTo>
                <a:lnTo>
                  <a:pt x="513497" y="300298"/>
                </a:lnTo>
                <a:lnTo>
                  <a:pt x="452666" y="262257"/>
                </a:lnTo>
                <a:lnTo>
                  <a:pt x="394390" y="219317"/>
                </a:lnTo>
                <a:lnTo>
                  <a:pt x="338994" y="171549"/>
                </a:lnTo>
                <a:lnTo>
                  <a:pt x="286801" y="119026"/>
                </a:lnTo>
                <a:lnTo>
                  <a:pt x="238136" y="61819"/>
                </a:lnTo>
                <a:lnTo>
                  <a:pt x="193321" y="0"/>
                </a:lnTo>
                <a:close/>
              </a:path>
              <a:path w="1452245" h="552450">
                <a:moveTo>
                  <a:pt x="1452053" y="278362"/>
                </a:moveTo>
                <a:lnTo>
                  <a:pt x="1389459" y="316429"/>
                </a:lnTo>
                <a:lnTo>
                  <a:pt x="1324885" y="348593"/>
                </a:lnTo>
                <a:lnTo>
                  <a:pt x="1258656" y="374928"/>
                </a:lnTo>
                <a:lnTo>
                  <a:pt x="1191094" y="395504"/>
                </a:lnTo>
                <a:lnTo>
                  <a:pt x="1122525" y="410393"/>
                </a:lnTo>
                <a:lnTo>
                  <a:pt x="1053272" y="419666"/>
                </a:lnTo>
                <a:lnTo>
                  <a:pt x="983659" y="423396"/>
                </a:lnTo>
                <a:lnTo>
                  <a:pt x="1232399" y="423396"/>
                </a:lnTo>
                <a:lnTo>
                  <a:pt x="1258732" y="407381"/>
                </a:lnTo>
                <a:lnTo>
                  <a:pt x="1452053" y="278362"/>
                </a:lnTo>
                <a:close/>
              </a:path>
            </a:pathLst>
          </a:custGeom>
          <a:solidFill>
            <a:srgbClr val="0727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02425" y="4591723"/>
            <a:ext cx="1880235" cy="1478915"/>
          </a:xfrm>
          <a:custGeom>
            <a:avLst/>
            <a:gdLst/>
            <a:ahLst/>
            <a:cxnLst/>
            <a:rect l="l" t="t" r="r" b="b"/>
            <a:pathLst>
              <a:path w="1880234" h="1478914">
                <a:moveTo>
                  <a:pt x="1350996" y="1262608"/>
                </a:moveTo>
                <a:lnTo>
                  <a:pt x="1390572" y="1225288"/>
                </a:lnTo>
                <a:lnTo>
                  <a:pt x="1427442" y="1185859"/>
                </a:lnTo>
                <a:lnTo>
                  <a:pt x="1461574" y="1144459"/>
                </a:lnTo>
                <a:lnTo>
                  <a:pt x="1492933" y="1101227"/>
                </a:lnTo>
                <a:lnTo>
                  <a:pt x="1521485" y="1056303"/>
                </a:lnTo>
                <a:lnTo>
                  <a:pt x="1547197" y="1009824"/>
                </a:lnTo>
                <a:lnTo>
                  <a:pt x="1570036" y="961931"/>
                </a:lnTo>
                <a:lnTo>
                  <a:pt x="1589968" y="912760"/>
                </a:lnTo>
                <a:lnTo>
                  <a:pt x="1606959" y="862452"/>
                </a:lnTo>
                <a:lnTo>
                  <a:pt x="1620976" y="811146"/>
                </a:lnTo>
                <a:lnTo>
                  <a:pt x="1631985" y="758979"/>
                </a:lnTo>
                <a:lnTo>
                  <a:pt x="1639953" y="706091"/>
                </a:lnTo>
                <a:lnTo>
                  <a:pt x="1644845" y="652621"/>
                </a:lnTo>
                <a:lnTo>
                  <a:pt x="1646630" y="598707"/>
                </a:lnTo>
                <a:lnTo>
                  <a:pt x="1645272" y="544489"/>
                </a:lnTo>
                <a:lnTo>
                  <a:pt x="1640738" y="490104"/>
                </a:lnTo>
                <a:lnTo>
                  <a:pt x="1632995" y="435693"/>
                </a:lnTo>
                <a:lnTo>
                  <a:pt x="1622010" y="381394"/>
                </a:lnTo>
                <a:lnTo>
                  <a:pt x="1607748" y="327345"/>
                </a:lnTo>
                <a:lnTo>
                  <a:pt x="1590176" y="273686"/>
                </a:lnTo>
                <a:lnTo>
                  <a:pt x="1493468" y="338228"/>
                </a:lnTo>
                <a:lnTo>
                  <a:pt x="1581304" y="0"/>
                </a:lnTo>
                <a:lnTo>
                  <a:pt x="1880204" y="80126"/>
                </a:lnTo>
                <a:lnTo>
                  <a:pt x="1783496" y="144667"/>
                </a:lnTo>
                <a:lnTo>
                  <a:pt x="1802914" y="204637"/>
                </a:lnTo>
                <a:lnTo>
                  <a:pt x="1818196" y="264989"/>
                </a:lnTo>
                <a:lnTo>
                  <a:pt x="1829398" y="325538"/>
                </a:lnTo>
                <a:lnTo>
                  <a:pt x="1836579" y="386097"/>
                </a:lnTo>
                <a:lnTo>
                  <a:pt x="1839797" y="446481"/>
                </a:lnTo>
                <a:lnTo>
                  <a:pt x="1839110" y="506502"/>
                </a:lnTo>
                <a:lnTo>
                  <a:pt x="1834577" y="565976"/>
                </a:lnTo>
                <a:lnTo>
                  <a:pt x="1826255" y="624717"/>
                </a:lnTo>
                <a:lnTo>
                  <a:pt x="1814203" y="682538"/>
                </a:lnTo>
                <a:lnTo>
                  <a:pt x="1798478" y="739253"/>
                </a:lnTo>
                <a:lnTo>
                  <a:pt x="1779139" y="794676"/>
                </a:lnTo>
                <a:lnTo>
                  <a:pt x="1756245" y="848623"/>
                </a:lnTo>
                <a:lnTo>
                  <a:pt x="1729852" y="900905"/>
                </a:lnTo>
                <a:lnTo>
                  <a:pt x="1700020" y="951338"/>
                </a:lnTo>
                <a:lnTo>
                  <a:pt x="1666807" y="999736"/>
                </a:lnTo>
                <a:lnTo>
                  <a:pt x="1630270" y="1045913"/>
                </a:lnTo>
                <a:lnTo>
                  <a:pt x="1590468" y="1089682"/>
                </a:lnTo>
                <a:lnTo>
                  <a:pt x="1547459" y="1130857"/>
                </a:lnTo>
                <a:lnTo>
                  <a:pt x="1501301" y="1169254"/>
                </a:lnTo>
                <a:lnTo>
                  <a:pt x="1452053" y="1204685"/>
                </a:lnTo>
                <a:lnTo>
                  <a:pt x="1258732" y="1333705"/>
                </a:lnTo>
                <a:lnTo>
                  <a:pt x="1196138" y="1371771"/>
                </a:lnTo>
                <a:lnTo>
                  <a:pt x="1131564" y="1403936"/>
                </a:lnTo>
                <a:lnTo>
                  <a:pt x="1065334" y="1430271"/>
                </a:lnTo>
                <a:lnTo>
                  <a:pt x="997773" y="1450847"/>
                </a:lnTo>
                <a:lnTo>
                  <a:pt x="929204" y="1465736"/>
                </a:lnTo>
                <a:lnTo>
                  <a:pt x="859951" y="1475009"/>
                </a:lnTo>
                <a:lnTo>
                  <a:pt x="790337" y="1478739"/>
                </a:lnTo>
                <a:lnTo>
                  <a:pt x="720688" y="1476997"/>
                </a:lnTo>
                <a:lnTo>
                  <a:pt x="651327" y="1469854"/>
                </a:lnTo>
                <a:lnTo>
                  <a:pt x="582577" y="1457383"/>
                </a:lnTo>
                <a:lnTo>
                  <a:pt x="514763" y="1439654"/>
                </a:lnTo>
                <a:lnTo>
                  <a:pt x="448209" y="1416740"/>
                </a:lnTo>
                <a:lnTo>
                  <a:pt x="383239" y="1388712"/>
                </a:lnTo>
                <a:lnTo>
                  <a:pt x="320176" y="1355642"/>
                </a:lnTo>
                <a:lnTo>
                  <a:pt x="259345" y="1317601"/>
                </a:lnTo>
                <a:lnTo>
                  <a:pt x="201069" y="1274661"/>
                </a:lnTo>
                <a:lnTo>
                  <a:pt x="145672" y="1226893"/>
                </a:lnTo>
                <a:lnTo>
                  <a:pt x="93480" y="1174370"/>
                </a:lnTo>
                <a:lnTo>
                  <a:pt x="44814" y="1117163"/>
                </a:lnTo>
                <a:lnTo>
                  <a:pt x="0" y="1055344"/>
                </a:lnTo>
                <a:lnTo>
                  <a:pt x="193321" y="926324"/>
                </a:lnTo>
                <a:lnTo>
                  <a:pt x="238135" y="988143"/>
                </a:lnTo>
                <a:lnTo>
                  <a:pt x="286801" y="1045350"/>
                </a:lnTo>
                <a:lnTo>
                  <a:pt x="338994" y="1097873"/>
                </a:lnTo>
                <a:lnTo>
                  <a:pt x="394390" y="1145641"/>
                </a:lnTo>
                <a:lnTo>
                  <a:pt x="452666" y="1188581"/>
                </a:lnTo>
                <a:lnTo>
                  <a:pt x="513497" y="1226622"/>
                </a:lnTo>
                <a:lnTo>
                  <a:pt x="576560" y="1259692"/>
                </a:lnTo>
                <a:lnTo>
                  <a:pt x="641531" y="1287720"/>
                </a:lnTo>
                <a:lnTo>
                  <a:pt x="708085" y="1310634"/>
                </a:lnTo>
                <a:lnTo>
                  <a:pt x="775899" y="1328363"/>
                </a:lnTo>
                <a:lnTo>
                  <a:pt x="844648" y="1340835"/>
                </a:lnTo>
                <a:lnTo>
                  <a:pt x="914010" y="1347977"/>
                </a:lnTo>
                <a:lnTo>
                  <a:pt x="983659" y="1349720"/>
                </a:lnTo>
                <a:lnTo>
                  <a:pt x="1053272" y="1345990"/>
                </a:lnTo>
                <a:lnTo>
                  <a:pt x="1122525" y="1336716"/>
                </a:lnTo>
                <a:lnTo>
                  <a:pt x="1191094" y="1321827"/>
                </a:lnTo>
                <a:lnTo>
                  <a:pt x="1258656" y="1301251"/>
                </a:lnTo>
                <a:lnTo>
                  <a:pt x="1324885" y="1274917"/>
                </a:lnTo>
                <a:lnTo>
                  <a:pt x="1389459" y="1242752"/>
                </a:lnTo>
                <a:lnTo>
                  <a:pt x="1452053" y="12046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64792" y="3776471"/>
            <a:ext cx="3860798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/>
          <p:nvPr/>
        </p:nvSpPr>
        <p:spPr>
          <a:xfrm>
            <a:off x="1688592" y="1490471"/>
            <a:ext cx="8229598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3132" y="2405502"/>
            <a:ext cx="39636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2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. </a:t>
            </a:r>
            <a:r>
              <a:rPr dirty="0" sz="1600" i="1">
                <a:latin typeface="Franklin Gothic Book"/>
                <a:cs typeface="Franklin Gothic Book"/>
              </a:rPr>
              <a:t>Calcolare</a:t>
            </a:r>
            <a:r>
              <a:rPr dirty="0" sz="1600" spc="4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tassi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ariazion</a:t>
            </a:r>
            <a:r>
              <a:rPr dirty="0" sz="1600" i="1">
                <a:latin typeface="Franklin Gothic Book"/>
                <a:cs typeface="Franklin Gothic Book"/>
              </a:rPr>
              <a:t>e delle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funzioni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2453132" y="2680034"/>
            <a:ext cx="350456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23900">
              <a:lnSpc>
                <a:spcPts val="1910"/>
              </a:lnSpc>
              <a:tabLst>
                <a:tab pos="2272665" algn="l"/>
              </a:tabLst>
            </a:pP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(x</a:t>
            </a:r>
            <a:r>
              <a:rPr dirty="0" sz="1600" i="1">
                <a:latin typeface="Franklin Gothic Book"/>
                <a:cs typeface="Franklin Gothic Book"/>
              </a:rPr>
              <a:t>) =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	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sz="1600" spc="-5" i="1">
                <a:latin typeface="Franklin Gothic Book"/>
                <a:cs typeface="Franklin Gothic Book"/>
              </a:rPr>
              <a:t>(x</a:t>
            </a:r>
            <a:r>
              <a:rPr dirty="0" sz="1600" i="1">
                <a:latin typeface="Franklin Gothic Book"/>
                <a:cs typeface="Franklin Gothic Book"/>
              </a:rPr>
              <a:t>) =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-3x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+ 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1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ts val="1910"/>
              </a:lnSpc>
            </a:pPr>
            <a:r>
              <a:rPr dirty="0" sz="1600" i="1">
                <a:latin typeface="Franklin Gothic Book"/>
                <a:cs typeface="Franklin Gothic Book"/>
              </a:rPr>
              <a:t>negli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in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all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 [1,3</a:t>
            </a:r>
            <a:r>
              <a:rPr dirty="0" sz="1600" i="1">
                <a:latin typeface="Franklin Gothic Book"/>
                <a:cs typeface="Franklin Gothic Book"/>
              </a:rPr>
              <a:t>] e </a:t>
            </a:r>
            <a:r>
              <a:rPr dirty="0" sz="1600" spc="-5" i="1">
                <a:latin typeface="Franklin Gothic Book"/>
                <a:cs typeface="Franklin Gothic Book"/>
              </a:rPr>
              <a:t>[1,6].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7625" y="2680034"/>
            <a:ext cx="114236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baseline="-21164" sz="1575" spc="7" i="1">
                <a:latin typeface="Franklin Gothic Book"/>
                <a:cs typeface="Franklin Gothic Book"/>
              </a:rPr>
              <a:t>3</a:t>
            </a:r>
            <a:r>
              <a:rPr dirty="0" sz="1600" spc="-5" i="1">
                <a:latin typeface="Franklin Gothic Book"/>
                <a:cs typeface="Franklin Gothic Book"/>
              </a:rPr>
              <a:t>(x</a:t>
            </a:r>
            <a:r>
              <a:rPr dirty="0" sz="1600" i="1">
                <a:latin typeface="Franklin Gothic Book"/>
                <a:cs typeface="Franklin Gothic Book"/>
              </a:rPr>
              <a:t>) =</a:t>
            </a:r>
            <a:r>
              <a:rPr dirty="0" sz="1600" spc="-5" i="1">
                <a:latin typeface="Franklin Gothic Book"/>
                <a:cs typeface="Franklin Gothic Book"/>
              </a:rPr>
              <a:t> 2</a:t>
            </a:r>
            <a:r>
              <a:rPr dirty="0" sz="1600" i="1">
                <a:latin typeface="Franklin Gothic Book"/>
                <a:cs typeface="Franklin Gothic Book"/>
              </a:rPr>
              <a:t>x –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3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53132" y="3573902"/>
            <a:ext cx="6619875" cy="1722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57150">
              <a:lnSpc>
                <a:spcPct val="100400"/>
              </a:lnSpc>
            </a:pPr>
            <a:r>
              <a:rPr dirty="0" sz="18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3</a:t>
            </a:r>
            <a:r>
              <a:rPr dirty="0" sz="1800" i="1">
                <a:solidFill>
                  <a:srgbClr val="941200"/>
                </a:solidFill>
                <a:latin typeface="Franklin Gothic Medium"/>
                <a:cs typeface="Franklin Gothic Medium"/>
              </a:rPr>
              <a:t>.  </a:t>
            </a:r>
            <a:r>
              <a:rPr dirty="0" sz="1600" spc="-20" i="1">
                <a:latin typeface="Franklin Gothic Book"/>
                <a:cs typeface="Franklin Gothic Book"/>
              </a:rPr>
              <a:t>U</a:t>
            </a:r>
            <a:r>
              <a:rPr dirty="0" sz="1600" i="1">
                <a:latin typeface="Franklin Gothic Book"/>
                <a:cs typeface="Franklin Gothic Book"/>
              </a:rPr>
              <a:t>na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pianta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cresc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5" i="1">
                <a:latin typeface="Franklin Gothic Book"/>
                <a:cs typeface="Franklin Gothic Book"/>
              </a:rPr>
              <a:t>al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ezza,</a:t>
            </a:r>
            <a:r>
              <a:rPr dirty="0" sz="1600" spc="-5" i="1">
                <a:latin typeface="Franklin Gothic Book"/>
                <a:cs typeface="Franklin Gothic Book"/>
              </a:rPr>
              <a:t> 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10" i="1">
                <a:latin typeface="Franklin Gothic Book"/>
                <a:cs typeface="Franklin Gothic Book"/>
              </a:rPr>
              <a:t>modo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uni</a:t>
            </a:r>
            <a:r>
              <a:rPr dirty="0" sz="1600" spc="-20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orme,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tre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millim</a:t>
            </a:r>
            <a:r>
              <a:rPr dirty="0" sz="1600" spc="-2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tri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ogni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due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giorni</a:t>
            </a:r>
            <a:r>
              <a:rPr dirty="0" sz="1600" i="1">
                <a:latin typeface="Franklin Gothic Book"/>
                <a:cs typeface="Franklin Gothic Book"/>
              </a:rPr>
              <a:t>.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Supponendo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pianta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germin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oggi,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ual</a:t>
            </a:r>
            <a:r>
              <a:rPr dirty="0" sz="1600" i="1">
                <a:latin typeface="Franklin Gothic Book"/>
                <a:cs typeface="Franklin Gothic Book"/>
              </a:rPr>
              <a:t>e funzione</a:t>
            </a:r>
            <a:r>
              <a:rPr dirty="0" sz="1600" spc="-5" i="1">
                <a:latin typeface="Franklin Gothic Book"/>
                <a:cs typeface="Franklin Gothic Book"/>
              </a:rPr>
              <a:t> h(t)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15" i="1">
                <a:latin typeface="Franklin Gothic Book"/>
                <a:cs typeface="Franklin Gothic Book"/>
              </a:rPr>
              <a:t>co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h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rappresenta</a:t>
            </a:r>
            <a:r>
              <a:rPr dirty="0" sz="1600" spc="-5" i="1">
                <a:latin typeface="Franklin Gothic Book"/>
                <a:cs typeface="Franklin Gothic Book"/>
              </a:rPr>
              <a:t> l’al</a:t>
            </a:r>
            <a:r>
              <a:rPr dirty="0" sz="1600" spc="-3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ezza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della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pianta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 è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 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35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conta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5" i="1">
                <a:latin typeface="Franklin Gothic Book"/>
                <a:cs typeface="Franklin Gothic Book"/>
              </a:rPr>
              <a:t>giorni,</a:t>
            </a:r>
            <a:endParaRPr sz="1600">
              <a:latin typeface="Franklin Gothic Book"/>
              <a:cs typeface="Franklin Gothic Book"/>
            </a:endParaRPr>
          </a:p>
          <a:p>
            <a:pPr algn="just" marL="12700">
              <a:lnSpc>
                <a:spcPts val="1889"/>
              </a:lnSpc>
            </a:pPr>
            <a:r>
              <a:rPr dirty="0" sz="1600" i="1">
                <a:latin typeface="Franklin Gothic Book"/>
                <a:cs typeface="Franklin Gothic Book"/>
              </a:rPr>
              <a:t>descri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crescit</a:t>
            </a:r>
            <a:r>
              <a:rPr dirty="0" sz="1600" i="1">
                <a:latin typeface="Franklin Gothic Book"/>
                <a:cs typeface="Franklin Gothic Book"/>
              </a:rPr>
              <a:t>a della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pianta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nel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35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po?</a:t>
            </a:r>
            <a:endParaRPr sz="1600">
              <a:latin typeface="Franklin Gothic Book"/>
              <a:cs typeface="Franklin Gothic Book"/>
            </a:endParaRPr>
          </a:p>
          <a:p>
            <a:pPr marL="12700" marR="819150">
              <a:lnSpc>
                <a:spcPts val="1900"/>
              </a:lnSpc>
              <a:spcBef>
                <a:spcPts val="70"/>
              </a:spcBef>
            </a:pPr>
            <a:r>
              <a:rPr dirty="0" sz="1600" spc="-5" i="1">
                <a:latin typeface="Franklin Gothic Book"/>
                <a:cs typeface="Franklin Gothic Book"/>
              </a:rPr>
              <a:t>Quant</a:t>
            </a:r>
            <a:r>
              <a:rPr dirty="0" sz="1600" i="1">
                <a:latin typeface="Franklin Gothic Book"/>
                <a:cs typeface="Franklin Gothic Book"/>
              </a:rPr>
              <a:t>i millim</a:t>
            </a:r>
            <a:r>
              <a:rPr dirty="0" sz="1600" spc="-2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tri</a:t>
            </a:r>
            <a:r>
              <a:rPr dirty="0" sz="1600" spc="-5" i="1">
                <a:latin typeface="Franklin Gothic Book"/>
                <a:cs typeface="Franklin Gothic Book"/>
              </a:rPr>
              <a:t> sar</a:t>
            </a:r>
            <a:r>
              <a:rPr dirty="0" sz="1600" i="1">
                <a:latin typeface="Franklin Gothic Book"/>
                <a:cs typeface="Franklin Gothic Book"/>
              </a:rPr>
              <a:t>à </a:t>
            </a:r>
            <a:r>
              <a:rPr dirty="0" sz="1600" spc="-5" i="1">
                <a:latin typeface="Franklin Gothic Book"/>
                <a:cs typeface="Franklin Gothic Book"/>
              </a:rPr>
              <a:t>alt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pianta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tra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2</a:t>
            </a:r>
            <a:r>
              <a:rPr dirty="0" sz="1600" spc="-5" i="1">
                <a:latin typeface="Franklin Gothic Book"/>
                <a:cs typeface="Franklin Gothic Book"/>
              </a:rPr>
              <a:t> giorn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mezzo?</a:t>
            </a:r>
            <a:r>
              <a:rPr dirty="0" sz="1600" spc="-5" i="1">
                <a:latin typeface="Franklin Gothic Book"/>
                <a:cs typeface="Franklin Gothic Book"/>
              </a:rPr>
              <a:t> Qua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è </a:t>
            </a:r>
            <a:r>
              <a:rPr dirty="0" sz="1600" spc="-5" i="1">
                <a:latin typeface="Franklin Gothic Book"/>
                <a:cs typeface="Franklin Gothic Book"/>
              </a:rPr>
              <a:t>la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ariazion</a:t>
            </a:r>
            <a:r>
              <a:rPr dirty="0" sz="1600" i="1">
                <a:latin typeface="Franklin Gothic Book"/>
                <a:cs typeface="Franklin Gothic Book"/>
              </a:rPr>
              <a:t>e di</a:t>
            </a:r>
            <a:r>
              <a:rPr dirty="0" sz="1600" spc="-5" i="1">
                <a:latin typeface="Franklin Gothic Book"/>
                <a:cs typeface="Franklin Gothic Book"/>
              </a:rPr>
              <a:t> h(t</a:t>
            </a:r>
            <a:r>
              <a:rPr dirty="0" sz="1600" i="1">
                <a:latin typeface="Franklin Gothic Book"/>
                <a:cs typeface="Franklin Gothic Book"/>
              </a:rPr>
              <a:t>) </a:t>
            </a:r>
            <a:r>
              <a:rPr dirty="0" sz="1600" spc="-10" i="1">
                <a:latin typeface="Franklin Gothic Book"/>
                <a:cs typeface="Franklin Gothic Book"/>
              </a:rPr>
              <a:t>tra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oggi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2</a:t>
            </a:r>
            <a:r>
              <a:rPr dirty="0" sz="1600" spc="-5" i="1">
                <a:latin typeface="Franklin Gothic Book"/>
                <a:cs typeface="Franklin Gothic Book"/>
              </a:rPr>
              <a:t> giorn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mezzo?</a:t>
            </a:r>
            <a:r>
              <a:rPr dirty="0" sz="1600" spc="-5" i="1">
                <a:latin typeface="Franklin Gothic Book"/>
                <a:cs typeface="Franklin Gothic Book"/>
              </a:rPr>
              <a:t> Quan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al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 tasso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endParaRPr sz="1600">
              <a:latin typeface="Franklin Gothic Book"/>
              <a:cs typeface="Franklin Gothic Book"/>
            </a:endParaRPr>
          </a:p>
          <a:p>
            <a:pPr algn="just"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ariazion</a:t>
            </a:r>
            <a:r>
              <a:rPr dirty="0" sz="1600" i="1">
                <a:latin typeface="Franklin Gothic Book"/>
                <a:cs typeface="Franklin Gothic Book"/>
              </a:rPr>
              <a:t>e dell’al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ezza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nello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esso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in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all</a:t>
            </a:r>
            <a:r>
              <a:rPr dirty="0" sz="1600" i="1">
                <a:latin typeface="Franklin Gothic Book"/>
                <a:cs typeface="Franklin Gothic Book"/>
              </a:rPr>
              <a:t>o 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35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po?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2692" y="2338446"/>
            <a:ext cx="14058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0">
                <a:latin typeface="Franklin Gothic Book"/>
                <a:cs typeface="Franklin Gothic Book"/>
              </a:rPr>
              <a:t>M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tti</a:t>
            </a:r>
            <a:r>
              <a:rPr dirty="0" sz="1800" spc="-5">
                <a:latin typeface="Franklin Gothic Book"/>
                <a:cs typeface="Franklin Gothic Book"/>
              </a:rPr>
              <a:t> i</a:t>
            </a:r>
            <a:r>
              <a:rPr dirty="0" sz="1800">
                <a:latin typeface="Franklin Gothic Book"/>
                <a:cs typeface="Franklin Gothic Book"/>
              </a:rPr>
              <a:t>n </a:t>
            </a:r>
            <a:r>
              <a:rPr dirty="0" sz="1800" spc="-15">
                <a:latin typeface="Franklin Gothic Book"/>
                <a:cs typeface="Franklin Gothic Book"/>
              </a:rPr>
              <a:t>pausa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6664" y="2338446"/>
            <a:ext cx="26250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latin typeface="Franklin Gothic Book"/>
                <a:cs typeface="Franklin Gothic Book"/>
              </a:rPr>
              <a:t>pe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60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minuti</a:t>
            </a:r>
            <a:r>
              <a:rPr dirty="0" sz="1800" spc="-5">
                <a:latin typeface="Franklin Gothic Book"/>
                <a:cs typeface="Franklin Gothic Book"/>
              </a:rPr>
              <a:t> (a</a:t>
            </a:r>
            <a:r>
              <a:rPr dirty="0" sz="1800">
                <a:latin typeface="Franklin Gothic Book"/>
                <a:cs typeface="Franklin Gothic Book"/>
              </a:rPr>
              <a:t>l </a:t>
            </a:r>
            <a:r>
              <a:rPr dirty="0" sz="1800" spc="-10">
                <a:latin typeface="Franklin Gothic Book"/>
                <a:cs typeface="Franklin Gothic Book"/>
              </a:rPr>
              <a:t>massimo)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8741" y="3329046"/>
            <a:ext cx="438086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289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	</a:t>
            </a:r>
            <a:r>
              <a:rPr dirty="0" sz="1800" spc="-15">
                <a:latin typeface="Franklin Gothic Book"/>
                <a:cs typeface="Franklin Gothic Book"/>
              </a:rPr>
              <a:t>p</a:t>
            </a:r>
            <a:r>
              <a:rPr dirty="0" sz="1800" spc="-40">
                <a:latin typeface="Franklin Gothic Book"/>
                <a:cs typeface="Franklin Gothic Book"/>
              </a:rPr>
              <a:t>r</a:t>
            </a:r>
            <a:r>
              <a:rPr dirty="0" sz="1800" spc="-40">
                <a:latin typeface="Franklin Gothic Book"/>
                <a:cs typeface="Franklin Gothic Book"/>
              </a:rPr>
              <a:t>o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rispondere,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n </a:t>
            </a:r>
            <a:r>
              <a:rPr dirty="0" sz="1800" spc="-15">
                <a:latin typeface="Franklin Gothic Book"/>
                <a:cs typeface="Franklin Gothic Book"/>
              </a:rPr>
              <a:t>modo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ttaglia</a:t>
            </a:r>
            <a:r>
              <a:rPr dirty="0" sz="1800" spc="-4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…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291" y="5627746"/>
            <a:ext cx="7212330" cy="91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marR="5080" indent="-285750">
              <a:lnSpc>
                <a:spcPct val="120400"/>
              </a:lnSpc>
            </a:pP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Quando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hai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20">
                <a:solidFill>
                  <a:srgbClr val="FF28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ini</a:t>
            </a:r>
            <a:r>
              <a:rPr dirty="0" sz="1800" spc="-4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o,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an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he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pensi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35">
                <a:solidFill>
                  <a:srgbClr val="FF28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rispos</a:t>
            </a:r>
            <a:r>
              <a:rPr dirty="0" sz="1800" spc="-4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corr</a:t>
            </a:r>
            <a:r>
              <a:rPr dirty="0" sz="1800" spc="-2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ttamen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tut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le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domande,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può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esser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mol</a:t>
            </a:r>
            <a:r>
              <a:rPr dirty="0" sz="1800" spc="-40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utile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leggere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at</a:t>
            </a:r>
            <a:r>
              <a:rPr dirty="0" sz="1800" spc="-30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entamen</a:t>
            </a:r>
            <a:r>
              <a:rPr dirty="0" sz="1800" spc="-20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le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rispos</a:t>
            </a:r>
            <a:r>
              <a:rPr dirty="0" sz="1800" spc="-40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 spc="-2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30">
                <a:solidFill>
                  <a:srgbClr val="FF28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are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risol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er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gl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ese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cizi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indicati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dal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simbolo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5591" y="2023872"/>
            <a:ext cx="787400" cy="78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08191" y="3471671"/>
            <a:ext cx="23622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70192" y="6367271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354694" y="0"/>
                </a:moveTo>
                <a:lnTo>
                  <a:pt x="354694" y="44847"/>
                </a:lnTo>
                <a:lnTo>
                  <a:pt x="0" y="44847"/>
                </a:lnTo>
                <a:lnTo>
                  <a:pt x="0" y="134541"/>
                </a:lnTo>
                <a:lnTo>
                  <a:pt x="354694" y="134541"/>
                </a:lnTo>
                <a:lnTo>
                  <a:pt x="354694" y="179388"/>
                </a:lnTo>
                <a:lnTo>
                  <a:pt x="444500" y="89694"/>
                </a:lnTo>
                <a:lnTo>
                  <a:pt x="354694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70192" y="6367272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0" y="44847"/>
                </a:moveTo>
                <a:lnTo>
                  <a:pt x="354695" y="44847"/>
                </a:lnTo>
                <a:lnTo>
                  <a:pt x="354695" y="0"/>
                </a:lnTo>
                <a:lnTo>
                  <a:pt x="444500" y="89694"/>
                </a:lnTo>
                <a:lnTo>
                  <a:pt x="354695" y="179388"/>
                </a:lnTo>
                <a:lnTo>
                  <a:pt x="354695" y="134541"/>
                </a:lnTo>
                <a:lnTo>
                  <a:pt x="0" y="134541"/>
                </a:lnTo>
                <a:lnTo>
                  <a:pt x="0" y="4484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36992" y="1642872"/>
            <a:ext cx="1304923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826382"/>
            <a:ext cx="7780020" cy="899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0400"/>
              </a:lnSpc>
            </a:pP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Soluzion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1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ese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cizio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40">
                <a:solidFill>
                  <a:srgbClr val="FF28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tass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ariazione</a:t>
            </a:r>
            <a:r>
              <a:rPr dirty="0" sz="1600" spc="-1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funzioni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costan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coe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icien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“a”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ermine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grad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ariabile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indipenden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funzioni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lineari.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Quindi: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2827015"/>
            <a:ext cx="2094864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07390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(a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114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 i="1">
                <a:latin typeface="Franklin Gothic Book"/>
                <a:cs typeface="Franklin Gothic Book"/>
              </a:rPr>
              <a:t>F(</a:t>
            </a:r>
            <a:r>
              <a:rPr dirty="0" sz="1600" i="1">
                <a:latin typeface="Franklin Gothic Book"/>
                <a:cs typeface="Franklin Gothic Book"/>
              </a:rPr>
              <a:t>C </a:t>
            </a:r>
            <a:r>
              <a:rPr dirty="0" sz="1600" spc="-5" i="1">
                <a:latin typeface="Franklin Gothic Book"/>
                <a:cs typeface="Franklin Gothic Book"/>
              </a:rPr>
              <a:t>)=1,8</a:t>
            </a:r>
            <a:r>
              <a:rPr dirty="0" sz="1600" i="1">
                <a:latin typeface="Franklin Gothic Book"/>
                <a:cs typeface="Franklin Gothic Book"/>
              </a:rPr>
              <a:t>C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+</a:t>
            </a:r>
            <a:r>
              <a:rPr dirty="0" sz="1600" spc="-5" i="1">
                <a:latin typeface="Franklin Gothic Book"/>
                <a:cs typeface="Franklin Gothic Book"/>
              </a:rPr>
              <a:t> 32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(b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1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 i="1">
                <a:latin typeface="Franklin Gothic Book"/>
                <a:cs typeface="Franklin Gothic Book"/>
              </a:rPr>
              <a:t>v(t</a:t>
            </a:r>
            <a:r>
              <a:rPr dirty="0" sz="1600" i="1">
                <a:latin typeface="Franklin Gothic Book"/>
                <a:cs typeface="Franklin Gothic Book"/>
              </a:rPr>
              <a:t>) =</a:t>
            </a:r>
            <a:r>
              <a:rPr dirty="0" sz="1600" spc="-5" i="1">
                <a:latin typeface="Franklin Gothic Book"/>
                <a:cs typeface="Franklin Gothic Book"/>
              </a:rPr>
              <a:t> g</a:t>
            </a:r>
            <a:r>
              <a:rPr dirty="0" sz="1600" i="1">
                <a:latin typeface="Franklin Gothic Book"/>
                <a:cs typeface="Franklin Gothic Book"/>
              </a:rPr>
              <a:t>t +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v</a:t>
            </a:r>
            <a:r>
              <a:rPr dirty="0" baseline="-21164" sz="1575" spc="7" i="1">
                <a:latin typeface="Franklin Gothic Book"/>
                <a:cs typeface="Franklin Gothic Book"/>
              </a:rPr>
              <a:t>0</a:t>
            </a:r>
            <a:endParaRPr baseline="-21164" sz="1575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8980" y="2827015"/>
            <a:ext cx="5513705" cy="927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19710">
              <a:lnSpc>
                <a:spcPct val="135400"/>
              </a:lnSpc>
              <a:tabLst>
                <a:tab pos="193675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(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5" i="1">
                <a:latin typeface="Franklin Gothic Book"/>
                <a:cs typeface="Franklin Gothic Book"/>
              </a:rPr>
              <a:t>F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–</a:t>
            </a:r>
            <a:r>
              <a:rPr dirty="0" sz="1600" i="1">
                <a:latin typeface="Franklin Gothic Book"/>
                <a:cs typeface="Franklin Gothic Book"/>
              </a:rPr>
              <a:t>F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)/</a:t>
            </a:r>
            <a:r>
              <a:rPr dirty="0" sz="1600" i="1">
                <a:latin typeface="Franklin Gothic Book"/>
                <a:cs typeface="Franklin Gothic Book"/>
              </a:rPr>
              <a:t>( 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–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</a:t>
            </a:r>
            <a:r>
              <a:rPr dirty="0" sz="1600" spc="-5" i="1">
                <a:latin typeface="Franklin Gothic Book"/>
                <a:cs typeface="Franklin Gothic Book"/>
              </a:rPr>
              <a:t> 1,</a:t>
            </a:r>
            <a:r>
              <a:rPr dirty="0" sz="1600" i="1">
                <a:latin typeface="Franklin Gothic Book"/>
                <a:cs typeface="Franklin Gothic Book"/>
              </a:rPr>
              <a:t>8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ogni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scelta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dell’in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5">
                <a:latin typeface="Franklin Gothic Book"/>
                <a:cs typeface="Franklin Gothic Book"/>
              </a:rPr>
              <a:t> [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,C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]</a:t>
            </a:r>
            <a:r>
              <a:rPr dirty="0" sz="1600" i="1">
                <a:latin typeface="Franklin Gothic Book"/>
                <a:cs typeface="Franklin Gothic Book"/>
              </a:rPr>
              <a:t>. (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v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–</a:t>
            </a:r>
            <a:r>
              <a:rPr dirty="0" sz="1600" i="1">
                <a:latin typeface="Franklin Gothic Book"/>
                <a:cs typeface="Franklin Gothic Book"/>
              </a:rPr>
              <a:t>v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)/</a:t>
            </a:r>
            <a:r>
              <a:rPr dirty="0" sz="1600" i="1">
                <a:latin typeface="Franklin Gothic Book"/>
                <a:cs typeface="Franklin Gothic Book"/>
              </a:rPr>
              <a:t>( 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–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g	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ogni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scelta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dell’in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5">
                <a:latin typeface="Franklin Gothic Book"/>
                <a:cs typeface="Franklin Gothic Book"/>
              </a:rPr>
              <a:t> [</a:t>
            </a:r>
            <a:r>
              <a:rPr dirty="0" sz="1600" spc="-1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,t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].</a:t>
            </a:r>
            <a:endParaRPr sz="1600">
              <a:latin typeface="Franklin Gothic Book"/>
              <a:cs typeface="Franklin Gothic Book"/>
            </a:endParaRPr>
          </a:p>
          <a:p>
            <a:pPr marL="47625">
              <a:lnSpc>
                <a:spcPct val="100000"/>
              </a:lnSpc>
              <a:spcBef>
                <a:spcPts val="680"/>
              </a:spcBef>
              <a:tabLst>
                <a:tab pos="1906270" algn="l"/>
              </a:tabLst>
            </a:pPr>
            <a:r>
              <a:rPr dirty="0" sz="1600" spc="-5" i="1">
                <a:latin typeface="Franklin Gothic Book"/>
                <a:cs typeface="Franklin Gothic Book"/>
              </a:rPr>
              <a:t>(</a:t>
            </a:r>
            <a:r>
              <a:rPr dirty="0" sz="1600" i="1">
                <a:latin typeface="Franklin Gothic Book"/>
                <a:cs typeface="Franklin Gothic Book"/>
              </a:rPr>
              <a:t>x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–</a:t>
            </a:r>
            <a:r>
              <a:rPr dirty="0" sz="1600" i="1">
                <a:latin typeface="Franklin Gothic Book"/>
                <a:cs typeface="Franklin Gothic Book"/>
              </a:rPr>
              <a:t>x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)/</a:t>
            </a:r>
            <a:r>
              <a:rPr dirty="0" sz="1600" i="1">
                <a:latin typeface="Franklin Gothic Book"/>
                <a:cs typeface="Franklin Gothic Book"/>
              </a:rPr>
              <a:t>( 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–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v	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ogni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scelta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dell’in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5">
                <a:latin typeface="Franklin Gothic Book"/>
                <a:cs typeface="Franklin Gothic Book"/>
              </a:rPr>
              <a:t> [</a:t>
            </a:r>
            <a:r>
              <a:rPr dirty="0" sz="1600" spc="-1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,t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].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5841" y="3487415"/>
            <a:ext cx="58991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(c</a:t>
            </a:r>
            <a:r>
              <a:rPr dirty="0" sz="1600">
                <a:latin typeface="Franklin Gothic Book"/>
                <a:cs typeface="Franklin Gothic Book"/>
              </a:rPr>
              <a:t>)	</a:t>
            </a:r>
            <a:r>
              <a:rPr dirty="0" sz="1600" spc="-15">
                <a:latin typeface="Franklin Gothic Book"/>
                <a:cs typeface="Franklin Gothic Book"/>
              </a:rPr>
              <a:t>Se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3398" y="3487415"/>
            <a:ext cx="105791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i="1">
                <a:latin typeface="Franklin Gothic Book"/>
                <a:cs typeface="Franklin Gothic Book"/>
              </a:rPr>
              <a:t>x(t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 +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x</a:t>
            </a:r>
            <a:r>
              <a:rPr dirty="0" baseline="-21164" sz="1575" spc="7" i="1">
                <a:latin typeface="Franklin Gothic Book"/>
                <a:cs typeface="Franklin Gothic Book"/>
              </a:rPr>
              <a:t>0</a:t>
            </a:r>
            <a:endParaRPr baseline="-21164" sz="1575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5841" y="4147815"/>
            <a:ext cx="242506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Medium"/>
                <a:cs typeface="Franklin Gothic Medium"/>
              </a:rPr>
              <a:t>Le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ariazioni</a:t>
            </a:r>
            <a:r>
              <a:rPr dirty="0" sz="1600" spc="-15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algono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 spc="-35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5841" y="4465315"/>
            <a:ext cx="2094864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07390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(a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114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 i="1">
                <a:latin typeface="Franklin Gothic Book"/>
                <a:cs typeface="Franklin Gothic Book"/>
              </a:rPr>
              <a:t>F(</a:t>
            </a:r>
            <a:r>
              <a:rPr dirty="0" sz="1600" i="1">
                <a:latin typeface="Franklin Gothic Book"/>
                <a:cs typeface="Franklin Gothic Book"/>
              </a:rPr>
              <a:t>C </a:t>
            </a:r>
            <a:r>
              <a:rPr dirty="0" sz="1600" spc="-5" i="1">
                <a:latin typeface="Franklin Gothic Book"/>
                <a:cs typeface="Franklin Gothic Book"/>
              </a:rPr>
              <a:t>)=1,8</a:t>
            </a:r>
            <a:r>
              <a:rPr dirty="0" sz="1600" i="1">
                <a:latin typeface="Franklin Gothic Book"/>
                <a:cs typeface="Franklin Gothic Book"/>
              </a:rPr>
              <a:t>C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+</a:t>
            </a:r>
            <a:r>
              <a:rPr dirty="0" sz="1600" spc="-5" i="1">
                <a:latin typeface="Franklin Gothic Book"/>
                <a:cs typeface="Franklin Gothic Book"/>
              </a:rPr>
              <a:t> 32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(b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1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 i="1">
                <a:latin typeface="Franklin Gothic Book"/>
                <a:cs typeface="Franklin Gothic Book"/>
              </a:rPr>
              <a:t>v(t</a:t>
            </a:r>
            <a:r>
              <a:rPr dirty="0" sz="1600" i="1">
                <a:latin typeface="Franklin Gothic Book"/>
                <a:cs typeface="Franklin Gothic Book"/>
              </a:rPr>
              <a:t>) =</a:t>
            </a:r>
            <a:r>
              <a:rPr dirty="0" sz="1600" spc="-5" i="1">
                <a:latin typeface="Franklin Gothic Book"/>
                <a:cs typeface="Franklin Gothic Book"/>
              </a:rPr>
              <a:t> g</a:t>
            </a:r>
            <a:r>
              <a:rPr dirty="0" sz="1600" i="1">
                <a:latin typeface="Franklin Gothic Book"/>
                <a:cs typeface="Franklin Gothic Book"/>
              </a:rPr>
              <a:t>t +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v</a:t>
            </a:r>
            <a:r>
              <a:rPr dirty="0" baseline="-21164" sz="1575" spc="7" i="1">
                <a:latin typeface="Franklin Gothic Book"/>
                <a:cs typeface="Franklin Gothic Book"/>
              </a:rPr>
              <a:t>0</a:t>
            </a:r>
            <a:endParaRPr baseline="-21164" sz="1575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49867" y="4465315"/>
            <a:ext cx="5057140" cy="927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r>
              <a:rPr dirty="0" sz="1600" spc="5" i="1">
                <a:latin typeface="Franklin Gothic Book"/>
                <a:cs typeface="Franklin Gothic Book"/>
              </a:rPr>
              <a:t>F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–</a:t>
            </a:r>
            <a:r>
              <a:rPr dirty="0" sz="1600" i="1">
                <a:latin typeface="Franklin Gothic Book"/>
                <a:cs typeface="Franklin Gothic Book"/>
              </a:rPr>
              <a:t>F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</a:t>
            </a:r>
            <a:r>
              <a:rPr dirty="0" sz="1600" spc="-5" i="1">
                <a:latin typeface="Franklin Gothic Book"/>
                <a:cs typeface="Franklin Gothic Book"/>
              </a:rPr>
              <a:t> 1,8(2</a:t>
            </a:r>
            <a:r>
              <a:rPr dirty="0" sz="1600" i="1">
                <a:latin typeface="Franklin Gothic Book"/>
                <a:cs typeface="Franklin Gothic Book"/>
              </a:rPr>
              <a:t>0 -</a:t>
            </a:r>
            <a:r>
              <a:rPr dirty="0" sz="1600" spc="-25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8</a:t>
            </a:r>
            <a:r>
              <a:rPr dirty="0" sz="1600" i="1">
                <a:latin typeface="Franklin Gothic Book"/>
                <a:cs typeface="Franklin Gothic Book"/>
              </a:rPr>
              <a:t>) =</a:t>
            </a:r>
            <a:r>
              <a:rPr dirty="0" sz="1600" spc="-5" i="1">
                <a:latin typeface="Franklin Gothic Book"/>
                <a:cs typeface="Franklin Gothic Book"/>
              </a:rPr>
              <a:t> 3,</a:t>
            </a:r>
            <a:r>
              <a:rPr dirty="0" sz="1600" i="1">
                <a:latin typeface="Franklin Gothic Book"/>
                <a:cs typeface="Franklin Gothic Book"/>
              </a:rPr>
              <a:t>6 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nell’in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5">
                <a:latin typeface="Franklin Gothic Book"/>
                <a:cs typeface="Franklin Gothic Book"/>
              </a:rPr>
              <a:t> [C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,C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]=[</a:t>
            </a:r>
            <a:r>
              <a:rPr dirty="0" sz="1600" spc="-1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8,20</a:t>
            </a:r>
            <a:r>
              <a:rPr dirty="0" sz="1600">
                <a:latin typeface="Franklin Gothic Book"/>
                <a:cs typeface="Franklin Gothic Book"/>
              </a:rPr>
              <a:t>]</a:t>
            </a:r>
            <a:r>
              <a:rPr dirty="0" sz="1600" i="1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44450">
              <a:lnSpc>
                <a:spcPct val="100000"/>
              </a:lnSpc>
              <a:spcBef>
                <a:spcPts val="680"/>
              </a:spcBef>
            </a:pPr>
            <a:r>
              <a:rPr dirty="0" sz="1600" i="1">
                <a:latin typeface="Franklin Gothic Book"/>
                <a:cs typeface="Franklin Gothic Book"/>
              </a:rPr>
              <a:t>v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baseline="-21164" sz="1575" spc="7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–</a:t>
            </a:r>
            <a:r>
              <a:rPr dirty="0" sz="1600" i="1">
                <a:latin typeface="Franklin Gothic Book"/>
                <a:cs typeface="Franklin Gothic Book"/>
              </a:rPr>
              <a:t>v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baseline="-21164" sz="1575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g</a:t>
            </a:r>
            <a:r>
              <a:rPr dirty="0" sz="1600" spc="-5" i="1">
                <a:latin typeface="Franklin Gothic Book"/>
                <a:cs typeface="Franklin Gothic Book"/>
              </a:rPr>
              <a:t> (2</a:t>
            </a:r>
            <a:r>
              <a:rPr dirty="0" sz="1600" i="1">
                <a:latin typeface="Franklin Gothic Book"/>
                <a:cs typeface="Franklin Gothic Book"/>
              </a:rPr>
              <a:t>0 –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6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0</a:t>
            </a:r>
            <a:r>
              <a:rPr dirty="0" sz="1600" i="1">
                <a:latin typeface="Franklin Gothic Book"/>
                <a:cs typeface="Franklin Gothic Book"/>
              </a:rPr>
              <a:t>) =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6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0</a:t>
            </a:r>
            <a:r>
              <a:rPr dirty="0" sz="1600" i="1">
                <a:latin typeface="Franklin Gothic Book"/>
                <a:cs typeface="Franklin Gothic Book"/>
              </a:rPr>
              <a:t>g 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nell’in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5">
                <a:latin typeface="Franklin Gothic Book"/>
                <a:cs typeface="Franklin Gothic Book"/>
              </a:rPr>
              <a:t> [t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,t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]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[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0,20].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221615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x</a:t>
            </a:r>
            <a:r>
              <a:rPr dirty="0" baseline="-21164" sz="1575" spc="7" i="1">
                <a:latin typeface="Franklin Gothic Book"/>
                <a:cs typeface="Franklin Gothic Book"/>
              </a:rPr>
              <a:t>2</a:t>
            </a:r>
            <a:r>
              <a:rPr dirty="0" baseline="-21164" sz="1575" spc="7" i="1">
                <a:latin typeface="Franklin Gothic Book"/>
                <a:cs typeface="Franklin Gothic Book"/>
              </a:rPr>
              <a:t> </a:t>
            </a:r>
            <a:r>
              <a:rPr dirty="0" baseline="-21164" sz="1575" spc="-187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–</a:t>
            </a:r>
            <a:r>
              <a:rPr dirty="0" sz="1600" i="1">
                <a:latin typeface="Franklin Gothic Book"/>
                <a:cs typeface="Franklin Gothic Book"/>
              </a:rPr>
              <a:t>x</a:t>
            </a:r>
            <a:r>
              <a:rPr dirty="0" baseline="-21164" sz="1575" spc="7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=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 (</a:t>
            </a:r>
            <a:r>
              <a:rPr dirty="0" sz="1600" spc="-40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5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–</a:t>
            </a:r>
            <a:r>
              <a:rPr dirty="0" sz="1600" spc="-5" i="1">
                <a:latin typeface="Franklin Gothic Book"/>
                <a:cs typeface="Franklin Gothic Book"/>
              </a:rPr>
              <a:t> 5</a:t>
            </a:r>
            <a:r>
              <a:rPr dirty="0" sz="1600" i="1">
                <a:latin typeface="Franklin Gothic Book"/>
                <a:cs typeface="Franklin Gothic Book"/>
              </a:rPr>
              <a:t>) =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6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0</a:t>
            </a:r>
            <a:r>
              <a:rPr dirty="0" sz="1600" i="1">
                <a:latin typeface="Franklin Gothic Book"/>
                <a:cs typeface="Franklin Gothic Book"/>
              </a:rPr>
              <a:t>v	</a:t>
            </a:r>
            <a:r>
              <a:rPr dirty="0" sz="1600" spc="-10">
                <a:latin typeface="Franklin Gothic Book"/>
                <a:cs typeface="Franklin Gothic Book"/>
              </a:rPr>
              <a:t>nell’in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5">
                <a:latin typeface="Franklin Gothic Book"/>
                <a:cs typeface="Franklin Gothic Book"/>
              </a:rPr>
              <a:t> [t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,t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]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[5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5].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5841" y="5125715"/>
            <a:ext cx="58991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(c</a:t>
            </a:r>
            <a:r>
              <a:rPr dirty="0" sz="1600">
                <a:latin typeface="Franklin Gothic Book"/>
                <a:cs typeface="Franklin Gothic Book"/>
              </a:rPr>
              <a:t>)	</a:t>
            </a:r>
            <a:r>
              <a:rPr dirty="0" sz="1600" spc="-15">
                <a:latin typeface="Franklin Gothic Book"/>
                <a:cs typeface="Franklin Gothic Book"/>
              </a:rPr>
              <a:t>Se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43398" y="5125715"/>
            <a:ext cx="105791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i="1">
                <a:latin typeface="Franklin Gothic Book"/>
                <a:cs typeface="Franklin Gothic Book"/>
              </a:rPr>
              <a:t>x(t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 +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x</a:t>
            </a:r>
            <a:r>
              <a:rPr dirty="0" baseline="-21164" sz="1575" spc="7" i="1">
                <a:latin typeface="Franklin Gothic Book"/>
                <a:cs typeface="Franklin Gothic Book"/>
              </a:rPr>
              <a:t>0</a:t>
            </a:r>
            <a:endParaRPr baseline="-21164" sz="1575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5841" y="5786115"/>
            <a:ext cx="6837045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9390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(Quan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algono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ariazioni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negli</a:t>
            </a:r>
            <a:r>
              <a:rPr dirty="0" sz="1600" spc="-5">
                <a:latin typeface="Franklin Gothic Book"/>
                <a:cs typeface="Franklin Gothic Book"/>
              </a:rPr>
              <a:t> 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alli</a:t>
            </a:r>
            <a:endParaRPr sz="1600">
              <a:latin typeface="Franklin Gothic Book"/>
              <a:cs typeface="Franklin Gothic Book"/>
            </a:endParaRPr>
          </a:p>
          <a:p>
            <a:pPr marL="19939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(a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5">
                <a:latin typeface="Franklin Gothic Book"/>
                <a:cs typeface="Franklin Gothic Book"/>
              </a:rPr>
              <a:t>[</a:t>
            </a: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,C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]=[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0,20]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">
                <a:latin typeface="Franklin Gothic Book"/>
                <a:cs typeface="Franklin Gothic Book"/>
              </a:rPr>
              <a:t>(b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5">
                <a:latin typeface="Franklin Gothic Book"/>
                <a:cs typeface="Franklin Gothic Book"/>
              </a:rPr>
              <a:t>[</a:t>
            </a:r>
            <a:r>
              <a:rPr dirty="0" sz="1600" spc="5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,t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]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[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,8]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(c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5">
                <a:latin typeface="Franklin Gothic Book"/>
                <a:cs typeface="Franklin Gothic Book"/>
              </a:rPr>
              <a:t>[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,t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]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[0,5]?)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02992" y="5833871"/>
            <a:ext cx="381000" cy="228600"/>
          </a:xfrm>
          <a:custGeom>
            <a:avLst/>
            <a:gdLst/>
            <a:ahLst/>
            <a:cxnLst/>
            <a:rect l="l" t="t" r="r" b="b"/>
            <a:pathLst>
              <a:path w="381000" h="228600">
                <a:moveTo>
                  <a:pt x="266700" y="0"/>
                </a:moveTo>
                <a:lnTo>
                  <a:pt x="266700" y="57150"/>
                </a:lnTo>
                <a:lnTo>
                  <a:pt x="0" y="57150"/>
                </a:lnTo>
                <a:lnTo>
                  <a:pt x="0" y="171449"/>
                </a:lnTo>
                <a:lnTo>
                  <a:pt x="266700" y="171449"/>
                </a:lnTo>
                <a:lnTo>
                  <a:pt x="266700" y="228599"/>
                </a:lnTo>
                <a:lnTo>
                  <a:pt x="381000" y="114299"/>
                </a:lnTo>
                <a:lnTo>
                  <a:pt x="266700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02992" y="5833872"/>
            <a:ext cx="381000" cy="228600"/>
          </a:xfrm>
          <a:custGeom>
            <a:avLst/>
            <a:gdLst/>
            <a:ahLst/>
            <a:cxnLst/>
            <a:rect l="l" t="t" r="r" b="b"/>
            <a:pathLst>
              <a:path w="381000" h="228600">
                <a:moveTo>
                  <a:pt x="0" y="57150"/>
                </a:moveTo>
                <a:lnTo>
                  <a:pt x="266700" y="57150"/>
                </a:lnTo>
                <a:lnTo>
                  <a:pt x="266700" y="0"/>
                </a:lnTo>
                <a:lnTo>
                  <a:pt x="381000" y="114300"/>
                </a:lnTo>
                <a:lnTo>
                  <a:pt x="266700" y="228600"/>
                </a:lnTo>
                <a:lnTo>
                  <a:pt x="2667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826382"/>
            <a:ext cx="7880984" cy="3896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Soluzion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1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ese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cizio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2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tasso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ariazione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[</a:t>
            </a:r>
            <a:r>
              <a:rPr dirty="0" sz="1600">
                <a:latin typeface="Franklin Gothic Book"/>
                <a:cs typeface="Franklin Gothic Book"/>
              </a:rPr>
              <a:t>f(</a:t>
            </a:r>
            <a:r>
              <a:rPr dirty="0" sz="1600" spc="-5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–f(</a:t>
            </a:r>
            <a:r>
              <a:rPr dirty="0" sz="160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)]/(</a:t>
            </a:r>
            <a:r>
              <a:rPr dirty="0" sz="160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-10">
                <a:latin typeface="Franklin Gothic Book"/>
                <a:cs typeface="Franklin Gothic Book"/>
              </a:rPr>
              <a:t>-x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(x</a:t>
            </a:r>
            <a:r>
              <a:rPr dirty="0" sz="1600">
                <a:latin typeface="Franklin Gothic Book"/>
                <a:cs typeface="Franklin Gothic Book"/>
              </a:rPr>
              <a:t>)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C 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</a:t>
            </a:r>
            <a:endParaRPr sz="1600">
              <a:latin typeface="Franklin Gothic Book"/>
              <a:cs typeface="Franklin Gothic Book"/>
            </a:endParaRPr>
          </a:p>
          <a:p>
            <a:pPr marL="12700" marR="6350">
              <a:lnSpc>
                <a:spcPts val="2600"/>
              </a:lnSpc>
              <a:spcBef>
                <a:spcPts val="100"/>
              </a:spcBef>
            </a:pP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x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–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0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tasso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ariazione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0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(com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5">
                <a:latin typeface="Franklin Gothic Book"/>
                <a:cs typeface="Franklin Gothic Book"/>
              </a:rPr>
              <a:t> vis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5">
                <a:latin typeface="Franklin Gothic Book"/>
                <a:cs typeface="Franklin Gothic Book"/>
              </a:rPr>
              <a:t> 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e’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parallel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all’asse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x)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050">
              <a:latin typeface="Times New Roman"/>
              <a:cs typeface="Times New Roman"/>
            </a:endParaRPr>
          </a:p>
          <a:p>
            <a:pPr marL="63500" marR="3101975" indent="-50800">
              <a:lnSpc>
                <a:spcPct val="1354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(x</a:t>
            </a:r>
            <a:r>
              <a:rPr dirty="0" sz="1600">
                <a:latin typeface="Franklin Gothic Book"/>
                <a:cs typeface="Franklin Gothic Book"/>
              </a:rPr>
              <a:t>)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-3x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nell’in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5">
                <a:latin typeface="Franklin Gothic Book"/>
                <a:cs typeface="Franklin Gothic Book"/>
              </a:rPr>
              <a:t> [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,3]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[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(3</a:t>
            </a:r>
            <a:r>
              <a:rPr dirty="0" sz="1600">
                <a:latin typeface="Franklin Gothic Book"/>
                <a:cs typeface="Franklin Gothic Book"/>
              </a:rPr>
              <a:t>) –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(1)]/</a:t>
            </a:r>
            <a:r>
              <a:rPr dirty="0" sz="1600">
                <a:latin typeface="Franklin Gothic Book"/>
                <a:cs typeface="Franklin Gothic Book"/>
              </a:rPr>
              <a:t>2 = </a:t>
            </a:r>
            <a:r>
              <a:rPr dirty="0" sz="1600" spc="-5">
                <a:latin typeface="Franklin Gothic Book"/>
                <a:cs typeface="Franklin Gothic Book"/>
              </a:rPr>
              <a:t> [-</a:t>
            </a:r>
            <a:r>
              <a:rPr dirty="0" sz="1600">
                <a:latin typeface="Franklin Gothic Book"/>
                <a:cs typeface="Franklin Gothic Book"/>
              </a:rPr>
              <a:t>8  - </a:t>
            </a:r>
            <a:r>
              <a:rPr dirty="0" sz="1600" spc="-5">
                <a:latin typeface="Franklin Gothic Book"/>
                <a:cs typeface="Franklin Gothic Book"/>
              </a:rPr>
              <a:t>(-2)]/</a:t>
            </a:r>
            <a:r>
              <a:rPr dirty="0" sz="1600">
                <a:latin typeface="Franklin Gothic Book"/>
                <a:cs typeface="Franklin Gothic Book"/>
              </a:rPr>
              <a:t>2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5">
                <a:latin typeface="Franklin Gothic Book"/>
                <a:cs typeface="Franklin Gothic Book"/>
              </a:rPr>
              <a:t>6/</a:t>
            </a:r>
            <a:r>
              <a:rPr dirty="0" sz="1600">
                <a:latin typeface="Franklin Gothic Book"/>
                <a:cs typeface="Franklin Gothic Book"/>
              </a:rPr>
              <a:t>2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-3.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2255520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Nell’in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5">
                <a:latin typeface="Franklin Gothic Book"/>
                <a:cs typeface="Franklin Gothic Book"/>
              </a:rPr>
              <a:t> [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,6]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	[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(6</a:t>
            </a:r>
            <a:r>
              <a:rPr dirty="0" sz="1600">
                <a:latin typeface="Franklin Gothic Book"/>
                <a:cs typeface="Franklin Gothic Book"/>
              </a:rPr>
              <a:t>) –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(1)]/</a:t>
            </a:r>
            <a:r>
              <a:rPr dirty="0" sz="1600">
                <a:latin typeface="Franklin Gothic Book"/>
                <a:cs typeface="Franklin Gothic Book"/>
              </a:rPr>
              <a:t>5 = </a:t>
            </a:r>
            <a:r>
              <a:rPr dirty="0" sz="1600" spc="-5">
                <a:latin typeface="Franklin Gothic Book"/>
                <a:cs typeface="Franklin Gothic Book"/>
              </a:rPr>
              <a:t> [-</a:t>
            </a:r>
            <a:r>
              <a:rPr dirty="0" sz="1600" spc="-11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7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5">
                <a:latin typeface="Franklin Gothic Book"/>
                <a:cs typeface="Franklin Gothic Book"/>
              </a:rPr>
              <a:t>(-2)]/</a:t>
            </a:r>
            <a:r>
              <a:rPr dirty="0" sz="1600">
                <a:latin typeface="Franklin Gothic Book"/>
                <a:cs typeface="Franklin Gothic Book"/>
              </a:rPr>
              <a:t>5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5/</a:t>
            </a:r>
            <a:r>
              <a:rPr dirty="0" sz="1600">
                <a:latin typeface="Franklin Gothic Book"/>
                <a:cs typeface="Franklin Gothic Book"/>
              </a:rPr>
              <a:t>5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-3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(com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63500" marR="3322320" indent="-50800">
              <a:lnSpc>
                <a:spcPct val="1354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(x</a:t>
            </a:r>
            <a:r>
              <a:rPr dirty="0" sz="1600">
                <a:latin typeface="Franklin Gothic Book"/>
                <a:cs typeface="Franklin Gothic Book"/>
              </a:rPr>
              <a:t>) =</a:t>
            </a:r>
            <a:r>
              <a:rPr dirty="0" sz="1600" spc="-5">
                <a:latin typeface="Franklin Gothic Book"/>
                <a:cs typeface="Franklin Gothic Book"/>
              </a:rPr>
              <a:t> 2</a:t>
            </a:r>
            <a:r>
              <a:rPr dirty="0" sz="1600">
                <a:latin typeface="Franklin Gothic Book"/>
                <a:cs typeface="Franklin Gothic Book"/>
              </a:rPr>
              <a:t>x - </a:t>
            </a:r>
            <a:r>
              <a:rPr dirty="0" sz="1600" spc="-5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nell’in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5">
                <a:latin typeface="Franklin Gothic Book"/>
                <a:cs typeface="Franklin Gothic Book"/>
              </a:rPr>
              <a:t> [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,3]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[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(3</a:t>
            </a:r>
            <a:r>
              <a:rPr dirty="0" sz="1600">
                <a:latin typeface="Franklin Gothic Book"/>
                <a:cs typeface="Franklin Gothic Book"/>
              </a:rPr>
              <a:t>) –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(1)]/</a:t>
            </a:r>
            <a:r>
              <a:rPr dirty="0" sz="1600">
                <a:latin typeface="Franklin Gothic Book"/>
                <a:cs typeface="Franklin Gothic Book"/>
              </a:rPr>
              <a:t>2 = </a:t>
            </a:r>
            <a:r>
              <a:rPr dirty="0" sz="1600" spc="-5">
                <a:latin typeface="Franklin Gothic Book"/>
                <a:cs typeface="Franklin Gothic Book"/>
              </a:rPr>
              <a:t> [</a:t>
            </a:r>
            <a:r>
              <a:rPr dirty="0" sz="1600">
                <a:latin typeface="Franklin Gothic Book"/>
                <a:cs typeface="Franklin Gothic Book"/>
              </a:rPr>
              <a:t>3 - </a:t>
            </a:r>
            <a:r>
              <a:rPr dirty="0" sz="1600" spc="-5">
                <a:latin typeface="Franklin Gothic Book"/>
                <a:cs typeface="Franklin Gothic Book"/>
              </a:rPr>
              <a:t>(-1)]/</a:t>
            </a:r>
            <a:r>
              <a:rPr dirty="0" sz="1600">
                <a:latin typeface="Franklin Gothic Book"/>
                <a:cs typeface="Franklin Gothic Book"/>
              </a:rPr>
              <a:t>2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</a:t>
            </a:r>
            <a:r>
              <a:rPr dirty="0" sz="1600" spc="-5">
                <a:latin typeface="Franklin Gothic Book"/>
                <a:cs typeface="Franklin Gothic Book"/>
              </a:rPr>
              <a:t> 4/</a:t>
            </a:r>
            <a:r>
              <a:rPr dirty="0" sz="1600">
                <a:latin typeface="Franklin Gothic Book"/>
                <a:cs typeface="Franklin Gothic Book"/>
              </a:rPr>
              <a:t>2 </a:t>
            </a:r>
            <a:r>
              <a:rPr dirty="0" sz="1600" spc="-5">
                <a:latin typeface="Franklin Gothic Book"/>
                <a:cs typeface="Franklin Gothic Book"/>
              </a:rPr>
              <a:t>=2.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2255520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Nell’in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5">
                <a:latin typeface="Franklin Gothic Book"/>
                <a:cs typeface="Franklin Gothic Book"/>
              </a:rPr>
              <a:t> [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,6]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	[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(6</a:t>
            </a:r>
            <a:r>
              <a:rPr dirty="0" sz="1600">
                <a:latin typeface="Franklin Gothic Book"/>
                <a:cs typeface="Franklin Gothic Book"/>
              </a:rPr>
              <a:t>) –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(1)]/</a:t>
            </a:r>
            <a:r>
              <a:rPr dirty="0" sz="1600">
                <a:latin typeface="Franklin Gothic Book"/>
                <a:cs typeface="Franklin Gothic Book"/>
              </a:rPr>
              <a:t>5 = </a:t>
            </a:r>
            <a:r>
              <a:rPr dirty="0" sz="1600" spc="-5">
                <a:latin typeface="Franklin Gothic Book"/>
                <a:cs typeface="Franklin Gothic Book"/>
              </a:rPr>
              <a:t> [</a:t>
            </a:r>
            <a:r>
              <a:rPr dirty="0" sz="1600">
                <a:latin typeface="Franklin Gothic Book"/>
                <a:cs typeface="Franklin Gothic Book"/>
              </a:rPr>
              <a:t>9 - </a:t>
            </a:r>
            <a:r>
              <a:rPr dirty="0" sz="1600" spc="-5">
                <a:latin typeface="Franklin Gothic Book"/>
                <a:cs typeface="Franklin Gothic Book"/>
              </a:rPr>
              <a:t>(-1)]/</a:t>
            </a:r>
            <a:r>
              <a:rPr dirty="0" sz="1600">
                <a:latin typeface="Franklin Gothic Book"/>
                <a:cs typeface="Franklin Gothic Book"/>
              </a:rPr>
              <a:t>5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0/</a:t>
            </a:r>
            <a:r>
              <a:rPr dirty="0" sz="1600">
                <a:latin typeface="Franklin Gothic Book"/>
                <a:cs typeface="Franklin Gothic Book"/>
              </a:rPr>
              <a:t>5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2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(com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essere).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94891" y="1673982"/>
            <a:ext cx="8052434" cy="3858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70180">
              <a:lnSpc>
                <a:spcPct val="130300"/>
              </a:lnSpc>
            </a:pP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Soluzion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1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ese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cizio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3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Indichiamo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h(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l’al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ezza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piant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4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’in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piant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cresce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uni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espressa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altre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signi</a:t>
            </a:r>
            <a:r>
              <a:rPr dirty="0" sz="1600" spc="5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ic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ariazione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dell’al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ezza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giorn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giorn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&gt;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h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h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uguale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ariazione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h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 h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giorn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giorn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,  (</a:t>
            </a:r>
            <a:r>
              <a:rPr dirty="0" sz="1600" spc="-10">
                <a:latin typeface="Franklin Gothic Medium"/>
                <a:cs typeface="Franklin Gothic Medium"/>
              </a:rPr>
              <a:t>con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t</a:t>
            </a:r>
            <a:r>
              <a:rPr dirty="0" baseline="-21164" sz="1575" spc="7">
                <a:latin typeface="Franklin Gothic Medium"/>
                <a:cs typeface="Franklin Gothic Medium"/>
              </a:rPr>
              <a:t>4</a:t>
            </a:r>
            <a:r>
              <a:rPr dirty="0" baseline="-21164" sz="1575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-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t</a:t>
            </a:r>
            <a:r>
              <a:rPr dirty="0" baseline="-21164" sz="1575" spc="7">
                <a:latin typeface="Franklin Gothic Medium"/>
                <a:cs typeface="Franklin Gothic Medium"/>
              </a:rPr>
              <a:t>3</a:t>
            </a:r>
            <a:r>
              <a:rPr dirty="0" baseline="-21164" sz="1575">
                <a:latin typeface="Franklin Gothic Medium"/>
                <a:cs typeface="Franklin Gothic Medium"/>
              </a:rPr>
              <a:t> </a:t>
            </a:r>
            <a:r>
              <a:rPr dirty="0" baseline="-21164" sz="1575" spc="-187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=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baseline="-21164" sz="1575" spc="7">
                <a:latin typeface="Franklin Gothic Medium"/>
                <a:cs typeface="Franklin Gothic Medium"/>
              </a:rPr>
              <a:t>2</a:t>
            </a:r>
            <a:r>
              <a:rPr dirty="0" baseline="-21164" sz="1575">
                <a:latin typeface="Franklin Gothic Medium"/>
                <a:cs typeface="Franklin Gothic Medium"/>
              </a:rPr>
              <a:t> </a:t>
            </a:r>
            <a:r>
              <a:rPr dirty="0" baseline="-21164" sz="1575" spc="-187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-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t</a:t>
            </a:r>
            <a:r>
              <a:rPr dirty="0" baseline="-21164" sz="1575" spc="7">
                <a:latin typeface="Franklin Gothic Medium"/>
                <a:cs typeface="Franklin Gothic Medium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1332865" marR="1425575" indent="-132080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realizza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lineare,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vis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che,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h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h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a(t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–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a(t</a:t>
            </a:r>
            <a:r>
              <a:rPr dirty="0" baseline="-21164" sz="1575" spc="7">
                <a:latin typeface="Franklin Gothic Book"/>
                <a:cs typeface="Franklin Gothic Book"/>
              </a:rPr>
              <a:t>4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–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h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 h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algn="ctr" marR="924560">
              <a:lnSpc>
                <a:spcPct val="100000"/>
              </a:lnSpc>
              <a:spcBef>
                <a:spcPts val="1095"/>
              </a:spcBef>
            </a:pPr>
            <a:r>
              <a:rPr dirty="0" sz="1600" spc="-10">
                <a:latin typeface="Franklin Gothic Book"/>
                <a:cs typeface="Franklin Gothic Book"/>
              </a:rPr>
              <a:t>Quindi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h(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h(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>
                <a:latin typeface="Franklin Gothic Book"/>
                <a:cs typeface="Franklin Gothic Book"/>
              </a:rPr>
              <a:t> +</a:t>
            </a:r>
            <a:r>
              <a:rPr dirty="0" sz="1600" spc="-5">
                <a:latin typeface="Franklin Gothic Book"/>
                <a:cs typeface="Franklin Gothic Book"/>
              </a:rPr>
              <a:t> b.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89281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Iniziamo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oggi</a:t>
            </a:r>
            <a:r>
              <a:rPr dirty="0" sz="1600" spc="-10">
                <a:latin typeface="Franklin Gothic Book"/>
                <a:cs typeface="Franklin Gothic Book"/>
              </a:rPr>
              <a:t> 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 = 0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piant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germin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oggi,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h(0)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0,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uindi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b</a:t>
            </a:r>
            <a:r>
              <a:rPr dirty="0" sz="1600">
                <a:latin typeface="Franklin Gothic Book"/>
                <a:cs typeface="Franklin Gothic Book"/>
              </a:rPr>
              <a:t>= 0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espressa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endParaRPr sz="1600">
              <a:latin typeface="Franklin Gothic Book"/>
              <a:cs typeface="Franklin Gothic Book"/>
            </a:endParaRPr>
          </a:p>
          <a:p>
            <a:pPr algn="ctr" marR="884555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h(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927347"/>
            <a:ext cx="571944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Vis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piant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cresce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millim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tri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ogni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 giorn</a:t>
            </a:r>
            <a:r>
              <a:rPr dirty="0" sz="1600">
                <a:latin typeface="Franklin Gothic Book"/>
                <a:cs typeface="Franklin Gothic Book"/>
              </a:rPr>
              <a:t>i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8241" y="2585715"/>
            <a:ext cx="121094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h(2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2a,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9514" y="2585715"/>
            <a:ext cx="312229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400300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h(4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6</a:t>
            </a:r>
            <a:r>
              <a:rPr dirty="0" sz="1600" spc="-5">
                <a:latin typeface="Franklin Gothic Book"/>
                <a:cs typeface="Franklin Gothic Book"/>
              </a:rPr>
              <a:t> =4a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ecc.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dun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=</a:t>
            </a:r>
            <a:r>
              <a:rPr dirty="0" sz="1600" spc="-5">
                <a:latin typeface="Franklin Gothic Book"/>
                <a:cs typeface="Franklin Gothic Book"/>
              </a:rPr>
              <a:t> 3/2.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5841" y="3246115"/>
            <a:ext cx="7631430" cy="2197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84300">
              <a:lnSpc>
                <a:spcPct val="100000"/>
              </a:lnSpc>
              <a:tabLst>
                <a:tab pos="492125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enomeno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é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h(t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3t/2.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2</a:t>
            </a:r>
            <a:r>
              <a:rPr dirty="0" sz="1600" spc="-5">
                <a:latin typeface="Franklin Gothic Book"/>
                <a:cs typeface="Franklin Gothic Book"/>
              </a:rPr>
              <a:t> giorn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mezzo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t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</a:t>
            </a:r>
            <a:r>
              <a:rPr dirty="0" sz="1600" spc="-5">
                <a:latin typeface="Franklin Gothic Book"/>
                <a:cs typeface="Franklin Gothic Book"/>
              </a:rPr>
              <a:t> 1/</a:t>
            </a:r>
            <a:r>
              <a:rPr dirty="0" sz="1600">
                <a:latin typeface="Franklin Gothic Book"/>
                <a:cs typeface="Franklin Gothic Book"/>
              </a:rPr>
              <a:t>2 =</a:t>
            </a:r>
            <a:r>
              <a:rPr dirty="0" sz="1600" spc="-5">
                <a:latin typeface="Franklin Gothic Book"/>
                <a:cs typeface="Franklin Gothic Book"/>
              </a:rPr>
              <a:t> 5/2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crescita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h </a:t>
            </a:r>
            <a:r>
              <a:rPr dirty="0" sz="1600" spc="-5">
                <a:latin typeface="Franklin Gothic Book"/>
                <a:cs typeface="Franklin Gothic Book"/>
              </a:rPr>
              <a:t>(5/2</a:t>
            </a:r>
            <a:r>
              <a:rPr dirty="0" sz="1600">
                <a:latin typeface="Franklin Gothic Book"/>
                <a:cs typeface="Franklin Gothic Book"/>
              </a:rPr>
              <a:t>) =</a:t>
            </a:r>
            <a:r>
              <a:rPr dirty="0" sz="1600" spc="-5">
                <a:latin typeface="Franklin Gothic Book"/>
                <a:cs typeface="Franklin Gothic Book"/>
              </a:rPr>
              <a:t> (3/2)(5/2)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5/</a:t>
            </a:r>
            <a:r>
              <a:rPr dirty="0" sz="1600">
                <a:latin typeface="Franklin Gothic Book"/>
                <a:cs typeface="Franklin Gothic Book"/>
              </a:rPr>
              <a:t>4 =</a:t>
            </a:r>
            <a:r>
              <a:rPr dirty="0" sz="1600" spc="-5">
                <a:latin typeface="Franklin Gothic Book"/>
                <a:cs typeface="Franklin Gothic Book"/>
              </a:rPr>
              <a:t> 3,75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millim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tri.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536700" marR="3426460" indent="-50800">
              <a:lnSpc>
                <a:spcPct val="135400"/>
              </a:lnSpc>
            </a:pPr>
            <a:r>
              <a:rPr dirty="0" sz="1600" spc="-15">
                <a:latin typeface="Franklin Gothic Book"/>
                <a:cs typeface="Franklin Gothic Book"/>
              </a:rPr>
              <a:t>(Dop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piant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alta</a:t>
            </a:r>
            <a:r>
              <a:rPr dirty="0" sz="1600" spc="-5">
                <a:latin typeface="Franklin Gothic Book"/>
                <a:cs typeface="Franklin Gothic Book"/>
              </a:rPr>
              <a:t> 1cm.?)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21992" y="4919471"/>
            <a:ext cx="368300" cy="228600"/>
          </a:xfrm>
          <a:custGeom>
            <a:avLst/>
            <a:gdLst/>
            <a:ahLst/>
            <a:cxnLst/>
            <a:rect l="l" t="t" r="r" b="b"/>
            <a:pathLst>
              <a:path w="368300" h="228600">
                <a:moveTo>
                  <a:pt x="254160" y="0"/>
                </a:moveTo>
                <a:lnTo>
                  <a:pt x="25416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254160" y="171450"/>
                </a:lnTo>
                <a:lnTo>
                  <a:pt x="254160" y="228600"/>
                </a:lnTo>
                <a:lnTo>
                  <a:pt x="368300" y="114300"/>
                </a:lnTo>
                <a:lnTo>
                  <a:pt x="254160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21992" y="4919472"/>
            <a:ext cx="368300" cy="228600"/>
          </a:xfrm>
          <a:custGeom>
            <a:avLst/>
            <a:gdLst/>
            <a:ahLst/>
            <a:cxnLst/>
            <a:rect l="l" t="t" r="r" b="b"/>
            <a:pathLst>
              <a:path w="368300" h="228600">
                <a:moveTo>
                  <a:pt x="0" y="57150"/>
                </a:moveTo>
                <a:lnTo>
                  <a:pt x="254160" y="57150"/>
                </a:lnTo>
                <a:lnTo>
                  <a:pt x="254160" y="0"/>
                </a:lnTo>
                <a:lnTo>
                  <a:pt x="368300" y="114300"/>
                </a:lnTo>
                <a:lnTo>
                  <a:pt x="254160" y="228600"/>
                </a:lnTo>
                <a:lnTo>
                  <a:pt x="25416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60591" y="4386071"/>
            <a:ext cx="36576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848712"/>
            <a:ext cx="16008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5">
                <a:solidFill>
                  <a:srgbClr val="008F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 spc="-15">
                <a:solidFill>
                  <a:srgbClr val="008F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concludere</a:t>
            </a:r>
            <a:r>
              <a:rPr dirty="0" sz="18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: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341" y="1828180"/>
            <a:ext cx="2887980" cy="612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5865">
              <a:lnSpc>
                <a:spcPct val="100000"/>
              </a:lnSpc>
            </a:pPr>
            <a:r>
              <a:rPr dirty="0" sz="2000" spc="-55">
                <a:latin typeface="Franklin Gothic Medium"/>
                <a:cs typeface="Franklin Gothic Medium"/>
              </a:rPr>
              <a:t>F</a:t>
            </a:r>
            <a:r>
              <a:rPr dirty="0" sz="2000" spc="-5">
                <a:latin typeface="Franklin Gothic Medium"/>
                <a:cs typeface="Franklin Gothic Medium"/>
              </a:rPr>
              <a:t>ebbre!!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600" spc="-15">
                <a:latin typeface="Franklin Gothic Medium"/>
                <a:cs typeface="Franklin Gothic Medium"/>
              </a:rPr>
              <a:t>(p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on</a:t>
            </a:r>
            <a:r>
              <a:rPr dirty="0" sz="1600" spc="-4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socco</a:t>
            </a:r>
            <a:r>
              <a:rPr dirty="0" sz="1600" spc="5">
                <a:latin typeface="Franklin Gothic Medium"/>
                <a:cs typeface="Franklin Gothic Medium"/>
              </a:rPr>
              <a:t>r</a:t>
            </a:r>
            <a:r>
              <a:rPr dirty="0" sz="1600" spc="-15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 </a:t>
            </a:r>
            <a:r>
              <a:rPr dirty="0" sz="1600" spc="-20">
                <a:latin typeface="Franklin Gothic Medium"/>
                <a:cs typeface="Franklin Gothic Medium"/>
              </a:rPr>
              <a:t>ma</a:t>
            </a:r>
            <a:r>
              <a:rPr dirty="0" sz="1600" spc="-35">
                <a:latin typeface="Franklin Gothic Medium"/>
                <a:cs typeface="Franklin Gothic Medium"/>
              </a:rPr>
              <a:t>t</a:t>
            </a:r>
            <a:r>
              <a:rPr dirty="0" sz="1600" spc="-15">
                <a:latin typeface="Franklin Gothic Medium"/>
                <a:cs typeface="Franklin Gothic Medium"/>
              </a:rPr>
              <a:t>ematic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5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…)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841" y="2873052"/>
            <a:ext cx="7195820" cy="318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157095">
              <a:lnSpc>
                <a:spcPct val="135400"/>
              </a:lnSpc>
            </a:pP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uomo,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endosi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influenza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misura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peratura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25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:00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mattino: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ermom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7</a:t>
            </a:r>
            <a:r>
              <a:rPr dirty="0" sz="1600" spc="-5">
                <a:latin typeface="Franklin Gothic Book"/>
                <a:cs typeface="Franklin Gothic Book"/>
              </a:rPr>
              <a:t> C.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204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’uomo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decide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andare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45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Alle</a:t>
            </a:r>
            <a:r>
              <a:rPr dirty="0" sz="1600" spc="-5">
                <a:latin typeface="Franklin Gothic Book"/>
                <a:cs typeface="Franklin Gothic Book"/>
              </a:rPr>
              <a:t> 9:0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ermom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segna</a:t>
            </a:r>
            <a:r>
              <a:rPr dirty="0" sz="1600" spc="-5">
                <a:latin typeface="Franklin Gothic Book"/>
                <a:cs typeface="Franklin Gothic Book"/>
              </a:rPr>
              <a:t> 3</a:t>
            </a:r>
            <a:r>
              <a:rPr dirty="0" sz="1600">
                <a:latin typeface="Franklin Gothic Book"/>
                <a:cs typeface="Franklin Gothic Book"/>
              </a:rPr>
              <a:t>8 </a:t>
            </a:r>
            <a:r>
              <a:rPr dirty="0" sz="1600" spc="-5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; </a:t>
            </a:r>
            <a:r>
              <a:rPr dirty="0" sz="1600" spc="-10">
                <a:latin typeface="Franklin Gothic Book"/>
                <a:cs typeface="Franklin Gothic Book"/>
              </a:rPr>
              <a:t>alle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0:0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5">
                <a:latin typeface="Franklin Gothic Book"/>
                <a:cs typeface="Franklin Gothic Book"/>
              </a:rPr>
              <a:t>38:</a:t>
            </a:r>
            <a:r>
              <a:rPr dirty="0" sz="1600">
                <a:latin typeface="Franklin Gothic Book"/>
                <a:cs typeface="Franklin Gothic Book"/>
              </a:rPr>
              <a:t>8 </a:t>
            </a:r>
            <a:r>
              <a:rPr dirty="0" sz="1600" spc="-5">
                <a:latin typeface="Franklin Gothic Book"/>
                <a:cs typeface="Franklin Gothic Book"/>
              </a:rPr>
              <a:t>C.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Vis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peratur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continua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salire,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l’uomo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ts val="2600"/>
              </a:lnSpc>
              <a:spcBef>
                <a:spcPts val="100"/>
              </a:spcBef>
            </a:pPr>
            <a:r>
              <a:rPr dirty="0" sz="1600" spc="-10">
                <a:latin typeface="Franklin Gothic Book"/>
                <a:cs typeface="Franklin Gothic Book"/>
              </a:rPr>
              <a:t>allarma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pens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chiamare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medico.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D’altra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per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9:0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0:0</a:t>
            </a:r>
            <a:r>
              <a:rPr dirty="0" sz="1600">
                <a:latin typeface="Franklin Gothic Book"/>
                <a:cs typeface="Franklin Gothic Book"/>
              </a:rPr>
              <a:t>0 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peratur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cresciuta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25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:00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9:00.</a:t>
            </a:r>
            <a:endParaRPr sz="1600">
              <a:latin typeface="Franklin Gothic Book"/>
              <a:cs typeface="Franklin Gothic Book"/>
            </a:endParaRPr>
          </a:p>
          <a:p>
            <a:pPr marL="12700" marR="62230">
              <a:lnSpc>
                <a:spcPts val="2600"/>
              </a:lnSpc>
              <a:tabLst>
                <a:tab pos="129095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Deduce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peratur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trebbe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endere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stabilizza</a:t>
            </a:r>
            <a:r>
              <a:rPr dirty="0" sz="1600" spc="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preoccupare</a:t>
            </a:r>
            <a:r>
              <a:rPr dirty="0" sz="1600" spc="-5">
                <a:latin typeface="Franklin Gothic Book"/>
                <a:cs typeface="Franklin Gothic Book"/>
              </a:rPr>
              <a:t>.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E’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deduzione?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89392" y="1414272"/>
            <a:ext cx="1543048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12991" y="1566672"/>
            <a:ext cx="169545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5841" y="1774947"/>
            <a:ext cx="7809865" cy="887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600"/>
              </a:lnSpc>
            </a:pPr>
            <a:r>
              <a:rPr dirty="0" sz="1600" spc="-10">
                <a:latin typeface="Franklin Gothic Book"/>
                <a:cs typeface="Franklin Gothic Book"/>
              </a:rPr>
              <a:t>Finalmen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5">
                <a:latin typeface="Franklin Gothic Book"/>
                <a:cs typeface="Franklin Gothic Book"/>
              </a:rPr>
              <a:t> 1</a:t>
            </a:r>
            <a:r>
              <a:rPr dirty="0" sz="1600">
                <a:latin typeface="Franklin Gothic Book"/>
                <a:cs typeface="Franklin Gothic Book"/>
              </a:rPr>
              <a:t>2 </a:t>
            </a:r>
            <a:r>
              <a:rPr dirty="0" sz="1600" spc="-10">
                <a:latin typeface="Franklin Gothic Book"/>
                <a:cs typeface="Franklin Gothic Book"/>
              </a:rPr>
              <a:t>l’uomo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decide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prender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armaco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ollare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ebbre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prender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perature</a:t>
            </a:r>
            <a:r>
              <a:rPr dirty="0" sz="1600" spc="-5">
                <a:latin typeface="Franklin Gothic Book"/>
                <a:cs typeface="Franklin Gothic Book"/>
              </a:rPr>
              <a:t>.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Ne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giornata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tabella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perature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seguen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4071615"/>
            <a:ext cx="7383780" cy="889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individuar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agisce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armaco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peratur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dell’uomo?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ebbre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l’uomo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5</a:t>
            </a:r>
            <a:r>
              <a:rPr dirty="0" sz="1600">
                <a:latin typeface="Franklin Gothic Book"/>
                <a:cs typeface="Franklin Gothic Book"/>
              </a:rPr>
              <a:t>?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momen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peratura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dell’uomo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scesa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 spc="-125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:2</a:t>
            </a:r>
            <a:r>
              <a:rPr dirty="0" sz="1600" spc="-5">
                <a:latin typeface="Franklin Gothic Book"/>
                <a:cs typeface="Franklin Gothic Book"/>
              </a:rPr>
              <a:t> C?</a:t>
            </a:r>
            <a:endParaRPr sz="1600">
              <a:latin typeface="Franklin Gothic Book"/>
              <a:cs typeface="Franklin Gothic Boo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91842" y="2855721"/>
          <a:ext cx="6115050" cy="890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6"/>
                <a:gridCol w="870856"/>
                <a:gridCol w="870857"/>
                <a:gridCol w="870857"/>
                <a:gridCol w="870857"/>
                <a:gridCol w="870857"/>
                <a:gridCol w="870857"/>
              </a:tblGrid>
              <a:tr h="506834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dirty="0" sz="1600" b="1">
                          <a:latin typeface="Verdana"/>
                          <a:cs typeface="Verdana"/>
                        </a:rPr>
                        <a:t>ora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F5FAFB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600" spc="-130" i="1">
                          <a:latin typeface="Franklin Gothic Medium"/>
                          <a:cs typeface="Franklin Gothic Medium"/>
                        </a:rPr>
                        <a:t>7</a:t>
                      </a:r>
                      <a:r>
                        <a:rPr dirty="0" sz="1600" i="1">
                          <a:latin typeface="Franklin Gothic Medium"/>
                          <a:cs typeface="Franklin Gothic Medium"/>
                        </a:rPr>
                        <a:t>:00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F5FAFB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600" i="1">
                          <a:latin typeface="Franklin Gothic Medium"/>
                          <a:cs typeface="Franklin Gothic Medium"/>
                        </a:rPr>
                        <a:t>9:00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F5FAFB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600" spc="-30" i="1">
                          <a:latin typeface="Franklin Gothic Medium"/>
                          <a:cs typeface="Franklin Gothic Medium"/>
                        </a:rPr>
                        <a:t>1</a:t>
                      </a:r>
                      <a:r>
                        <a:rPr dirty="0" sz="1600" spc="-5" i="1">
                          <a:latin typeface="Franklin Gothic Medium"/>
                          <a:cs typeface="Franklin Gothic Medium"/>
                        </a:rPr>
                        <a:t>0:00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F5FAFB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600" spc="-5" i="1">
                          <a:latin typeface="Franklin Gothic Medium"/>
                          <a:cs typeface="Franklin Gothic Medium"/>
                        </a:rPr>
                        <a:t>13:00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F5FAFB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600" spc="-5" i="1">
                          <a:latin typeface="Franklin Gothic Medium"/>
                          <a:cs typeface="Franklin Gothic Medium"/>
                        </a:rPr>
                        <a:t>18:00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F5FAFB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600" spc="-40" i="1">
                          <a:latin typeface="Franklin Gothic Medium"/>
                          <a:cs typeface="Franklin Gothic Medium"/>
                        </a:rPr>
                        <a:t>2</a:t>
                      </a:r>
                      <a:r>
                        <a:rPr dirty="0" sz="1600" spc="-5" i="1">
                          <a:latin typeface="Franklin Gothic Medium"/>
                          <a:cs typeface="Franklin Gothic Medium"/>
                        </a:rPr>
                        <a:t>4:00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F5FAF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Franklin Gothic Medium"/>
                          <a:cs typeface="Franklin Gothic Medium"/>
                        </a:rPr>
                        <a:t>T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dirty="0" sz="1600" spc="-45">
                          <a:latin typeface="Franklin Gothic Medium"/>
                          <a:cs typeface="Franklin Gothic Medium"/>
                        </a:rPr>
                        <a:t>3</a:t>
                      </a:r>
                      <a:r>
                        <a:rPr dirty="0" sz="1600">
                          <a:latin typeface="Franklin Gothic Medium"/>
                          <a:cs typeface="Franklin Gothic Medium"/>
                        </a:rPr>
                        <a:t>7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Franklin Gothic Medium"/>
                          <a:cs typeface="Franklin Gothic Medium"/>
                        </a:rPr>
                        <a:t>38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Franklin Gothic Medium"/>
                          <a:cs typeface="Franklin Gothic Medium"/>
                        </a:rPr>
                        <a:t>38</a:t>
                      </a:r>
                      <a:r>
                        <a:rPr dirty="0" sz="1600">
                          <a:latin typeface="Franklin Gothic Medium"/>
                          <a:cs typeface="Franklin Gothic Medium"/>
                        </a:rPr>
                        <a:t>:8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Franklin Gothic Medium"/>
                          <a:cs typeface="Franklin Gothic Medium"/>
                        </a:rPr>
                        <a:t>38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dirty="0" sz="1600" spc="-45">
                          <a:latin typeface="Franklin Gothic Medium"/>
                          <a:cs typeface="Franklin Gothic Medium"/>
                        </a:rPr>
                        <a:t>3</a:t>
                      </a:r>
                      <a:r>
                        <a:rPr dirty="0" sz="1600" spc="-105">
                          <a:latin typeface="Franklin Gothic Medium"/>
                          <a:cs typeface="Franklin Gothic Medium"/>
                        </a:rPr>
                        <a:t>7</a:t>
                      </a:r>
                      <a:r>
                        <a:rPr dirty="0" sz="1600" spc="-5">
                          <a:latin typeface="Franklin Gothic Medium"/>
                          <a:cs typeface="Franklin Gothic Medium"/>
                        </a:rPr>
                        <a:t>:</a:t>
                      </a:r>
                      <a:r>
                        <a:rPr dirty="0" sz="1600">
                          <a:latin typeface="Franklin Gothic Medium"/>
                          <a:cs typeface="Franklin Gothic Medium"/>
                        </a:rPr>
                        <a:t>5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EBF5F6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Franklin Gothic Medium"/>
                          <a:cs typeface="Franklin Gothic Medium"/>
                        </a:rPr>
                        <a:t>36</a:t>
                      </a:r>
                      <a:r>
                        <a:rPr dirty="0" sz="1600">
                          <a:latin typeface="Franklin Gothic Medium"/>
                          <a:cs typeface="Franklin Gothic Medium"/>
                        </a:rPr>
                        <a:t>:9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C6E6E9"/>
                      </a:solidFill>
                      <a:prstDash val="solid"/>
                    </a:lnL>
                    <a:lnR w="12700">
                      <a:solidFill>
                        <a:srgbClr val="C6E6E9"/>
                      </a:solidFill>
                      <a:prstDash val="solid"/>
                    </a:lnR>
                    <a:lnT w="12700">
                      <a:solidFill>
                        <a:srgbClr val="C6E6E9"/>
                      </a:solidFill>
                      <a:prstDash val="solid"/>
                    </a:lnT>
                    <a:lnB w="12700">
                      <a:solidFill>
                        <a:srgbClr val="C6E6E9"/>
                      </a:solidFill>
                      <a:prstDash val="solid"/>
                    </a:lnB>
                    <a:solidFill>
                      <a:srgbClr val="EBF5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673982"/>
            <a:ext cx="8017509" cy="451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Discutiamo</a:t>
            </a:r>
            <a:r>
              <a:rPr dirty="0" sz="18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il</a:t>
            </a:r>
            <a:r>
              <a:rPr dirty="0" sz="1800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caso.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ct val="130200"/>
              </a:lnSpc>
            </a:pPr>
            <a:r>
              <a:rPr dirty="0" sz="1600" spc="-15">
                <a:latin typeface="Franklin Gothic Book"/>
                <a:cs typeface="Franklin Gothic Book"/>
              </a:rPr>
              <a:t>Studiam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le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ariazioni</a:t>
            </a:r>
            <a:r>
              <a:rPr dirty="0" sz="1600" spc="-1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peratur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(misurat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5">
                <a:latin typeface="Franklin Gothic Book"/>
                <a:cs typeface="Franklin Gothic Book"/>
              </a:rPr>
              <a:t>grad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centigradi)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(misura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ore).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In</a:t>
            </a:r>
            <a:r>
              <a:rPr dirty="0" sz="16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25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allo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[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,t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]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[</a:t>
            </a:r>
            <a:r>
              <a:rPr dirty="0" sz="1600" spc="-125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:00, 9:00],  </a:t>
            </a:r>
            <a:r>
              <a:rPr dirty="0" sz="1600" spc="-20">
                <a:solidFill>
                  <a:srgbClr val="008F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ariazione</a:t>
            </a: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5">
                <a:solidFill>
                  <a:srgbClr val="008F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5">
                <a:solidFill>
                  <a:srgbClr val="008F00"/>
                </a:solidFill>
                <a:latin typeface="Franklin Gothic Medium"/>
                <a:cs typeface="Franklin Gothic Medium"/>
              </a:rPr>
              <a:t>emperatur</a:t>
            </a: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5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– T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3</a:t>
            </a:r>
            <a:r>
              <a:rPr dirty="0" sz="1600">
                <a:latin typeface="Franklin Gothic Book"/>
                <a:cs typeface="Franklin Gothic Book"/>
              </a:rPr>
              <a:t>8 – 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7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480059">
              <a:lnSpc>
                <a:spcPct val="133700"/>
              </a:lnSpc>
              <a:tabLst>
                <a:tab pos="5028565" algn="l"/>
              </a:tabLst>
            </a:pP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In</a:t>
            </a:r>
            <a:r>
              <a:rPr dirty="0" sz="16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25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allo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[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,t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]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[9:00,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0:00]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20">
                <a:solidFill>
                  <a:srgbClr val="008F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ariazione</a:t>
            </a: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5">
                <a:solidFill>
                  <a:srgbClr val="008F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5">
                <a:solidFill>
                  <a:srgbClr val="008F00"/>
                </a:solidFill>
                <a:latin typeface="Franklin Gothic Medium"/>
                <a:cs typeface="Franklin Gothic Medium"/>
              </a:rPr>
              <a:t>emperatur</a:t>
            </a: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008F00"/>
                </a:solidFill>
                <a:latin typeface="Franklin Gothic Medium"/>
                <a:cs typeface="Franklin Gothic Medium"/>
              </a:rPr>
              <a:t>	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baseline="-21164" sz="1575" spc="7">
                <a:latin typeface="Franklin Gothic Medium"/>
                <a:cs typeface="Franklin Gothic Medium"/>
              </a:rPr>
              <a:t>3</a:t>
            </a:r>
            <a:r>
              <a:rPr dirty="0" baseline="-21164" sz="1575">
                <a:latin typeface="Franklin Gothic Medium"/>
                <a:cs typeface="Franklin Gothic Medium"/>
              </a:rPr>
              <a:t> </a:t>
            </a:r>
            <a:r>
              <a:rPr dirty="0" baseline="-21164" sz="1575" spc="-187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– 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38</a:t>
            </a:r>
            <a:r>
              <a:rPr dirty="0" sz="1600">
                <a:latin typeface="Franklin Gothic Book"/>
                <a:cs typeface="Franklin Gothic Book"/>
              </a:rPr>
              <a:t>:8 – </a:t>
            </a:r>
            <a:r>
              <a:rPr dirty="0" sz="1600" spc="-5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8 =</a:t>
            </a:r>
            <a:r>
              <a:rPr dirty="0" sz="1600" spc="-5">
                <a:latin typeface="Franklin Gothic Book"/>
                <a:cs typeface="Franklin Gothic Book"/>
              </a:rPr>
              <a:t> 0,8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(l’uom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ragione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peratur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vu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ariazione</a:t>
            </a:r>
            <a:r>
              <a:rPr dirty="0" sz="1600" spc="-5">
                <a:latin typeface="Franklin Gothic Book"/>
                <a:cs typeface="Franklin Gothic Book"/>
              </a:rPr>
              <a:t> in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eriore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per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po</a:t>
            </a:r>
            <a:r>
              <a:rPr dirty="0" sz="1600" spc="-5">
                <a:latin typeface="Franklin Gothic Book"/>
                <a:cs typeface="Franklin Gothic Book"/>
              </a:rPr>
              <a:t>: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prim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crescita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grado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0,</a:t>
            </a:r>
            <a:r>
              <a:rPr dirty="0" sz="1600">
                <a:latin typeface="Franklin Gothic Book"/>
                <a:cs typeface="Franklin Gothic Book"/>
              </a:rPr>
              <a:t>8 </a:t>
            </a:r>
            <a:r>
              <a:rPr dirty="0" sz="1600" spc="-5">
                <a:latin typeface="Franklin Gothic Book"/>
                <a:cs typeface="Franklin Gothic Book"/>
              </a:rPr>
              <a:t>gradi.)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…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4445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Questa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conclusione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per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fr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ttata.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gua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dando</a:t>
            </a:r>
            <a:r>
              <a:rPr dirty="0" sz="1600" spc="-5">
                <a:latin typeface="Franklin Gothic Book"/>
                <a:cs typeface="Franklin Gothic Book"/>
              </a:rPr>
              <a:t> pi</a:t>
            </a:r>
            <a:r>
              <a:rPr dirty="0" sz="1600">
                <a:latin typeface="Franklin Gothic Book"/>
                <a:cs typeface="Franklin Gothic Book"/>
              </a:rPr>
              <a:t>ù 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</a:t>
            </a:r>
            <a:r>
              <a:rPr dirty="0" sz="1600" spc="-10">
                <a:latin typeface="Franklin Gothic Book"/>
                <a:cs typeface="Franklin Gothic Book"/>
              </a:rPr>
              <a:t>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tare</a:t>
            </a:r>
            <a:r>
              <a:rPr dirty="0" sz="1600" spc="-10">
                <a:latin typeface="Franklin Gothic Book"/>
                <a:cs typeface="Franklin Gothic Book"/>
              </a:rPr>
              <a:t> 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lunghezze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degli</a:t>
            </a:r>
            <a:r>
              <a:rPr dirty="0" sz="1600" spc="-5">
                <a:latin typeface="Franklin Gothic Book"/>
                <a:cs typeface="Franklin Gothic Book"/>
              </a:rPr>
              <a:t> 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alli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poral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 spc="-25">
                <a:latin typeface="Franklin Gothic Medium"/>
                <a:cs typeface="Franklin Gothic Medium"/>
              </a:rPr>
              <a:t>v</a:t>
            </a:r>
            <a:r>
              <a:rPr dirty="0" sz="1600" spc="-15">
                <a:latin typeface="Franklin Gothic Medium"/>
                <a:cs typeface="Franklin Gothic Medium"/>
              </a:rPr>
              <a:t>e</a:t>
            </a:r>
            <a:r>
              <a:rPr dirty="0" sz="1600" spc="5">
                <a:latin typeface="Franklin Gothic Medium"/>
                <a:cs typeface="Franklin Gothic Medium"/>
              </a:rPr>
              <a:t>r</a:t>
            </a:r>
            <a:r>
              <a:rPr dirty="0" sz="1600" spc="-5">
                <a:latin typeface="Franklin Gothic Medium"/>
                <a:cs typeface="Franklin Gothic Medium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conf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ariazioni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peratur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sbaglia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o!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(Cos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45">
                <a:latin typeface="Franklin Gothic Book"/>
                <a:cs typeface="Franklin Gothic Book"/>
              </a:rPr>
              <a:t>n</a:t>
            </a:r>
            <a:r>
              <a:rPr dirty="0" sz="1600" spc="-15">
                <a:latin typeface="Franklin Gothic Book"/>
                <a:cs typeface="Franklin Gothic Book"/>
              </a:rPr>
              <a:t>vien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alutare?)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698747"/>
            <a:ext cx="7374890" cy="3833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600"/>
              </a:lnSpc>
            </a:pPr>
            <a:r>
              <a:rPr dirty="0" sz="1600" spc="-15">
                <a:latin typeface="Franklin Gothic Book"/>
                <a:cs typeface="Franklin Gothic Book"/>
              </a:rPr>
              <a:t>Co</a:t>
            </a:r>
            <a:r>
              <a:rPr dirty="0" sz="1600" spc="-45">
                <a:latin typeface="Franklin Gothic Book"/>
                <a:cs typeface="Franklin Gothic Book"/>
              </a:rPr>
              <a:t>n</a:t>
            </a:r>
            <a:r>
              <a:rPr dirty="0" sz="1600" spc="-15">
                <a:latin typeface="Franklin Gothic Book"/>
                <a:cs typeface="Franklin Gothic Book"/>
              </a:rPr>
              <a:t>vien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alutare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tass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ariazion</a:t>
            </a:r>
            <a:r>
              <a:rPr dirty="0" sz="1600" spc="-2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misurano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l’entità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ariazione</a:t>
            </a:r>
            <a:r>
              <a:rPr dirty="0" sz="1600" spc="-5">
                <a:latin typeface="Franklin Gothic Book"/>
                <a:cs typeface="Franklin Gothic Book"/>
              </a:rPr>
              <a:t> in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rappo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cui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icata.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asso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ariazione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peratur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nell’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5">
                <a:latin typeface="Franklin Gothic Book"/>
                <a:cs typeface="Franklin Gothic Book"/>
              </a:rPr>
              <a:t> [</a:t>
            </a:r>
            <a:r>
              <a:rPr dirty="0" sz="1600" spc="-2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,t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]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[</a:t>
            </a:r>
            <a:r>
              <a:rPr dirty="0" sz="1600" spc="-120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:00,</a:t>
            </a:r>
            <a:r>
              <a:rPr dirty="0" sz="1600" spc="-5">
                <a:latin typeface="Franklin Gothic Book"/>
                <a:cs typeface="Franklin Gothic Book"/>
              </a:rPr>
              <a:t> 9:00]:</a:t>
            </a:r>
            <a:endParaRPr sz="1600">
              <a:latin typeface="Franklin Gothic Book"/>
              <a:cs typeface="Franklin Gothic Book"/>
            </a:endParaRPr>
          </a:p>
          <a:p>
            <a:pPr marL="19431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–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)/(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–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3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(3</a:t>
            </a:r>
            <a:r>
              <a:rPr dirty="0" sz="1600">
                <a:latin typeface="Franklin Gothic Book"/>
                <a:cs typeface="Franklin Gothic Book"/>
              </a:rPr>
              <a:t>8 –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7)/(</a:t>
            </a:r>
            <a:r>
              <a:rPr dirty="0" sz="1600">
                <a:latin typeface="Franklin Gothic Book"/>
                <a:cs typeface="Franklin Gothic Book"/>
              </a:rPr>
              <a:t>9 –</a:t>
            </a:r>
            <a:r>
              <a:rPr dirty="0" sz="1600" spc="-5">
                <a:latin typeface="Franklin Gothic Book"/>
                <a:cs typeface="Franklin Gothic Book"/>
              </a:rPr>
              <a:t> 7</a:t>
            </a:r>
            <a:r>
              <a:rPr dirty="0" sz="1600">
                <a:latin typeface="Franklin Gothic Book"/>
                <a:cs typeface="Franklin Gothic Book"/>
              </a:rPr>
              <a:t>) =</a:t>
            </a:r>
            <a:r>
              <a:rPr dirty="0" sz="1600" spc="-5">
                <a:latin typeface="Franklin Gothic Book"/>
                <a:cs typeface="Franklin Gothic Book"/>
              </a:rPr>
              <a:t> 1/</a:t>
            </a:r>
            <a:r>
              <a:rPr dirty="0" sz="1600">
                <a:latin typeface="Franklin Gothic Book"/>
                <a:cs typeface="Franklin Gothic Book"/>
              </a:rPr>
              <a:t>2 =</a:t>
            </a:r>
            <a:r>
              <a:rPr dirty="0" sz="1600" spc="-5">
                <a:latin typeface="Franklin Gothic Book"/>
                <a:cs typeface="Franklin Gothic Book"/>
              </a:rPr>
              <a:t> 0,5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10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asso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ariazione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peratur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nell’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5">
                <a:latin typeface="Franklin Gothic Book"/>
                <a:cs typeface="Franklin Gothic Book"/>
              </a:rPr>
              <a:t> [</a:t>
            </a:r>
            <a:r>
              <a:rPr dirty="0" sz="1600" spc="-2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,t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]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[9:00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0:00]:</a:t>
            </a:r>
            <a:endParaRPr sz="1600">
              <a:latin typeface="Franklin Gothic Book"/>
              <a:cs typeface="Franklin Gothic Book"/>
            </a:endParaRPr>
          </a:p>
          <a:p>
            <a:pPr marL="19431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–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)/(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baseline="-21164" sz="1575">
                <a:latin typeface="Franklin Gothic Book"/>
                <a:cs typeface="Franklin Gothic Book"/>
              </a:rPr>
              <a:t> </a:t>
            </a:r>
            <a:r>
              <a:rPr dirty="0" baseline="-21164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–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3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(38:</a:t>
            </a:r>
            <a:r>
              <a:rPr dirty="0" sz="1600">
                <a:latin typeface="Franklin Gothic Book"/>
                <a:cs typeface="Franklin Gothic Book"/>
              </a:rPr>
              <a:t>8 –</a:t>
            </a:r>
            <a:r>
              <a:rPr dirty="0" sz="1600" spc="-5">
                <a:latin typeface="Franklin Gothic Book"/>
                <a:cs typeface="Franklin Gothic Book"/>
              </a:rPr>
              <a:t> 38)/(</a:t>
            </a:r>
            <a:r>
              <a:rPr dirty="0" sz="1600" spc="-5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–</a:t>
            </a:r>
            <a:r>
              <a:rPr dirty="0" sz="1600" spc="-5">
                <a:latin typeface="Franklin Gothic Book"/>
                <a:cs typeface="Franklin Gothic Book"/>
              </a:rPr>
              <a:t> 9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5">
                <a:latin typeface="Franklin Gothic Book"/>
                <a:cs typeface="Franklin Gothic Book"/>
              </a:rPr>
              <a:t>=0,8: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217170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tasso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ariazione</a:t>
            </a:r>
            <a:r>
              <a:rPr dirty="0" sz="1600" spc="-5">
                <a:latin typeface="Franklin Gothic Book"/>
                <a:cs typeface="Franklin Gothic Book"/>
              </a:rPr>
              <a:t> indic</a:t>
            </a:r>
            <a:r>
              <a:rPr dirty="0" sz="160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che,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rappo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all’in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po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peratur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aumentata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maggiormen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9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825500">
              <a:lnSpc>
                <a:spcPct val="100000"/>
              </a:lnSpc>
              <a:spcBef>
                <a:spcPts val="1340"/>
              </a:spcBef>
            </a:pPr>
            <a:r>
              <a:rPr dirty="0" sz="1600" spc="-204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’uomo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vrebb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15">
                <a:latin typeface="Franklin Gothic Book"/>
                <a:cs typeface="Franklin Gothic Book"/>
              </a:rPr>
              <a:t>vu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preouccupa</a:t>
            </a:r>
            <a:r>
              <a:rPr dirty="0" sz="1600" spc="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più...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36791" y="4767072"/>
            <a:ext cx="2717800" cy="1804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698747"/>
            <a:ext cx="8082915" cy="3833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177925">
              <a:lnSpc>
                <a:spcPct val="135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ticolare,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seguen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e:</a:t>
            </a:r>
            <a:r>
              <a:rPr dirty="0" sz="1600" spc="-10">
                <a:latin typeface="Franklin Gothic Book"/>
                <a:cs typeface="Franklin Gothic Book"/>
              </a:rPr>
              <a:t> “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più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 i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l </a:t>
            </a: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prezzo</a:t>
            </a: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 u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n </a:t>
            </a: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bene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è 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al</a:t>
            </a:r>
            <a:r>
              <a:rPr dirty="0" sz="1600" spc="-40" i="1">
                <a:solidFill>
                  <a:srgbClr val="0A31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o,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meno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ne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 vien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e ri</a:t>
            </a:r>
            <a:r>
              <a:rPr dirty="0" sz="1600" spc="-15" i="1">
                <a:solidFill>
                  <a:srgbClr val="0A31FF"/>
                </a:solidFill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hie</a:t>
            </a:r>
            <a:r>
              <a:rPr dirty="0" sz="1600" spc="-25" i="1">
                <a:solidFill>
                  <a:srgbClr val="0A31FF"/>
                </a:solidFill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solidFill>
                  <a:srgbClr val="0A31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o.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 Vic</a:t>
            </a:r>
            <a:r>
              <a:rPr dirty="0" sz="1600" spc="-30" i="1">
                <a:solidFill>
                  <a:srgbClr val="0A31FF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25" i="1">
                <a:solidFill>
                  <a:srgbClr val="0A31FF"/>
                </a:solidFill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0" i="1">
                <a:solidFill>
                  <a:srgbClr val="0A31FF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s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a più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 u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n </a:t>
            </a: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bene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è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 a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buon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merca</a:t>
            </a:r>
            <a:r>
              <a:rPr dirty="0" sz="1600" spc="-45" i="1">
                <a:solidFill>
                  <a:srgbClr val="0A31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o,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più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ne</a:t>
            </a:r>
            <a:r>
              <a:rPr dirty="0" sz="1600" spc="-5" i="1">
                <a:solidFill>
                  <a:srgbClr val="0A31FF"/>
                </a:solidFill>
                <a:latin typeface="Franklin Gothic Book"/>
                <a:cs typeface="Franklin Gothic Book"/>
              </a:rPr>
              <a:t> vien</a:t>
            </a:r>
            <a:r>
              <a:rPr dirty="0" sz="1600" i="1">
                <a:solidFill>
                  <a:srgbClr val="0A31FF"/>
                </a:solidFill>
                <a:latin typeface="Franklin Gothic Book"/>
                <a:cs typeface="Franklin Gothic Book"/>
              </a:rPr>
              <a:t>e </a:t>
            </a:r>
            <a:r>
              <a:rPr dirty="0" sz="1600" spc="-25" i="1">
                <a:solidFill>
                  <a:srgbClr val="0A31FF"/>
                </a:solidFill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solidFill>
                  <a:srgbClr val="0A31FF"/>
                </a:solidFill>
                <a:latin typeface="Franklin Gothic Book"/>
                <a:cs typeface="Franklin Gothic Book"/>
              </a:rPr>
              <a:t>endu</a:t>
            </a:r>
            <a:r>
              <a:rPr dirty="0" sz="1600" spc="-45" i="1">
                <a:solidFill>
                  <a:srgbClr val="0A31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5" i="1">
                <a:solidFill>
                  <a:srgbClr val="0A31FF"/>
                </a:solidFill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”.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Questa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ermazione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puo</a:t>
            </a:r>
            <a:r>
              <a:rPr dirty="0" sz="1600" spc="-5">
                <a:latin typeface="Franklin Gothic Book"/>
                <a:cs typeface="Franklin Gothic Book"/>
              </a:rPr>
              <a:t>’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descritta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seguen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endParaRPr sz="1600">
              <a:latin typeface="Franklin Gothic Book"/>
              <a:cs typeface="Franklin Gothic Book"/>
            </a:endParaRPr>
          </a:p>
          <a:p>
            <a:pPr marL="1993900">
              <a:lnSpc>
                <a:spcPct val="100000"/>
              </a:lnSpc>
              <a:spcBef>
                <a:spcPts val="680"/>
              </a:spcBef>
              <a:tabLst>
                <a:tab pos="2672080" algn="l"/>
                <a:tab pos="3615690" algn="l"/>
              </a:tabLst>
            </a:pP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: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	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Q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	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P(Q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) =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M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–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kQ</a:t>
            </a:r>
            <a:endParaRPr sz="16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2600"/>
              </a:lnSpc>
              <a:spcBef>
                <a:spcPts val="100"/>
              </a:spcBef>
              <a:tabLst>
                <a:tab pos="78613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M	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prezz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massimo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puo</a:t>
            </a:r>
            <a:r>
              <a:rPr dirty="0" sz="1600" spc="-5">
                <a:latin typeface="Franklin Gothic Book"/>
                <a:cs typeface="Franklin Gothic Book"/>
              </a:rPr>
              <a:t>’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endu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ben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e’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costan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rappresenta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“tasso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ariazione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prezzo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cioe’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rapidamen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prezz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aria</a:t>
            </a:r>
            <a:r>
              <a:rPr dirty="0" sz="1600" spc="-10">
                <a:latin typeface="Franklin Gothic Book"/>
                <a:cs typeface="Franklin Gothic Book"/>
              </a:rPr>
              <a:t> all’aumentare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uantita’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enduta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</a:t>
            </a:r>
            <a:r>
              <a:rPr dirty="0" sz="1600" spc="-25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edere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in</a:t>
            </a:r>
            <a:r>
              <a:rPr dirty="0" sz="1600" i="1">
                <a:latin typeface="Franklin Gothic Book"/>
                <a:cs typeface="Franklin Gothic Book"/>
              </a:rPr>
              <a:t>e della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lezion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spc="-5" i="1">
                <a:latin typeface="Franklin Gothic Book"/>
                <a:cs typeface="Franklin Gothic Book"/>
              </a:rPr>
              <a:t> u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15" i="1">
                <a:latin typeface="Franklin Gothic Book"/>
                <a:cs typeface="Franklin Gothic Book"/>
              </a:rPr>
              <a:t>app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ondimen</a:t>
            </a:r>
            <a:r>
              <a:rPr dirty="0" sz="1600" spc="-5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sul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tasso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ariazion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147955">
              <a:lnSpc>
                <a:spcPct val="130200"/>
              </a:lnSpc>
              <a:tabLst>
                <a:tab pos="637286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viam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P(Q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descri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preceden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e,</a:t>
            </a:r>
            <a:r>
              <a:rPr dirty="0" sz="1600" spc="-5">
                <a:latin typeface="Franklin Gothic Book"/>
                <a:cs typeface="Franklin Gothic Book"/>
              </a:rPr>
              <a:t> in</a:t>
            </a:r>
            <a:r>
              <a:rPr dirty="0" sz="1600" spc="-1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vien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conta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ticolare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n  migliaia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pezz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enduti,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Q=1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(cioe</a:t>
            </a:r>
            <a:r>
              <a:rPr dirty="0" sz="1600" spc="-5">
                <a:latin typeface="Franklin Gothic Book"/>
                <a:cs typeface="Franklin Gothic Book"/>
              </a:rPr>
              <a:t>’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mille</a:t>
            </a:r>
            <a:r>
              <a:rPr dirty="0" sz="1600" spc="-5">
                <a:latin typeface="Franklin Gothic Book"/>
                <a:cs typeface="Franklin Gothic Book"/>
              </a:rPr>
              <a:t> pezzi</a:t>
            </a:r>
            <a:r>
              <a:rPr dirty="0" sz="1600">
                <a:latin typeface="Franklin Gothic Book"/>
                <a:cs typeface="Franklin Gothic Book"/>
              </a:rPr>
              <a:t>)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P(Q=1)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M - </a:t>
            </a:r>
            <a:r>
              <a:rPr dirty="0" sz="1600" spc="-5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5633715"/>
            <a:ext cx="6896100" cy="889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  <a:tabLst>
                <a:tab pos="379984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Q=2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(duemil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pezzi</a:t>
            </a:r>
            <a:r>
              <a:rPr dirty="0" sz="1600">
                <a:latin typeface="Franklin Gothic Book"/>
                <a:cs typeface="Franklin Gothic Book"/>
              </a:rPr>
              <a:t>) 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P(2)=</a:t>
            </a:r>
            <a:r>
              <a:rPr dirty="0" sz="160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5">
                <a:latin typeface="Franklin Gothic Book"/>
                <a:cs typeface="Franklin Gothic Book"/>
              </a:rPr>
              <a:t>2</a:t>
            </a:r>
            <a:r>
              <a:rPr dirty="0" sz="1600" spc="5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,	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Q=3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P(3)=</a:t>
            </a:r>
            <a:r>
              <a:rPr dirty="0" sz="1600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5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k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così</a:t>
            </a:r>
            <a:r>
              <a:rPr dirty="0" sz="1600" spc="-5">
                <a:latin typeface="Franklin Gothic Book"/>
                <a:cs typeface="Franklin Gothic Book"/>
              </a:rPr>
              <a:t> via: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oprio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endParaRPr sz="1600">
              <a:latin typeface="Franklin Gothic Book"/>
              <a:cs typeface="Franklin Gothic Book"/>
            </a:endParaRPr>
          </a:p>
          <a:p>
            <a:pPr marL="1586865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Medium"/>
                <a:cs typeface="Franklin Gothic Medium"/>
              </a:rPr>
              <a:t>al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crescere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Q</a:t>
            </a:r>
            <a:r>
              <a:rPr dirty="0" sz="1600">
                <a:latin typeface="Franklin Gothic Medium"/>
                <a:cs typeface="Franklin Gothic Medium"/>
              </a:rPr>
              <a:t>  </a:t>
            </a: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funzione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P(Q</a:t>
            </a:r>
            <a:r>
              <a:rPr dirty="0" sz="1600">
                <a:latin typeface="Franklin Gothic Medium"/>
                <a:cs typeface="Franklin Gothic Medium"/>
              </a:rPr>
              <a:t>) </a:t>
            </a:r>
            <a:r>
              <a:rPr dirty="0" sz="1600" spc="-10">
                <a:latin typeface="Franklin Gothic Medium"/>
                <a:cs typeface="Franklin Gothic Medium"/>
              </a:rPr>
              <a:t>(i</a:t>
            </a:r>
            <a:r>
              <a:rPr dirty="0" sz="1600" spc="-5">
                <a:latin typeface="Franklin Gothic Medium"/>
                <a:cs typeface="Franklin Gothic Medium"/>
              </a:rPr>
              <a:t>l</a:t>
            </a:r>
            <a:r>
              <a:rPr dirty="0" sz="1600">
                <a:latin typeface="Franklin Gothic Medium"/>
                <a:cs typeface="Franklin Gothic Medium"/>
              </a:rPr>
              <a:t> prezzo)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diminuisce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98637" y="5633715"/>
            <a:ext cx="101600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dice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03191" y="3319272"/>
            <a:ext cx="533400" cy="1905"/>
          </a:xfrm>
          <a:custGeom>
            <a:avLst/>
            <a:gdLst/>
            <a:ahLst/>
            <a:cxnLst/>
            <a:rect l="l" t="t" r="r" b="b"/>
            <a:pathLst>
              <a:path w="533400" h="1904">
                <a:moveTo>
                  <a:pt x="0" y="0"/>
                </a:moveTo>
                <a:lnTo>
                  <a:pt x="5334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45755" y="3261679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153" y="0"/>
                </a:moveTo>
                <a:lnTo>
                  <a:pt x="7369" y="2023"/>
                </a:lnTo>
                <a:lnTo>
                  <a:pt x="266" y="14119"/>
                </a:lnTo>
                <a:lnTo>
                  <a:pt x="2289" y="21901"/>
                </a:lnTo>
                <a:lnTo>
                  <a:pt x="65632" y="59104"/>
                </a:lnTo>
                <a:lnTo>
                  <a:pt x="2068" y="95929"/>
                </a:lnTo>
                <a:lnTo>
                  <a:pt x="0" y="103700"/>
                </a:lnTo>
                <a:lnTo>
                  <a:pt x="7031" y="115837"/>
                </a:lnTo>
                <a:lnTo>
                  <a:pt x="14801" y="117908"/>
                </a:lnTo>
                <a:lnTo>
                  <a:pt x="116041" y="59254"/>
                </a:lnTo>
                <a:lnTo>
                  <a:pt x="15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81604" y="6958242"/>
            <a:ext cx="1447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30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7658734" cy="3185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600"/>
              </a:lnSpc>
            </a:pPr>
            <a:r>
              <a:rPr dirty="0" sz="1600">
                <a:latin typeface="Franklin Gothic Book"/>
                <a:cs typeface="Franklin Gothic Book"/>
              </a:rPr>
              <a:t>Analizziamo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adesso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possibilit</a:t>
            </a:r>
            <a:r>
              <a:rPr dirty="0" sz="1600">
                <a:latin typeface="Franklin Gothic Book"/>
                <a:cs typeface="Franklin Gothic Book"/>
              </a:rPr>
              <a:t>à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T(t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descri</a:t>
            </a:r>
            <a:r>
              <a:rPr dirty="0" sz="1600" spc="-3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l’andamen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ebbre</a:t>
            </a:r>
            <a:r>
              <a:rPr dirty="0" sz="1600" spc="-10">
                <a:latin typeface="Franklin Gothic Book"/>
                <a:cs typeface="Franklin Gothic Book"/>
              </a:rPr>
              <a:t> dell’uomo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tire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5">
                <a:latin typeface="Franklin Gothic Book"/>
                <a:cs typeface="Franklin Gothic Book"/>
              </a:rPr>
              <a:t> 12:0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5">
                <a:latin typeface="Franklin Gothic Book"/>
                <a:cs typeface="Franklin Gothic Book"/>
              </a:rPr>
              <a:t>(t=0).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funzione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più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semplic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considerare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</a:t>
            </a:r>
            <a:r>
              <a:rPr dirty="0" sz="1600" spc="-20">
                <a:latin typeface="Franklin Gothic Medium"/>
                <a:cs typeface="Franklin Gothic Medium"/>
              </a:rPr>
              <a:t>o</a:t>
            </a:r>
            <a:r>
              <a:rPr dirty="0" sz="1600" spc="-15">
                <a:latin typeface="Franklin Gothic Medium"/>
                <a:cs typeface="Franklin Gothic Medium"/>
              </a:rPr>
              <a:t>trebb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esser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lineare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 (T(t</a:t>
            </a:r>
            <a:r>
              <a:rPr dirty="0" sz="1600">
                <a:latin typeface="Franklin Gothic Medium"/>
                <a:cs typeface="Franklin Gothic Medium"/>
              </a:rPr>
              <a:t>) =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at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+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b).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Le</a:t>
            </a: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in</a:t>
            </a:r>
            <a:r>
              <a:rPr dirty="0" sz="1600" spc="-20">
                <a:solidFill>
                  <a:srgbClr val="008F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ormazioni</a:t>
            </a: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>
                <a:solidFill>
                  <a:srgbClr val="008F00"/>
                </a:solidFill>
                <a:latin typeface="Franklin Gothic Medium"/>
                <a:cs typeface="Franklin Gothic Medium"/>
              </a:rPr>
              <a:t>he</a:t>
            </a: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abbiamo</a:t>
            </a: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dalla</a:t>
            </a: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008F00"/>
                </a:solidFill>
                <a:latin typeface="Franklin Gothic Medium"/>
                <a:cs typeface="Franklin Gothic Medium"/>
              </a:rPr>
              <a:t>tabell</a:t>
            </a: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5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delle</a:t>
            </a: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5">
                <a:solidFill>
                  <a:srgbClr val="008F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5">
                <a:solidFill>
                  <a:srgbClr val="008F00"/>
                </a:solidFill>
                <a:latin typeface="Franklin Gothic Medium"/>
                <a:cs typeface="Franklin Gothic Medium"/>
              </a:rPr>
              <a:t>emperature: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-</a:t>
            </a: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	</a:t>
            </a: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(1</a:t>
            </a:r>
            <a:r>
              <a:rPr dirty="0" sz="1600">
                <a:solidFill>
                  <a:srgbClr val="008F00"/>
                </a:solidFill>
                <a:latin typeface="Franklin Gothic Medium"/>
                <a:cs typeface="Franklin Gothic Medium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alle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3:0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5">
                <a:latin typeface="Franklin Gothic Book"/>
                <a:cs typeface="Franklin Gothic Book"/>
              </a:rPr>
              <a:t>(t=1</a:t>
            </a:r>
            <a:r>
              <a:rPr dirty="0" sz="1600">
                <a:latin typeface="Franklin Gothic Book"/>
                <a:cs typeface="Franklin Gothic Book"/>
              </a:rPr>
              <a:t>)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T(1</a:t>
            </a:r>
            <a:r>
              <a:rPr dirty="0" sz="1600">
                <a:latin typeface="Franklin Gothic Book"/>
                <a:cs typeface="Franklin Gothic Book"/>
              </a:rPr>
              <a:t>) =</a:t>
            </a:r>
            <a:r>
              <a:rPr dirty="0" sz="1600" spc="-5">
                <a:latin typeface="Franklin Gothic Book"/>
                <a:cs typeface="Franklin Gothic Book"/>
              </a:rPr>
              <a:t> 38;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-</a:t>
            </a: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	</a:t>
            </a: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(2</a:t>
            </a:r>
            <a:r>
              <a:rPr dirty="0" sz="1600">
                <a:solidFill>
                  <a:srgbClr val="008F00"/>
                </a:solidFill>
                <a:latin typeface="Franklin Gothic Medium"/>
                <a:cs typeface="Franklin Gothic Medium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alle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8:0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5">
                <a:latin typeface="Franklin Gothic Book"/>
                <a:cs typeface="Franklin Gothic Book"/>
              </a:rPr>
              <a:t>(t=6</a:t>
            </a:r>
            <a:r>
              <a:rPr dirty="0" sz="1600">
                <a:latin typeface="Franklin Gothic Book"/>
                <a:cs typeface="Franklin Gothic Book"/>
              </a:rPr>
              <a:t>)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T(6</a:t>
            </a:r>
            <a:r>
              <a:rPr dirty="0" sz="1600">
                <a:latin typeface="Franklin Gothic Book"/>
                <a:cs typeface="Franklin Gothic Book"/>
              </a:rPr>
              <a:t>)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 spc="-125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:5;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-</a:t>
            </a: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	</a:t>
            </a:r>
            <a:r>
              <a:rPr dirty="0" sz="16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(3</a:t>
            </a:r>
            <a:r>
              <a:rPr dirty="0" sz="1600">
                <a:solidFill>
                  <a:srgbClr val="008F00"/>
                </a:solidFill>
                <a:latin typeface="Franklin Gothic Medium"/>
                <a:cs typeface="Franklin Gothic Medium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alle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70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4:0</a:t>
            </a:r>
            <a:r>
              <a:rPr dirty="0" sz="1600">
                <a:latin typeface="Franklin Gothic Book"/>
                <a:cs typeface="Franklin Gothic Book"/>
              </a:rPr>
              <a:t>0  </a:t>
            </a:r>
            <a:r>
              <a:rPr dirty="0" sz="1600" spc="-5">
                <a:latin typeface="Franklin Gothic Book"/>
                <a:cs typeface="Franklin Gothic Book"/>
              </a:rPr>
              <a:t>(t=12</a:t>
            </a:r>
            <a:r>
              <a:rPr dirty="0" sz="1600">
                <a:latin typeface="Franklin Gothic Book"/>
                <a:cs typeface="Franklin Gothic Book"/>
              </a:rPr>
              <a:t>)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T(12</a:t>
            </a:r>
            <a:r>
              <a:rPr dirty="0" sz="1600">
                <a:latin typeface="Franklin Gothic Book"/>
                <a:cs typeface="Franklin Gothic Book"/>
              </a:rPr>
              <a:t>) =</a:t>
            </a:r>
            <a:r>
              <a:rPr dirty="0" sz="1600" spc="-5">
                <a:latin typeface="Franklin Gothic Book"/>
                <a:cs typeface="Franklin Gothic Book"/>
              </a:rPr>
              <a:t> 36:9.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Esis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lineare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(cio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oppo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tuni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b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cui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pass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punti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5043546"/>
            <a:ext cx="3346450" cy="565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A=(</a:t>
            </a:r>
            <a:r>
              <a:rPr dirty="0" sz="1600" spc="-5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,</a:t>
            </a:r>
            <a:r>
              <a:rPr dirty="0" sz="1800" spc="-5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38)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">
                <a:latin typeface="Franklin Gothic Book"/>
                <a:cs typeface="Franklin Gothic Book"/>
              </a:rPr>
              <a:t>B=(</a:t>
            </a:r>
            <a:r>
              <a:rPr dirty="0" sz="1600">
                <a:latin typeface="Franklin Gothic Book"/>
                <a:cs typeface="Franklin Gothic Book"/>
              </a:rPr>
              <a:t>6</a:t>
            </a:r>
            <a:r>
              <a:rPr dirty="0" sz="1800">
                <a:latin typeface="Franklin Gothic Book"/>
                <a:cs typeface="Franklin Gothic Book"/>
              </a:rPr>
              <a:t>,</a:t>
            </a:r>
            <a:r>
              <a:rPr dirty="0" sz="1800" spc="-50">
                <a:latin typeface="Franklin Gothic Book"/>
                <a:cs typeface="Franklin Gothic Book"/>
              </a:rPr>
              <a:t> 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7,5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C=(12</a:t>
            </a:r>
            <a:r>
              <a:rPr dirty="0" sz="1800">
                <a:latin typeface="Franklin Gothic Book"/>
                <a:cs typeface="Franklin Gothic Book"/>
              </a:rPr>
              <a:t>,</a:t>
            </a:r>
            <a:r>
              <a:rPr dirty="0" sz="1800" spc="-5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36,9)?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600">
                <a:latin typeface="Franklin Gothic Book"/>
                <a:cs typeface="Franklin Gothic Book"/>
              </a:rPr>
              <a:t>-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3360" y="5064078"/>
            <a:ext cx="13290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VERIFICHIAMO.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8025130" cy="4493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8300" indent="-3556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T(t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5">
                <a:latin typeface="Franklin Gothic Book"/>
                <a:cs typeface="Franklin Gothic Book"/>
              </a:rPr>
              <a:t>=a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 +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pass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A=(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">
                <a:latin typeface="Franklin Gothic Book"/>
                <a:cs typeface="Franklin Gothic Book"/>
              </a:rPr>
              <a:t>38)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">
                <a:latin typeface="Franklin Gothic Book"/>
                <a:cs typeface="Franklin Gothic Book"/>
              </a:rPr>
              <a:t>B=(6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7,5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C=(12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 spc="-5">
                <a:latin typeface="Franklin Gothic Book"/>
                <a:cs typeface="Franklin Gothic Book"/>
              </a:rPr>
              <a:t> 36,9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200">
              <a:latin typeface="Times New Roman"/>
              <a:cs typeface="Times New Roman"/>
            </a:endParaRPr>
          </a:p>
          <a:p>
            <a:pPr marL="266700" marR="6574790" indent="101600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8 =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+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7,</a:t>
            </a:r>
            <a:r>
              <a:rPr dirty="0" sz="1600">
                <a:latin typeface="Franklin Gothic Book"/>
                <a:cs typeface="Franklin Gothic Book"/>
              </a:rPr>
              <a:t>5 =</a:t>
            </a:r>
            <a:r>
              <a:rPr dirty="0" sz="1600" spc="-5">
                <a:latin typeface="Franklin Gothic Book"/>
                <a:cs typeface="Franklin Gothic Book"/>
              </a:rPr>
              <a:t> 6</a:t>
            </a:r>
            <a:r>
              <a:rPr dirty="0" sz="1600">
                <a:latin typeface="Franklin Gothic Book"/>
                <a:cs typeface="Franklin Gothic Book"/>
              </a:rPr>
              <a:t>a +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endParaRPr sz="1600">
              <a:latin typeface="Franklin Gothic Book"/>
              <a:cs typeface="Franklin Gothic Book"/>
            </a:endParaRPr>
          </a:p>
          <a:p>
            <a:pPr marL="2667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36,</a:t>
            </a:r>
            <a:r>
              <a:rPr dirty="0" sz="1600">
                <a:latin typeface="Franklin Gothic Book"/>
                <a:cs typeface="Franklin Gothic Book"/>
              </a:rPr>
              <a:t>9 =</a:t>
            </a:r>
            <a:r>
              <a:rPr dirty="0" sz="1600" spc="-5">
                <a:latin typeface="Franklin Gothic Book"/>
                <a:cs typeface="Franklin Gothic Book"/>
              </a:rPr>
              <a:t> 12</a:t>
            </a:r>
            <a:r>
              <a:rPr dirty="0" sz="1600">
                <a:latin typeface="Franklin Gothic Book"/>
                <a:cs typeface="Franklin Gothic Book"/>
              </a:rPr>
              <a:t>a +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Dalla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prim</a:t>
            </a:r>
            <a:r>
              <a:rPr dirty="0" sz="1600">
                <a:latin typeface="Franklin Gothic Book"/>
                <a:cs typeface="Franklin Gothic Book"/>
              </a:rPr>
              <a:t>a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=</a:t>
            </a:r>
            <a:r>
              <a:rPr dirty="0" sz="1600" spc="-5">
                <a:latin typeface="Franklin Gothic Book"/>
                <a:cs typeface="Franklin Gothic Book"/>
              </a:rPr>
              <a:t> 3</a:t>
            </a:r>
            <a:r>
              <a:rPr dirty="0" sz="1600">
                <a:latin typeface="Franklin Gothic Book"/>
                <a:cs typeface="Franklin Gothic Book"/>
              </a:rPr>
              <a:t>8 –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sostitui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7,</a:t>
            </a:r>
            <a:r>
              <a:rPr dirty="0" sz="1600">
                <a:latin typeface="Franklin Gothic Book"/>
                <a:cs typeface="Franklin Gothic Book"/>
              </a:rPr>
              <a:t>5 =</a:t>
            </a:r>
            <a:r>
              <a:rPr dirty="0" sz="1600" spc="-5">
                <a:latin typeface="Franklin Gothic Book"/>
                <a:cs typeface="Franklin Gothic Book"/>
              </a:rPr>
              <a:t> 6(3</a:t>
            </a:r>
            <a:r>
              <a:rPr dirty="0" sz="1600">
                <a:latin typeface="Franklin Gothic Book"/>
                <a:cs typeface="Franklin Gothic Book"/>
              </a:rPr>
              <a:t>8 –</a:t>
            </a:r>
            <a:r>
              <a:rPr dirty="0" sz="1600" spc="-5">
                <a:latin typeface="Franklin Gothic Book"/>
                <a:cs typeface="Franklin Gothic Book"/>
              </a:rPr>
              <a:t> b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</a:t>
            </a:r>
            <a:r>
              <a:rPr dirty="0" sz="1600" spc="-5">
                <a:latin typeface="Franklin Gothic Book"/>
                <a:cs typeface="Franklin Gothic Book"/>
              </a:rPr>
              <a:t> b.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cioè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7,</a:t>
            </a:r>
            <a:r>
              <a:rPr dirty="0" sz="1600">
                <a:latin typeface="Franklin Gothic Book"/>
                <a:cs typeface="Franklin Gothic Book"/>
              </a:rPr>
              <a:t>5 - </a:t>
            </a:r>
            <a:r>
              <a:rPr dirty="0" sz="1600" spc="-5">
                <a:latin typeface="Franklin Gothic Book"/>
                <a:cs typeface="Franklin Gothic Book"/>
              </a:rPr>
              <a:t>22</a:t>
            </a:r>
            <a:r>
              <a:rPr dirty="0" sz="1600">
                <a:latin typeface="Franklin Gothic Book"/>
                <a:cs typeface="Franklin Gothic Book"/>
              </a:rPr>
              <a:t>8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2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90,</a:t>
            </a:r>
            <a:r>
              <a:rPr dirty="0" sz="1600">
                <a:latin typeface="Franklin Gothic Book"/>
                <a:cs typeface="Franklin Gothic Book"/>
              </a:rPr>
              <a:t>5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5">
                <a:latin typeface="Franklin Gothic Book"/>
                <a:cs typeface="Franklin Gothic Book"/>
              </a:rPr>
              <a:t>5</a:t>
            </a:r>
            <a:r>
              <a:rPr dirty="0" sz="1600">
                <a:latin typeface="Franklin Gothic Book"/>
                <a:cs typeface="Franklin Gothic Book"/>
              </a:rPr>
              <a:t>b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uindi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38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1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.  </a:t>
            </a:r>
            <a:r>
              <a:rPr dirty="0" sz="1600" spc="-10">
                <a:latin typeface="Franklin Gothic Book"/>
                <a:cs typeface="Franklin Gothic Book"/>
              </a:rPr>
              <a:t>Dun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=</a:t>
            </a:r>
            <a:r>
              <a:rPr dirty="0" sz="1600" spc="-5">
                <a:latin typeface="Franklin Gothic Book"/>
                <a:cs typeface="Franklin Gothic Book"/>
              </a:rPr>
              <a:t> 3</a:t>
            </a:r>
            <a:r>
              <a:rPr dirty="0" sz="1600">
                <a:latin typeface="Franklin Gothic Book"/>
                <a:cs typeface="Franklin Gothic Book"/>
              </a:rPr>
              <a:t>8 –</a:t>
            </a:r>
            <a:r>
              <a:rPr dirty="0" sz="1600" spc="-5">
                <a:latin typeface="Franklin Gothic Book"/>
                <a:cs typeface="Franklin Gothic Book"/>
              </a:rPr>
              <a:t> 38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1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327025">
              <a:lnSpc>
                <a:spcPct val="135400"/>
              </a:lnSpc>
            </a:pPr>
            <a:r>
              <a:rPr dirty="0" sz="1600" spc="-7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ichiamo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sostituendo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memb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soddis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za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uazione.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ha</a:t>
            </a:r>
            <a:endParaRPr sz="1600">
              <a:latin typeface="Franklin Gothic Book"/>
              <a:cs typeface="Franklin Gothic Book"/>
            </a:endParaRPr>
          </a:p>
          <a:p>
            <a:pPr marL="635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2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) +</a:t>
            </a:r>
            <a:r>
              <a:rPr dirty="0" sz="1600" spc="-5">
                <a:latin typeface="Franklin Gothic Book"/>
                <a:cs typeface="Franklin Gothic Book"/>
              </a:rPr>
              <a:t> 38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1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36,9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10">
                <a:latin typeface="Franklin Gothic Book"/>
                <a:cs typeface="Franklin Gothic Book"/>
              </a:rPr>
              <a:t>l’e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identicamen</a:t>
            </a:r>
            <a:r>
              <a:rPr dirty="0" sz="1600" spc="-2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soddis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atta.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181100" marR="1316990" indent="-1016000">
              <a:lnSpc>
                <a:spcPct val="135400"/>
              </a:lnSpc>
            </a:pPr>
            <a:r>
              <a:rPr dirty="0" sz="1600" spc="-8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ra</a:t>
            </a:r>
            <a:r>
              <a:rPr dirty="0" sz="1600">
                <a:latin typeface="Franklin Gothic Medium"/>
                <a:cs typeface="Franklin Gothic Medium"/>
              </a:rPr>
              <a:t> le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20">
                <a:latin typeface="Franklin Gothic Medium"/>
                <a:cs typeface="Franklin Gothic Medium"/>
              </a:rPr>
              <a:t>1</a:t>
            </a:r>
            <a:r>
              <a:rPr dirty="0" sz="1600" spc="-5">
                <a:latin typeface="Franklin Gothic Medium"/>
                <a:cs typeface="Franklin Gothic Medium"/>
              </a:rPr>
              <a:t>2:0</a:t>
            </a:r>
            <a:r>
              <a:rPr dirty="0" sz="1600">
                <a:latin typeface="Franklin Gothic Medium"/>
                <a:cs typeface="Franklin Gothic Medium"/>
              </a:rPr>
              <a:t>0 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le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45">
                <a:latin typeface="Franklin Gothic Medium"/>
                <a:cs typeface="Franklin Gothic Medium"/>
              </a:rPr>
              <a:t>2</a:t>
            </a:r>
            <a:r>
              <a:rPr dirty="0" sz="1600" spc="-5">
                <a:latin typeface="Franklin Gothic Medium"/>
                <a:cs typeface="Franklin Gothic Medium"/>
              </a:rPr>
              <a:t>4:0</a:t>
            </a:r>
            <a:r>
              <a:rPr dirty="0" sz="1600">
                <a:latin typeface="Franklin Gothic Medium"/>
                <a:cs typeface="Franklin Gothic Medium"/>
              </a:rPr>
              <a:t>0 </a:t>
            </a: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 spc="-15">
                <a:latin typeface="Franklin Gothic Medium"/>
                <a:cs typeface="Franklin Gothic Medium"/>
              </a:rPr>
              <a:t>emperatur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dell’uomo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ha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segui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un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andamen</a:t>
            </a:r>
            <a:r>
              <a:rPr dirty="0" sz="1600" spc="-4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-10">
                <a:latin typeface="Franklin Gothic Medium"/>
                <a:cs typeface="Franklin Gothic Medium"/>
              </a:rPr>
              <a:t> in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accordo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la</a:t>
            </a:r>
            <a:r>
              <a:rPr dirty="0" sz="1600">
                <a:latin typeface="Franklin Gothic Medium"/>
                <a:cs typeface="Franklin Gothic Medium"/>
              </a:rPr>
              <a:t> legge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lineare</a:t>
            </a:r>
            <a:r>
              <a:rPr dirty="0" sz="1600" spc="-5">
                <a:latin typeface="Franklin Gothic Medium"/>
                <a:cs typeface="Franklin Gothic Medium"/>
              </a:rPr>
              <a:t> T(t</a:t>
            </a:r>
            <a:r>
              <a:rPr dirty="0" sz="1600">
                <a:latin typeface="Franklin Gothic Medium"/>
                <a:cs typeface="Franklin Gothic Medium"/>
              </a:rPr>
              <a:t>) =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-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0</a:t>
            </a:r>
            <a:r>
              <a:rPr dirty="0" sz="1600" spc="-10">
                <a:latin typeface="Franklin Gothic Medium"/>
                <a:cs typeface="Franklin Gothic Medium"/>
              </a:rPr>
              <a:t>,</a:t>
            </a:r>
            <a:r>
              <a:rPr dirty="0" sz="1600" spc="-5">
                <a:latin typeface="Franklin Gothic Medium"/>
                <a:cs typeface="Franklin Gothic Medium"/>
              </a:rPr>
              <a:t>1</a:t>
            </a:r>
            <a:r>
              <a:rPr dirty="0" sz="1600">
                <a:latin typeface="Franklin Gothic Medium"/>
                <a:cs typeface="Franklin Gothic Medium"/>
              </a:rPr>
              <a:t>t +</a:t>
            </a:r>
            <a:r>
              <a:rPr dirty="0" sz="1600" spc="-5">
                <a:latin typeface="Franklin Gothic Medium"/>
                <a:cs typeface="Franklin Gothic Medium"/>
              </a:rPr>
              <a:t> 38</a:t>
            </a:r>
            <a:r>
              <a:rPr dirty="0" sz="1600" spc="-10">
                <a:latin typeface="Franklin Gothic Medium"/>
                <a:cs typeface="Franklin Gothic Medium"/>
              </a:rPr>
              <a:t>,</a:t>
            </a:r>
            <a:r>
              <a:rPr dirty="0" sz="1600" spc="35">
                <a:latin typeface="Franklin Gothic Medium"/>
                <a:cs typeface="Franklin Gothic Medium"/>
              </a:rPr>
              <a:t>1</a:t>
            </a:r>
            <a:r>
              <a:rPr dirty="0" sz="1600" spc="-5">
                <a:latin typeface="Franklin Gothic Medium"/>
                <a:cs typeface="Franklin Gothic Medium"/>
              </a:rPr>
              <a:t>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3791" y="2405295"/>
            <a:ext cx="122555" cy="990600"/>
          </a:xfrm>
          <a:custGeom>
            <a:avLst/>
            <a:gdLst/>
            <a:ahLst/>
            <a:cxnLst/>
            <a:rect l="l" t="t" r="r" b="b"/>
            <a:pathLst>
              <a:path w="122555" h="990600">
                <a:moveTo>
                  <a:pt x="122238" y="990176"/>
                </a:moveTo>
                <a:lnTo>
                  <a:pt x="102468" y="989632"/>
                </a:lnTo>
                <a:lnTo>
                  <a:pt x="85392" y="988119"/>
                </a:lnTo>
                <a:lnTo>
                  <a:pt x="72095" y="985818"/>
                </a:lnTo>
                <a:lnTo>
                  <a:pt x="63660" y="982910"/>
                </a:lnTo>
                <a:lnTo>
                  <a:pt x="61119" y="979995"/>
                </a:lnTo>
                <a:lnTo>
                  <a:pt x="61119" y="505057"/>
                </a:lnTo>
                <a:lnTo>
                  <a:pt x="57850" y="501764"/>
                </a:lnTo>
                <a:lnTo>
                  <a:pt x="48768" y="498920"/>
                </a:lnTo>
                <a:lnTo>
                  <a:pt x="34955" y="496705"/>
                </a:lnTo>
                <a:lnTo>
                  <a:pt x="17496" y="495300"/>
                </a:lnTo>
                <a:lnTo>
                  <a:pt x="0" y="494876"/>
                </a:lnTo>
                <a:lnTo>
                  <a:pt x="19769" y="494332"/>
                </a:lnTo>
                <a:lnTo>
                  <a:pt x="36845" y="492819"/>
                </a:lnTo>
                <a:lnTo>
                  <a:pt x="50142" y="490518"/>
                </a:lnTo>
                <a:lnTo>
                  <a:pt x="58577" y="487610"/>
                </a:lnTo>
                <a:lnTo>
                  <a:pt x="61119" y="484695"/>
                </a:lnTo>
                <a:lnTo>
                  <a:pt x="61119" y="9757"/>
                </a:lnTo>
                <a:lnTo>
                  <a:pt x="64387" y="6464"/>
                </a:lnTo>
                <a:lnTo>
                  <a:pt x="73469" y="3620"/>
                </a:lnTo>
                <a:lnTo>
                  <a:pt x="87282" y="1405"/>
                </a:lnTo>
                <a:lnTo>
                  <a:pt x="10474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41391" y="2100072"/>
            <a:ext cx="35814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32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0"/>
              <a:t>leggi</a:t>
            </a:r>
            <a:r>
              <a:rPr dirty="0" spc="-1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7874000" cy="285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39725">
              <a:lnSpc>
                <a:spcPct val="1346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Questa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perme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5:0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5">
                <a:latin typeface="Franklin Gothic Book"/>
                <a:cs typeface="Franklin Gothic Book"/>
              </a:rPr>
              <a:t>(t=3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peratur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dell’uomo</a:t>
            </a:r>
            <a:r>
              <a:rPr dirty="0" sz="1600" spc="-10">
                <a:latin typeface="Franklin Gothic Book"/>
                <a:cs typeface="Franklin Gothic Book"/>
              </a:rPr>
              <a:t> 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5">
                <a:latin typeface="Franklin Gothic Book"/>
                <a:cs typeface="Franklin Gothic Book"/>
              </a:rPr>
              <a:t> T(3</a:t>
            </a:r>
            <a:r>
              <a:rPr dirty="0" sz="1600">
                <a:latin typeface="Franklin Gothic Book"/>
                <a:cs typeface="Franklin Gothic Book"/>
              </a:rPr>
              <a:t>)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5">
                <a:latin typeface="Franklin Gothic Book"/>
                <a:cs typeface="Franklin Gothic Book"/>
              </a:rPr>
              <a:t>1(3</a:t>
            </a:r>
            <a:r>
              <a:rPr dirty="0" sz="1600">
                <a:latin typeface="Franklin Gothic Book"/>
                <a:cs typeface="Franklin Gothic Book"/>
              </a:rPr>
              <a:t>) +</a:t>
            </a:r>
            <a:r>
              <a:rPr dirty="0" sz="1600" spc="-5">
                <a:latin typeface="Franklin Gothic Book"/>
                <a:cs typeface="Franklin Gothic Book"/>
              </a:rPr>
              <a:t> 38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7,</a:t>
            </a:r>
            <a:r>
              <a:rPr dirty="0" sz="1600">
                <a:latin typeface="Franklin Gothic Book"/>
                <a:cs typeface="Franklin Gothic Book"/>
              </a:rPr>
              <a:t>8 </a:t>
            </a:r>
            <a:r>
              <a:rPr dirty="0" sz="1600" spc="-15">
                <a:latin typeface="Franklin Gothic Book"/>
                <a:cs typeface="Franklin Gothic Book"/>
              </a:rPr>
              <a:t>gradi.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278765">
              <a:lnSpc>
                <a:spcPct val="135400"/>
              </a:lnSpc>
              <a:tabLst>
                <a:tab pos="1706245" algn="l"/>
                <a:tab pos="3747135" algn="l"/>
                <a:tab pos="435419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Inoltre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peratur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scesa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T(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)&lt;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7,</a:t>
            </a:r>
            <a:r>
              <a:rPr dirty="0" sz="1600">
                <a:latin typeface="Franklin Gothic Book"/>
                <a:cs typeface="Franklin Gothic Book"/>
              </a:rPr>
              <a:t>2 </a:t>
            </a:r>
            <a:r>
              <a:rPr dirty="0" sz="1600" spc="-15">
                <a:latin typeface="Franklin Gothic Book"/>
                <a:cs typeface="Franklin Gothic Book"/>
              </a:rPr>
              <a:t>grad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soddis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dise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uazione</a:t>
            </a:r>
            <a:r>
              <a:rPr dirty="0" sz="1600">
                <a:latin typeface="Franklin Gothic Book"/>
                <a:cs typeface="Franklin Gothic Book"/>
              </a:rPr>
              <a:t>	- 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t +</a:t>
            </a:r>
            <a:r>
              <a:rPr dirty="0" sz="1600" spc="-5">
                <a:latin typeface="Franklin Gothic Book"/>
                <a:cs typeface="Franklin Gothic Book"/>
              </a:rPr>
              <a:t> 38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&lt;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7,2</a:t>
            </a:r>
            <a:r>
              <a:rPr dirty="0" sz="1600">
                <a:latin typeface="Franklin Gothic Book"/>
                <a:cs typeface="Franklin Gothic Book"/>
              </a:rPr>
              <a:t>,	</a:t>
            </a:r>
            <a:r>
              <a:rPr dirty="0" sz="1600" spc="-10">
                <a:latin typeface="Franklin Gothic Book"/>
                <a:cs typeface="Franklin Gothic Book"/>
              </a:rPr>
              <a:t>cioè</a:t>
            </a:r>
            <a:r>
              <a:rPr dirty="0" sz="1600">
                <a:latin typeface="Franklin Gothic Book"/>
                <a:cs typeface="Franklin Gothic Book"/>
              </a:rPr>
              <a:t>	- 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t &lt;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7,</a:t>
            </a:r>
            <a:r>
              <a:rPr dirty="0" sz="1600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– </a:t>
            </a:r>
            <a:r>
              <a:rPr dirty="0" sz="1600" spc="-5">
                <a:latin typeface="Franklin Gothic Book"/>
                <a:cs typeface="Franklin Gothic Book"/>
              </a:rPr>
              <a:t>38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5">
                <a:latin typeface="Franklin Gothic Book"/>
                <a:cs typeface="Franklin Gothic Book"/>
              </a:rPr>
              <a:t>0,9.</a:t>
            </a:r>
            <a:endParaRPr sz="1600">
              <a:latin typeface="Franklin Gothic Book"/>
              <a:cs typeface="Franklin Gothic Book"/>
            </a:endParaRPr>
          </a:p>
          <a:p>
            <a:pPr marL="12700" marR="5080" indent="50800">
              <a:lnSpc>
                <a:spcPts val="2600"/>
              </a:lnSpc>
              <a:spcBef>
                <a:spcPts val="100"/>
              </a:spcBef>
            </a:pP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t &gt;</a:t>
            </a:r>
            <a:r>
              <a:rPr dirty="0" sz="1600" spc="-5">
                <a:latin typeface="Franklin Gothic Book"/>
                <a:cs typeface="Franklin Gothic Book"/>
              </a:rPr>
              <a:t> 0,</a:t>
            </a:r>
            <a:r>
              <a:rPr dirty="0" sz="1600">
                <a:latin typeface="Franklin Gothic Book"/>
                <a:cs typeface="Franklin Gothic Book"/>
              </a:rPr>
              <a:t>9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 &gt; 9: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peratur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scesa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80">
                <a:latin typeface="Franklin Gothic Book"/>
                <a:cs typeface="Franklin Gothic Book"/>
              </a:rPr>
              <a:t>3</a:t>
            </a:r>
            <a:r>
              <a:rPr dirty="0" sz="1600" spc="-125">
                <a:latin typeface="Franklin Gothic Book"/>
                <a:cs typeface="Franklin Gothic Book"/>
              </a:rPr>
              <a:t>7</a:t>
            </a:r>
            <a:r>
              <a:rPr dirty="0" sz="1600" spc="-20">
                <a:latin typeface="Franklin Gothic Book"/>
                <a:cs typeface="Franklin Gothic Book"/>
              </a:rPr>
              <a:t>:</a:t>
            </a:r>
            <a:r>
              <a:rPr dirty="0" sz="1600">
                <a:latin typeface="Franklin Gothic Book"/>
                <a:cs typeface="Franklin Gothic Book"/>
              </a:rPr>
              <a:t>2 </a:t>
            </a:r>
            <a:r>
              <a:rPr dirty="0" sz="1600" spc="-15">
                <a:latin typeface="Franklin Gothic Book"/>
                <a:cs typeface="Franklin Gothic Book"/>
              </a:rPr>
              <a:t>grad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tire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10">
                <a:latin typeface="Franklin Gothic Book"/>
                <a:cs typeface="Franklin Gothic Book"/>
              </a:rPr>
              <a:t> dopo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12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cioè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2</a:t>
            </a:r>
            <a:r>
              <a:rPr dirty="0" sz="1600" spc="-5">
                <a:latin typeface="Franklin Gothic Book"/>
                <a:cs typeface="Franklin Gothic Book"/>
              </a:rPr>
              <a:t>1:00.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181100">
              <a:lnSpc>
                <a:spcPct val="100000"/>
              </a:lnSpc>
              <a:spcBef>
                <a:spcPts val="1240"/>
              </a:spcBef>
            </a:pPr>
            <a:r>
              <a:rPr dirty="0" sz="1600" spc="-5">
                <a:latin typeface="Franklin Gothic Book"/>
                <a:cs typeface="Franklin Gothic Book"/>
              </a:rPr>
              <a:t>(Co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pl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studio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gra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T(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))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9041" y="5379715"/>
            <a:ext cx="74752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Un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po’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ma</a:t>
            </a:r>
            <a:r>
              <a:rPr dirty="0" sz="1600" spc="-35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ematic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ha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permesso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studiar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in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ttagli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il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deco</a:t>
            </a:r>
            <a:r>
              <a:rPr dirty="0" sz="1600" spc="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della</a:t>
            </a:r>
            <a:r>
              <a:rPr dirty="0" sz="16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malattia.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64792" y="4462271"/>
            <a:ext cx="520700" cy="228600"/>
          </a:xfrm>
          <a:custGeom>
            <a:avLst/>
            <a:gdLst/>
            <a:ahLst/>
            <a:cxnLst/>
            <a:rect l="l" t="t" r="r" b="b"/>
            <a:pathLst>
              <a:path w="520700" h="228600">
                <a:moveTo>
                  <a:pt x="406506" y="0"/>
                </a:moveTo>
                <a:lnTo>
                  <a:pt x="406506" y="57150"/>
                </a:lnTo>
                <a:lnTo>
                  <a:pt x="0" y="57150"/>
                </a:lnTo>
                <a:lnTo>
                  <a:pt x="0" y="171450"/>
                </a:lnTo>
                <a:lnTo>
                  <a:pt x="406506" y="171450"/>
                </a:lnTo>
                <a:lnTo>
                  <a:pt x="406506" y="228600"/>
                </a:lnTo>
                <a:lnTo>
                  <a:pt x="520700" y="114300"/>
                </a:lnTo>
                <a:lnTo>
                  <a:pt x="406506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64792" y="4462272"/>
            <a:ext cx="520700" cy="228600"/>
          </a:xfrm>
          <a:custGeom>
            <a:avLst/>
            <a:gdLst/>
            <a:ahLst/>
            <a:cxnLst/>
            <a:rect l="l" t="t" r="r" b="b"/>
            <a:pathLst>
              <a:path w="520700" h="228600">
                <a:moveTo>
                  <a:pt x="0" y="57150"/>
                </a:moveTo>
                <a:lnTo>
                  <a:pt x="406506" y="57150"/>
                </a:lnTo>
                <a:lnTo>
                  <a:pt x="406506" y="0"/>
                </a:lnTo>
                <a:lnTo>
                  <a:pt x="520699" y="114300"/>
                </a:lnTo>
                <a:lnTo>
                  <a:pt x="406506" y="228600"/>
                </a:lnTo>
                <a:lnTo>
                  <a:pt x="406506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32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2513980"/>
            <a:ext cx="4324350" cy="952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978275" algn="l"/>
              </a:tabLst>
            </a:pP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Le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ossime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lezioni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sarann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cura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	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del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1473200">
              <a:lnSpc>
                <a:spcPct val="100000"/>
              </a:lnSpc>
            </a:pPr>
            <a:r>
              <a:rPr dirty="0" sz="20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of.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Eugenio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Mon</a:t>
            </a:r>
            <a:r>
              <a:rPr dirty="0" sz="2000" spc="-40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efusco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8342" y="5917580"/>
            <a:ext cx="55283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Arri</a:t>
            </a:r>
            <a:r>
              <a:rPr dirty="0" sz="2000" spc="-25">
                <a:solidFill>
                  <a:srgbClr val="941200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ede</a:t>
            </a:r>
            <a:r>
              <a:rPr dirty="0" sz="2000" spc="-20">
                <a:solidFill>
                  <a:srgbClr val="9412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ci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alla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“simulazion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2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941200"/>
                </a:solidFill>
                <a:latin typeface="Franklin Gothic Medium"/>
                <a:cs typeface="Franklin Gothic Medium"/>
              </a:rPr>
              <a:t>un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30">
                <a:solidFill>
                  <a:srgbClr val="9412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es</a:t>
            </a:r>
            <a:r>
              <a:rPr dirty="0" sz="2000">
                <a:solidFill>
                  <a:srgbClr val="941200"/>
                </a:solidFill>
                <a:latin typeface="Franklin Gothic Medium"/>
                <a:cs typeface="Franklin Gothic Medium"/>
              </a:rPr>
              <a:t>t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di</a:t>
            </a:r>
            <a:r>
              <a:rPr dirty="0" sz="20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ingresso”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08191" y="2328672"/>
            <a:ext cx="23622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93392" y="5652820"/>
            <a:ext cx="1134978" cy="1552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32" y="1714834"/>
            <a:ext cx="8121015" cy="1960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 (s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ende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poc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P=P(0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M </a:t>
            </a:r>
            <a:r>
              <a:rPr dirty="0" sz="1600" spc="-5">
                <a:latin typeface="Franklin Gothic Book"/>
                <a:cs typeface="Franklin Gothic Book"/>
              </a:rPr>
              <a:t>(i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prezz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e’,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app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ossimati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0">
                <a:latin typeface="Franklin Gothic Book"/>
                <a:cs typeface="Franklin Gothic Book"/>
              </a:rPr>
              <a:t>massimo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possibile)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P(Q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 (i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prezz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e’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irril</a:t>
            </a:r>
            <a:r>
              <a:rPr dirty="0" sz="1600" spc="-35">
                <a:latin typeface="Franklin Gothic Book"/>
                <a:cs typeface="Franklin Gothic Book"/>
              </a:rPr>
              <a:t>e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M/</a:t>
            </a:r>
            <a:r>
              <a:rPr dirty="0" sz="1600">
                <a:latin typeface="Franklin Gothic Book"/>
                <a:cs typeface="Franklin Gothic Book"/>
              </a:rPr>
              <a:t>k </a:t>
            </a:r>
            <a:r>
              <a:rPr dirty="0" sz="1600" spc="-5">
                <a:latin typeface="Franklin Gothic Book"/>
                <a:cs typeface="Franklin Gothic Book"/>
              </a:rPr>
              <a:t>(s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che,</a:t>
            </a:r>
            <a:r>
              <a:rPr dirty="0" sz="1600" spc="-5">
                <a:latin typeface="Franklin Gothic Book"/>
                <a:cs typeface="Franklin Gothic Book"/>
              </a:rPr>
              <a:t> vis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signi</a:t>
            </a:r>
            <a:r>
              <a:rPr dirty="0" sz="1600" spc="5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l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M/</a:t>
            </a:r>
            <a:r>
              <a:rPr dirty="0" sz="1600">
                <a:latin typeface="Franklin Gothic Book"/>
                <a:cs typeface="Franklin Gothic Book"/>
              </a:rPr>
              <a:t>k </a:t>
            </a:r>
            <a:r>
              <a:rPr dirty="0" sz="1600" spc="-10">
                <a:latin typeface="Franklin Gothic Book"/>
                <a:cs typeface="Franklin Gothic Book"/>
              </a:rPr>
              <a:t>e’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misura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uantita’)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preceden</a:t>
            </a:r>
            <a:r>
              <a:rPr dirty="0" sz="1600" spc="-2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tipo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algn="ctr" marR="1247140">
              <a:lnSpc>
                <a:spcPct val="100000"/>
              </a:lnSpc>
            </a:pP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f(x)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=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ax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941200"/>
                </a:solidFill>
                <a:latin typeface="Franklin Gothic Medium"/>
                <a:cs typeface="Franklin Gothic Medium"/>
              </a:rPr>
              <a:t>+</a:t>
            </a:r>
            <a:r>
              <a:rPr dirty="0" sz="1800" spc="-5">
                <a:solidFill>
                  <a:srgbClr val="9412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941200"/>
                </a:solidFill>
                <a:latin typeface="Franklin Gothic Medium"/>
                <a:cs typeface="Franklin Gothic Medium"/>
              </a:rPr>
              <a:t>b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132" y="3937334"/>
            <a:ext cx="45421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28545" algn="l"/>
                <a:tab pos="3013075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(i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x=Q,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f=</a:t>
            </a:r>
            <a:r>
              <a:rPr dirty="0" sz="1600" spc="-155">
                <a:latin typeface="Franklin Gothic Book"/>
                <a:cs typeface="Franklin Gothic Book"/>
              </a:rPr>
              <a:t>P</a:t>
            </a:r>
            <a:r>
              <a:rPr dirty="0" sz="1600">
                <a:latin typeface="Franklin Gothic Book"/>
                <a:cs typeface="Franklin Gothic Book"/>
              </a:rPr>
              <a:t>,	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- </a:t>
            </a:r>
            <a:r>
              <a:rPr dirty="0" sz="1600" spc="-10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b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M)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dun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8855" y="3937334"/>
            <a:ext cx="200533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una</a:t>
            </a:r>
            <a:r>
              <a:rPr dirty="0" sz="16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funzione</a:t>
            </a:r>
            <a:r>
              <a:rPr dirty="0" sz="16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linear</a:t>
            </a:r>
            <a:r>
              <a:rPr dirty="0" sz="1600" spc="-2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>
                <a:solidFill>
                  <a:srgbClr val="FF2800"/>
                </a:solidFill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3632" y="5303005"/>
            <a:ext cx="311467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941200"/>
                </a:solidFill>
                <a:latin typeface="Franklin Gothic Book"/>
                <a:cs typeface="Franklin Gothic Book"/>
              </a:rPr>
              <a:t>Disegniamo</a:t>
            </a:r>
            <a:r>
              <a:rPr dirty="0" sz="2000" spc="-5">
                <a:solidFill>
                  <a:srgbClr val="941200"/>
                </a:solidFill>
                <a:latin typeface="Franklin Gothic Book"/>
                <a:cs typeface="Franklin Gothic Book"/>
              </a:rPr>
              <a:t> i</a:t>
            </a:r>
            <a:r>
              <a:rPr dirty="0" sz="2000">
                <a:solidFill>
                  <a:srgbClr val="941200"/>
                </a:solidFill>
                <a:latin typeface="Franklin Gothic Book"/>
                <a:cs typeface="Franklin Gothic Book"/>
              </a:rPr>
              <a:t>l </a:t>
            </a:r>
            <a:r>
              <a:rPr dirty="0" sz="2000" spc="-15">
                <a:solidFill>
                  <a:srgbClr val="941200"/>
                </a:solidFill>
                <a:latin typeface="Franklin Gothic Book"/>
                <a:cs typeface="Franklin Gothic Book"/>
              </a:rPr>
              <a:t>gra</a:t>
            </a:r>
            <a:r>
              <a:rPr dirty="0" sz="2000">
                <a:solidFill>
                  <a:srgbClr val="941200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15">
                <a:solidFill>
                  <a:srgbClr val="941200"/>
                </a:solidFill>
                <a:latin typeface="Franklin Gothic Book"/>
                <a:cs typeface="Franklin Gothic Book"/>
              </a:rPr>
              <a:t>ic</a:t>
            </a:r>
            <a:r>
              <a:rPr dirty="0" sz="2000" spc="-15">
                <a:solidFill>
                  <a:srgbClr val="941200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941200"/>
                </a:solidFill>
                <a:latin typeface="Franklin Gothic Book"/>
                <a:cs typeface="Franklin Gothic Book"/>
              </a:rPr>
              <a:t> di</a:t>
            </a:r>
            <a:r>
              <a:rPr dirty="0" sz="2000" spc="-5">
                <a:solidFill>
                  <a:srgbClr val="941200"/>
                </a:solidFill>
                <a:latin typeface="Franklin Gothic Book"/>
                <a:cs typeface="Franklin Gothic Book"/>
              </a:rPr>
              <a:t> P(Q)</a:t>
            </a:r>
            <a:r>
              <a:rPr dirty="0" sz="2400">
                <a:latin typeface="Franklin Gothic Book"/>
                <a:cs typeface="Franklin Gothic Book"/>
              </a:rPr>
              <a:t>.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36791" y="4386071"/>
            <a:ext cx="1903412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/>
          <p:nvPr/>
        </p:nvSpPr>
        <p:spPr>
          <a:xfrm>
            <a:off x="4201605" y="2025459"/>
            <a:ext cx="3175" cy="3124200"/>
          </a:xfrm>
          <a:custGeom>
            <a:avLst/>
            <a:gdLst/>
            <a:ahLst/>
            <a:cxnLst/>
            <a:rect l="l" t="t" r="r" b="b"/>
            <a:pathLst>
              <a:path w="3175" h="3124200">
                <a:moveTo>
                  <a:pt x="0" y="3124201"/>
                </a:moveTo>
                <a:lnTo>
                  <a:pt x="31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45750" y="2000255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5">
                <a:moveTo>
                  <a:pt x="88393" y="50408"/>
                </a:moveTo>
                <a:lnTo>
                  <a:pt x="59005" y="50408"/>
                </a:lnTo>
                <a:lnTo>
                  <a:pt x="95954" y="113899"/>
                </a:lnTo>
                <a:lnTo>
                  <a:pt x="103728" y="115953"/>
                </a:lnTo>
                <a:lnTo>
                  <a:pt x="115853" y="108897"/>
                </a:lnTo>
                <a:lnTo>
                  <a:pt x="117908" y="101123"/>
                </a:lnTo>
                <a:lnTo>
                  <a:pt x="88393" y="50408"/>
                </a:lnTo>
                <a:close/>
              </a:path>
              <a:path w="118110" h="116205">
                <a:moveTo>
                  <a:pt x="59056" y="0"/>
                </a:moveTo>
                <a:lnTo>
                  <a:pt x="0" y="101004"/>
                </a:lnTo>
                <a:lnTo>
                  <a:pt x="2038" y="108781"/>
                </a:lnTo>
                <a:lnTo>
                  <a:pt x="14147" y="115862"/>
                </a:lnTo>
                <a:lnTo>
                  <a:pt x="21926" y="113825"/>
                </a:lnTo>
                <a:lnTo>
                  <a:pt x="59005" y="50408"/>
                </a:lnTo>
                <a:lnTo>
                  <a:pt x="88393" y="50408"/>
                </a:lnTo>
                <a:lnTo>
                  <a:pt x="59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41191" y="5148072"/>
            <a:ext cx="5486400" cy="1905"/>
          </a:xfrm>
          <a:custGeom>
            <a:avLst/>
            <a:gdLst/>
            <a:ahLst/>
            <a:cxnLst/>
            <a:rect l="l" t="t" r="r" b="b"/>
            <a:pathLst>
              <a:path w="5486400" h="1904">
                <a:moveTo>
                  <a:pt x="0" y="0"/>
                </a:moveTo>
                <a:lnTo>
                  <a:pt x="54864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36876" y="5090683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74" y="0"/>
                </a:moveTo>
                <a:lnTo>
                  <a:pt x="7096" y="2044"/>
                </a:lnTo>
                <a:lnTo>
                  <a:pt x="25" y="14159"/>
                </a:lnTo>
                <a:lnTo>
                  <a:pt x="2068" y="21936"/>
                </a:lnTo>
                <a:lnTo>
                  <a:pt x="65511" y="58969"/>
                </a:lnTo>
                <a:lnTo>
                  <a:pt x="2048" y="95965"/>
                </a:lnTo>
                <a:lnTo>
                  <a:pt x="0" y="103741"/>
                </a:lnTo>
                <a:lnTo>
                  <a:pt x="7063" y="115860"/>
                </a:lnTo>
                <a:lnTo>
                  <a:pt x="14839" y="117909"/>
                </a:lnTo>
                <a:lnTo>
                  <a:pt x="115920" y="58983"/>
                </a:lnTo>
                <a:lnTo>
                  <a:pt x="14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853931" y="5295836"/>
            <a:ext cx="18351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 b="1">
                <a:latin typeface="Arial"/>
                <a:cs typeface="Arial"/>
              </a:rPr>
              <a:t>Q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7132" y="1790636"/>
            <a:ext cx="16129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 b="1">
                <a:latin typeface="Arial"/>
                <a:cs typeface="Arial"/>
              </a:rPr>
              <a:t>P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2332" y="3390836"/>
            <a:ext cx="488950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8125">
              <a:lnSpc>
                <a:spcPts val="1910"/>
              </a:lnSpc>
            </a:pPr>
            <a:r>
              <a:rPr dirty="0" sz="1600" b="1"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70"/>
              </a:spcBef>
            </a:pPr>
            <a:r>
              <a:rPr dirty="0" sz="1600" b="1">
                <a:latin typeface="Arial"/>
                <a:cs typeface="Arial"/>
              </a:rPr>
              <a:t>M-k M-2k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b="1">
                <a:latin typeface="Arial"/>
                <a:cs typeface="Arial"/>
              </a:rPr>
              <a:t>M-3k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6932" y="2629234"/>
            <a:ext cx="140144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Q=0,</a:t>
            </a:r>
            <a:r>
              <a:rPr dirty="0" sz="1600" spc="-5">
                <a:latin typeface="Franklin Gothic Book"/>
                <a:cs typeface="Franklin Gothic Book"/>
              </a:rPr>
              <a:t> P(0)=M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98192" y="2557272"/>
            <a:ext cx="1524000" cy="1905"/>
          </a:xfrm>
          <a:custGeom>
            <a:avLst/>
            <a:gdLst/>
            <a:ahLst/>
            <a:cxnLst/>
            <a:rect l="l" t="t" r="r" b="b"/>
            <a:pathLst>
              <a:path w="1524000" h="1905">
                <a:moveTo>
                  <a:pt x="0" y="0"/>
                </a:moveTo>
                <a:lnTo>
                  <a:pt x="15240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98192" y="2938272"/>
            <a:ext cx="1524000" cy="1905"/>
          </a:xfrm>
          <a:custGeom>
            <a:avLst/>
            <a:gdLst/>
            <a:ahLst/>
            <a:cxnLst/>
            <a:rect l="l" t="t" r="r" b="b"/>
            <a:pathLst>
              <a:path w="1524000" h="1905">
                <a:moveTo>
                  <a:pt x="0" y="0"/>
                </a:moveTo>
                <a:lnTo>
                  <a:pt x="15240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96605" y="2558859"/>
            <a:ext cx="3175" cy="381000"/>
          </a:xfrm>
          <a:custGeom>
            <a:avLst/>
            <a:gdLst/>
            <a:ahLst/>
            <a:cxnLst/>
            <a:rect l="l" t="t" r="r" b="b"/>
            <a:pathLst>
              <a:path w="3175" h="381000">
                <a:moveTo>
                  <a:pt x="3174" y="0"/>
                </a:moveTo>
                <a:lnTo>
                  <a:pt x="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20605" y="2558859"/>
            <a:ext cx="3175" cy="381000"/>
          </a:xfrm>
          <a:custGeom>
            <a:avLst/>
            <a:gdLst/>
            <a:ahLst/>
            <a:cxnLst/>
            <a:rect l="l" t="t" r="r" b="b"/>
            <a:pathLst>
              <a:path w="3175" h="381000">
                <a:moveTo>
                  <a:pt x="3174" y="0"/>
                </a:moveTo>
                <a:lnTo>
                  <a:pt x="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31592" y="3014472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0"/>
                </a:moveTo>
                <a:lnTo>
                  <a:pt x="838200" y="381000"/>
                </a:lnTo>
              </a:path>
            </a:pathLst>
          </a:custGeom>
          <a:ln w="38100">
            <a:solidFill>
              <a:srgbClr val="FF2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19194" y="3268429"/>
            <a:ext cx="185420" cy="159385"/>
          </a:xfrm>
          <a:custGeom>
            <a:avLst/>
            <a:gdLst/>
            <a:ahLst/>
            <a:cxnLst/>
            <a:rect l="l" t="t" r="r" b="b"/>
            <a:pathLst>
              <a:path w="185420" h="159385">
                <a:moveTo>
                  <a:pt x="74573" y="0"/>
                </a:moveTo>
                <a:lnTo>
                  <a:pt x="63125" y="3498"/>
                </a:lnTo>
                <a:lnTo>
                  <a:pt x="58945" y="7537"/>
                </a:lnTo>
                <a:lnTo>
                  <a:pt x="55086" y="18606"/>
                </a:lnTo>
                <a:lnTo>
                  <a:pt x="58585" y="30054"/>
                </a:lnTo>
                <a:lnTo>
                  <a:pt x="116179" y="111397"/>
                </a:lnTo>
                <a:lnTo>
                  <a:pt x="17023" y="121491"/>
                </a:lnTo>
                <a:lnTo>
                  <a:pt x="13868" y="122081"/>
                </a:lnTo>
                <a:lnTo>
                  <a:pt x="3276" y="129618"/>
                </a:lnTo>
                <a:lnTo>
                  <a:pt x="0" y="142373"/>
                </a:lnTo>
                <a:lnTo>
                  <a:pt x="590" y="145528"/>
                </a:lnTo>
                <a:lnTo>
                  <a:pt x="8127" y="156119"/>
                </a:lnTo>
                <a:lnTo>
                  <a:pt x="20881" y="159396"/>
                </a:lnTo>
                <a:lnTo>
                  <a:pt x="185016" y="142688"/>
                </a:lnTo>
                <a:lnTo>
                  <a:pt x="89681" y="8038"/>
                </a:lnTo>
                <a:lnTo>
                  <a:pt x="85641" y="3858"/>
                </a:lnTo>
                <a:lnTo>
                  <a:pt x="74573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03191" y="3471672"/>
            <a:ext cx="3505200" cy="1676400"/>
          </a:xfrm>
          <a:custGeom>
            <a:avLst/>
            <a:gdLst/>
            <a:ahLst/>
            <a:cxnLst/>
            <a:rect l="l" t="t" r="r" b="b"/>
            <a:pathLst>
              <a:path w="3505200" h="1676400">
                <a:moveTo>
                  <a:pt x="0" y="0"/>
                </a:moveTo>
                <a:lnTo>
                  <a:pt x="3505200" y="1676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729732" y="5982034"/>
            <a:ext cx="17354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P(Q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</a:t>
            </a:r>
            <a:r>
              <a:rPr dirty="0" sz="1600">
                <a:latin typeface="Franklin Gothic Book"/>
                <a:cs typeface="Franklin Gothic Book"/>
              </a:rPr>
              <a:t> =</a:t>
            </a:r>
            <a:r>
              <a:rPr dirty="0" sz="1600" spc="-5">
                <a:latin typeface="Franklin Gothic Book"/>
                <a:cs typeface="Franklin Gothic Book"/>
              </a:rPr>
              <a:t> M/k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10931" y="5295836"/>
            <a:ext cx="64135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Q=M/k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74791" y="5910072"/>
            <a:ext cx="2057400" cy="1905"/>
          </a:xfrm>
          <a:custGeom>
            <a:avLst/>
            <a:gdLst/>
            <a:ahLst/>
            <a:cxnLst/>
            <a:rect l="l" t="t" r="r" b="b"/>
            <a:pathLst>
              <a:path w="2057400" h="1904">
                <a:moveTo>
                  <a:pt x="0" y="0"/>
                </a:moveTo>
                <a:lnTo>
                  <a:pt x="20574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574791" y="6443472"/>
            <a:ext cx="2057400" cy="1905"/>
          </a:xfrm>
          <a:custGeom>
            <a:avLst/>
            <a:gdLst/>
            <a:ahLst/>
            <a:cxnLst/>
            <a:rect l="l" t="t" r="r" b="b"/>
            <a:pathLst>
              <a:path w="2057400" h="1904">
                <a:moveTo>
                  <a:pt x="0" y="0"/>
                </a:moveTo>
                <a:lnTo>
                  <a:pt x="20574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632192" y="5910072"/>
            <a:ext cx="1905" cy="533400"/>
          </a:xfrm>
          <a:custGeom>
            <a:avLst/>
            <a:gdLst/>
            <a:ahLst/>
            <a:cxnLst/>
            <a:rect l="l" t="t" r="r" b="b"/>
            <a:pathLst>
              <a:path w="1904" h="533400">
                <a:moveTo>
                  <a:pt x="1588" y="0"/>
                </a:moveTo>
                <a:lnTo>
                  <a:pt x="0" y="533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74791" y="5911660"/>
            <a:ext cx="1905" cy="532130"/>
          </a:xfrm>
          <a:custGeom>
            <a:avLst/>
            <a:gdLst/>
            <a:ahLst/>
            <a:cxnLst/>
            <a:rect l="l" t="t" r="r" b="b"/>
            <a:pathLst>
              <a:path w="1904" h="532129">
                <a:moveTo>
                  <a:pt x="1588" y="0"/>
                </a:moveTo>
                <a:lnTo>
                  <a:pt x="0" y="5318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098792" y="5394135"/>
            <a:ext cx="533400" cy="363855"/>
          </a:xfrm>
          <a:custGeom>
            <a:avLst/>
            <a:gdLst/>
            <a:ahLst/>
            <a:cxnLst/>
            <a:rect l="l" t="t" r="r" b="b"/>
            <a:pathLst>
              <a:path w="533400" h="363854">
                <a:moveTo>
                  <a:pt x="0" y="363537"/>
                </a:moveTo>
                <a:lnTo>
                  <a:pt x="533400" y="0"/>
                </a:lnTo>
              </a:path>
            </a:pathLst>
          </a:custGeom>
          <a:ln w="38100">
            <a:solidFill>
              <a:srgbClr val="FF2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481189" y="5372842"/>
            <a:ext cx="182245" cy="160020"/>
          </a:xfrm>
          <a:custGeom>
            <a:avLst/>
            <a:gdLst/>
            <a:ahLst/>
            <a:cxnLst/>
            <a:rect l="l" t="t" r="r" b="b"/>
            <a:pathLst>
              <a:path w="182245" h="160020">
                <a:moveTo>
                  <a:pt x="161962" y="42584"/>
                </a:moveTo>
                <a:lnTo>
                  <a:pt x="119762" y="42584"/>
                </a:lnTo>
                <a:lnTo>
                  <a:pt x="76904" y="132567"/>
                </a:lnTo>
                <a:lnTo>
                  <a:pt x="75254" y="137969"/>
                </a:lnTo>
                <a:lnTo>
                  <a:pt x="77231" y="149605"/>
                </a:lnTo>
                <a:lnTo>
                  <a:pt x="85912" y="157958"/>
                </a:lnTo>
                <a:lnTo>
                  <a:pt x="91313" y="159609"/>
                </a:lnTo>
                <a:lnTo>
                  <a:pt x="102949" y="157633"/>
                </a:lnTo>
                <a:lnTo>
                  <a:pt x="111302" y="148950"/>
                </a:lnTo>
                <a:lnTo>
                  <a:pt x="161962" y="42584"/>
                </a:lnTo>
                <a:close/>
              </a:path>
              <a:path w="182245" h="160020">
                <a:moveTo>
                  <a:pt x="182244" y="0"/>
                </a:moveTo>
                <a:lnTo>
                  <a:pt x="17668" y="11564"/>
                </a:lnTo>
                <a:lnTo>
                  <a:pt x="14884" y="11965"/>
                </a:lnTo>
                <a:lnTo>
                  <a:pt x="3788" y="19104"/>
                </a:lnTo>
                <a:lnTo>
                  <a:pt x="0" y="31903"/>
                </a:lnTo>
                <a:lnTo>
                  <a:pt x="401" y="34687"/>
                </a:lnTo>
                <a:lnTo>
                  <a:pt x="7539" y="45783"/>
                </a:lnTo>
                <a:lnTo>
                  <a:pt x="20337" y="49570"/>
                </a:lnTo>
                <a:lnTo>
                  <a:pt x="119762" y="42584"/>
                </a:lnTo>
                <a:lnTo>
                  <a:pt x="161962" y="42584"/>
                </a:lnTo>
                <a:lnTo>
                  <a:pt x="182244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03191" y="3776472"/>
            <a:ext cx="609600" cy="1905"/>
          </a:xfrm>
          <a:custGeom>
            <a:avLst/>
            <a:gdLst/>
            <a:ahLst/>
            <a:cxnLst/>
            <a:rect l="l" t="t" r="r" b="b"/>
            <a:pathLst>
              <a:path w="609600" h="1904">
                <a:moveTo>
                  <a:pt x="0" y="0"/>
                </a:moveTo>
                <a:lnTo>
                  <a:pt x="6096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03191" y="4005072"/>
            <a:ext cx="1143000" cy="1905"/>
          </a:xfrm>
          <a:custGeom>
            <a:avLst/>
            <a:gdLst/>
            <a:ahLst/>
            <a:cxnLst/>
            <a:rect l="l" t="t" r="r" b="b"/>
            <a:pathLst>
              <a:path w="1143000" h="1904">
                <a:moveTo>
                  <a:pt x="0" y="0"/>
                </a:moveTo>
                <a:lnTo>
                  <a:pt x="11430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03191" y="4233672"/>
            <a:ext cx="1524000" cy="1905"/>
          </a:xfrm>
          <a:custGeom>
            <a:avLst/>
            <a:gdLst/>
            <a:ahLst/>
            <a:cxnLst/>
            <a:rect l="l" t="t" r="r" b="b"/>
            <a:pathLst>
              <a:path w="1524000" h="1904">
                <a:moveTo>
                  <a:pt x="0" y="0"/>
                </a:moveTo>
                <a:lnTo>
                  <a:pt x="15240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775911" y="5295836"/>
            <a:ext cx="9861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7670" algn="l"/>
                <a:tab pos="859790" algn="l"/>
              </a:tabLst>
            </a:pPr>
            <a:r>
              <a:rPr dirty="0" sz="1600" b="1">
                <a:latin typeface="Arial"/>
                <a:cs typeface="Arial"/>
              </a:rPr>
              <a:t>1	2	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11205" y="3778058"/>
            <a:ext cx="3175" cy="1371600"/>
          </a:xfrm>
          <a:custGeom>
            <a:avLst/>
            <a:gdLst/>
            <a:ahLst/>
            <a:cxnLst/>
            <a:rect l="l" t="t" r="r" b="b"/>
            <a:pathLst>
              <a:path w="3175" h="1371600">
                <a:moveTo>
                  <a:pt x="3174" y="0"/>
                </a:moveTo>
                <a:lnTo>
                  <a:pt x="0" y="13716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268405" y="4006658"/>
            <a:ext cx="3175" cy="1143000"/>
          </a:xfrm>
          <a:custGeom>
            <a:avLst/>
            <a:gdLst/>
            <a:ahLst/>
            <a:cxnLst/>
            <a:rect l="l" t="t" r="r" b="b"/>
            <a:pathLst>
              <a:path w="3175" h="1143000">
                <a:moveTo>
                  <a:pt x="3174" y="0"/>
                </a:moveTo>
                <a:lnTo>
                  <a:pt x="0" y="11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725605" y="4235258"/>
            <a:ext cx="3175" cy="914400"/>
          </a:xfrm>
          <a:custGeom>
            <a:avLst/>
            <a:gdLst/>
            <a:ahLst/>
            <a:cxnLst/>
            <a:rect l="l" t="t" r="r" b="b"/>
            <a:pathLst>
              <a:path w="3175" h="914400">
                <a:moveTo>
                  <a:pt x="3174" y="0"/>
                </a:moveTo>
                <a:lnTo>
                  <a:pt x="0" y="9144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577332" y="2705434"/>
            <a:ext cx="2829560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500" marR="5080" indent="-50800">
              <a:lnSpc>
                <a:spcPts val="1900"/>
              </a:lnSpc>
            </a:pPr>
            <a:r>
              <a:rPr dirty="0" sz="1600" spc="-5">
                <a:latin typeface="Franklin Gothic Medium"/>
                <a:cs typeface="Franklin Gothic Medium"/>
              </a:rPr>
              <a:t>Il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segmen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 spc="-2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tt</a:t>
            </a:r>
            <a:r>
              <a:rPr dirty="0" sz="1600">
                <a:latin typeface="Franklin Gothic Medium"/>
                <a:cs typeface="Franklin Gothic Medium"/>
              </a:rPr>
              <a:t>a </a:t>
            </a:r>
            <a:r>
              <a:rPr dirty="0" sz="1600" spc="-10">
                <a:latin typeface="Franklin Gothic Medium"/>
                <a:cs typeface="Franklin Gothic Medium"/>
              </a:rPr>
              <a:t>rappresenta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“l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domanda”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55791" y="3243072"/>
            <a:ext cx="914400" cy="838200"/>
          </a:xfrm>
          <a:custGeom>
            <a:avLst/>
            <a:gdLst/>
            <a:ahLst/>
            <a:cxnLst/>
            <a:rect l="l" t="t" r="r" b="b"/>
            <a:pathLst>
              <a:path w="914400" h="838200">
                <a:moveTo>
                  <a:pt x="91440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FF2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927921" y="3935845"/>
            <a:ext cx="175895" cy="171450"/>
          </a:xfrm>
          <a:custGeom>
            <a:avLst/>
            <a:gdLst/>
            <a:ahLst/>
            <a:cxnLst/>
            <a:rect l="l" t="t" r="r" b="b"/>
            <a:pathLst>
              <a:path w="175895" h="171450">
                <a:moveTo>
                  <a:pt x="67785" y="0"/>
                </a:moveTo>
                <a:lnTo>
                  <a:pt x="56161" y="3425"/>
                </a:lnTo>
                <a:lnTo>
                  <a:pt x="48878" y="13397"/>
                </a:lnTo>
                <a:lnTo>
                  <a:pt x="0" y="170974"/>
                </a:lnTo>
                <a:lnTo>
                  <a:pt x="161223" y="135956"/>
                </a:lnTo>
                <a:lnTo>
                  <a:pt x="165356" y="134552"/>
                </a:lnTo>
                <a:lnTo>
                  <a:pt x="174229" y="125843"/>
                </a:lnTo>
                <a:lnTo>
                  <a:pt x="174974" y="119879"/>
                </a:lnTo>
                <a:lnTo>
                  <a:pt x="55739" y="119879"/>
                </a:lnTo>
                <a:lnTo>
                  <a:pt x="85267" y="24685"/>
                </a:lnTo>
                <a:lnTo>
                  <a:pt x="86114" y="19754"/>
                </a:lnTo>
                <a:lnTo>
                  <a:pt x="82688" y="8129"/>
                </a:lnTo>
                <a:lnTo>
                  <a:pt x="72716" y="846"/>
                </a:lnTo>
                <a:lnTo>
                  <a:pt x="67785" y="0"/>
                </a:lnTo>
                <a:close/>
              </a:path>
              <a:path w="175895" h="171450">
                <a:moveTo>
                  <a:pt x="153137" y="98725"/>
                </a:moveTo>
                <a:lnTo>
                  <a:pt x="55739" y="119879"/>
                </a:lnTo>
                <a:lnTo>
                  <a:pt x="174974" y="119879"/>
                </a:lnTo>
                <a:lnTo>
                  <a:pt x="175797" y="113297"/>
                </a:lnTo>
                <a:lnTo>
                  <a:pt x="174392" y="109166"/>
                </a:lnTo>
                <a:lnTo>
                  <a:pt x="165683" y="100293"/>
                </a:lnTo>
                <a:lnTo>
                  <a:pt x="153137" y="98725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/>
          <p:nvPr/>
        </p:nvSpPr>
        <p:spPr>
          <a:xfrm>
            <a:off x="3973005" y="4309872"/>
            <a:ext cx="1905" cy="2059305"/>
          </a:xfrm>
          <a:custGeom>
            <a:avLst/>
            <a:gdLst/>
            <a:ahLst/>
            <a:cxnLst/>
            <a:rect l="l" t="t" r="r" b="b"/>
            <a:pathLst>
              <a:path w="1904" h="2059304">
                <a:moveTo>
                  <a:pt x="0" y="2058988"/>
                </a:moveTo>
                <a:lnTo>
                  <a:pt x="158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15579" y="4284666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4">
                <a:moveTo>
                  <a:pt x="88385" y="50410"/>
                </a:moveTo>
                <a:lnTo>
                  <a:pt x="58992" y="50410"/>
                </a:lnTo>
                <a:lnTo>
                  <a:pt x="95958" y="113891"/>
                </a:lnTo>
                <a:lnTo>
                  <a:pt x="103733" y="115943"/>
                </a:lnTo>
                <a:lnTo>
                  <a:pt x="115855" y="108884"/>
                </a:lnTo>
                <a:lnTo>
                  <a:pt x="117908" y="101109"/>
                </a:lnTo>
                <a:lnTo>
                  <a:pt x="88385" y="50410"/>
                </a:lnTo>
                <a:close/>
              </a:path>
              <a:path w="118110" h="116204">
                <a:moveTo>
                  <a:pt x="59032" y="0"/>
                </a:moveTo>
                <a:lnTo>
                  <a:pt x="0" y="101019"/>
                </a:lnTo>
                <a:lnTo>
                  <a:pt x="2040" y="108797"/>
                </a:lnTo>
                <a:lnTo>
                  <a:pt x="14151" y="115874"/>
                </a:lnTo>
                <a:lnTo>
                  <a:pt x="21930" y="113833"/>
                </a:lnTo>
                <a:lnTo>
                  <a:pt x="58992" y="50410"/>
                </a:lnTo>
                <a:lnTo>
                  <a:pt x="88385" y="50410"/>
                </a:lnTo>
                <a:lnTo>
                  <a:pt x="590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7192" y="5681472"/>
            <a:ext cx="5943600" cy="1905"/>
          </a:xfrm>
          <a:custGeom>
            <a:avLst/>
            <a:gdLst/>
            <a:ahLst/>
            <a:cxnLst/>
            <a:rect l="l" t="t" r="r" b="b"/>
            <a:pathLst>
              <a:path w="5943600" h="1904">
                <a:moveTo>
                  <a:pt x="0" y="0"/>
                </a:moveTo>
                <a:lnTo>
                  <a:pt x="59436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70076" y="5624085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72" y="0"/>
                </a:moveTo>
                <a:lnTo>
                  <a:pt x="7095" y="2043"/>
                </a:lnTo>
                <a:lnTo>
                  <a:pt x="24" y="14159"/>
                </a:lnTo>
                <a:lnTo>
                  <a:pt x="2068" y="21936"/>
                </a:lnTo>
                <a:lnTo>
                  <a:pt x="65511" y="58967"/>
                </a:lnTo>
                <a:lnTo>
                  <a:pt x="2048" y="95965"/>
                </a:lnTo>
                <a:lnTo>
                  <a:pt x="0" y="103739"/>
                </a:lnTo>
                <a:lnTo>
                  <a:pt x="7066" y="115859"/>
                </a:lnTo>
                <a:lnTo>
                  <a:pt x="14841" y="117908"/>
                </a:lnTo>
                <a:lnTo>
                  <a:pt x="115920" y="58981"/>
                </a:lnTo>
                <a:lnTo>
                  <a:pt x="148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26792" y="4919472"/>
            <a:ext cx="3429000" cy="838200"/>
          </a:xfrm>
          <a:custGeom>
            <a:avLst/>
            <a:gdLst/>
            <a:ahLst/>
            <a:cxnLst/>
            <a:rect l="l" t="t" r="r" b="b"/>
            <a:pathLst>
              <a:path w="3429000" h="838200">
                <a:moveTo>
                  <a:pt x="0" y="838200"/>
                </a:moveTo>
                <a:lnTo>
                  <a:pt x="3429000" y="0"/>
                </a:lnTo>
              </a:path>
            </a:pathLst>
          </a:custGeom>
          <a:ln w="28575">
            <a:solidFill>
              <a:srgbClr val="0A31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31592" y="4462272"/>
            <a:ext cx="2743200" cy="2286000"/>
          </a:xfrm>
          <a:custGeom>
            <a:avLst/>
            <a:gdLst/>
            <a:ahLst/>
            <a:cxnLst/>
            <a:rect l="l" t="t" r="r" b="b"/>
            <a:pathLst>
              <a:path w="2743200" h="2286000">
                <a:moveTo>
                  <a:pt x="0" y="0"/>
                </a:moveTo>
                <a:lnTo>
                  <a:pt x="2743200" y="2286000"/>
                </a:lnTo>
              </a:path>
            </a:pathLst>
          </a:custGeom>
          <a:ln w="38100">
            <a:solidFill>
              <a:srgbClr val="FF2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75841" y="1750182"/>
            <a:ext cx="7647305" cy="3668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In</a:t>
            </a:r>
            <a:r>
              <a:rPr dirty="0" sz="1800" spc="-10">
                <a:solidFill>
                  <a:srgbClr val="008F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008F00"/>
                </a:solidFill>
                <a:latin typeface="Franklin Gothic Medium"/>
                <a:cs typeface="Franklin Gothic Medium"/>
              </a:rPr>
              <a:t>generale</a:t>
            </a:r>
            <a:r>
              <a:rPr dirty="0" sz="1800" spc="-5">
                <a:solidFill>
                  <a:srgbClr val="008F00"/>
                </a:solidFill>
                <a:latin typeface="Franklin Gothic Medium"/>
                <a:cs typeface="Franklin Gothic Medium"/>
              </a:rPr>
              <a:t>:</a:t>
            </a:r>
            <a:r>
              <a:rPr dirty="0" sz="1800">
                <a:solidFill>
                  <a:srgbClr val="008F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f(x)=ax+</a:t>
            </a:r>
            <a:r>
              <a:rPr dirty="0" sz="1600" spc="-5">
                <a:latin typeface="Franklin Gothic Medium"/>
                <a:cs typeface="Franklin Gothic Medium"/>
              </a:rPr>
              <a:t>b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≠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costanti)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gra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5">
                <a:latin typeface="Franklin Gothic Book"/>
                <a:cs typeface="Franklin Gothic Book"/>
              </a:rPr>
              <a:t>ic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1123315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dinata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dell’in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sezione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ticale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x=0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x=0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y=f0)=b)</a:t>
            </a:r>
            <a:endParaRPr sz="1600">
              <a:latin typeface="Franklin Gothic Book"/>
              <a:cs typeface="Franklin Gothic Book"/>
            </a:endParaRPr>
          </a:p>
          <a:p>
            <a:pPr marL="12700" marR="201930">
              <a:lnSpc>
                <a:spcPct val="135400"/>
              </a:lnSpc>
              <a:tabLst>
                <a:tab pos="784860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solidFill>
                  <a:srgbClr val="0A31FF"/>
                </a:solidFill>
                <a:latin typeface="Franklin Gothic Medium"/>
                <a:cs typeface="Franklin Gothic Medium"/>
              </a:rPr>
              <a:t>a&gt;0	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angolo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minore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90</a:t>
            </a:r>
            <a:r>
              <a:rPr dirty="0" sz="1600">
                <a:latin typeface="Franklin Gothic Book"/>
                <a:cs typeface="Franklin Gothic Book"/>
              </a:rPr>
              <a:t>°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direzione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positi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dell’asse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cresce);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  <a:tabLst>
                <a:tab pos="784860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solidFill>
                  <a:srgbClr val="FF2800"/>
                </a:solidFill>
                <a:latin typeface="Franklin Gothic Medium"/>
                <a:cs typeface="Franklin Gothic Medium"/>
              </a:rPr>
              <a:t>a&lt;0	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angolo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maggiore</a:t>
            </a:r>
            <a:r>
              <a:rPr dirty="0" sz="1600">
                <a:latin typeface="Franklin Gothic Book"/>
                <a:cs typeface="Franklin Gothic Book"/>
              </a:rPr>
              <a:t> di</a:t>
            </a:r>
            <a:r>
              <a:rPr dirty="0" sz="1600" spc="-5">
                <a:latin typeface="Franklin Gothic Book"/>
                <a:cs typeface="Franklin Gothic Book"/>
              </a:rPr>
              <a:t> 90</a:t>
            </a:r>
            <a:r>
              <a:rPr dirty="0" sz="1600">
                <a:latin typeface="Franklin Gothic Book"/>
                <a:cs typeface="Franklin Gothic Book"/>
              </a:rPr>
              <a:t>°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direzione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positi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dell’asse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decresce);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marL="1315085" indent="3211830">
              <a:lnSpc>
                <a:spcPct val="100000"/>
              </a:lnSpc>
            </a:pPr>
            <a:r>
              <a:rPr dirty="0" sz="1400" b="1">
                <a:solidFill>
                  <a:srgbClr val="0A31FF"/>
                </a:solidFill>
                <a:latin typeface="Arial"/>
                <a:cs typeface="Arial"/>
              </a:rPr>
              <a:t>a</a:t>
            </a:r>
            <a:r>
              <a:rPr dirty="0" sz="1400" spc="-5" b="1">
                <a:solidFill>
                  <a:srgbClr val="0A31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A31FF"/>
                </a:solidFill>
                <a:latin typeface="Arial"/>
                <a:cs typeface="Arial"/>
              </a:rPr>
              <a:t>&gt;</a:t>
            </a:r>
            <a:r>
              <a:rPr dirty="0" sz="1400" b="1">
                <a:solidFill>
                  <a:srgbClr val="0A31FF"/>
                </a:solidFill>
                <a:latin typeface="Arial"/>
                <a:cs typeface="Arial"/>
              </a:rPr>
              <a:t> 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1315085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P=(0,b)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01132" y="6281618"/>
            <a:ext cx="42608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FF2800"/>
                </a:solidFill>
                <a:latin typeface="Arial"/>
                <a:cs typeface="Arial"/>
              </a:rPr>
              <a:t>a</a:t>
            </a:r>
            <a:r>
              <a:rPr dirty="0" sz="1400" spc="-5" b="1">
                <a:solidFill>
                  <a:srgbClr val="FF28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2800"/>
                </a:solidFill>
                <a:latin typeface="Arial"/>
                <a:cs typeface="Arial"/>
              </a:rPr>
              <a:t>&lt;</a:t>
            </a:r>
            <a:r>
              <a:rPr dirty="0" sz="1400" b="1">
                <a:solidFill>
                  <a:srgbClr val="FF2800"/>
                </a:solidFill>
                <a:latin typeface="Arial"/>
                <a:cs typeface="Arial"/>
              </a:rPr>
              <a:t> 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57548" y="5376666"/>
            <a:ext cx="603250" cy="304800"/>
          </a:xfrm>
          <a:custGeom>
            <a:avLst/>
            <a:gdLst/>
            <a:ahLst/>
            <a:cxnLst/>
            <a:rect l="l" t="t" r="r" b="b"/>
            <a:pathLst>
              <a:path w="603250" h="304800">
                <a:moveTo>
                  <a:pt x="260571" y="0"/>
                </a:moveTo>
                <a:lnTo>
                  <a:pt x="208107" y="3502"/>
                </a:lnTo>
                <a:lnTo>
                  <a:pt x="156743" y="14092"/>
                </a:lnTo>
                <a:lnTo>
                  <a:pt x="107473" y="31705"/>
                </a:lnTo>
                <a:lnTo>
                  <a:pt x="61294" y="56274"/>
                </a:lnTo>
                <a:lnTo>
                  <a:pt x="19202" y="87732"/>
                </a:lnTo>
                <a:lnTo>
                  <a:pt x="0" y="106023"/>
                </a:lnTo>
                <a:lnTo>
                  <a:pt x="259943" y="304805"/>
                </a:lnTo>
                <a:lnTo>
                  <a:pt x="602843" y="304805"/>
                </a:lnTo>
                <a:lnTo>
                  <a:pt x="602518" y="291523"/>
                </a:lnTo>
                <a:lnTo>
                  <a:pt x="597708" y="252239"/>
                </a:lnTo>
                <a:lnTo>
                  <a:pt x="587326" y="214147"/>
                </a:lnTo>
                <a:lnTo>
                  <a:pt x="571602" y="177693"/>
                </a:lnTo>
                <a:lnTo>
                  <a:pt x="550767" y="143324"/>
                </a:lnTo>
                <a:lnTo>
                  <a:pt x="525052" y="111485"/>
                </a:lnTo>
                <a:lnTo>
                  <a:pt x="494686" y="82625"/>
                </a:lnTo>
                <a:lnTo>
                  <a:pt x="461510" y="58206"/>
                </a:lnTo>
                <a:lnTo>
                  <a:pt x="414604" y="32689"/>
                </a:lnTo>
                <a:lnTo>
                  <a:pt x="364815" y="14527"/>
                </a:lnTo>
                <a:lnTo>
                  <a:pt x="313139" y="3652"/>
                </a:lnTo>
                <a:lnTo>
                  <a:pt x="260571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57548" y="5376666"/>
            <a:ext cx="603250" cy="304800"/>
          </a:xfrm>
          <a:custGeom>
            <a:avLst/>
            <a:gdLst/>
            <a:ahLst/>
            <a:cxnLst/>
            <a:rect l="l" t="t" r="r" b="b"/>
            <a:pathLst>
              <a:path w="603250" h="304800">
                <a:moveTo>
                  <a:pt x="0" y="106024"/>
                </a:moveTo>
                <a:lnTo>
                  <a:pt x="19202" y="87732"/>
                </a:lnTo>
                <a:lnTo>
                  <a:pt x="39675" y="71146"/>
                </a:lnTo>
                <a:lnTo>
                  <a:pt x="83935" y="43125"/>
                </a:lnTo>
                <a:lnTo>
                  <a:pt x="131784" y="22026"/>
                </a:lnTo>
                <a:lnTo>
                  <a:pt x="182225" y="7915"/>
                </a:lnTo>
                <a:lnTo>
                  <a:pt x="234264" y="860"/>
                </a:lnTo>
                <a:lnTo>
                  <a:pt x="260571" y="0"/>
                </a:lnTo>
                <a:lnTo>
                  <a:pt x="286905" y="927"/>
                </a:lnTo>
                <a:lnTo>
                  <a:pt x="339151" y="8183"/>
                </a:lnTo>
                <a:lnTo>
                  <a:pt x="390008" y="22693"/>
                </a:lnTo>
                <a:lnTo>
                  <a:pt x="438480" y="44524"/>
                </a:lnTo>
                <a:lnTo>
                  <a:pt x="483572" y="73743"/>
                </a:lnTo>
                <a:lnTo>
                  <a:pt x="515436" y="101512"/>
                </a:lnTo>
                <a:lnTo>
                  <a:pt x="542727" y="132407"/>
                </a:lnTo>
                <a:lnTo>
                  <a:pt x="565214" y="165983"/>
                </a:lnTo>
                <a:lnTo>
                  <a:pt x="582667" y="201792"/>
                </a:lnTo>
                <a:lnTo>
                  <a:pt x="594855" y="239387"/>
                </a:lnTo>
                <a:lnTo>
                  <a:pt x="601548" y="278323"/>
                </a:lnTo>
                <a:lnTo>
                  <a:pt x="602518" y="291523"/>
                </a:lnTo>
                <a:lnTo>
                  <a:pt x="602844" y="304805"/>
                </a:lnTo>
              </a:path>
            </a:pathLst>
          </a:custGeom>
          <a:ln w="12700">
            <a:solidFill>
              <a:srgbClr val="FF2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45892" y="5572916"/>
            <a:ext cx="419100" cy="108585"/>
          </a:xfrm>
          <a:custGeom>
            <a:avLst/>
            <a:gdLst/>
            <a:ahLst/>
            <a:cxnLst/>
            <a:rect l="l" t="t" r="r" b="b"/>
            <a:pathLst>
              <a:path w="419100" h="108585">
                <a:moveTo>
                  <a:pt x="407115" y="0"/>
                </a:moveTo>
                <a:lnTo>
                  <a:pt x="0" y="108555"/>
                </a:lnTo>
                <a:lnTo>
                  <a:pt x="419041" y="100906"/>
                </a:lnTo>
                <a:lnTo>
                  <a:pt x="418682" y="88162"/>
                </a:lnTo>
                <a:lnTo>
                  <a:pt x="415660" y="50095"/>
                </a:lnTo>
                <a:lnTo>
                  <a:pt x="409732" y="12431"/>
                </a:lnTo>
                <a:lnTo>
                  <a:pt x="407115" y="0"/>
                </a:lnTo>
                <a:close/>
              </a:path>
            </a:pathLst>
          </a:custGeom>
          <a:solidFill>
            <a:srgbClr val="0A31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53006" y="5572916"/>
            <a:ext cx="12065" cy="100965"/>
          </a:xfrm>
          <a:custGeom>
            <a:avLst/>
            <a:gdLst/>
            <a:ahLst/>
            <a:cxnLst/>
            <a:rect l="l" t="t" r="r" b="b"/>
            <a:pathLst>
              <a:path w="12064" h="100964">
                <a:moveTo>
                  <a:pt x="0" y="0"/>
                </a:moveTo>
                <a:lnTo>
                  <a:pt x="2617" y="12431"/>
                </a:lnTo>
                <a:lnTo>
                  <a:pt x="4914" y="24929"/>
                </a:lnTo>
                <a:lnTo>
                  <a:pt x="9876" y="62750"/>
                </a:lnTo>
                <a:lnTo>
                  <a:pt x="11567" y="88162"/>
                </a:lnTo>
                <a:lnTo>
                  <a:pt x="11926" y="1009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88791" y="5300472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0" y="0"/>
                </a:moveTo>
                <a:lnTo>
                  <a:pt x="533400" y="76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26064" y="5307581"/>
            <a:ext cx="121285" cy="116839"/>
          </a:xfrm>
          <a:custGeom>
            <a:avLst/>
            <a:gdLst/>
            <a:ahLst/>
            <a:cxnLst/>
            <a:rect l="l" t="t" r="r" b="b"/>
            <a:pathLst>
              <a:path w="121285" h="116839">
                <a:moveTo>
                  <a:pt x="29367" y="0"/>
                </a:moveTo>
                <a:lnTo>
                  <a:pt x="21380" y="927"/>
                </a:lnTo>
                <a:lnTo>
                  <a:pt x="12669" y="11922"/>
                </a:lnTo>
                <a:lnTo>
                  <a:pt x="13595" y="19909"/>
                </a:lnTo>
                <a:lnTo>
                  <a:pt x="71175" y="65525"/>
                </a:lnTo>
                <a:lnTo>
                  <a:pt x="3126" y="93193"/>
                </a:lnTo>
                <a:lnTo>
                  <a:pt x="0" y="100603"/>
                </a:lnTo>
                <a:lnTo>
                  <a:pt x="5284" y="113597"/>
                </a:lnTo>
                <a:lnTo>
                  <a:pt x="12693" y="116724"/>
                </a:lnTo>
                <a:lnTo>
                  <a:pt x="121079" y="72655"/>
                </a:lnTo>
                <a:lnTo>
                  <a:pt x="293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673982"/>
            <a:ext cx="29292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90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ese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cizi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sulle</a:t>
            </a:r>
            <a:r>
              <a:rPr dirty="0" sz="1600">
                <a:latin typeface="Franklin Gothic Book"/>
                <a:cs typeface="Franklin Gothic Book"/>
              </a:rPr>
              <a:t> funzioni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lineari.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88592" y="1947671"/>
            <a:ext cx="7264398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76932" y="2786502"/>
            <a:ext cx="5688965" cy="2941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0" marR="5080" indent="-304800">
              <a:lnSpc>
                <a:spcPct val="100400"/>
              </a:lnSpc>
            </a:pPr>
            <a:r>
              <a:rPr dirty="0" sz="1800" spc="10" i="1">
                <a:solidFill>
                  <a:srgbClr val="9412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i="1">
                <a:solidFill>
                  <a:srgbClr val="9412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11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ra</a:t>
            </a:r>
            <a:r>
              <a:rPr dirty="0" sz="1600" spc="-5" i="1">
                <a:latin typeface="Franklin Gothic Book"/>
                <a:cs typeface="Franklin Gothic Book"/>
              </a:rPr>
              <a:t> l</a:t>
            </a:r>
            <a:r>
              <a:rPr dirty="0" sz="1600" i="1">
                <a:latin typeface="Franklin Gothic Book"/>
                <a:cs typeface="Franklin Gothic Book"/>
              </a:rPr>
              <a:t>e due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relazioni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y</a:t>
            </a:r>
            <a:r>
              <a:rPr dirty="0" sz="1600" i="1">
                <a:latin typeface="Franklin Gothic Book"/>
                <a:cs typeface="Franklin Gothic Book"/>
              </a:rPr>
              <a:t> =</a:t>
            </a:r>
            <a:r>
              <a:rPr dirty="0" sz="1600" spc="-5" i="1">
                <a:latin typeface="Franklin Gothic Book"/>
                <a:cs typeface="Franklin Gothic Book"/>
              </a:rPr>
              <a:t> 2</a:t>
            </a:r>
            <a:r>
              <a:rPr dirty="0" sz="1600" i="1">
                <a:latin typeface="Franklin Gothic Book"/>
                <a:cs typeface="Franklin Gothic Book"/>
              </a:rPr>
              <a:t>x +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1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4</a:t>
            </a:r>
            <a:r>
              <a:rPr dirty="0" sz="1600" i="1">
                <a:latin typeface="Franklin Gothic Book"/>
                <a:cs typeface="Franklin Gothic Book"/>
              </a:rPr>
              <a:t>x </a:t>
            </a:r>
            <a:r>
              <a:rPr dirty="0" sz="1600" i="1">
                <a:latin typeface="Franklin Gothic Book"/>
                <a:cs typeface="Franklin Gothic Book"/>
              </a:rPr>
              <a:t>−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y +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2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=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0</a:t>
            </a:r>
            <a:r>
              <a:rPr dirty="0" sz="1600" spc="-5" i="1">
                <a:latin typeface="Franklin Gothic Book"/>
                <a:cs typeface="Franklin Gothic Book"/>
              </a:rPr>
              <a:t> c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n’è</a:t>
            </a:r>
            <a:r>
              <a:rPr dirty="0" sz="1600" spc="-5" i="1">
                <a:latin typeface="Franklin Gothic Book"/>
                <a:cs typeface="Franklin Gothic Book"/>
              </a:rPr>
              <a:t> un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de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inisc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un</a:t>
            </a:r>
            <a:r>
              <a:rPr dirty="0" sz="1600" i="1">
                <a:latin typeface="Franklin Gothic Book"/>
                <a:cs typeface="Franklin Gothic Book"/>
              </a:rPr>
              <a:t>a funzione</a:t>
            </a:r>
            <a:r>
              <a:rPr dirty="0" sz="1600" spc="-5" i="1">
                <a:latin typeface="Franklin Gothic Book"/>
                <a:cs typeface="Franklin Gothic Book"/>
              </a:rPr>
              <a:t> lineare</a:t>
            </a:r>
            <a:r>
              <a:rPr dirty="0" sz="1600" i="1">
                <a:latin typeface="Franklin Gothic Book"/>
                <a:cs typeface="Franklin Gothic Book"/>
              </a:rPr>
              <a:t>? 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Descri</a:t>
            </a:r>
            <a:r>
              <a:rPr dirty="0" sz="1600" spc="-25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ere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opri</a:t>
            </a:r>
            <a:r>
              <a:rPr dirty="0" sz="1600" spc="-30" i="1">
                <a:latin typeface="Franklin Gothic Book"/>
                <a:cs typeface="Franklin Gothic Book"/>
              </a:rPr>
              <a:t>e</a:t>
            </a:r>
            <a:r>
              <a:rPr dirty="0" sz="1600" spc="-10" i="1">
                <a:latin typeface="Franklin Gothic Book"/>
                <a:cs typeface="Franklin Gothic Book"/>
              </a:rPr>
              <a:t>tà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delle</a:t>
            </a:r>
            <a:r>
              <a:rPr dirty="0" sz="1600" i="1">
                <a:latin typeface="Franklin Gothic Book"/>
                <a:cs typeface="Franklin Gothic Book"/>
              </a:rPr>
              <a:t> due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relazioni.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600">
              <a:latin typeface="Times New Roman"/>
              <a:cs typeface="Times New Roman"/>
            </a:endParaRPr>
          </a:p>
          <a:p>
            <a:pPr marL="355600" marR="13970" indent="-342900">
              <a:lnSpc>
                <a:spcPct val="100299"/>
              </a:lnSpc>
              <a:tabLst>
                <a:tab pos="316865" algn="l"/>
              </a:tabLst>
            </a:pPr>
            <a:r>
              <a:rPr dirty="0" sz="1600" spc="-5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.	</a:t>
            </a:r>
            <a:r>
              <a:rPr dirty="0" sz="1600" i="1">
                <a:latin typeface="Franklin Gothic Book"/>
                <a:cs typeface="Franklin Gothic Book"/>
              </a:rPr>
              <a:t>Nel</a:t>
            </a:r>
            <a:r>
              <a:rPr dirty="0" sz="1600" spc="-5" i="1">
                <a:latin typeface="Franklin Gothic Book"/>
                <a:cs typeface="Franklin Gothic Book"/>
              </a:rPr>
              <a:t> 2</a:t>
            </a:r>
            <a:r>
              <a:rPr dirty="0" sz="1600" spc="-80" i="1">
                <a:latin typeface="Franklin Gothic Book"/>
                <a:cs typeface="Franklin Gothic Book"/>
              </a:rPr>
              <a:t>0</a:t>
            </a:r>
            <a:r>
              <a:rPr dirty="0" sz="1600" spc="-5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2 </a:t>
            </a:r>
            <a:r>
              <a:rPr dirty="0" sz="1600" spc="-5" i="1">
                <a:latin typeface="Franklin Gothic Book"/>
                <a:cs typeface="Franklin Gothic Book"/>
              </a:rPr>
              <a:t>circ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850</a:t>
            </a:r>
            <a:r>
              <a:rPr dirty="0" sz="1600" i="1">
                <a:latin typeface="Franklin Gothic Book"/>
                <a:cs typeface="Franklin Gothic Book"/>
              </a:rPr>
              <a:t>0 </a:t>
            </a:r>
            <a:r>
              <a:rPr dirty="0" sz="1600" spc="-10" i="1">
                <a:latin typeface="Franklin Gothic Book"/>
                <a:cs typeface="Franklin Gothic Book"/>
              </a:rPr>
              <a:t>diplomati</a:t>
            </a:r>
            <a:r>
              <a:rPr dirty="0" sz="1600" spc="-1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delle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scuol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secondarie</a:t>
            </a:r>
            <a:r>
              <a:rPr dirty="0" sz="1600" spc="-5" i="1">
                <a:latin typeface="Franklin Gothic Book"/>
                <a:cs typeface="Franklin Gothic Book"/>
              </a:rPr>
              <a:t> superior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del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Lazio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hann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espresso </a:t>
            </a:r>
            <a:r>
              <a:rPr dirty="0" sz="1600" spc="-5" i="1">
                <a:latin typeface="Franklin Gothic Book"/>
                <a:cs typeface="Franklin Gothic Book"/>
              </a:rPr>
              <a:t>l’in</a:t>
            </a:r>
            <a:r>
              <a:rPr dirty="0" sz="1600" spc="-3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enzione di</a:t>
            </a:r>
            <a:r>
              <a:rPr dirty="0" sz="1600" spc="-5" i="1">
                <a:latin typeface="Franklin Gothic Book"/>
                <a:cs typeface="Franklin Gothic Book"/>
              </a:rPr>
              <a:t> iscri</a:t>
            </a:r>
            <a:r>
              <a:rPr dirty="0" sz="1600" spc="-25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s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ad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Economia.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Nel</a:t>
            </a:r>
            <a:r>
              <a:rPr dirty="0" sz="1600" spc="-5" i="1">
                <a:latin typeface="Franklin Gothic Book"/>
                <a:cs typeface="Franklin Gothic Book"/>
              </a:rPr>
              <a:t> 2</a:t>
            </a:r>
            <a:r>
              <a:rPr dirty="0" sz="1600" spc="-80" i="1">
                <a:latin typeface="Franklin Gothic Book"/>
                <a:cs typeface="Franklin Gothic Book"/>
              </a:rPr>
              <a:t>0</a:t>
            </a:r>
            <a:r>
              <a:rPr dirty="0" sz="1600" spc="-55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4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nume</a:t>
            </a:r>
            <a:r>
              <a:rPr dirty="0" sz="1600" spc="-1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è di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enta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7000</a:t>
            </a:r>
            <a:r>
              <a:rPr dirty="0" sz="1600" i="1">
                <a:latin typeface="Franklin Gothic Book"/>
                <a:cs typeface="Franklin Gothic Book"/>
              </a:rPr>
              <a:t>. </a:t>
            </a:r>
            <a:r>
              <a:rPr dirty="0" sz="1600" spc="-5" i="1">
                <a:latin typeface="Franklin Gothic Book"/>
                <a:cs typeface="Franklin Gothic Book"/>
              </a:rPr>
              <a:t>Quale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funzione</a:t>
            </a:r>
            <a:r>
              <a:rPr dirty="0" sz="1600" spc="-5" i="1">
                <a:latin typeface="Franklin Gothic Book"/>
                <a:cs typeface="Franklin Gothic Book"/>
              </a:rPr>
              <a:t> linear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del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35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(si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I(t)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descri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latin typeface="Franklin Gothic Book"/>
                <a:cs typeface="Franklin Gothic Book"/>
              </a:rPr>
              <a:t>l’andamen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delle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iscrizion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1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Economia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pa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tire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dal</a:t>
            </a:r>
            <a:r>
              <a:rPr dirty="0" sz="1600" spc="-5" i="1">
                <a:latin typeface="Franklin Gothic Book"/>
                <a:cs typeface="Franklin Gothic Book"/>
              </a:rPr>
              <a:t> 2</a:t>
            </a:r>
            <a:r>
              <a:rPr dirty="0" sz="1600" spc="-80" i="1">
                <a:latin typeface="Franklin Gothic Book"/>
                <a:cs typeface="Franklin Gothic Book"/>
              </a:rPr>
              <a:t>0</a:t>
            </a:r>
            <a:r>
              <a:rPr dirty="0" sz="1600" spc="-5" i="1">
                <a:latin typeface="Franklin Gothic Book"/>
                <a:cs typeface="Franklin Gothic Book"/>
              </a:rPr>
              <a:t>12?</a:t>
            </a:r>
            <a:endParaRPr sz="1600">
              <a:latin typeface="Franklin Gothic Book"/>
              <a:cs typeface="Franklin Gothic Book"/>
            </a:endParaRPr>
          </a:p>
          <a:p>
            <a:pPr marL="1841500" marR="42545">
              <a:lnSpc>
                <a:spcPts val="1900"/>
              </a:lnSpc>
              <a:spcBef>
                <a:spcPts val="60"/>
              </a:spcBef>
            </a:pPr>
            <a:r>
              <a:rPr dirty="0" sz="1600" spc="-10" i="1">
                <a:latin typeface="Franklin Gothic Book"/>
                <a:cs typeface="Franklin Gothic Book"/>
              </a:rPr>
              <a:t>Se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nei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ossimi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ann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latin typeface="Franklin Gothic Book"/>
                <a:cs typeface="Franklin Gothic Book"/>
              </a:rPr>
              <a:t>in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enzioni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dei</a:t>
            </a:r>
            <a:r>
              <a:rPr dirty="0" sz="1600" spc="-5" i="1">
                <a:latin typeface="Franklin Gothic Book"/>
                <a:cs typeface="Franklin Gothic Book"/>
              </a:rPr>
              <a:t> gi</a:t>
            </a:r>
            <a:r>
              <a:rPr dirty="0" sz="1600" spc="-25" i="1">
                <a:latin typeface="Franklin Gothic Book"/>
                <a:cs typeface="Franklin Gothic Book"/>
              </a:rPr>
              <a:t>o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ani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non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cambiano</a:t>
            </a:r>
            <a:r>
              <a:rPr dirty="0" sz="1600" spc="-5" i="1">
                <a:latin typeface="Franklin Gothic Book"/>
                <a:cs typeface="Franklin Gothic Book"/>
              </a:rPr>
              <a:t>,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uant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iscritt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35" i="1">
                <a:latin typeface="Franklin Gothic Book"/>
                <a:cs typeface="Franklin Gothic Book"/>
              </a:rPr>
              <a:t>o</a:t>
            </a:r>
            <a:r>
              <a:rPr dirty="0" sz="1600" spc="-15" i="1">
                <a:latin typeface="Franklin Gothic Book"/>
                <a:cs typeface="Franklin Gothic Book"/>
              </a:rPr>
              <a:t>vremmo</a:t>
            </a:r>
            <a:endParaRPr sz="1600">
              <a:latin typeface="Franklin Gothic Book"/>
              <a:cs typeface="Franklin Gothic Book"/>
            </a:endParaRPr>
          </a:p>
          <a:p>
            <a:pPr marL="1892300">
              <a:lnSpc>
                <a:spcPct val="100000"/>
              </a:lnSpc>
              <a:spcBef>
                <a:spcPts val="20"/>
              </a:spcBef>
            </a:pPr>
            <a:r>
              <a:rPr dirty="0" sz="1600" spc="-5" i="1">
                <a:latin typeface="Franklin Gothic Book"/>
                <a:cs typeface="Franklin Gothic Book"/>
              </a:rPr>
              <a:t>asp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10" i="1">
                <a:latin typeface="Franklin Gothic Book"/>
                <a:cs typeface="Franklin Gothic Book"/>
              </a:rPr>
              <a:t>ttare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nel</a:t>
            </a:r>
            <a:r>
              <a:rPr dirty="0" sz="1600" spc="-5" i="1">
                <a:latin typeface="Franklin Gothic Book"/>
                <a:cs typeface="Franklin Gothic Book"/>
              </a:rPr>
              <a:t> 2020?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4191" y="5148071"/>
            <a:ext cx="31241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/>
          <p:nvPr/>
        </p:nvSpPr>
        <p:spPr>
          <a:xfrm>
            <a:off x="1459991" y="1642871"/>
            <a:ext cx="7924798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95932" y="2710302"/>
            <a:ext cx="6139180" cy="2687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0" marR="5080" indent="-304800">
              <a:lnSpc>
                <a:spcPct val="101899"/>
              </a:lnSpc>
              <a:tabLst>
                <a:tab pos="372745" algn="l"/>
              </a:tabLst>
            </a:pPr>
            <a:r>
              <a:rPr dirty="0" sz="1800" spc="-5" i="1">
                <a:solidFill>
                  <a:srgbClr val="941200"/>
                </a:solidFill>
                <a:latin typeface="Franklin Gothic Medium"/>
                <a:cs typeface="Franklin Gothic Medium"/>
              </a:rPr>
              <a:t>3</a:t>
            </a:r>
            <a:r>
              <a:rPr dirty="0" sz="1800" i="1">
                <a:solidFill>
                  <a:srgbClr val="941200"/>
                </a:solidFill>
                <a:latin typeface="Franklin Gothic Medium"/>
                <a:cs typeface="Franklin Gothic Medium"/>
              </a:rPr>
              <a:t>.		</a:t>
            </a:r>
            <a:r>
              <a:rPr dirty="0" sz="1600" spc="-10" i="1">
                <a:latin typeface="Franklin Gothic Book"/>
                <a:cs typeface="Franklin Gothic Book"/>
              </a:rPr>
              <a:t>La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funzione</a:t>
            </a:r>
            <a:r>
              <a:rPr dirty="0" sz="1600" spc="-5" i="1">
                <a:latin typeface="Franklin Gothic Book"/>
                <a:cs typeface="Franklin Gothic Book"/>
              </a:rPr>
              <a:t> linear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spc="-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e esprime</a:t>
            </a:r>
            <a:r>
              <a:rPr dirty="0" sz="1600" spc="-5" i="1">
                <a:latin typeface="Franklin Gothic Book"/>
                <a:cs typeface="Franklin Gothic Book"/>
              </a:rPr>
              <a:t> 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35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peratura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5" i="1">
                <a:latin typeface="Franklin Gothic Book"/>
                <a:cs typeface="Franklin Gothic Book"/>
              </a:rPr>
              <a:t>grad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35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ahrenheit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3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, 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20" i="1">
                <a:latin typeface="Franklin Gothic Book"/>
                <a:cs typeface="Franklin Gothic Book"/>
              </a:rPr>
              <a:t>o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alor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5" i="1">
                <a:latin typeface="Franklin Gothic Book"/>
                <a:cs typeface="Franklin Gothic Book"/>
              </a:rPr>
              <a:t>grad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centigrad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C,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è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1739900">
              <a:lnSpc>
                <a:spcPct val="100000"/>
              </a:lnSpc>
            </a:pPr>
            <a:r>
              <a:rPr dirty="0" sz="1600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 (C</a:t>
            </a:r>
            <a:r>
              <a:rPr dirty="0" sz="1600" i="1">
                <a:latin typeface="Franklin Gothic Book"/>
                <a:cs typeface="Franklin Gothic Book"/>
              </a:rPr>
              <a:t>) =</a:t>
            </a:r>
            <a:r>
              <a:rPr dirty="0" sz="1600" spc="-5" i="1">
                <a:latin typeface="Franklin Gothic Book"/>
                <a:cs typeface="Franklin Gothic Book"/>
              </a:rPr>
              <a:t> 1.8</a:t>
            </a:r>
            <a:r>
              <a:rPr dirty="0" sz="1600" i="1">
                <a:latin typeface="Franklin Gothic Book"/>
                <a:cs typeface="Franklin Gothic Book"/>
              </a:rPr>
              <a:t>C +</a:t>
            </a:r>
            <a:r>
              <a:rPr dirty="0" sz="1600" spc="-5" i="1">
                <a:latin typeface="Franklin Gothic Book"/>
                <a:cs typeface="Franklin Gothic Book"/>
              </a:rPr>
              <a:t> 32.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600">
              <a:latin typeface="Times New Roman"/>
              <a:cs typeface="Times New Roman"/>
            </a:endParaRPr>
          </a:p>
          <a:p>
            <a:pPr marL="215900" marR="2567305">
              <a:lnSpc>
                <a:spcPct val="101600"/>
              </a:lnSpc>
            </a:pPr>
            <a:r>
              <a:rPr dirty="0" sz="1600" i="1">
                <a:latin typeface="Franklin Gothic Book"/>
                <a:cs typeface="Franklin Gothic Book"/>
              </a:rPr>
              <a:t>Si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può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esprimere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35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peratura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in</a:t>
            </a:r>
            <a:r>
              <a:rPr dirty="0" sz="1600" spc="-5" i="1">
                <a:latin typeface="Franklin Gothic Book"/>
                <a:cs typeface="Franklin Gothic Book"/>
              </a:rPr>
              <a:t> centigradi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20" i="1">
                <a:latin typeface="Franklin Gothic Book"/>
                <a:cs typeface="Franklin Gothic Book"/>
              </a:rPr>
              <a:t>o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l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latin typeface="Franklin Gothic Book"/>
                <a:cs typeface="Franklin Gothic Book"/>
              </a:rPr>
              <a:t>alor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n </a:t>
            </a:r>
            <a:r>
              <a:rPr dirty="0" sz="1600" spc="-35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ahrenheit?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La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funzione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è </a:t>
            </a:r>
            <a:r>
              <a:rPr dirty="0" sz="1600" spc="-5" i="1">
                <a:latin typeface="Franklin Gothic Book"/>
                <a:cs typeface="Franklin Gothic Book"/>
              </a:rPr>
              <a:t>lineare?</a:t>
            </a:r>
            <a:endParaRPr sz="1600">
              <a:latin typeface="Franklin Gothic Book"/>
              <a:cs typeface="Franklin Gothic Book"/>
            </a:endParaRPr>
          </a:p>
          <a:p>
            <a:pPr marL="215900" marR="2738120">
              <a:lnSpc>
                <a:spcPts val="1900"/>
              </a:lnSpc>
              <a:spcBef>
                <a:spcPts val="60"/>
              </a:spcBef>
            </a:pP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spc="-5" i="1">
                <a:latin typeface="Franklin Gothic Book"/>
                <a:cs typeface="Franklin Gothic Book"/>
              </a:rPr>
              <a:t>uant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grad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centigrad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5" i="1">
                <a:latin typeface="Franklin Gothic Book"/>
                <a:cs typeface="Franklin Gothic Book"/>
              </a:rPr>
              <a:t>corrisponde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o </a:t>
            </a:r>
            <a:r>
              <a:rPr dirty="0" sz="1600" spc="-5" i="1">
                <a:latin typeface="Franklin Gothic Book"/>
                <a:cs typeface="Franklin Gothic Book"/>
              </a:rPr>
              <a:t>ze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35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ahrenheit?</a:t>
            </a:r>
            <a:endParaRPr sz="1600">
              <a:latin typeface="Franklin Gothic Book"/>
              <a:cs typeface="Franklin Gothic Book"/>
            </a:endParaRPr>
          </a:p>
          <a:p>
            <a:pPr marL="215900">
              <a:lnSpc>
                <a:spcPts val="1839"/>
              </a:lnSpc>
            </a:pPr>
            <a:r>
              <a:rPr dirty="0" sz="1600" spc="-5" i="1">
                <a:latin typeface="Franklin Gothic Book"/>
                <a:cs typeface="Franklin Gothic Book"/>
              </a:rPr>
              <a:t>Disegnar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gra</a:t>
            </a:r>
            <a:r>
              <a:rPr dirty="0" sz="1600" spc="10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ic</a:t>
            </a:r>
            <a:r>
              <a:rPr dirty="0" sz="1600" i="1">
                <a:latin typeface="Franklin Gothic Book"/>
                <a:cs typeface="Franklin Gothic Book"/>
              </a:rPr>
              <a:t>i delle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due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funzioni.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08191" y="3776471"/>
            <a:ext cx="281940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20"/>
              <a:t>mond</a:t>
            </a:r>
            <a:r>
              <a:rPr dirty="0" spc="-15"/>
              <a:t>o</a:t>
            </a:r>
            <a:r>
              <a:rPr dirty="0" spc="5"/>
              <a:t> </a:t>
            </a:r>
            <a:r>
              <a:rPr dirty="0" spc="-10"/>
              <a:t>delle</a:t>
            </a:r>
            <a:r>
              <a:rPr dirty="0" spc="-10"/>
              <a:t> </a:t>
            </a:r>
            <a:r>
              <a:rPr dirty="0" spc="-15"/>
              <a:t>funzioni</a:t>
            </a:r>
            <a:r>
              <a:rPr dirty="0"/>
              <a:t> </a:t>
            </a:r>
            <a:r>
              <a:rPr dirty="0" spc="-10"/>
              <a:t>lineari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2692" y="2338446"/>
            <a:ext cx="14058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0">
                <a:latin typeface="Franklin Gothic Book"/>
                <a:cs typeface="Franklin Gothic Book"/>
              </a:rPr>
              <a:t>M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tti</a:t>
            </a:r>
            <a:r>
              <a:rPr dirty="0" sz="1800" spc="-5">
                <a:latin typeface="Franklin Gothic Book"/>
                <a:cs typeface="Franklin Gothic Book"/>
              </a:rPr>
              <a:t> i</a:t>
            </a:r>
            <a:r>
              <a:rPr dirty="0" sz="1800">
                <a:latin typeface="Franklin Gothic Book"/>
                <a:cs typeface="Franklin Gothic Book"/>
              </a:rPr>
              <a:t>n </a:t>
            </a:r>
            <a:r>
              <a:rPr dirty="0" sz="1800" spc="-15">
                <a:latin typeface="Franklin Gothic Book"/>
                <a:cs typeface="Franklin Gothic Book"/>
              </a:rPr>
              <a:t>pausa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6664" y="2338446"/>
            <a:ext cx="26250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latin typeface="Franklin Gothic Book"/>
                <a:cs typeface="Franklin Gothic Book"/>
              </a:rPr>
              <a:t>pe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60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minuti</a:t>
            </a:r>
            <a:r>
              <a:rPr dirty="0" sz="1800" spc="-5">
                <a:latin typeface="Franklin Gothic Book"/>
                <a:cs typeface="Franklin Gothic Book"/>
              </a:rPr>
              <a:t> (a</a:t>
            </a:r>
            <a:r>
              <a:rPr dirty="0" sz="1800">
                <a:latin typeface="Franklin Gothic Book"/>
                <a:cs typeface="Franklin Gothic Book"/>
              </a:rPr>
              <a:t>l </a:t>
            </a:r>
            <a:r>
              <a:rPr dirty="0" sz="1800" spc="-10">
                <a:latin typeface="Franklin Gothic Book"/>
                <a:cs typeface="Franklin Gothic Book"/>
              </a:rPr>
              <a:t>massimo)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8741" y="3329046"/>
            <a:ext cx="438086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289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	</a:t>
            </a:r>
            <a:r>
              <a:rPr dirty="0" sz="1800" spc="-15">
                <a:latin typeface="Franklin Gothic Book"/>
                <a:cs typeface="Franklin Gothic Book"/>
              </a:rPr>
              <a:t>p</a:t>
            </a:r>
            <a:r>
              <a:rPr dirty="0" sz="1800" spc="-40">
                <a:latin typeface="Franklin Gothic Book"/>
                <a:cs typeface="Franklin Gothic Book"/>
              </a:rPr>
              <a:t>r</a:t>
            </a:r>
            <a:r>
              <a:rPr dirty="0" sz="1800" spc="-40">
                <a:latin typeface="Franklin Gothic Book"/>
                <a:cs typeface="Franklin Gothic Book"/>
              </a:rPr>
              <a:t>o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rispondere,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n </a:t>
            </a:r>
            <a:r>
              <a:rPr dirty="0" sz="1800" spc="-15">
                <a:latin typeface="Franklin Gothic Book"/>
                <a:cs typeface="Franklin Gothic Book"/>
              </a:rPr>
              <a:t>modo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ttaglia</a:t>
            </a:r>
            <a:r>
              <a:rPr dirty="0" sz="1800" spc="-4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…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291" y="5627746"/>
            <a:ext cx="7212330" cy="91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marR="5080" indent="-285750">
              <a:lnSpc>
                <a:spcPct val="120400"/>
              </a:lnSpc>
            </a:pP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Quando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hai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20">
                <a:solidFill>
                  <a:srgbClr val="FF28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ini</a:t>
            </a:r>
            <a:r>
              <a:rPr dirty="0" sz="1800" spc="-4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o,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an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he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pensi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35">
                <a:solidFill>
                  <a:srgbClr val="FF28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rispos</a:t>
            </a:r>
            <a:r>
              <a:rPr dirty="0" sz="1800" spc="-4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corr</a:t>
            </a:r>
            <a:r>
              <a:rPr dirty="0" sz="1800" spc="-2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ttamen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tut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le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domande,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può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esser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mol</a:t>
            </a:r>
            <a:r>
              <a:rPr dirty="0" sz="1800" spc="-40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utile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leggere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at</a:t>
            </a:r>
            <a:r>
              <a:rPr dirty="0" sz="1800" spc="-30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entamen</a:t>
            </a:r>
            <a:r>
              <a:rPr dirty="0" sz="1800" spc="-20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le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rispos</a:t>
            </a:r>
            <a:r>
              <a:rPr dirty="0" sz="1800" spc="-40">
                <a:solidFill>
                  <a:srgbClr val="FF28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 spc="-2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30">
                <a:solidFill>
                  <a:srgbClr val="FF28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are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risol</a:t>
            </a:r>
            <a:r>
              <a:rPr dirty="0" sz="1800" spc="-25">
                <a:solidFill>
                  <a:srgbClr val="FF28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er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gl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ese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cizi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indicati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2800"/>
                </a:solidFill>
                <a:latin typeface="Franklin Gothic Medium"/>
                <a:cs typeface="Franklin Gothic Medium"/>
              </a:rPr>
              <a:t>dal</a:t>
            </a:r>
            <a:r>
              <a:rPr dirty="0" sz="1800" spc="-5">
                <a:solidFill>
                  <a:srgbClr val="FF28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">
                <a:solidFill>
                  <a:srgbClr val="FF2800"/>
                </a:solidFill>
                <a:latin typeface="Franklin Gothic Medium"/>
                <a:cs typeface="Franklin Gothic Medium"/>
              </a:rPr>
              <a:t>simbolo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5591" y="2023872"/>
            <a:ext cx="787400" cy="78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08191" y="3471671"/>
            <a:ext cx="23622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70192" y="6367271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354694" y="0"/>
                </a:moveTo>
                <a:lnTo>
                  <a:pt x="354694" y="44847"/>
                </a:lnTo>
                <a:lnTo>
                  <a:pt x="0" y="44847"/>
                </a:lnTo>
                <a:lnTo>
                  <a:pt x="0" y="134541"/>
                </a:lnTo>
                <a:lnTo>
                  <a:pt x="354694" y="134541"/>
                </a:lnTo>
                <a:lnTo>
                  <a:pt x="354694" y="179388"/>
                </a:lnTo>
                <a:lnTo>
                  <a:pt x="444500" y="89694"/>
                </a:lnTo>
                <a:lnTo>
                  <a:pt x="354694" y="0"/>
                </a:lnTo>
                <a:close/>
              </a:path>
            </a:pathLst>
          </a:custGeom>
          <a:solidFill>
            <a:srgbClr val="FF2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70192" y="6367272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0" y="44847"/>
                </a:moveTo>
                <a:lnTo>
                  <a:pt x="354695" y="44847"/>
                </a:lnTo>
                <a:lnTo>
                  <a:pt x="354695" y="0"/>
                </a:lnTo>
                <a:lnTo>
                  <a:pt x="444500" y="89694"/>
                </a:lnTo>
                <a:lnTo>
                  <a:pt x="354695" y="179388"/>
                </a:lnTo>
                <a:lnTo>
                  <a:pt x="354695" y="134541"/>
                </a:lnTo>
                <a:lnTo>
                  <a:pt x="0" y="134541"/>
                </a:lnTo>
                <a:lnTo>
                  <a:pt x="0" y="4484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36992" y="1642872"/>
            <a:ext cx="1304923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carlotta</dc:creator>
  <dc:title>9.ppt</dc:title>
  <dcterms:created xsi:type="dcterms:W3CDTF">2023-07-04T12:32:38Z</dcterms:created>
  <dcterms:modified xsi:type="dcterms:W3CDTF">2023-07-04T12:32:38Z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2016-10-11T00:00:00Z</vt:filetime>
  </property>
  <property fmtid="{D5CDD505-2E9C-101B-9397-08002B2CF9AE}" pid="3" name="LastSaved">
    <vt:filetime>2023-07-04T00:00:00Z</vt:filetime>
  </property>
</Properties>
</file>