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/41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/41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/41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/41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/41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6157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71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61423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5126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639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766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281743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5524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52361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52355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0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65799"/>
            <a:ext cx="4419498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966" y="634397"/>
            <a:ext cx="4338167" cy="2045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057603" y="3352413"/>
            <a:ext cx="612139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6308" y="3352413"/>
            <a:ext cx="90995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1362" y="3352413"/>
            <a:ext cx="240029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/41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notesSlide" Target="../notesSlides/notesSlide15.xml"/><Relationship Id="rId9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notesSlide" Target="../notesSlides/notesSlide16.xml"/><Relationship Id="rId9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notesSlide" Target="../notesSlides/notesSlide17.xml"/><Relationship Id="rId9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notesSlide" Target="../notesSlides/notesSlide18.xml"/><Relationship Id="rId9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notesSlide" Target="../notesSlides/notesSlide19.xml"/><Relationship Id="rId9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notesSlide" Target="../notesSlides/notesSlide20.xml"/><Relationship Id="rId9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notesSlide" Target="../notesSlides/notesSlide21.xml"/><Relationship Id="rId9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notesSlide" Target="../notesSlides/notesSlide22.xml"/><Relationship Id="rId9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notesSlide" Target="../notesSlides/notesSlide23.xml"/><Relationship Id="rId9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5.png"/><Relationship Id="rId8" Type="http://schemas.openxmlformats.org/officeDocument/2006/relationships/notesSlide" Target="../notesSlides/notesSlide26.xml"/><Relationship Id="rId9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Relationship Id="rId3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Relationship Id="rId3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slide" Target="slide51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46690" y="1096568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9466" y="1147369"/>
            <a:ext cx="4259923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10191" y="831098"/>
            <a:ext cx="50800" cy="2781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10191" y="894599"/>
            <a:ext cx="50800" cy="214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7865" y="837662"/>
            <a:ext cx="4412615" cy="322580"/>
          </a:xfrm>
          <a:custGeom>
            <a:avLst/>
            <a:gdLst/>
            <a:ahLst/>
            <a:cxnLst/>
            <a:rect l="l" t="t" r="r" b="b"/>
            <a:pathLst>
              <a:path w="4412615" h="322580">
                <a:moveTo>
                  <a:pt x="4412325" y="0"/>
                </a:moveTo>
                <a:lnTo>
                  <a:pt x="0" y="0"/>
                </a:lnTo>
                <a:lnTo>
                  <a:pt x="0" y="271606"/>
                </a:lnTo>
                <a:lnTo>
                  <a:pt x="16636" y="309120"/>
                </a:lnTo>
                <a:lnTo>
                  <a:pt x="4361525" y="322406"/>
                </a:lnTo>
                <a:lnTo>
                  <a:pt x="4375768" y="320362"/>
                </a:lnTo>
                <a:lnTo>
                  <a:pt x="4406889" y="2944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10191" y="881899"/>
            <a:ext cx="0" cy="247015"/>
          </a:xfrm>
          <a:custGeom>
            <a:avLst/>
            <a:gdLst/>
            <a:ahLst/>
            <a:cxnLst/>
            <a:rect l="l" t="t" r="r" b="b"/>
            <a:pathLst>
              <a:path w="0" h="247015">
                <a:moveTo>
                  <a:pt x="0" y="2464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691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564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8437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2474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416354" y="886943"/>
            <a:ext cx="177546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55" b="1">
                <a:solidFill>
                  <a:srgbClr val="CC0000"/>
                </a:solidFill>
                <a:latin typeface="Arial"/>
                <a:cs typeface="Arial"/>
              </a:rPr>
              <a:t>Insiemi</a:t>
            </a:r>
            <a:r>
              <a:rPr dirty="0" sz="1700" spc="1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700" spc="-7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700" spc="1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700" spc="-60" b="1">
                <a:solidFill>
                  <a:srgbClr val="CC0000"/>
                </a:solidFill>
                <a:latin typeface="Arial"/>
                <a:cs typeface="Arial"/>
              </a:rPr>
              <a:t>funzioni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782" y="1675470"/>
            <a:ext cx="2346960" cy="75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06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Prof.ssa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Virginia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Cicco</a:t>
            </a:r>
            <a:endParaRPr sz="1200">
              <a:latin typeface="Tahoma"/>
              <a:cs typeface="Tahoma"/>
            </a:endParaRPr>
          </a:p>
          <a:p>
            <a:pPr marL="12700" indent="401320">
              <a:lnSpc>
                <a:spcPct val="100000"/>
              </a:lnSpc>
              <a:spcBef>
                <a:spcPts val="650"/>
              </a:spcBef>
            </a:pP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10">
                <a:latin typeface="Tahoma"/>
                <a:cs typeface="Tahoma"/>
              </a:rPr>
              <a:t>F</a:t>
            </a:r>
            <a:r>
              <a:rPr dirty="0" sz="1100" spc="-25">
                <a:latin typeface="Tahoma"/>
                <a:cs typeface="Tahoma"/>
              </a:rPr>
              <a:t>acol</a:t>
            </a:r>
            <a:r>
              <a:rPr dirty="0" sz="1100" spc="-2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a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Ingegneria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Civil</a:t>
            </a:r>
            <a:r>
              <a:rPr dirty="0" sz="1100" spc="-25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Industriale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Unione</a:t>
            </a:r>
            <a:r>
              <a:rPr dirty="0" spc="150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80"/>
              <a:t>insiemi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Dati</a:t>
            </a:r>
            <a:r>
              <a:rPr dirty="0" spc="-10"/>
              <a:t> </a:t>
            </a:r>
            <a:r>
              <a:rPr dirty="0" spc="-90"/>
              <a:t>due</a:t>
            </a:r>
            <a:r>
              <a:rPr dirty="0" spc="-90"/>
              <a:t> </a:t>
            </a:r>
            <a:r>
              <a:rPr dirty="0" spc="-55"/>
              <a:t>insiemi</a:t>
            </a:r>
            <a:r>
              <a:rPr dirty="0" spc="-5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,</a:t>
            </a:r>
            <a:r>
              <a:rPr dirty="0" spc="5"/>
              <a:t> </a:t>
            </a:r>
            <a:r>
              <a:rPr dirty="0" spc="-75"/>
              <a:t>chiameremo</a:t>
            </a:r>
            <a:r>
              <a:rPr dirty="0"/>
              <a:t> </a:t>
            </a:r>
            <a:r>
              <a:rPr dirty="0" spc="-60" b="1">
                <a:latin typeface="Arial"/>
                <a:cs typeface="Arial"/>
              </a:rPr>
              <a:t>unione</a:t>
            </a:r>
            <a:r>
              <a:rPr dirty="0" spc="40" b="1"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/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14" i="1">
                <a:latin typeface="Trebuchet MS"/>
                <a:cs typeface="Trebuchet MS"/>
              </a:rPr>
              <a:t> </a:t>
            </a:r>
            <a:r>
              <a:rPr dirty="0" spc="-50"/>
              <a:t>l’insieme</a:t>
            </a:r>
            <a:r>
              <a:rPr dirty="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55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∪</a:t>
            </a:r>
            <a:r>
              <a:rPr dirty="0" spc="-17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30"/>
              <a:t>costituito</a:t>
            </a:r>
            <a:r>
              <a:rPr dirty="0" spc="15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5"/>
              <a:t>tutti</a:t>
            </a:r>
            <a:r>
              <a:rPr dirty="0" spc="10"/>
              <a:t> </a:t>
            </a:r>
            <a:r>
              <a:rPr dirty="0" spc="-30"/>
              <a:t>gli</a:t>
            </a:r>
            <a:r>
              <a:rPr dirty="0" spc="15"/>
              <a:t> </a:t>
            </a:r>
            <a:r>
              <a:rPr dirty="0" spc="-75"/>
              <a:t>elemen</a:t>
            </a:r>
            <a:r>
              <a:rPr dirty="0" spc="-50"/>
              <a:t>t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/>
              <a:t>o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30" i="1">
                <a:latin typeface="Trebuchet MS"/>
                <a:cs typeface="Trebuchet MS"/>
              </a:rPr>
              <a:t> </a:t>
            </a:r>
            <a:r>
              <a:rPr dirty="0" spc="-105"/>
              <a:t>p</a:t>
            </a:r>
            <a:r>
              <a:rPr dirty="0" spc="-65"/>
              <a:t>resi</a:t>
            </a:r>
            <a:r>
              <a:rPr dirty="0" spc="10"/>
              <a:t> </a:t>
            </a:r>
            <a:r>
              <a:rPr dirty="0" spc="-75"/>
              <a:t>insieme:</a:t>
            </a:r>
          </a:p>
          <a:p>
            <a:pPr algn="ctr">
              <a:lnSpc>
                <a:spcPct val="100000"/>
              </a:lnSpc>
              <a:spcBef>
                <a:spcPts val="1045"/>
              </a:spcBef>
            </a:pP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0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∪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145">
                <a:latin typeface="Trebuchet MS"/>
                <a:cs typeface="Trebuchet MS"/>
              </a:rPr>
              <a:t>{</a:t>
            </a:r>
            <a:r>
              <a:rPr dirty="0" spc="-13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75">
                <a:latin typeface="Trebuchet MS"/>
                <a:cs typeface="Trebuchet MS"/>
              </a:rPr>
              <a:t>I</a:t>
            </a:r>
            <a:r>
              <a:rPr dirty="0" spc="-7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40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∨</a:t>
            </a:r>
            <a:r>
              <a:rPr dirty="0" spc="20">
                <a:latin typeface="Lucida Sans Unicode"/>
                <a:cs typeface="Lucida Sans Unicode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-30" i="1">
                <a:latin typeface="Trebuchet MS"/>
                <a:cs typeface="Trebuchet MS"/>
              </a:rPr>
              <a:t> </a:t>
            </a:r>
            <a:r>
              <a:rPr dirty="0" spc="145">
                <a:latin typeface="Trebuchet MS"/>
                <a:cs typeface="Trebuchet MS"/>
              </a:rPr>
              <a:t>}</a:t>
            </a:r>
            <a:r>
              <a:rPr dirty="0" spc="-190">
                <a:latin typeface="Trebuchet MS"/>
                <a:cs typeface="Trebuchet MS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pc="-60"/>
              <a:t>Graficament</a:t>
            </a:r>
            <a:r>
              <a:rPr dirty="0" spc="-60"/>
              <a:t>e</a:t>
            </a:r>
            <a:r>
              <a:rPr dirty="0" spc="20"/>
              <a:t> </a:t>
            </a:r>
            <a:r>
              <a:rPr dirty="0" spc="-45"/>
              <a:t>l’unione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45"/>
              <a:t>rte</a:t>
            </a:r>
            <a:r>
              <a:rPr dirty="0" spc="10"/>
              <a:t> </a:t>
            </a:r>
            <a:r>
              <a:rPr dirty="0" spc="-40"/>
              <a:t>col</a:t>
            </a:r>
            <a:r>
              <a:rPr dirty="0" spc="-90"/>
              <a:t>o</a:t>
            </a:r>
            <a:r>
              <a:rPr dirty="0" spc="-45"/>
              <a:t>rata</a:t>
            </a:r>
            <a:r>
              <a:rPr dirty="0" spc="10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60"/>
              <a:t>figura:</a:t>
            </a:r>
          </a:p>
        </p:txBody>
      </p:sp>
      <p:sp>
        <p:nvSpPr>
          <p:cNvPr id="7" name="object 7"/>
          <p:cNvSpPr/>
          <p:nvPr/>
        </p:nvSpPr>
        <p:spPr>
          <a:xfrm>
            <a:off x="1721436" y="1763092"/>
            <a:ext cx="1152525" cy="720090"/>
          </a:xfrm>
          <a:custGeom>
            <a:avLst/>
            <a:gdLst/>
            <a:ahLst/>
            <a:cxnLst/>
            <a:rect l="l" t="t" r="r" b="b"/>
            <a:pathLst>
              <a:path w="1152525" h="720089">
                <a:moveTo>
                  <a:pt x="360004" y="0"/>
                </a:moveTo>
                <a:lnTo>
                  <a:pt x="301609" y="4711"/>
                </a:lnTo>
                <a:lnTo>
                  <a:pt x="246214" y="18353"/>
                </a:lnTo>
                <a:lnTo>
                  <a:pt x="194560" y="40182"/>
                </a:lnTo>
                <a:lnTo>
                  <a:pt x="147389" y="69459"/>
                </a:lnTo>
                <a:lnTo>
                  <a:pt x="105441" y="105441"/>
                </a:lnTo>
                <a:lnTo>
                  <a:pt x="69459" y="147389"/>
                </a:lnTo>
                <a:lnTo>
                  <a:pt x="40182" y="194560"/>
                </a:lnTo>
                <a:lnTo>
                  <a:pt x="18353" y="246214"/>
                </a:lnTo>
                <a:lnTo>
                  <a:pt x="4711" y="301609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76006" y="647861"/>
                </a:lnTo>
                <a:lnTo>
                  <a:pt x="557720" y="633350"/>
                </a:lnTo>
                <a:lnTo>
                  <a:pt x="537446" y="614566"/>
                </a:lnTo>
                <a:lnTo>
                  <a:pt x="501463" y="572619"/>
                </a:lnTo>
                <a:lnTo>
                  <a:pt x="472186" y="525448"/>
                </a:lnTo>
                <a:lnTo>
                  <a:pt x="450357" y="473794"/>
                </a:lnTo>
                <a:lnTo>
                  <a:pt x="436715" y="418399"/>
                </a:lnTo>
                <a:lnTo>
                  <a:pt x="432004" y="360004"/>
                </a:lnTo>
                <a:lnTo>
                  <a:pt x="433197" y="330478"/>
                </a:lnTo>
                <a:lnTo>
                  <a:pt x="442466" y="273490"/>
                </a:lnTo>
                <a:lnTo>
                  <a:pt x="460294" y="219873"/>
                </a:lnTo>
                <a:lnTo>
                  <a:pt x="485940" y="170368"/>
                </a:lnTo>
                <a:lnTo>
                  <a:pt x="518662" y="125716"/>
                </a:lnTo>
                <a:lnTo>
                  <a:pt x="557720" y="86658"/>
                </a:lnTo>
                <a:lnTo>
                  <a:pt x="576006" y="72147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89530" y="1193"/>
                </a:lnTo>
                <a:lnTo>
                  <a:pt x="360004" y="0"/>
                </a:lnTo>
                <a:close/>
              </a:path>
              <a:path w="1152525" h="720089">
                <a:moveTo>
                  <a:pt x="792008" y="0"/>
                </a:moveTo>
                <a:lnTo>
                  <a:pt x="733613" y="4711"/>
                </a:lnTo>
                <a:lnTo>
                  <a:pt x="678218" y="18353"/>
                </a:lnTo>
                <a:lnTo>
                  <a:pt x="626564" y="40182"/>
                </a:lnTo>
                <a:lnTo>
                  <a:pt x="579393" y="69459"/>
                </a:lnTo>
                <a:lnTo>
                  <a:pt x="576006" y="72147"/>
                </a:lnTo>
                <a:lnTo>
                  <a:pt x="594292" y="86658"/>
                </a:lnTo>
                <a:lnTo>
                  <a:pt x="614566" y="105441"/>
                </a:lnTo>
                <a:lnTo>
                  <a:pt x="650549" y="147389"/>
                </a:lnTo>
                <a:lnTo>
                  <a:pt x="679826" y="194560"/>
                </a:lnTo>
                <a:lnTo>
                  <a:pt x="701655" y="246214"/>
                </a:lnTo>
                <a:lnTo>
                  <a:pt x="715296" y="301609"/>
                </a:lnTo>
                <a:lnTo>
                  <a:pt x="720008" y="360004"/>
                </a:lnTo>
                <a:lnTo>
                  <a:pt x="718815" y="389530"/>
                </a:lnTo>
                <a:lnTo>
                  <a:pt x="709546" y="446518"/>
                </a:lnTo>
                <a:lnTo>
                  <a:pt x="691718" y="500135"/>
                </a:lnTo>
                <a:lnTo>
                  <a:pt x="666072" y="549640"/>
                </a:lnTo>
                <a:lnTo>
                  <a:pt x="633350" y="594292"/>
                </a:lnTo>
                <a:lnTo>
                  <a:pt x="594292" y="633350"/>
                </a:lnTo>
                <a:lnTo>
                  <a:pt x="576006" y="647861"/>
                </a:lnTo>
                <a:lnTo>
                  <a:pt x="579393" y="650549"/>
                </a:lnTo>
                <a:lnTo>
                  <a:pt x="626564" y="679826"/>
                </a:lnTo>
                <a:lnTo>
                  <a:pt x="678218" y="701655"/>
                </a:lnTo>
                <a:lnTo>
                  <a:pt x="733613" y="715296"/>
                </a:lnTo>
                <a:lnTo>
                  <a:pt x="792008" y="720008"/>
                </a:lnTo>
                <a:lnTo>
                  <a:pt x="821534" y="718815"/>
                </a:lnTo>
                <a:lnTo>
                  <a:pt x="878522" y="709546"/>
                </a:lnTo>
                <a:lnTo>
                  <a:pt x="932139" y="691718"/>
                </a:lnTo>
                <a:lnTo>
                  <a:pt x="981644" y="666072"/>
                </a:lnTo>
                <a:lnTo>
                  <a:pt x="1026296" y="633350"/>
                </a:lnTo>
                <a:lnTo>
                  <a:pt x="1065354" y="594292"/>
                </a:lnTo>
                <a:lnTo>
                  <a:pt x="1098076" y="549640"/>
                </a:lnTo>
                <a:lnTo>
                  <a:pt x="1123722" y="500135"/>
                </a:lnTo>
                <a:lnTo>
                  <a:pt x="1141550" y="446518"/>
                </a:lnTo>
                <a:lnTo>
                  <a:pt x="1150819" y="389530"/>
                </a:lnTo>
                <a:lnTo>
                  <a:pt x="1152012" y="360004"/>
                </a:lnTo>
                <a:lnTo>
                  <a:pt x="1150819" y="330478"/>
                </a:lnTo>
                <a:lnTo>
                  <a:pt x="1141550" y="273490"/>
                </a:lnTo>
                <a:lnTo>
                  <a:pt x="1123722" y="219873"/>
                </a:lnTo>
                <a:lnTo>
                  <a:pt x="1098076" y="170368"/>
                </a:lnTo>
                <a:lnTo>
                  <a:pt x="1065354" y="125716"/>
                </a:lnTo>
                <a:lnTo>
                  <a:pt x="1026296" y="86658"/>
                </a:lnTo>
                <a:lnTo>
                  <a:pt x="981644" y="53936"/>
                </a:lnTo>
                <a:lnTo>
                  <a:pt x="932139" y="28290"/>
                </a:lnTo>
                <a:lnTo>
                  <a:pt x="878522" y="10462"/>
                </a:lnTo>
                <a:lnTo>
                  <a:pt x="821534" y="1193"/>
                </a:lnTo>
                <a:lnTo>
                  <a:pt x="792008" y="0"/>
                </a:lnTo>
                <a:close/>
              </a:path>
              <a:path w="1152525" h="720089">
                <a:moveTo>
                  <a:pt x="576006" y="72147"/>
                </a:moveTo>
                <a:lnTo>
                  <a:pt x="537446" y="105441"/>
                </a:lnTo>
                <a:lnTo>
                  <a:pt x="501463" y="147389"/>
                </a:lnTo>
                <a:lnTo>
                  <a:pt x="472186" y="194560"/>
                </a:lnTo>
                <a:lnTo>
                  <a:pt x="450357" y="246214"/>
                </a:lnTo>
                <a:lnTo>
                  <a:pt x="436715" y="301609"/>
                </a:lnTo>
                <a:lnTo>
                  <a:pt x="432004" y="360004"/>
                </a:lnTo>
                <a:lnTo>
                  <a:pt x="433197" y="389530"/>
                </a:lnTo>
                <a:lnTo>
                  <a:pt x="442466" y="446518"/>
                </a:lnTo>
                <a:lnTo>
                  <a:pt x="460294" y="500135"/>
                </a:lnTo>
                <a:lnTo>
                  <a:pt x="485940" y="549640"/>
                </a:lnTo>
                <a:lnTo>
                  <a:pt x="518662" y="594292"/>
                </a:lnTo>
                <a:lnTo>
                  <a:pt x="557720" y="633350"/>
                </a:lnTo>
                <a:lnTo>
                  <a:pt x="576006" y="647861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lnTo>
                  <a:pt x="718815" y="330478"/>
                </a:lnTo>
                <a:lnTo>
                  <a:pt x="709546" y="273490"/>
                </a:lnTo>
                <a:lnTo>
                  <a:pt x="691718" y="219873"/>
                </a:lnTo>
                <a:lnTo>
                  <a:pt x="666072" y="170368"/>
                </a:lnTo>
                <a:lnTo>
                  <a:pt x="633350" y="125716"/>
                </a:lnTo>
                <a:lnTo>
                  <a:pt x="594292" y="86658"/>
                </a:lnTo>
                <a:lnTo>
                  <a:pt x="576006" y="72147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21436" y="1763092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53440" y="1763092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58429" y="2049066"/>
            <a:ext cx="123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12821" y="2049066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2684193"/>
            <a:ext cx="3774440" cy="548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c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unione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endParaRPr sz="1200">
              <a:latin typeface="Tahoma"/>
              <a:cs typeface="Tahoma"/>
            </a:endParaRPr>
          </a:p>
          <a:p>
            <a:pPr marL="1459230">
              <a:lnSpc>
                <a:spcPct val="100000"/>
              </a:lnSpc>
              <a:spcBef>
                <a:spcPts val="1045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c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10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Intersezione</a:t>
            </a:r>
            <a:r>
              <a:rPr dirty="0" spc="150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80"/>
              <a:t>insiemi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206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Dati</a:t>
            </a:r>
            <a:r>
              <a:rPr dirty="0" spc="15"/>
              <a:t> </a:t>
            </a:r>
            <a:r>
              <a:rPr dirty="0" spc="-90"/>
              <a:t>due</a:t>
            </a:r>
            <a:r>
              <a:rPr dirty="0" spc="15"/>
              <a:t> </a:t>
            </a:r>
            <a:r>
              <a:rPr dirty="0" spc="-55"/>
              <a:t>insiemi</a:t>
            </a:r>
            <a:r>
              <a:rPr dirty="0" spc="1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75"/>
              <a:t>chiameremo</a:t>
            </a:r>
            <a:r>
              <a:rPr dirty="0" spc="15"/>
              <a:t> </a:t>
            </a:r>
            <a:r>
              <a:rPr dirty="0" spc="-55" b="1">
                <a:latin typeface="Arial"/>
                <a:cs typeface="Arial"/>
              </a:rPr>
              <a:t>intersezione</a:t>
            </a:r>
            <a:r>
              <a:rPr dirty="0" spc="50" b="1"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30" i="1">
                <a:latin typeface="Trebuchet MS"/>
                <a:cs typeface="Trebuchet MS"/>
              </a:rPr>
              <a:t> </a:t>
            </a:r>
            <a:r>
              <a:rPr dirty="0" spc="-50"/>
              <a:t>l’insieme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5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∩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25" i="1">
                <a:latin typeface="Trebuchet MS"/>
                <a:cs typeface="Trebuchet MS"/>
              </a:rPr>
              <a:t> </a:t>
            </a:r>
            <a:r>
              <a:rPr dirty="0" spc="-30"/>
              <a:t>costituito</a:t>
            </a:r>
            <a:r>
              <a:rPr dirty="0" spc="15"/>
              <a:t> </a:t>
            </a:r>
            <a:r>
              <a:rPr dirty="0" spc="-50"/>
              <a:t>dagli</a:t>
            </a:r>
            <a:r>
              <a:rPr dirty="0" spc="15"/>
              <a:t> </a:t>
            </a:r>
            <a:r>
              <a:rPr dirty="0" spc="-65"/>
              <a:t>elementi</a:t>
            </a:r>
            <a:r>
              <a:rPr dirty="0" spc="15"/>
              <a:t> </a:t>
            </a:r>
            <a:r>
              <a:rPr dirty="0" spc="-60"/>
              <a:t>comuni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105"/>
              <a:t>: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0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∩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145">
                <a:latin typeface="Trebuchet MS"/>
                <a:cs typeface="Trebuchet MS"/>
              </a:rPr>
              <a:t>{</a:t>
            </a:r>
            <a:r>
              <a:rPr dirty="0" spc="-13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75">
                <a:latin typeface="Trebuchet MS"/>
                <a:cs typeface="Trebuchet MS"/>
              </a:rPr>
              <a:t>I</a:t>
            </a:r>
            <a:r>
              <a:rPr dirty="0" spc="-7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5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∧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-30" i="1">
                <a:latin typeface="Trebuchet MS"/>
                <a:cs typeface="Trebuchet MS"/>
              </a:rPr>
              <a:t> </a:t>
            </a:r>
            <a:r>
              <a:rPr dirty="0" spc="145">
                <a:latin typeface="Trebuchet MS"/>
                <a:cs typeface="Trebuchet MS"/>
              </a:rPr>
              <a:t>}</a:t>
            </a:r>
            <a:r>
              <a:rPr dirty="0" spc="-190">
                <a:latin typeface="Trebuchet MS"/>
                <a:cs typeface="Trebuchet MS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pc="-60"/>
              <a:t>Graficament</a:t>
            </a:r>
            <a:r>
              <a:rPr dirty="0" spc="-60"/>
              <a:t>e</a:t>
            </a:r>
            <a:r>
              <a:rPr dirty="0" spc="20"/>
              <a:t> </a:t>
            </a:r>
            <a:r>
              <a:rPr dirty="0" spc="-45"/>
              <a:t>l’intersezione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45"/>
              <a:t>rte</a:t>
            </a:r>
            <a:r>
              <a:rPr dirty="0" spc="10"/>
              <a:t> </a:t>
            </a:r>
            <a:r>
              <a:rPr dirty="0" spc="-40"/>
              <a:t>col</a:t>
            </a:r>
            <a:r>
              <a:rPr dirty="0" spc="-90"/>
              <a:t>o</a:t>
            </a:r>
            <a:r>
              <a:rPr dirty="0" spc="-45"/>
              <a:t>rata</a:t>
            </a:r>
            <a:r>
              <a:rPr dirty="0" spc="10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60"/>
              <a:t>figura:</a:t>
            </a:r>
          </a:p>
        </p:txBody>
      </p:sp>
      <p:sp>
        <p:nvSpPr>
          <p:cNvPr id="7" name="object 7"/>
          <p:cNvSpPr/>
          <p:nvPr/>
        </p:nvSpPr>
        <p:spPr>
          <a:xfrm>
            <a:off x="2153440" y="1961566"/>
            <a:ext cx="288290" cy="575945"/>
          </a:xfrm>
          <a:custGeom>
            <a:avLst/>
            <a:gdLst/>
            <a:ahLst/>
            <a:cxnLst/>
            <a:rect l="l" t="t" r="r" b="b"/>
            <a:pathLst>
              <a:path w="288289" h="575944">
                <a:moveTo>
                  <a:pt x="144002" y="0"/>
                </a:moveTo>
                <a:lnTo>
                  <a:pt x="105441" y="33294"/>
                </a:lnTo>
                <a:lnTo>
                  <a:pt x="69459" y="75242"/>
                </a:lnTo>
                <a:lnTo>
                  <a:pt x="40182" y="122413"/>
                </a:lnTo>
                <a:lnTo>
                  <a:pt x="18353" y="174067"/>
                </a:lnTo>
                <a:lnTo>
                  <a:pt x="4711" y="229462"/>
                </a:lnTo>
                <a:lnTo>
                  <a:pt x="0" y="287857"/>
                </a:lnTo>
                <a:lnTo>
                  <a:pt x="1193" y="317383"/>
                </a:lnTo>
                <a:lnTo>
                  <a:pt x="10462" y="374371"/>
                </a:lnTo>
                <a:lnTo>
                  <a:pt x="28290" y="427988"/>
                </a:lnTo>
                <a:lnTo>
                  <a:pt x="53936" y="477493"/>
                </a:lnTo>
                <a:lnTo>
                  <a:pt x="86658" y="522145"/>
                </a:lnTo>
                <a:lnTo>
                  <a:pt x="125716" y="561202"/>
                </a:lnTo>
                <a:lnTo>
                  <a:pt x="144002" y="575714"/>
                </a:lnTo>
                <a:lnTo>
                  <a:pt x="162288" y="561202"/>
                </a:lnTo>
                <a:lnTo>
                  <a:pt x="201346" y="522145"/>
                </a:lnTo>
                <a:lnTo>
                  <a:pt x="234068" y="477493"/>
                </a:lnTo>
                <a:lnTo>
                  <a:pt x="259714" y="427988"/>
                </a:lnTo>
                <a:lnTo>
                  <a:pt x="277542" y="374371"/>
                </a:lnTo>
                <a:lnTo>
                  <a:pt x="286811" y="317383"/>
                </a:lnTo>
                <a:lnTo>
                  <a:pt x="288004" y="287857"/>
                </a:lnTo>
                <a:lnTo>
                  <a:pt x="286811" y="258330"/>
                </a:lnTo>
                <a:lnTo>
                  <a:pt x="277542" y="201343"/>
                </a:lnTo>
                <a:lnTo>
                  <a:pt x="259714" y="147726"/>
                </a:lnTo>
                <a:lnTo>
                  <a:pt x="234068" y="98221"/>
                </a:lnTo>
                <a:lnTo>
                  <a:pt x="201346" y="53569"/>
                </a:lnTo>
                <a:lnTo>
                  <a:pt x="162288" y="14511"/>
                </a:lnTo>
                <a:lnTo>
                  <a:pt x="144002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21436" y="1889419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53440" y="1889419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58429" y="2175380"/>
            <a:ext cx="123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12821" y="2175380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2795178"/>
            <a:ext cx="4090670" cy="416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c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intersezione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10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Insiemi</a:t>
            </a:r>
            <a:r>
              <a:rPr dirty="0" spc="155"/>
              <a:t> </a:t>
            </a:r>
            <a:r>
              <a:rPr dirty="0" spc="-85"/>
              <a:t>d</a:t>
            </a:r>
            <a:r>
              <a:rPr dirty="0" spc="-45"/>
              <a:t>i</a:t>
            </a:r>
            <a:r>
              <a:rPr dirty="0" spc="-65"/>
              <a:t>sgiunti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3866"/>
            <a:ext cx="4080510" cy="993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alcun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comune,</a:t>
            </a:r>
            <a:r>
              <a:rPr dirty="0" sz="1200" spc="-65">
                <a:latin typeface="Tahoma"/>
                <a:cs typeface="Tahoma"/>
              </a:rPr>
              <a:t> accade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255904">
              <a:lnSpc>
                <a:spcPct val="100000"/>
              </a:lnSpc>
              <a:spcBef>
                <a:spcPts val="5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disgiunti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0">
                <a:latin typeface="Tahoma"/>
                <a:cs typeface="Tahoma"/>
              </a:rPr>
              <a:t>Graficament</a:t>
            </a:r>
            <a:r>
              <a:rPr dirty="0" sz="1200" spc="-60">
                <a:latin typeface="Tahoma"/>
                <a:cs typeface="Tahoma"/>
              </a:rPr>
              <a:t>e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cer</a:t>
            </a:r>
            <a:r>
              <a:rPr dirty="0" sz="1200" spc="-65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hi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sep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</a:t>
            </a:r>
            <a:r>
              <a:rPr dirty="0" sz="1200" spc="-5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ccano: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31431" y="2035901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31442" y="2215903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4" h="360044">
                <a:moveTo>
                  <a:pt x="360004" y="180002"/>
                </a:moveTo>
                <a:lnTo>
                  <a:pt x="354772" y="136745"/>
                </a:lnTo>
                <a:lnTo>
                  <a:pt x="339912" y="97280"/>
                </a:lnTo>
                <a:lnTo>
                  <a:pt x="316674" y="62858"/>
                </a:lnTo>
                <a:lnTo>
                  <a:pt x="286309" y="34729"/>
                </a:lnTo>
                <a:lnTo>
                  <a:pt x="250067" y="14145"/>
                </a:lnTo>
                <a:lnTo>
                  <a:pt x="209199" y="2355"/>
                </a:lnTo>
                <a:lnTo>
                  <a:pt x="180002" y="0"/>
                </a:lnTo>
                <a:lnTo>
                  <a:pt x="165239" y="596"/>
                </a:lnTo>
                <a:lnTo>
                  <a:pt x="123107" y="9176"/>
                </a:lnTo>
                <a:lnTo>
                  <a:pt x="85184" y="26968"/>
                </a:lnTo>
                <a:lnTo>
                  <a:pt x="52720" y="52720"/>
                </a:lnTo>
                <a:lnTo>
                  <a:pt x="26968" y="85184"/>
                </a:lnTo>
                <a:lnTo>
                  <a:pt x="9176" y="123107"/>
                </a:lnTo>
                <a:lnTo>
                  <a:pt x="596" y="165238"/>
                </a:lnTo>
                <a:lnTo>
                  <a:pt x="0" y="180002"/>
                </a:lnTo>
                <a:lnTo>
                  <a:pt x="596" y="194765"/>
                </a:lnTo>
                <a:lnTo>
                  <a:pt x="9176" y="236897"/>
                </a:lnTo>
                <a:lnTo>
                  <a:pt x="26968" y="274819"/>
                </a:lnTo>
                <a:lnTo>
                  <a:pt x="52720" y="307283"/>
                </a:lnTo>
                <a:lnTo>
                  <a:pt x="85184" y="333035"/>
                </a:lnTo>
                <a:lnTo>
                  <a:pt x="123107" y="350827"/>
                </a:lnTo>
                <a:lnTo>
                  <a:pt x="165239" y="359407"/>
                </a:lnTo>
                <a:lnTo>
                  <a:pt x="180002" y="360004"/>
                </a:lnTo>
                <a:lnTo>
                  <a:pt x="194765" y="359407"/>
                </a:lnTo>
                <a:lnTo>
                  <a:pt x="236897" y="350827"/>
                </a:lnTo>
                <a:lnTo>
                  <a:pt x="274820" y="333035"/>
                </a:lnTo>
                <a:lnTo>
                  <a:pt x="307283" y="307283"/>
                </a:lnTo>
                <a:lnTo>
                  <a:pt x="333035" y="274819"/>
                </a:lnTo>
                <a:lnTo>
                  <a:pt x="350827" y="236897"/>
                </a:lnTo>
                <a:lnTo>
                  <a:pt x="359407" y="194765"/>
                </a:lnTo>
                <a:lnTo>
                  <a:pt x="360004" y="180002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8424" y="2321862"/>
            <a:ext cx="123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02826" y="2321862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10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Differenza</a:t>
            </a:r>
            <a:r>
              <a:rPr dirty="0" spc="155"/>
              <a:t> </a:t>
            </a:r>
            <a:r>
              <a:rPr dirty="0" spc="-70"/>
              <a:t>insie</a:t>
            </a:r>
            <a:r>
              <a:rPr dirty="0" spc="-145"/>
              <a:t>m</a:t>
            </a:r>
            <a:r>
              <a:rPr dirty="0" spc="-60"/>
              <a:t>istica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Dati</a:t>
            </a:r>
            <a:r>
              <a:rPr dirty="0" spc="15"/>
              <a:t> </a:t>
            </a:r>
            <a:r>
              <a:rPr dirty="0" spc="-90"/>
              <a:t>due</a:t>
            </a:r>
            <a:r>
              <a:rPr dirty="0" spc="15"/>
              <a:t> </a:t>
            </a:r>
            <a:r>
              <a:rPr dirty="0" spc="-55"/>
              <a:t>insiemi</a:t>
            </a:r>
            <a:r>
              <a:rPr dirty="0" spc="1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75"/>
              <a:t>chiameremo</a:t>
            </a:r>
            <a:r>
              <a:rPr dirty="0" spc="15"/>
              <a:t> </a:t>
            </a:r>
            <a:r>
              <a:rPr dirty="0" spc="-40" b="1">
                <a:latin typeface="Arial"/>
                <a:cs typeface="Arial"/>
              </a:rPr>
              <a:t>differenza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25" i="1">
                <a:latin typeface="Trebuchet MS"/>
                <a:cs typeface="Trebuchet MS"/>
              </a:rPr>
              <a:t> </a:t>
            </a:r>
            <a:r>
              <a:rPr dirty="0" spc="-50"/>
              <a:t>l’insieme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5" i="1">
                <a:latin typeface="Trebuchet MS"/>
                <a:cs typeface="Trebuchet MS"/>
              </a:rPr>
              <a:t> </a:t>
            </a:r>
            <a:r>
              <a:rPr dirty="0" spc="250">
                <a:latin typeface="Lucida Sans Unicode"/>
                <a:cs typeface="Lucida Sans Unicode"/>
              </a:rPr>
              <a:t>"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25" i="1">
                <a:latin typeface="Trebuchet MS"/>
                <a:cs typeface="Trebuchet MS"/>
              </a:rPr>
              <a:t> </a:t>
            </a:r>
            <a:r>
              <a:rPr dirty="0" spc="-30"/>
              <a:t>costituito</a:t>
            </a:r>
            <a:r>
              <a:rPr dirty="0" spc="15"/>
              <a:t> </a:t>
            </a:r>
            <a:r>
              <a:rPr dirty="0" spc="-50"/>
              <a:t>dagli</a:t>
            </a:r>
            <a:r>
              <a:rPr dirty="0" spc="15"/>
              <a:t> </a:t>
            </a:r>
            <a:r>
              <a:rPr dirty="0" spc="-65"/>
              <a:t>elementi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80"/>
              <a:t>sono</a:t>
            </a:r>
            <a:r>
              <a:rPr dirty="0" spc="15"/>
              <a:t> </a:t>
            </a:r>
            <a:r>
              <a:rPr dirty="0" spc="-65"/>
              <a:t>elementi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105"/>
              <a:t>:</a:t>
            </a:r>
          </a:p>
          <a:p>
            <a:pPr marL="1261745">
              <a:lnSpc>
                <a:spcPct val="100000"/>
              </a:lnSpc>
              <a:spcBef>
                <a:spcPts val="1055"/>
              </a:spcBef>
            </a:pP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0" i="1">
                <a:latin typeface="Trebuchet MS"/>
                <a:cs typeface="Trebuchet MS"/>
              </a:rPr>
              <a:t> </a:t>
            </a:r>
            <a:r>
              <a:rPr dirty="0" spc="250">
                <a:latin typeface="Lucida Sans Unicode"/>
                <a:cs typeface="Lucida Sans Unicode"/>
              </a:rPr>
              <a:t>"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145">
                <a:latin typeface="Trebuchet MS"/>
                <a:cs typeface="Trebuchet MS"/>
              </a:rPr>
              <a:t>{</a:t>
            </a:r>
            <a:r>
              <a:rPr dirty="0" spc="-13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75">
                <a:latin typeface="Trebuchet MS"/>
                <a:cs typeface="Trebuchet MS"/>
              </a:rPr>
              <a:t>I</a:t>
            </a:r>
            <a:r>
              <a:rPr dirty="0" spc="-7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40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∧</a:t>
            </a:r>
            <a:r>
              <a:rPr dirty="0" spc="20">
                <a:latin typeface="Lucida Sans Unicode"/>
                <a:cs typeface="Lucida Sans Unicode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655">
                <a:latin typeface="Arial Unicode MS"/>
                <a:cs typeface="Arial Unicode MS"/>
              </a:rPr>
              <a:t>∈</a:t>
            </a:r>
            <a:r>
              <a:rPr dirty="0" spc="-145">
                <a:latin typeface="Trebuchet MS"/>
                <a:cs typeface="Trebuchet MS"/>
              </a:rPr>
              <a:t>/</a:t>
            </a:r>
            <a:r>
              <a:rPr dirty="0" spc="-65">
                <a:latin typeface="Trebuchet MS"/>
                <a:cs typeface="Trebuchet MS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-30" i="1">
                <a:latin typeface="Trebuchet MS"/>
                <a:cs typeface="Trebuchet MS"/>
              </a:rPr>
              <a:t> </a:t>
            </a:r>
            <a:r>
              <a:rPr dirty="0" spc="145">
                <a:latin typeface="Trebuchet MS"/>
                <a:cs typeface="Trebuchet MS"/>
              </a:rPr>
              <a:t>}</a:t>
            </a:r>
            <a:r>
              <a:rPr dirty="0" spc="-190">
                <a:latin typeface="Trebuchet MS"/>
                <a:cs typeface="Trebuchet MS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pc="-60"/>
              <a:t>Graficament</a:t>
            </a:r>
            <a:r>
              <a:rPr dirty="0" spc="-60"/>
              <a:t>e</a:t>
            </a:r>
            <a:r>
              <a:rPr dirty="0" spc="-15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45"/>
              <a:t>rte</a:t>
            </a:r>
            <a:r>
              <a:rPr dirty="0" spc="15"/>
              <a:t> </a:t>
            </a:r>
            <a:r>
              <a:rPr dirty="0" spc="-40"/>
              <a:t>col</a:t>
            </a:r>
            <a:r>
              <a:rPr dirty="0" spc="-90"/>
              <a:t>o</a:t>
            </a:r>
            <a:r>
              <a:rPr dirty="0" spc="-45"/>
              <a:t>rata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-60"/>
              <a:t>figura:</a:t>
            </a:r>
          </a:p>
        </p:txBody>
      </p:sp>
      <p:sp>
        <p:nvSpPr>
          <p:cNvPr id="7" name="object 7"/>
          <p:cNvSpPr/>
          <p:nvPr/>
        </p:nvSpPr>
        <p:spPr>
          <a:xfrm>
            <a:off x="1801510" y="1805091"/>
            <a:ext cx="576580" cy="720090"/>
          </a:xfrm>
          <a:custGeom>
            <a:avLst/>
            <a:gdLst/>
            <a:ahLst/>
            <a:cxnLst/>
            <a:rect l="l" t="t" r="r" b="b"/>
            <a:pathLst>
              <a:path w="576580" h="720089">
                <a:moveTo>
                  <a:pt x="360004" y="0"/>
                </a:moveTo>
                <a:lnTo>
                  <a:pt x="301609" y="4711"/>
                </a:lnTo>
                <a:lnTo>
                  <a:pt x="246214" y="18353"/>
                </a:lnTo>
                <a:lnTo>
                  <a:pt x="194560" y="40182"/>
                </a:lnTo>
                <a:lnTo>
                  <a:pt x="147389" y="69459"/>
                </a:lnTo>
                <a:lnTo>
                  <a:pt x="105441" y="105441"/>
                </a:lnTo>
                <a:lnTo>
                  <a:pt x="69459" y="147389"/>
                </a:lnTo>
                <a:lnTo>
                  <a:pt x="40182" y="194560"/>
                </a:lnTo>
                <a:lnTo>
                  <a:pt x="18353" y="246214"/>
                </a:lnTo>
                <a:lnTo>
                  <a:pt x="4711" y="301609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76006" y="647861"/>
                </a:lnTo>
                <a:lnTo>
                  <a:pt x="557720" y="633350"/>
                </a:lnTo>
                <a:lnTo>
                  <a:pt x="537445" y="614566"/>
                </a:lnTo>
                <a:lnTo>
                  <a:pt x="501463" y="572619"/>
                </a:lnTo>
                <a:lnTo>
                  <a:pt x="472186" y="525448"/>
                </a:lnTo>
                <a:lnTo>
                  <a:pt x="450357" y="473794"/>
                </a:lnTo>
                <a:lnTo>
                  <a:pt x="436715" y="418399"/>
                </a:lnTo>
                <a:lnTo>
                  <a:pt x="432004" y="360004"/>
                </a:lnTo>
                <a:lnTo>
                  <a:pt x="433197" y="330478"/>
                </a:lnTo>
                <a:lnTo>
                  <a:pt x="442466" y="273490"/>
                </a:lnTo>
                <a:lnTo>
                  <a:pt x="460294" y="219873"/>
                </a:lnTo>
                <a:lnTo>
                  <a:pt x="485940" y="170368"/>
                </a:lnTo>
                <a:lnTo>
                  <a:pt x="518662" y="125716"/>
                </a:lnTo>
                <a:lnTo>
                  <a:pt x="557720" y="86658"/>
                </a:lnTo>
                <a:lnTo>
                  <a:pt x="576006" y="72147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89530" y="1193"/>
                </a:lnTo>
                <a:lnTo>
                  <a:pt x="360004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01510" y="1805091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3514" y="1805091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38503" y="2091052"/>
            <a:ext cx="123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2894" y="2091052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2764800"/>
            <a:ext cx="3974465" cy="600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c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250">
                <a:latin typeface="Lucida Sans Unicode"/>
                <a:cs typeface="Lucida Sans Unicode"/>
              </a:rPr>
              <a:t>"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osservi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gen</a:t>
            </a:r>
            <a:r>
              <a:rPr dirty="0" sz="1200" spc="-10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ral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250">
                <a:latin typeface="Lucida Sans Unicode"/>
                <a:cs typeface="Lucida Sans Unicode"/>
              </a:rPr>
              <a:t>"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250">
                <a:latin typeface="Lucida Sans Unicode"/>
                <a:cs typeface="Lucida Sans Unicode"/>
              </a:rPr>
              <a:t>"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nostro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250">
                <a:latin typeface="Lucida Sans Unicode"/>
                <a:cs typeface="Lucida Sans Unicode"/>
              </a:rPr>
              <a:t>"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c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10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Insieme</a:t>
            </a:r>
            <a:r>
              <a:rPr dirty="0" spc="155"/>
              <a:t> </a:t>
            </a:r>
            <a:r>
              <a:rPr dirty="0" spc="-60"/>
              <a:t>comple</a:t>
            </a:r>
            <a:r>
              <a:rPr dirty="0" spc="-105"/>
              <a:t>m</a:t>
            </a:r>
            <a:r>
              <a:rPr dirty="0" spc="-70"/>
              <a:t>e</a:t>
            </a:r>
            <a:r>
              <a:rPr dirty="0" spc="30"/>
              <a:t>n</a:t>
            </a:r>
            <a:r>
              <a:rPr dirty="0" spc="10"/>
              <a:t>t</a:t>
            </a:r>
            <a:r>
              <a:rPr dirty="0" spc="-105"/>
              <a:t>a</a:t>
            </a:r>
            <a:r>
              <a:rPr dirty="0" spc="-50"/>
              <a:t>re</a:t>
            </a:r>
          </a:p>
        </p:txBody>
      </p:sp>
      <p:sp>
        <p:nvSpPr>
          <p:cNvPr id="6" name="object 6"/>
          <p:cNvSpPr/>
          <p:nvPr/>
        </p:nvSpPr>
        <p:spPr>
          <a:xfrm>
            <a:off x="3098660" y="816203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9176" y="1280452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45"/>
              <a:t>Diamo</a:t>
            </a:r>
            <a:r>
              <a:rPr dirty="0" spc="15"/>
              <a:t> </a:t>
            </a:r>
            <a:r>
              <a:rPr dirty="0" spc="-35"/>
              <a:t>un’ultima</a:t>
            </a:r>
            <a:r>
              <a:rPr dirty="0" spc="15"/>
              <a:t> </a:t>
            </a:r>
            <a:r>
              <a:rPr dirty="0" spc="-55"/>
              <a:t>im</a:t>
            </a:r>
            <a:r>
              <a:rPr dirty="0" spc="-25"/>
              <a:t>p</a:t>
            </a:r>
            <a:r>
              <a:rPr dirty="0" spc="-110"/>
              <a:t>o</a:t>
            </a:r>
            <a:r>
              <a:rPr dirty="0" spc="-45"/>
              <a:t>rtantissima</a:t>
            </a:r>
            <a:r>
              <a:rPr dirty="0" spc="10"/>
              <a:t> </a:t>
            </a:r>
            <a:r>
              <a:rPr dirty="0" spc="-55"/>
              <a:t>definizione.</a:t>
            </a:r>
            <a:r>
              <a:rPr dirty="0" spc="145"/>
              <a:t> </a:t>
            </a:r>
            <a:r>
              <a:rPr dirty="0" spc="15"/>
              <a:t>D</a:t>
            </a:r>
            <a:r>
              <a:rPr dirty="0" spc="-80"/>
              <a:t>a</a:t>
            </a:r>
            <a:r>
              <a:rPr dirty="0" spc="-30"/>
              <a:t>to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0"/>
              <a:t>insieme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-55"/>
              <a:t> definisce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45" b="1">
                <a:latin typeface="Arial"/>
                <a:cs typeface="Arial"/>
              </a:rPr>
              <a:t>complement</a:t>
            </a:r>
            <a:r>
              <a:rPr dirty="0" spc="-85" b="1">
                <a:latin typeface="Arial"/>
                <a:cs typeface="Arial"/>
              </a:rPr>
              <a:t>a</a:t>
            </a:r>
            <a:r>
              <a:rPr dirty="0" spc="-40" b="1">
                <a:latin typeface="Arial"/>
                <a:cs typeface="Arial"/>
              </a:rPr>
              <a:t>re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0"/>
              <a:t>indicato</a:t>
            </a:r>
            <a:r>
              <a:rPr dirty="0" spc="15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30"/>
              <a:t>costituito</a:t>
            </a:r>
            <a:r>
              <a:rPr dirty="0" spc="-25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5"/>
              <a:t>tutti</a:t>
            </a:r>
            <a:r>
              <a:rPr dirty="0" spc="15"/>
              <a:t> </a:t>
            </a:r>
            <a:r>
              <a:rPr dirty="0" spc="-30"/>
              <a:t>gli</a:t>
            </a:r>
            <a:r>
              <a:rPr dirty="0" spc="10"/>
              <a:t> </a:t>
            </a:r>
            <a:r>
              <a:rPr dirty="0" spc="-45"/>
              <a:t>oggetti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80"/>
              <a:t>sono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30" i="1">
                <a:latin typeface="Trebuchet MS"/>
                <a:cs typeface="Trebuchet MS"/>
              </a:rPr>
              <a:t>A</a:t>
            </a:r>
            <a:r>
              <a:rPr dirty="0" spc="-105"/>
              <a:t>:</a:t>
            </a: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75" i="1">
                <a:latin typeface="Trebuchet MS"/>
                <a:cs typeface="Trebuchet MS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145">
                <a:latin typeface="Trebuchet MS"/>
                <a:cs typeface="Trebuchet MS"/>
              </a:rPr>
              <a:t>{</a:t>
            </a:r>
            <a:r>
              <a:rPr dirty="0" spc="-13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75">
                <a:latin typeface="Trebuchet MS"/>
                <a:cs typeface="Trebuchet MS"/>
              </a:rPr>
              <a:t>I</a:t>
            </a:r>
            <a:r>
              <a:rPr dirty="0" spc="-75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655">
                <a:latin typeface="Arial Unicode MS"/>
                <a:cs typeface="Arial Unicode MS"/>
              </a:rPr>
              <a:t>∈</a:t>
            </a:r>
            <a:r>
              <a:rPr dirty="0" spc="-145">
                <a:latin typeface="Trebuchet MS"/>
                <a:cs typeface="Trebuchet MS"/>
              </a:rPr>
              <a:t>/</a:t>
            </a:r>
            <a:r>
              <a:rPr dirty="0" spc="-65">
                <a:latin typeface="Trebuchet MS"/>
                <a:cs typeface="Trebuchet MS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0" i="1">
                <a:latin typeface="Trebuchet MS"/>
                <a:cs typeface="Trebuchet MS"/>
              </a:rPr>
              <a:t> </a:t>
            </a:r>
            <a:r>
              <a:rPr dirty="0" spc="145">
                <a:latin typeface="Trebuchet MS"/>
                <a:cs typeface="Trebuchet MS"/>
              </a:rPr>
              <a:t>}</a:t>
            </a:r>
            <a:r>
              <a:rPr dirty="0" spc="-190">
                <a:latin typeface="Trebuchet MS"/>
                <a:cs typeface="Trebuchet MS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pc="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60"/>
              <a:t>rap</a:t>
            </a:r>
            <a:r>
              <a:rPr dirty="0" spc="-105"/>
              <a:t>p</a:t>
            </a:r>
            <a:r>
              <a:rPr dirty="0" spc="-70"/>
              <a:t>resent</a:t>
            </a:r>
            <a:r>
              <a:rPr dirty="0" spc="-114"/>
              <a:t>a</a:t>
            </a:r>
            <a:r>
              <a:rPr dirty="0" spc="-40"/>
              <a:t>rlo</a:t>
            </a:r>
            <a:r>
              <a:rPr dirty="0" spc="10"/>
              <a:t> </a:t>
            </a:r>
            <a:r>
              <a:rPr dirty="0" spc="-60"/>
              <a:t>graficamente</a:t>
            </a:r>
            <a:r>
              <a:rPr dirty="0" spc="10"/>
              <a:t> </a:t>
            </a:r>
            <a:r>
              <a:rPr dirty="0" spc="-20"/>
              <a:t>ci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85"/>
              <a:t>serve</a:t>
            </a:r>
            <a:r>
              <a:rPr dirty="0" spc="15"/>
              <a:t> </a:t>
            </a:r>
            <a:r>
              <a:rPr dirty="0" spc="-55"/>
              <a:t>dell’insieme</a:t>
            </a:r>
            <a:r>
              <a:rPr dirty="0" spc="15"/>
              <a:t> </a:t>
            </a:r>
            <a:r>
              <a:rPr dirty="0" spc="-75"/>
              <a:t>universo:</a:t>
            </a:r>
          </a:p>
        </p:txBody>
      </p:sp>
      <p:sp>
        <p:nvSpPr>
          <p:cNvPr id="9" name="object 9"/>
          <p:cNvSpPr/>
          <p:nvPr/>
        </p:nvSpPr>
        <p:spPr>
          <a:xfrm>
            <a:off x="1907988" y="1837453"/>
            <a:ext cx="792480" cy="792480"/>
          </a:xfrm>
          <a:custGeom>
            <a:avLst/>
            <a:gdLst/>
            <a:ahLst/>
            <a:cxnLst/>
            <a:rect l="l" t="t" r="r" b="b"/>
            <a:pathLst>
              <a:path w="792480" h="792480">
                <a:moveTo>
                  <a:pt x="0" y="792014"/>
                </a:moveTo>
                <a:lnTo>
                  <a:pt x="0" y="0"/>
                </a:lnTo>
                <a:lnTo>
                  <a:pt x="792014" y="0"/>
                </a:lnTo>
                <a:lnTo>
                  <a:pt x="792014" y="792014"/>
                </a:lnTo>
                <a:lnTo>
                  <a:pt x="0" y="792014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51993" y="1981458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252001" y="0"/>
                </a:moveTo>
                <a:lnTo>
                  <a:pt x="211125" y="3298"/>
                </a:lnTo>
                <a:lnTo>
                  <a:pt x="172349" y="12847"/>
                </a:lnTo>
                <a:lnTo>
                  <a:pt x="136191" y="28127"/>
                </a:lnTo>
                <a:lnTo>
                  <a:pt x="103172" y="48621"/>
                </a:lnTo>
                <a:lnTo>
                  <a:pt x="73809" y="73809"/>
                </a:lnTo>
                <a:lnTo>
                  <a:pt x="48621" y="103172"/>
                </a:lnTo>
                <a:lnTo>
                  <a:pt x="28127" y="136191"/>
                </a:lnTo>
                <a:lnTo>
                  <a:pt x="12847" y="172349"/>
                </a:lnTo>
                <a:lnTo>
                  <a:pt x="3298" y="211125"/>
                </a:lnTo>
                <a:lnTo>
                  <a:pt x="0" y="252001"/>
                </a:lnTo>
                <a:lnTo>
                  <a:pt x="835" y="272670"/>
                </a:lnTo>
                <a:lnTo>
                  <a:pt x="7323" y="312561"/>
                </a:lnTo>
                <a:lnTo>
                  <a:pt x="19803" y="350093"/>
                </a:lnTo>
                <a:lnTo>
                  <a:pt x="37755" y="384746"/>
                </a:lnTo>
                <a:lnTo>
                  <a:pt x="60660" y="416002"/>
                </a:lnTo>
                <a:lnTo>
                  <a:pt x="88001" y="443343"/>
                </a:lnTo>
                <a:lnTo>
                  <a:pt x="119257" y="466248"/>
                </a:lnTo>
                <a:lnTo>
                  <a:pt x="153910" y="484200"/>
                </a:lnTo>
                <a:lnTo>
                  <a:pt x="191442" y="496680"/>
                </a:lnTo>
                <a:lnTo>
                  <a:pt x="231333" y="503168"/>
                </a:lnTo>
                <a:lnTo>
                  <a:pt x="252001" y="504003"/>
                </a:lnTo>
                <a:lnTo>
                  <a:pt x="272670" y="503168"/>
                </a:lnTo>
                <a:lnTo>
                  <a:pt x="312561" y="496680"/>
                </a:lnTo>
                <a:lnTo>
                  <a:pt x="350093" y="484200"/>
                </a:lnTo>
                <a:lnTo>
                  <a:pt x="384746" y="466248"/>
                </a:lnTo>
                <a:lnTo>
                  <a:pt x="416002" y="443343"/>
                </a:lnTo>
                <a:lnTo>
                  <a:pt x="443343" y="416002"/>
                </a:lnTo>
                <a:lnTo>
                  <a:pt x="466248" y="384746"/>
                </a:lnTo>
                <a:lnTo>
                  <a:pt x="484200" y="350093"/>
                </a:lnTo>
                <a:lnTo>
                  <a:pt x="496680" y="312561"/>
                </a:lnTo>
                <a:lnTo>
                  <a:pt x="503168" y="272670"/>
                </a:lnTo>
                <a:lnTo>
                  <a:pt x="504003" y="252001"/>
                </a:lnTo>
                <a:lnTo>
                  <a:pt x="503168" y="231333"/>
                </a:lnTo>
                <a:lnTo>
                  <a:pt x="496680" y="191442"/>
                </a:lnTo>
                <a:lnTo>
                  <a:pt x="484200" y="153910"/>
                </a:lnTo>
                <a:lnTo>
                  <a:pt x="466248" y="119257"/>
                </a:lnTo>
                <a:lnTo>
                  <a:pt x="443343" y="88001"/>
                </a:lnTo>
                <a:lnTo>
                  <a:pt x="416002" y="60660"/>
                </a:lnTo>
                <a:lnTo>
                  <a:pt x="384746" y="37755"/>
                </a:lnTo>
                <a:lnTo>
                  <a:pt x="350093" y="19803"/>
                </a:lnTo>
                <a:lnTo>
                  <a:pt x="312561" y="7323"/>
                </a:lnTo>
                <a:lnTo>
                  <a:pt x="272670" y="835"/>
                </a:lnTo>
                <a:lnTo>
                  <a:pt x="2520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07988" y="1837453"/>
            <a:ext cx="792480" cy="792480"/>
          </a:xfrm>
          <a:custGeom>
            <a:avLst/>
            <a:gdLst/>
            <a:ahLst/>
            <a:cxnLst/>
            <a:rect l="l" t="t" r="r" b="b"/>
            <a:pathLst>
              <a:path w="792480" h="792480">
                <a:moveTo>
                  <a:pt x="0" y="792014"/>
                </a:moveTo>
                <a:lnTo>
                  <a:pt x="0" y="0"/>
                </a:lnTo>
                <a:lnTo>
                  <a:pt x="792014" y="0"/>
                </a:lnTo>
                <a:lnTo>
                  <a:pt x="792014" y="792014"/>
                </a:lnTo>
                <a:lnTo>
                  <a:pt x="0" y="79201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51993" y="1981458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504003" y="252001"/>
                </a:moveTo>
                <a:lnTo>
                  <a:pt x="500705" y="211125"/>
                </a:lnTo>
                <a:lnTo>
                  <a:pt x="491156" y="172349"/>
                </a:lnTo>
                <a:lnTo>
                  <a:pt x="475876" y="136191"/>
                </a:lnTo>
                <a:lnTo>
                  <a:pt x="455382" y="103172"/>
                </a:lnTo>
                <a:lnTo>
                  <a:pt x="430194" y="73809"/>
                </a:lnTo>
                <a:lnTo>
                  <a:pt x="400831" y="48621"/>
                </a:lnTo>
                <a:lnTo>
                  <a:pt x="367812" y="28127"/>
                </a:lnTo>
                <a:lnTo>
                  <a:pt x="331654" y="12847"/>
                </a:lnTo>
                <a:lnTo>
                  <a:pt x="292878" y="3298"/>
                </a:lnTo>
                <a:lnTo>
                  <a:pt x="252001" y="0"/>
                </a:lnTo>
                <a:lnTo>
                  <a:pt x="231333" y="835"/>
                </a:lnTo>
                <a:lnTo>
                  <a:pt x="191442" y="7323"/>
                </a:lnTo>
                <a:lnTo>
                  <a:pt x="153910" y="19803"/>
                </a:lnTo>
                <a:lnTo>
                  <a:pt x="119257" y="37755"/>
                </a:lnTo>
                <a:lnTo>
                  <a:pt x="88001" y="60660"/>
                </a:lnTo>
                <a:lnTo>
                  <a:pt x="60660" y="88001"/>
                </a:lnTo>
                <a:lnTo>
                  <a:pt x="37755" y="119257"/>
                </a:lnTo>
                <a:lnTo>
                  <a:pt x="19803" y="153910"/>
                </a:lnTo>
                <a:lnTo>
                  <a:pt x="7323" y="191442"/>
                </a:lnTo>
                <a:lnTo>
                  <a:pt x="835" y="231333"/>
                </a:lnTo>
                <a:lnTo>
                  <a:pt x="0" y="252001"/>
                </a:lnTo>
                <a:lnTo>
                  <a:pt x="835" y="272670"/>
                </a:lnTo>
                <a:lnTo>
                  <a:pt x="7323" y="312561"/>
                </a:lnTo>
                <a:lnTo>
                  <a:pt x="19803" y="350093"/>
                </a:lnTo>
                <a:lnTo>
                  <a:pt x="37755" y="384746"/>
                </a:lnTo>
                <a:lnTo>
                  <a:pt x="60660" y="416002"/>
                </a:lnTo>
                <a:lnTo>
                  <a:pt x="88001" y="443343"/>
                </a:lnTo>
                <a:lnTo>
                  <a:pt x="119257" y="466248"/>
                </a:lnTo>
                <a:lnTo>
                  <a:pt x="153910" y="484200"/>
                </a:lnTo>
                <a:lnTo>
                  <a:pt x="191442" y="496680"/>
                </a:lnTo>
                <a:lnTo>
                  <a:pt x="231333" y="503168"/>
                </a:lnTo>
                <a:lnTo>
                  <a:pt x="252001" y="504003"/>
                </a:lnTo>
                <a:lnTo>
                  <a:pt x="272670" y="503168"/>
                </a:lnTo>
                <a:lnTo>
                  <a:pt x="312561" y="496680"/>
                </a:lnTo>
                <a:lnTo>
                  <a:pt x="350093" y="484200"/>
                </a:lnTo>
                <a:lnTo>
                  <a:pt x="384746" y="466248"/>
                </a:lnTo>
                <a:lnTo>
                  <a:pt x="416002" y="443343"/>
                </a:lnTo>
                <a:lnTo>
                  <a:pt x="443343" y="416002"/>
                </a:lnTo>
                <a:lnTo>
                  <a:pt x="466248" y="384746"/>
                </a:lnTo>
                <a:lnTo>
                  <a:pt x="484200" y="350093"/>
                </a:lnTo>
                <a:lnTo>
                  <a:pt x="496680" y="312561"/>
                </a:lnTo>
                <a:lnTo>
                  <a:pt x="503168" y="272670"/>
                </a:lnTo>
                <a:lnTo>
                  <a:pt x="504003" y="252001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06878" y="2425903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06586" y="306908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 h="0">
                <a:moveTo>
                  <a:pt x="0" y="0"/>
                </a:moveTo>
                <a:lnTo>
                  <a:pt x="11135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35966" y="2428491"/>
            <a:ext cx="3180715" cy="876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702945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</a:t>
            </a:r>
            <a:r>
              <a:rPr dirty="0" sz="1200" spc="-60">
                <a:latin typeface="Tahoma"/>
                <a:cs typeface="Tahoma"/>
              </a:rPr>
              <a:t>t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uguaglianza</a:t>
            </a:r>
            <a:endParaRPr sz="1200">
              <a:latin typeface="Tahoma"/>
              <a:cs typeface="Tahoma"/>
            </a:endParaRPr>
          </a:p>
          <a:p>
            <a:pPr marL="1712595">
              <a:lnSpc>
                <a:spcPct val="100000"/>
              </a:lnSpc>
              <a:spcBef>
                <a:spcPts val="770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250">
                <a:latin typeface="Lucida Sans Unicode"/>
                <a:cs typeface="Lucida Sans Unicode"/>
              </a:rPr>
              <a:t>"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07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10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25"/>
              <a:t>E</a:t>
            </a:r>
            <a:r>
              <a:rPr dirty="0" baseline="13888" sz="1800" spc="-112"/>
              <a:t>`</a:t>
            </a:r>
            <a:r>
              <a:rPr dirty="0" baseline="13888" sz="1800" spc="104"/>
              <a:t> </a:t>
            </a:r>
            <a:r>
              <a:rPr dirty="0" sz="1200" spc="-40"/>
              <a:t>p</a:t>
            </a:r>
            <a:r>
              <a:rPr dirty="0" sz="1200" spc="-55"/>
              <a:t>ossibile</a:t>
            </a:r>
            <a:r>
              <a:rPr dirty="0" sz="1200" spc="10"/>
              <a:t> </a:t>
            </a:r>
            <a:r>
              <a:rPr dirty="0" sz="1200" spc="-55"/>
              <a:t>dimostr</a:t>
            </a:r>
            <a:r>
              <a:rPr dirty="0" sz="1200" spc="-95"/>
              <a:t>a</a:t>
            </a:r>
            <a:r>
              <a:rPr dirty="0" sz="1200" spc="-75"/>
              <a:t>re</a:t>
            </a:r>
            <a:r>
              <a:rPr dirty="0" sz="1200" spc="10"/>
              <a:t> </a:t>
            </a:r>
            <a:r>
              <a:rPr dirty="0" sz="1200" spc="-60"/>
              <a:t>le</a:t>
            </a:r>
            <a:r>
              <a:rPr dirty="0" sz="1200" spc="15"/>
              <a:t> </a:t>
            </a:r>
            <a:r>
              <a:rPr dirty="0" sz="1200" spc="-70"/>
              <a:t>seguenti</a:t>
            </a:r>
            <a:r>
              <a:rPr dirty="0" sz="1200" spc="15"/>
              <a:t> </a:t>
            </a:r>
            <a:r>
              <a:rPr dirty="0" sz="1200" spc="-105"/>
              <a:t>p</a:t>
            </a:r>
            <a:r>
              <a:rPr dirty="0" sz="1200" spc="-55"/>
              <a:t>ro</a:t>
            </a:r>
            <a:r>
              <a:rPr dirty="0" sz="1200" spc="-105"/>
              <a:t>p</a:t>
            </a:r>
            <a:r>
              <a:rPr dirty="0" sz="1200" spc="-45"/>
              <a:t>r</a:t>
            </a:r>
            <a:r>
              <a:rPr dirty="0" sz="1200"/>
              <a:t>i</a:t>
            </a:r>
            <a:r>
              <a:rPr dirty="0" sz="1200" spc="-120"/>
              <a:t>e</a:t>
            </a:r>
            <a:r>
              <a:rPr dirty="0" sz="1200" spc="5"/>
              <a:t>t</a:t>
            </a:r>
            <a:r>
              <a:rPr dirty="0" sz="1200" spc="-650"/>
              <a:t>`</a:t>
            </a:r>
            <a:r>
              <a:rPr dirty="0" sz="1200" spc="-60"/>
              <a:t>a.</a:t>
            </a:r>
            <a:endParaRPr sz="1200"/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30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25" i="1">
                <a:latin typeface="Trebuchet MS"/>
                <a:cs typeface="Trebuchet MS"/>
              </a:rPr>
              <a:t>C</a:t>
            </a:r>
            <a:r>
              <a:rPr dirty="0" spc="170" i="1">
                <a:latin typeface="Trebuchet MS"/>
                <a:cs typeface="Trebuchet MS"/>
              </a:rPr>
              <a:t> </a:t>
            </a:r>
            <a:r>
              <a:rPr dirty="0" spc="-55"/>
              <a:t>insiemi.</a:t>
            </a:r>
            <a:r>
              <a:rPr dirty="0" spc="145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70"/>
              <a:t>ra: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640318"/>
            <a:ext cx="2718435" cy="973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115570">
              <a:lnSpc>
                <a:spcPct val="100000"/>
              </a:lnSpc>
              <a:spcBef>
                <a:spcPts val="300"/>
              </a:spcBef>
              <a:tabLst>
                <a:tab pos="845819" algn="l"/>
              </a:tabLst>
            </a:pPr>
            <a:r>
              <a:rPr dirty="0" sz="1200" spc="-5">
                <a:solidFill>
                  <a:srgbClr val="3333B2"/>
                </a:solidFill>
                <a:latin typeface="Tahoma"/>
                <a:cs typeface="Tahoma"/>
              </a:rPr>
              <a:t>(i)</a:t>
            </a:r>
            <a:r>
              <a:rPr dirty="0" sz="1200" spc="-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-17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640318"/>
            <a:ext cx="2718435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845819" algn="l"/>
              </a:tabLst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97280" algn="l"/>
                <a:tab pos="131254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86182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40318"/>
            <a:ext cx="2718435" cy="1457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845819" algn="l"/>
              </a:tabLst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97280" algn="l"/>
                <a:tab pos="1312545" algn="l"/>
              </a:tabLst>
            </a:pPr>
            <a:r>
              <a:rPr dirty="0" sz="1200" spc="35" i="1" u="sng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4640">
              <a:lnSpc>
                <a:spcPct val="100000"/>
              </a:lnSpc>
              <a:spcBef>
                <a:spcPts val="625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86182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40318"/>
            <a:ext cx="2718435" cy="1678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845819" algn="l"/>
              </a:tabLst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97280" algn="l"/>
                <a:tab pos="1312545" algn="l"/>
              </a:tabLst>
            </a:pPr>
            <a:r>
              <a:rPr dirty="0" sz="1200" spc="35" i="1" u="sng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4640">
              <a:lnSpc>
                <a:spcPct val="100000"/>
              </a:lnSpc>
              <a:spcBef>
                <a:spcPts val="625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85850" algn="l"/>
                <a:tab pos="1350010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Indice</a:t>
            </a:r>
          </a:p>
        </p:txBody>
      </p:sp>
      <p:sp>
        <p:nvSpPr>
          <p:cNvPr id="5" name="object 5"/>
          <p:cNvSpPr/>
          <p:nvPr/>
        </p:nvSpPr>
        <p:spPr>
          <a:xfrm>
            <a:off x="128426" y="14816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4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426" y="2105958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42824" y="1442628"/>
            <a:ext cx="1343025" cy="802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13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50">
                <a:latin typeface="Tahoma"/>
                <a:cs typeface="Tahoma"/>
              </a:rPr>
              <a:t>unzioni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86182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40318"/>
            <a:ext cx="2718435" cy="1899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845819" algn="l"/>
              </a:tabLst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97280" algn="l"/>
                <a:tab pos="1312545" algn="l"/>
              </a:tabLst>
            </a:pPr>
            <a:r>
              <a:rPr dirty="0" sz="1200" spc="35" i="1" u="sng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4640">
              <a:lnSpc>
                <a:spcPct val="100000"/>
              </a:lnSpc>
              <a:spcBef>
                <a:spcPts val="625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85850" algn="l"/>
                <a:tab pos="1350010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78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86182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40318"/>
            <a:ext cx="2718435" cy="2121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845819" algn="l"/>
              </a:tabLst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97280" algn="l"/>
                <a:tab pos="1312545" algn="l"/>
              </a:tabLst>
            </a:pPr>
            <a:r>
              <a:rPr dirty="0" sz="1200" spc="35" i="1" u="sng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4640">
              <a:lnSpc>
                <a:spcPct val="100000"/>
              </a:lnSpc>
              <a:spcBef>
                <a:spcPts val="625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85850" algn="l"/>
                <a:tab pos="1350010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78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407795" algn="l"/>
                <a:tab pos="167195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86182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40318"/>
            <a:ext cx="3910329" cy="2343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845819" algn="l"/>
              </a:tabLst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97280" algn="l"/>
                <a:tab pos="1312545" algn="l"/>
              </a:tabLst>
            </a:pPr>
            <a:r>
              <a:rPr dirty="0" sz="1200" spc="35" i="1" u="sng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4640">
              <a:lnSpc>
                <a:spcPct val="100000"/>
              </a:lnSpc>
              <a:spcBef>
                <a:spcPts val="625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85850" algn="l"/>
                <a:tab pos="1350010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78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407795" algn="l"/>
                <a:tab pos="167195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32766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-220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i="1">
                <a:latin typeface="Trebuchet MS"/>
                <a:cs typeface="Trebuchet MS"/>
              </a:rPr>
              <a:t>  </a:t>
            </a:r>
            <a:r>
              <a:rPr dirty="0" sz="1200" spc="-16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-220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o</a:t>
            </a:r>
            <a:r>
              <a:rPr dirty="0" spc="-35"/>
              <a:t>p</a:t>
            </a:r>
            <a:r>
              <a:rPr dirty="0" spc="-60"/>
              <a:t>erazioni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727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1713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6793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67338"/>
            <a:ext cx="50800" cy="216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0838"/>
            <a:ext cx="50800" cy="2099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55257"/>
            <a:ext cx="4412615" cy="2025650"/>
          </a:xfrm>
          <a:custGeom>
            <a:avLst/>
            <a:gdLst/>
            <a:ahLst/>
            <a:cxnLst/>
            <a:rect l="l" t="t" r="r" b="b"/>
            <a:pathLst>
              <a:path w="4412615" h="2025650">
                <a:moveTo>
                  <a:pt x="4412325" y="0"/>
                </a:moveTo>
                <a:lnTo>
                  <a:pt x="0" y="0"/>
                </a:lnTo>
                <a:lnTo>
                  <a:pt x="0" y="1974581"/>
                </a:lnTo>
                <a:lnTo>
                  <a:pt x="16636" y="2012095"/>
                </a:lnTo>
                <a:lnTo>
                  <a:pt x="4361525" y="2025382"/>
                </a:lnTo>
                <a:lnTo>
                  <a:pt x="4375768" y="2023337"/>
                </a:lnTo>
                <a:lnTo>
                  <a:pt x="4406889" y="199737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18138"/>
            <a:ext cx="0" cy="2131060"/>
          </a:xfrm>
          <a:custGeom>
            <a:avLst/>
            <a:gdLst/>
            <a:ahLst/>
            <a:cxnLst/>
            <a:rect l="l" t="t" r="r" b="b"/>
            <a:pathLst>
              <a:path w="0" h="2131060">
                <a:moveTo>
                  <a:pt x="0" y="213074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054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27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003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098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86182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823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40318"/>
            <a:ext cx="3910329" cy="2343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insiemi.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845819" algn="l"/>
              </a:tabLst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97280" algn="l"/>
                <a:tab pos="1312545" algn="l"/>
              </a:tabLst>
            </a:pPr>
            <a:r>
              <a:rPr dirty="0" sz="1200" spc="35" i="1" u="sng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4640">
              <a:lnSpc>
                <a:spcPct val="100000"/>
              </a:lnSpc>
              <a:spcBef>
                <a:spcPts val="625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085850" algn="l"/>
                <a:tab pos="1350010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340360" indent="-2578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  <a:tab pos="1407795" algn="l"/>
                <a:tab pos="167195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20">
                <a:solidFill>
                  <a:srgbClr val="3333B2"/>
                </a:solidFill>
                <a:latin typeface="Tahoma"/>
                <a:cs typeface="Tahoma"/>
              </a:rPr>
              <a:t>(vii)</a:t>
            </a:r>
            <a:r>
              <a:rPr dirty="0" sz="1200" spc="-2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-17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35" i="1" u="sng">
                <a:latin typeface="Trebuchet MS"/>
                <a:cs typeface="Trebuchet MS"/>
              </a:rPr>
              <a:t>A</a:t>
            </a:r>
            <a:r>
              <a:rPr dirty="0" sz="1200" spc="-75" u="sng">
                <a:latin typeface="Times New Roman"/>
                <a:cs typeface="Times New Roman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70" u="sng">
                <a:latin typeface="Trebuchet MS"/>
                <a:cs typeface="Trebuchet MS"/>
              </a:rPr>
              <a:t>(</a:t>
            </a:r>
            <a:r>
              <a:rPr dirty="0" sz="1200" spc="95" i="1" u="sng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 u="sng">
                <a:latin typeface="Trebuchet MS"/>
                <a:cs typeface="Trebuchet MS"/>
              </a:rPr>
              <a:t>C</a:t>
            </a:r>
            <a:r>
              <a:rPr dirty="0" sz="1200" spc="-220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 u="sng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75" u="sng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 u="sng">
                <a:latin typeface="Trebuchet MS"/>
                <a:cs typeface="Trebuchet MS"/>
              </a:rPr>
              <a:t>C</a:t>
            </a:r>
            <a:r>
              <a:rPr dirty="0" sz="1200" i="1">
                <a:latin typeface="Trebuchet MS"/>
                <a:cs typeface="Trebuchet MS"/>
              </a:rPr>
              <a:t>  </a:t>
            </a:r>
            <a:r>
              <a:rPr dirty="0" sz="1200" spc="-16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195">
                <a:latin typeface="Tahoma"/>
                <a:cs typeface="Tahoma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Times New Roman"/>
                <a:cs typeface="Times New Roman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70" u="sng">
                <a:latin typeface="Trebuchet MS"/>
                <a:cs typeface="Trebuchet MS"/>
              </a:rPr>
              <a:t>(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-220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990" y="2971492"/>
            <a:ext cx="257683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42720" algn="l"/>
                <a:tab pos="1706880" algn="l"/>
              </a:tabLst>
            </a:pPr>
            <a:r>
              <a:rPr dirty="0" sz="1200" spc="-20">
                <a:solidFill>
                  <a:srgbClr val="3333B2"/>
                </a:solidFill>
                <a:latin typeface="Tahoma"/>
                <a:cs typeface="Tahoma"/>
              </a:rPr>
              <a:t>(viii)</a:t>
            </a:r>
            <a:r>
              <a:rPr dirty="0" sz="1200" spc="-2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-17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∪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13405" y="2971492"/>
            <a:ext cx="13303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(leggi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M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rgan)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Insieme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55"/>
              <a:t> </a:t>
            </a:r>
            <a:r>
              <a:rPr dirty="0" spc="-65"/>
              <a:t>p</a:t>
            </a:r>
            <a:r>
              <a:rPr dirty="0" spc="-114"/>
              <a:t>a</a:t>
            </a:r>
            <a:r>
              <a:rPr dirty="0" spc="20"/>
              <a:t>rti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4220210" cy="2585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indicheremo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75">
                <a:latin typeface="Arial"/>
                <a:cs typeface="Arial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30">
                <a:latin typeface="Tahoma"/>
                <a:cs typeface="Tahoma"/>
              </a:rPr>
              <a:t>l’</a:t>
            </a:r>
            <a:r>
              <a:rPr dirty="0" sz="1200" spc="-65" b="1">
                <a:latin typeface="Arial"/>
                <a:cs typeface="Arial"/>
              </a:rPr>
              <a:t>insieme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delle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5" b="1">
                <a:latin typeface="Arial"/>
                <a:cs typeface="Arial"/>
              </a:rPr>
              <a:t>rti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">
                <a:latin typeface="Tahoma"/>
                <a:cs typeface="Tahoma"/>
              </a:rPr>
              <a:t>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sottoinsiemi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0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191135">
              <a:lnSpc>
                <a:spcPct val="100000"/>
              </a:lnSpc>
              <a:spcBef>
                <a:spcPts val="5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5">
                <a:latin typeface="Arial"/>
                <a:cs typeface="Arial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5">
                <a:latin typeface="Arial"/>
                <a:cs typeface="Arial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qualsias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5">
                <a:latin typeface="Tahoma"/>
                <a:cs typeface="Tahoma"/>
              </a:rPr>
              <a:t>.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endParaRPr sz="1200">
              <a:latin typeface="Tahoma"/>
              <a:cs typeface="Tahoma"/>
            </a:endParaRPr>
          </a:p>
          <a:p>
            <a:pPr algn="ctr" marL="116205">
              <a:lnSpc>
                <a:spcPct val="100000"/>
              </a:lnSpc>
              <a:spcBef>
                <a:spcPts val="5"/>
              </a:spcBef>
            </a:pPr>
            <a:r>
              <a:rPr dirty="0" sz="1200" spc="75">
                <a:latin typeface="Arial"/>
                <a:cs typeface="Arial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55">
                <a:latin typeface="Lucida Sans Unicode"/>
                <a:cs typeface="Lucida Sans Unicode"/>
              </a:rPr>
              <a:t>0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60">
                <a:latin typeface="Lucida Sans Unicode"/>
                <a:cs typeface="Lucida Sans Unicode"/>
              </a:rPr>
              <a:t>0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endParaRPr sz="1200">
              <a:latin typeface="Trebuchet MS"/>
              <a:cs typeface="Trebuchet MS"/>
            </a:endParaRPr>
          </a:p>
          <a:p>
            <a:pPr marL="12700" marR="281305">
              <a:lnSpc>
                <a:spcPct val="100000"/>
              </a:lnSpc>
              <a:spcBef>
                <a:spcPts val="630"/>
              </a:spcBef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l’unico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vuoto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vuoto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stesso.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consideriamo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algn="ctr" marL="115570">
              <a:lnSpc>
                <a:spcPct val="100000"/>
              </a:lnSpc>
              <a:spcBef>
                <a:spcPts val="1150"/>
              </a:spcBef>
            </a:pPr>
            <a:r>
              <a:rPr dirty="0" sz="1200" spc="75">
                <a:latin typeface="Arial"/>
                <a:cs typeface="Arial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0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55">
                <a:latin typeface="Lucida Sans Unicode"/>
                <a:cs typeface="Lucida Sans Unicode"/>
              </a:rPr>
              <a:t>0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200" spc="-70">
                <a:latin typeface="Tahoma"/>
                <a:cs typeface="Tahoma"/>
              </a:rPr>
              <a:t>Infine,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rendiamo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algn="ctr" marL="115570">
              <a:lnSpc>
                <a:spcPct val="100000"/>
              </a:lnSpc>
              <a:spcBef>
                <a:spcPts val="1150"/>
              </a:spcBef>
            </a:pPr>
            <a:r>
              <a:rPr dirty="0" sz="1200" spc="75">
                <a:latin typeface="Arial"/>
                <a:cs typeface="Arial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55">
                <a:latin typeface="Lucida Sans Unicode"/>
                <a:cs typeface="Lucida Sans Unicode"/>
              </a:rPr>
              <a:t>0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114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16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Insieme</a:t>
            </a:r>
            <a:r>
              <a:rPr dirty="0" spc="155"/>
              <a:t> </a:t>
            </a:r>
            <a:r>
              <a:rPr dirty="0" spc="-55"/>
              <a:t>delle</a:t>
            </a:r>
            <a:r>
              <a:rPr dirty="0" spc="155"/>
              <a:t> </a:t>
            </a:r>
            <a:r>
              <a:rPr dirty="0" spc="-65"/>
              <a:t>p</a:t>
            </a:r>
            <a:r>
              <a:rPr dirty="0" spc="-114"/>
              <a:t>a</a:t>
            </a:r>
            <a:r>
              <a:rPr dirty="0" spc="20"/>
              <a:t>rti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18779"/>
            <a:ext cx="4336415" cy="1972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208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suo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attenzione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distinguere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45" i="1">
                <a:latin typeface="Trebuchet MS"/>
                <a:cs typeface="Trebuchet MS"/>
              </a:rPr>
              <a:t> </a:t>
            </a:r>
            <a:r>
              <a:rPr dirty="0" sz="1200" spc="-50">
                <a:latin typeface="Tahoma"/>
                <a:cs typeface="Tahoma"/>
              </a:rPr>
              <a:t>dall’insieme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114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l’in</a:t>
            </a:r>
            <a:r>
              <a:rPr dirty="0" sz="1200" spc="-80">
                <a:latin typeface="Tahoma"/>
                <a:cs typeface="Tahoma"/>
              </a:rPr>
              <a:t>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costituito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confusione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sim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25">
                <a:latin typeface="Tahoma"/>
                <a:cs typeface="Tahoma"/>
              </a:rPr>
              <a:t>oli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intr</a:t>
            </a:r>
            <a:r>
              <a:rPr dirty="0" sz="1200" spc="-20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dotto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so</a:t>
            </a:r>
            <a:r>
              <a:rPr dirty="0" sz="1200" spc="-114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ra.</a:t>
            </a:r>
            <a:endParaRPr sz="1200">
              <a:latin typeface="Tahoma"/>
              <a:cs typeface="Tahoma"/>
            </a:endParaRPr>
          </a:p>
          <a:p>
            <a:pPr marL="620395" indent="-60833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giuste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equivalenti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scritture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620395">
              <a:lnSpc>
                <a:spcPct val="100000"/>
              </a:lnSpc>
              <a:tabLst>
                <a:tab pos="1248410" algn="l"/>
                <a:tab pos="2101215" algn="l"/>
                <a:tab pos="3160395" algn="l"/>
              </a:tabLst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6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114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114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5">
                <a:latin typeface="Arial"/>
                <a:cs typeface="Arial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>
                <a:latin typeface="Trebuchet MS"/>
                <a:cs typeface="Trebuchet MS"/>
              </a:rPr>
              <a:t>	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6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114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alcun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senso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595630">
              <a:lnSpc>
                <a:spcPct val="100000"/>
              </a:lnSpc>
              <a:tabLst>
                <a:tab pos="1218565" algn="l"/>
                <a:tab pos="2046605" algn="l"/>
                <a:tab pos="2920365" algn="l"/>
              </a:tabLst>
            </a:pPr>
            <a:r>
              <a:rPr dirty="0" sz="12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spc="-6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-180">
                <a:solidFill>
                  <a:srgbClr val="FF0000"/>
                </a:solidFill>
                <a:latin typeface="Arial Unicode MS"/>
                <a:cs typeface="Arial Unicode MS"/>
              </a:rPr>
              <a:t>⊆</a:t>
            </a:r>
            <a:r>
              <a:rPr dirty="0" sz="1200" spc="-5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dirty="0" sz="1200" spc="3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2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spc="-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-180">
                <a:solidFill>
                  <a:srgbClr val="FF0000"/>
                </a:solidFill>
                <a:latin typeface="Arial Unicode MS"/>
                <a:cs typeface="Arial Unicode MS"/>
              </a:rPr>
              <a:t>⊆</a:t>
            </a:r>
            <a:r>
              <a:rPr dirty="0" sz="1200" spc="-5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dirty="0" sz="1200" spc="145">
                <a:solidFill>
                  <a:srgbClr val="FF0000"/>
                </a:solidFill>
                <a:latin typeface="Trebuchet MS"/>
                <a:cs typeface="Trebuchet MS"/>
              </a:rPr>
              <a:t>{</a:t>
            </a:r>
            <a:r>
              <a:rPr dirty="0" sz="1200" spc="-13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spc="-114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145">
                <a:solidFill>
                  <a:srgbClr val="FF0000"/>
                </a:solidFill>
                <a:latin typeface="Trebuchet MS"/>
                <a:cs typeface="Trebuchet MS"/>
              </a:rPr>
              <a:t>}</a:t>
            </a:r>
            <a:r>
              <a:rPr dirty="0" sz="1200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2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spc="-6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-155">
                <a:solidFill>
                  <a:srgbClr val="FF0000"/>
                </a:solidFill>
                <a:latin typeface="Arial Unicode MS"/>
                <a:cs typeface="Arial Unicode MS"/>
              </a:rPr>
              <a:t>∈</a:t>
            </a:r>
            <a:r>
              <a:rPr dirty="0" sz="1200" spc="-5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dirty="0" sz="1200" spc="75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200" spc="70">
                <a:solidFill>
                  <a:srgbClr val="FF0000"/>
                </a:solidFill>
                <a:latin typeface="Trebuchet MS"/>
                <a:cs typeface="Trebuchet MS"/>
              </a:rPr>
              <a:t>(</a:t>
            </a:r>
            <a:r>
              <a:rPr dirty="0" sz="1200" spc="3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spc="75">
                <a:solidFill>
                  <a:srgbClr val="FF0000"/>
                </a:solidFill>
                <a:latin typeface="Trebuchet MS"/>
                <a:cs typeface="Trebuchet MS"/>
              </a:rPr>
              <a:t>)</a:t>
            </a:r>
            <a:r>
              <a:rPr dirty="0" sz="1200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200" spc="145">
                <a:solidFill>
                  <a:srgbClr val="FF0000"/>
                </a:solidFill>
                <a:latin typeface="Trebuchet MS"/>
                <a:cs typeface="Trebuchet MS"/>
              </a:rPr>
              <a:t>{</a:t>
            </a:r>
            <a:r>
              <a:rPr dirty="0" sz="1200" spc="-13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spc="-114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145">
                <a:solidFill>
                  <a:srgbClr val="FF0000"/>
                </a:solidFill>
                <a:latin typeface="Trebuchet MS"/>
                <a:cs typeface="Trebuchet MS"/>
              </a:rPr>
              <a:t>}</a:t>
            </a:r>
            <a:r>
              <a:rPr dirty="0" sz="1200" spc="-7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200" spc="-180">
                <a:solidFill>
                  <a:srgbClr val="FF0000"/>
                </a:solidFill>
                <a:latin typeface="Arial Unicode MS"/>
                <a:cs typeface="Arial Unicode MS"/>
              </a:rPr>
              <a:t>⊆</a:t>
            </a:r>
            <a:r>
              <a:rPr dirty="0" sz="1200" spc="-5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dirty="0" sz="1200" spc="75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200" spc="70">
                <a:solidFill>
                  <a:srgbClr val="FF0000"/>
                </a:solidFill>
                <a:latin typeface="Trebuchet MS"/>
                <a:cs typeface="Trebuchet MS"/>
              </a:rPr>
              <a:t>(</a:t>
            </a:r>
            <a:r>
              <a:rPr dirty="0" sz="1200" spc="3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200" spc="70">
                <a:solidFill>
                  <a:srgbClr val="FF0000"/>
                </a:solidFill>
                <a:latin typeface="Trebuchet MS"/>
                <a:cs typeface="Trebuchet MS"/>
              </a:rPr>
              <a:t>)</a:t>
            </a:r>
            <a:r>
              <a:rPr dirty="0" sz="1200" spc="-10" i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17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</a:t>
            </a:r>
            <a:r>
              <a:rPr dirty="0" spc="25"/>
              <a:t>o</a:t>
            </a:r>
            <a:r>
              <a:rPr dirty="0"/>
              <a:t>dotto</a:t>
            </a:r>
            <a:r>
              <a:rPr dirty="0" spc="155"/>
              <a:t> </a:t>
            </a:r>
            <a:r>
              <a:rPr dirty="0" spc="-80"/>
              <a:t>c</a:t>
            </a:r>
            <a:r>
              <a:rPr dirty="0" spc="-135"/>
              <a:t>a</a:t>
            </a:r>
            <a:r>
              <a:rPr dirty="0" spc="-60"/>
              <a:t>rtesiano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252239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09829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4909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2406505"/>
            <a:ext cx="50800" cy="7044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2470006"/>
            <a:ext cx="50800" cy="640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2604968"/>
            <a:ext cx="4412615" cy="556895"/>
          </a:xfrm>
          <a:custGeom>
            <a:avLst/>
            <a:gdLst/>
            <a:ahLst/>
            <a:cxnLst/>
            <a:rect l="l" t="t" r="r" b="b"/>
            <a:pathLst>
              <a:path w="4412615" h="556894">
                <a:moveTo>
                  <a:pt x="4412325" y="0"/>
                </a:moveTo>
                <a:lnTo>
                  <a:pt x="0" y="0"/>
                </a:lnTo>
                <a:lnTo>
                  <a:pt x="0" y="506023"/>
                </a:lnTo>
                <a:lnTo>
                  <a:pt x="16636" y="543537"/>
                </a:lnTo>
                <a:lnTo>
                  <a:pt x="4361525" y="556824"/>
                </a:lnTo>
                <a:lnTo>
                  <a:pt x="4375768" y="554779"/>
                </a:lnTo>
                <a:lnTo>
                  <a:pt x="4406889" y="52882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2457305"/>
            <a:ext cx="0" cy="673100"/>
          </a:xfrm>
          <a:custGeom>
            <a:avLst/>
            <a:gdLst/>
            <a:ahLst/>
            <a:cxnLst/>
            <a:rect l="l" t="t" r="r" b="b"/>
            <a:pathLst>
              <a:path w="0" h="673100">
                <a:moveTo>
                  <a:pt x="0" y="6727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244460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243190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241920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240015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689934"/>
            <a:ext cx="4290060" cy="2496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definiamo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45" b="1">
                <a:latin typeface="Arial"/>
                <a:cs typeface="Arial"/>
              </a:rPr>
              <a:t>r</a:t>
            </a:r>
            <a:r>
              <a:rPr dirty="0" sz="1200" spc="-35" b="1">
                <a:latin typeface="Arial"/>
                <a:cs typeface="Arial"/>
              </a:rPr>
              <a:t>o</a:t>
            </a:r>
            <a:r>
              <a:rPr dirty="0" sz="1200" spc="-15" b="1">
                <a:latin typeface="Arial"/>
                <a:cs typeface="Arial"/>
              </a:rPr>
              <a:t>dotto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70" b="1">
                <a:latin typeface="Arial"/>
                <a:cs typeface="Arial"/>
              </a:rPr>
              <a:t>c</a:t>
            </a:r>
            <a:r>
              <a:rPr dirty="0" sz="1200" spc="-110" b="1">
                <a:latin typeface="Arial"/>
                <a:cs typeface="Arial"/>
              </a:rPr>
              <a:t>a</a:t>
            </a:r>
            <a:r>
              <a:rPr dirty="0" sz="1200" spc="-50" b="1">
                <a:latin typeface="Arial"/>
                <a:cs typeface="Arial"/>
              </a:rPr>
              <a:t>rtesiano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5">
                <a:latin typeface="Tahoma"/>
                <a:cs typeface="Tahoma"/>
              </a:rPr>
              <a:t>,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coppie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125" b="1">
                <a:latin typeface="Arial"/>
                <a:cs typeface="Arial"/>
              </a:rPr>
              <a:t>o</a:t>
            </a:r>
            <a:r>
              <a:rPr dirty="0" sz="1200" spc="-30" b="1">
                <a:latin typeface="Arial"/>
                <a:cs typeface="Arial"/>
              </a:rPr>
              <a:t>rdinate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costituite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65">
                <a:latin typeface="Tahoma"/>
                <a:cs typeface="Tahoma"/>
              </a:rPr>
              <a:t> 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recisamente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4572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75">
                <a:latin typeface="Trebuchet MS"/>
                <a:cs typeface="Trebuchet MS"/>
              </a:rPr>
              <a:t>I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6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4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2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rre</a:t>
            </a:r>
            <a:endParaRPr sz="1200">
              <a:latin typeface="Tahoma"/>
              <a:cs typeface="Tahoma"/>
            </a:endParaRPr>
          </a:p>
          <a:p>
            <a:pPr algn="ctr" marL="45720">
              <a:lnSpc>
                <a:spcPct val="100000"/>
              </a:lnSpc>
              <a:spcBef>
                <a:spcPts val="1200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baseline="31250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1140"/>
              </a:spcBef>
            </a:pPr>
            <a:r>
              <a:rPr dirty="0" sz="1200" spc="-75" b="1">
                <a:solidFill>
                  <a:srgbClr val="3333B2"/>
                </a:solidFill>
                <a:latin typeface="Arial"/>
                <a:cs typeface="Arial"/>
              </a:rPr>
              <a:t>Esempio</a:t>
            </a:r>
            <a:endParaRPr sz="1200">
              <a:latin typeface="Arial"/>
              <a:cs typeface="Arial"/>
            </a:endParaRPr>
          </a:p>
          <a:p>
            <a:pPr marL="577850" indent="-565785">
              <a:lnSpc>
                <a:spcPct val="100000"/>
              </a:lnSpc>
              <a:spcBef>
                <a:spcPts val="34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45720">
              <a:lnSpc>
                <a:spcPct val="100000"/>
              </a:lnSpc>
              <a:spcBef>
                <a:spcPts val="1200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18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</a:t>
            </a:r>
            <a:r>
              <a:rPr dirty="0" spc="25"/>
              <a:t>o</a:t>
            </a:r>
            <a:r>
              <a:rPr dirty="0"/>
              <a:t>dotto</a:t>
            </a:r>
            <a:r>
              <a:rPr dirty="0" spc="155"/>
              <a:t> </a:t>
            </a:r>
            <a:r>
              <a:rPr dirty="0" spc="-80"/>
              <a:t>c</a:t>
            </a:r>
            <a:r>
              <a:rPr dirty="0" spc="-135"/>
              <a:t>a</a:t>
            </a:r>
            <a:r>
              <a:rPr dirty="0" spc="-60"/>
              <a:t>rtesiano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60"/>
              <a:t>rap</a:t>
            </a:r>
            <a:r>
              <a:rPr dirty="0" spc="-105"/>
              <a:t>p</a:t>
            </a:r>
            <a:r>
              <a:rPr dirty="0" spc="-70"/>
              <a:t>resent</a:t>
            </a:r>
            <a:r>
              <a:rPr dirty="0" spc="-114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60"/>
              <a:t>graficamente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40"/>
              <a:t>o</a:t>
            </a:r>
            <a:r>
              <a:rPr dirty="0" spc="-35"/>
              <a:t>dotto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5"/>
              <a:t>rtesiano,</a:t>
            </a:r>
            <a:r>
              <a:rPr dirty="0" spc="10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90"/>
              <a:t>due</a:t>
            </a:r>
            <a:r>
              <a:rPr dirty="0" spc="10"/>
              <a:t> </a:t>
            </a:r>
            <a:r>
              <a:rPr dirty="0" spc="-55"/>
              <a:t>insiemi</a:t>
            </a:r>
            <a:r>
              <a:rPr dirty="0" spc="-40"/>
              <a:t> </a:t>
            </a:r>
            <a:r>
              <a:rPr dirty="0" spc="5" b="1">
                <a:latin typeface="Arial"/>
                <a:cs typeface="Arial"/>
              </a:rPr>
              <a:t>fatt</a:t>
            </a:r>
            <a:r>
              <a:rPr dirty="0" spc="-30" b="1">
                <a:latin typeface="Arial"/>
                <a:cs typeface="Arial"/>
              </a:rPr>
              <a:t>o</a:t>
            </a:r>
            <a:r>
              <a:rPr dirty="0" spc="-30" b="1">
                <a:latin typeface="Arial"/>
                <a:cs typeface="Arial"/>
              </a:rPr>
              <a:t>ri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80"/>
              <a:t>vengono</a:t>
            </a:r>
            <a:r>
              <a:rPr dirty="0" spc="10"/>
              <a:t> </a:t>
            </a:r>
            <a:r>
              <a:rPr dirty="0" spc="-45"/>
              <a:t>schematizzati</a:t>
            </a:r>
            <a:r>
              <a:rPr dirty="0" spc="15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90"/>
              <a:t>due</a:t>
            </a:r>
            <a:r>
              <a:rPr dirty="0" spc="10"/>
              <a:t> </a:t>
            </a:r>
            <a:r>
              <a:rPr dirty="0" spc="-45"/>
              <a:t>rette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70"/>
              <a:t>er</a:t>
            </a:r>
            <a:r>
              <a:rPr dirty="0" spc="-60"/>
              <a:t>p</a:t>
            </a:r>
            <a:r>
              <a:rPr dirty="0" spc="-55"/>
              <a:t>endicol</a:t>
            </a:r>
            <a:r>
              <a:rPr dirty="0" spc="-100"/>
              <a:t>a</a:t>
            </a:r>
            <a:r>
              <a:rPr dirty="0" spc="-25"/>
              <a:t>ri.</a:t>
            </a:r>
            <a:r>
              <a:rPr dirty="0" spc="145"/>
              <a:t> </a:t>
            </a:r>
            <a:r>
              <a:rPr dirty="0" spc="-130"/>
              <a:t>I</a:t>
            </a:r>
            <a:r>
              <a:rPr dirty="0" spc="10"/>
              <a:t> </a:t>
            </a:r>
            <a:r>
              <a:rPr dirty="0" spc="-25"/>
              <a:t>l</a:t>
            </a:r>
            <a:r>
              <a:rPr dirty="0" spc="-90"/>
              <a:t>o</a:t>
            </a:r>
            <a:r>
              <a:rPr dirty="0" spc="-55"/>
              <a:t>ro</a:t>
            </a:r>
            <a:r>
              <a:rPr dirty="0" spc="-40"/>
              <a:t> </a:t>
            </a:r>
            <a:r>
              <a:rPr dirty="0" spc="-65"/>
              <a:t>elementi</a:t>
            </a:r>
            <a:r>
              <a:rPr dirty="0" spc="15"/>
              <a:t> </a:t>
            </a:r>
            <a:r>
              <a:rPr dirty="0" spc="-80"/>
              <a:t>vengono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40"/>
              <a:t>oi</a:t>
            </a:r>
            <a:r>
              <a:rPr dirty="0" spc="10"/>
              <a:t> </a:t>
            </a:r>
            <a:r>
              <a:rPr dirty="0" spc="-60"/>
              <a:t>rap</a:t>
            </a:r>
            <a:r>
              <a:rPr dirty="0" spc="-105"/>
              <a:t>p</a:t>
            </a:r>
            <a:r>
              <a:rPr dirty="0" spc="-55"/>
              <a:t>resentati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0"/>
              <a:t> </a:t>
            </a:r>
            <a:r>
              <a:rPr dirty="0" spc="-40"/>
              <a:t>punti</a:t>
            </a:r>
            <a:r>
              <a:rPr dirty="0" spc="15"/>
              <a:t> </a:t>
            </a:r>
            <a:r>
              <a:rPr dirty="0" spc="-80"/>
              <a:t>su</a:t>
            </a:r>
            <a:r>
              <a:rPr dirty="0" spc="10"/>
              <a:t> </a:t>
            </a:r>
            <a:r>
              <a:rPr dirty="0" spc="-20"/>
              <a:t>tali</a:t>
            </a:r>
            <a:r>
              <a:rPr dirty="0" spc="10"/>
              <a:t> </a:t>
            </a:r>
            <a:r>
              <a:rPr dirty="0" spc="-45"/>
              <a:t>rette.</a:t>
            </a:r>
            <a:r>
              <a:rPr dirty="0" spc="140"/>
              <a:t> </a:t>
            </a:r>
            <a:r>
              <a:rPr dirty="0" spc="-15"/>
              <a:t>Si</a:t>
            </a:r>
            <a:r>
              <a:rPr dirty="0" spc="-15"/>
              <a:t> </a:t>
            </a:r>
            <a:r>
              <a:rPr dirty="0" spc="-55"/>
              <a:t>costruisce</a:t>
            </a:r>
            <a:r>
              <a:rPr dirty="0" spc="5"/>
              <a:t> </a:t>
            </a:r>
            <a:r>
              <a:rPr dirty="0" spc="-55"/>
              <a:t>co</a:t>
            </a:r>
            <a:r>
              <a:rPr dirty="0" spc="-254"/>
              <a:t>s</a:t>
            </a:r>
            <a:r>
              <a:rPr dirty="0" spc="-505"/>
              <a:t>`</a:t>
            </a:r>
            <a:r>
              <a:rPr dirty="0"/>
              <a:t>ı</a:t>
            </a:r>
            <a:r>
              <a:rPr dirty="0" spc="5"/>
              <a:t> </a:t>
            </a:r>
            <a:r>
              <a:rPr dirty="0" spc="-75"/>
              <a:t>una</a:t>
            </a:r>
            <a:r>
              <a:rPr dirty="0" spc="5"/>
              <a:t> </a:t>
            </a:r>
            <a:r>
              <a:rPr dirty="0" spc="-65"/>
              <a:t>rete</a:t>
            </a:r>
            <a:r>
              <a:rPr dirty="0" spc="5"/>
              <a:t> </a:t>
            </a:r>
            <a:r>
              <a:rPr dirty="0" spc="-80"/>
              <a:t>a</a:t>
            </a:r>
            <a:r>
              <a:rPr dirty="0" spc="5"/>
              <a:t> </a:t>
            </a:r>
            <a:r>
              <a:rPr dirty="0" spc="-60"/>
              <a:t>maglie</a:t>
            </a:r>
            <a:r>
              <a:rPr dirty="0" spc="5"/>
              <a:t> </a:t>
            </a:r>
            <a:r>
              <a:rPr dirty="0" spc="-50"/>
              <a:t>rettangol</a:t>
            </a:r>
            <a:r>
              <a:rPr dirty="0" spc="-95"/>
              <a:t>a</a:t>
            </a:r>
            <a:r>
              <a:rPr dirty="0" spc="-20"/>
              <a:t>ri</a:t>
            </a:r>
            <a:r>
              <a:rPr dirty="0" spc="5"/>
              <a:t> </a:t>
            </a:r>
            <a:r>
              <a:rPr dirty="0"/>
              <a:t>i</a:t>
            </a:r>
            <a:r>
              <a:rPr dirty="0" spc="5"/>
              <a:t> </a:t>
            </a:r>
            <a:r>
              <a:rPr dirty="0" spc="-35"/>
              <a:t>cui</a:t>
            </a:r>
            <a:r>
              <a:rPr dirty="0" spc="5"/>
              <a:t> </a:t>
            </a:r>
            <a:r>
              <a:rPr dirty="0" spc="-75"/>
              <a:t>n</a:t>
            </a:r>
            <a:r>
              <a:rPr dirty="0" spc="-45"/>
              <a:t>o</a:t>
            </a:r>
            <a:r>
              <a:rPr dirty="0" spc="-35"/>
              <a:t>di</a:t>
            </a:r>
            <a:r>
              <a:rPr dirty="0" spc="5"/>
              <a:t> </a:t>
            </a:r>
            <a:r>
              <a:rPr dirty="0" spc="-80"/>
              <a:t>sono</a:t>
            </a:r>
            <a:r>
              <a:rPr dirty="0" spc="5"/>
              <a:t> </a:t>
            </a:r>
            <a:r>
              <a:rPr dirty="0" spc="-60"/>
              <a:t>le</a:t>
            </a:r>
            <a:r>
              <a:rPr dirty="0" spc="5"/>
              <a:t> </a:t>
            </a:r>
            <a:r>
              <a:rPr dirty="0" spc="-60"/>
              <a:t>coppie</a:t>
            </a:r>
            <a:r>
              <a:rPr dirty="0" spc="-40"/>
              <a:t> </a:t>
            </a:r>
            <a:r>
              <a:rPr dirty="0" spc="-110"/>
              <a:t>o</a:t>
            </a:r>
            <a:r>
              <a:rPr dirty="0" spc="-55"/>
              <a:t>rdinate,</a:t>
            </a:r>
            <a:r>
              <a:rPr dirty="0" spc="5"/>
              <a:t> </a:t>
            </a:r>
            <a:r>
              <a:rPr dirty="0" spc="-65"/>
              <a:t>elementi</a:t>
            </a:r>
            <a:r>
              <a:rPr dirty="0" spc="5"/>
              <a:t> </a:t>
            </a:r>
            <a:r>
              <a:rPr dirty="0" spc="-65"/>
              <a:t>del</a:t>
            </a:r>
            <a:r>
              <a:rPr dirty="0" spc="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40"/>
              <a:t>o</a:t>
            </a:r>
            <a:r>
              <a:rPr dirty="0" spc="-35"/>
              <a:t>dotto</a:t>
            </a:r>
            <a:r>
              <a:rPr dirty="0" spc="1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5"/>
              <a:t>rtesiano.</a:t>
            </a:r>
            <a:r>
              <a:rPr dirty="0" spc="140"/>
              <a:t> </a:t>
            </a:r>
            <a:r>
              <a:rPr dirty="0" spc="-60"/>
              <a:t>Questa</a:t>
            </a:r>
            <a:r>
              <a:rPr dirty="0" spc="5"/>
              <a:t> </a:t>
            </a:r>
            <a:r>
              <a:rPr dirty="0" spc="-60"/>
              <a:t>rap</a:t>
            </a:r>
            <a:r>
              <a:rPr dirty="0" spc="-105"/>
              <a:t>p</a:t>
            </a:r>
            <a:r>
              <a:rPr dirty="0" spc="-70"/>
              <a:t>resentazione</a:t>
            </a:r>
            <a:r>
              <a:rPr dirty="0" spc="-3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45"/>
              <a:t>detta</a:t>
            </a:r>
            <a:r>
              <a:rPr dirty="0" spc="15"/>
              <a:t> </a:t>
            </a:r>
            <a:r>
              <a:rPr dirty="0" spc="-70" b="1">
                <a:latin typeface="Arial"/>
                <a:cs typeface="Arial"/>
              </a:rPr>
              <a:t>c</a:t>
            </a:r>
            <a:r>
              <a:rPr dirty="0" spc="-110" b="1">
                <a:latin typeface="Arial"/>
                <a:cs typeface="Arial"/>
              </a:rPr>
              <a:t>a</a:t>
            </a:r>
            <a:r>
              <a:rPr dirty="0" spc="-50" b="1">
                <a:latin typeface="Arial"/>
                <a:cs typeface="Arial"/>
              </a:rPr>
              <a:t>rtesiana</a:t>
            </a:r>
            <a:r>
              <a:rPr dirty="0" spc="-40"/>
              <a:t>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25"/>
              <a:t>Ri</a:t>
            </a:r>
            <a:r>
              <a:rPr dirty="0" spc="-65"/>
              <a:t>p</a:t>
            </a:r>
            <a:r>
              <a:rPr dirty="0" spc="-80"/>
              <a:t>rendendo</a:t>
            </a:r>
            <a:r>
              <a:rPr dirty="0" spc="10"/>
              <a:t> </a:t>
            </a:r>
            <a:r>
              <a:rPr dirty="0" spc="-55"/>
              <a:t>l’esempio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70"/>
              <a:t>recedente,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60"/>
              <a:t>ottiene:</a:t>
            </a:r>
          </a:p>
        </p:txBody>
      </p:sp>
      <p:sp>
        <p:nvSpPr>
          <p:cNvPr id="7" name="object 7"/>
          <p:cNvSpPr/>
          <p:nvPr/>
        </p:nvSpPr>
        <p:spPr>
          <a:xfrm>
            <a:off x="1074035" y="2308156"/>
            <a:ext cx="2198370" cy="755650"/>
          </a:xfrm>
          <a:custGeom>
            <a:avLst/>
            <a:gdLst/>
            <a:ahLst/>
            <a:cxnLst/>
            <a:rect l="l" t="t" r="r" b="b"/>
            <a:pathLst>
              <a:path w="2198370" h="755650">
                <a:moveTo>
                  <a:pt x="739649" y="730010"/>
                </a:moveTo>
                <a:lnTo>
                  <a:pt x="725673" y="730010"/>
                </a:lnTo>
                <a:lnTo>
                  <a:pt x="720008" y="735675"/>
                </a:lnTo>
                <a:lnTo>
                  <a:pt x="720008" y="749651"/>
                </a:lnTo>
                <a:lnTo>
                  <a:pt x="725673" y="755316"/>
                </a:lnTo>
                <a:lnTo>
                  <a:pt x="739649" y="755316"/>
                </a:lnTo>
                <a:lnTo>
                  <a:pt x="745314" y="749651"/>
                </a:lnTo>
                <a:lnTo>
                  <a:pt x="745314" y="735675"/>
                </a:lnTo>
                <a:lnTo>
                  <a:pt x="739649" y="730010"/>
                </a:lnTo>
                <a:close/>
              </a:path>
              <a:path w="2198370" h="755650">
                <a:moveTo>
                  <a:pt x="1459658" y="730010"/>
                </a:moveTo>
                <a:lnTo>
                  <a:pt x="1445682" y="730010"/>
                </a:lnTo>
                <a:lnTo>
                  <a:pt x="1440017" y="735675"/>
                </a:lnTo>
                <a:lnTo>
                  <a:pt x="1440017" y="749651"/>
                </a:lnTo>
                <a:lnTo>
                  <a:pt x="1445682" y="755316"/>
                </a:lnTo>
                <a:lnTo>
                  <a:pt x="1459658" y="755316"/>
                </a:lnTo>
                <a:lnTo>
                  <a:pt x="1465323" y="749651"/>
                </a:lnTo>
                <a:lnTo>
                  <a:pt x="1465323" y="735675"/>
                </a:lnTo>
                <a:lnTo>
                  <a:pt x="1459658" y="730010"/>
                </a:lnTo>
                <a:close/>
              </a:path>
              <a:path w="2198370" h="755650">
                <a:moveTo>
                  <a:pt x="2179667" y="730010"/>
                </a:moveTo>
                <a:lnTo>
                  <a:pt x="2165691" y="730010"/>
                </a:lnTo>
                <a:lnTo>
                  <a:pt x="2160026" y="735675"/>
                </a:lnTo>
                <a:lnTo>
                  <a:pt x="2160026" y="749651"/>
                </a:lnTo>
                <a:lnTo>
                  <a:pt x="2165691" y="755316"/>
                </a:lnTo>
                <a:lnTo>
                  <a:pt x="2179667" y="755316"/>
                </a:lnTo>
                <a:lnTo>
                  <a:pt x="2185332" y="749651"/>
                </a:lnTo>
                <a:lnTo>
                  <a:pt x="2185332" y="735675"/>
                </a:lnTo>
                <a:lnTo>
                  <a:pt x="2179667" y="730010"/>
                </a:lnTo>
                <a:close/>
              </a:path>
              <a:path w="2198370" h="755650">
                <a:moveTo>
                  <a:pt x="19640" y="370006"/>
                </a:moveTo>
                <a:lnTo>
                  <a:pt x="5664" y="370006"/>
                </a:lnTo>
                <a:lnTo>
                  <a:pt x="0" y="375671"/>
                </a:lnTo>
                <a:lnTo>
                  <a:pt x="0" y="389646"/>
                </a:lnTo>
                <a:lnTo>
                  <a:pt x="5664" y="395311"/>
                </a:lnTo>
                <a:lnTo>
                  <a:pt x="19640" y="395311"/>
                </a:lnTo>
                <a:lnTo>
                  <a:pt x="25305" y="389646"/>
                </a:lnTo>
                <a:lnTo>
                  <a:pt x="25305" y="375671"/>
                </a:lnTo>
                <a:lnTo>
                  <a:pt x="19640" y="370006"/>
                </a:lnTo>
                <a:close/>
              </a:path>
              <a:path w="2198370" h="755650">
                <a:moveTo>
                  <a:pt x="19640" y="10001"/>
                </a:moveTo>
                <a:lnTo>
                  <a:pt x="5664" y="10001"/>
                </a:lnTo>
                <a:lnTo>
                  <a:pt x="0" y="15666"/>
                </a:lnTo>
                <a:lnTo>
                  <a:pt x="0" y="29642"/>
                </a:lnTo>
                <a:lnTo>
                  <a:pt x="5664" y="35307"/>
                </a:lnTo>
                <a:lnTo>
                  <a:pt x="19640" y="35307"/>
                </a:lnTo>
                <a:lnTo>
                  <a:pt x="25305" y="29642"/>
                </a:lnTo>
                <a:lnTo>
                  <a:pt x="25305" y="15666"/>
                </a:lnTo>
                <a:lnTo>
                  <a:pt x="19640" y="10001"/>
                </a:lnTo>
                <a:close/>
              </a:path>
              <a:path w="2198370" h="755650">
                <a:moveTo>
                  <a:pt x="743950" y="360004"/>
                </a:moveTo>
                <a:lnTo>
                  <a:pt x="726172" y="360763"/>
                </a:lnTo>
                <a:lnTo>
                  <a:pt x="714426" y="366475"/>
                </a:lnTo>
                <a:lnTo>
                  <a:pt x="708382" y="375714"/>
                </a:lnTo>
                <a:lnTo>
                  <a:pt x="710616" y="392132"/>
                </a:lnTo>
                <a:lnTo>
                  <a:pt x="718095" y="402899"/>
                </a:lnTo>
                <a:lnTo>
                  <a:pt x="729165" y="407720"/>
                </a:lnTo>
                <a:lnTo>
                  <a:pt x="744264" y="404504"/>
                </a:lnTo>
                <a:lnTo>
                  <a:pt x="754236" y="395654"/>
                </a:lnTo>
                <a:lnTo>
                  <a:pt x="757963" y="383094"/>
                </a:lnTo>
                <a:lnTo>
                  <a:pt x="757967" y="382658"/>
                </a:lnTo>
                <a:lnTo>
                  <a:pt x="754074" y="369167"/>
                </a:lnTo>
                <a:lnTo>
                  <a:pt x="743950" y="360004"/>
                </a:lnTo>
                <a:close/>
              </a:path>
              <a:path w="2198370" h="755650">
                <a:moveTo>
                  <a:pt x="1463959" y="360004"/>
                </a:moveTo>
                <a:lnTo>
                  <a:pt x="1446181" y="360763"/>
                </a:lnTo>
                <a:lnTo>
                  <a:pt x="1434435" y="366475"/>
                </a:lnTo>
                <a:lnTo>
                  <a:pt x="1428391" y="375714"/>
                </a:lnTo>
                <a:lnTo>
                  <a:pt x="1430625" y="392132"/>
                </a:lnTo>
                <a:lnTo>
                  <a:pt x="1438104" y="402899"/>
                </a:lnTo>
                <a:lnTo>
                  <a:pt x="1449174" y="407720"/>
                </a:lnTo>
                <a:lnTo>
                  <a:pt x="1464273" y="404504"/>
                </a:lnTo>
                <a:lnTo>
                  <a:pt x="1474245" y="395654"/>
                </a:lnTo>
                <a:lnTo>
                  <a:pt x="1477972" y="383094"/>
                </a:lnTo>
                <a:lnTo>
                  <a:pt x="1477976" y="382658"/>
                </a:lnTo>
                <a:lnTo>
                  <a:pt x="1474083" y="369167"/>
                </a:lnTo>
                <a:lnTo>
                  <a:pt x="1463959" y="360004"/>
                </a:lnTo>
                <a:close/>
              </a:path>
              <a:path w="2198370" h="755650">
                <a:moveTo>
                  <a:pt x="2183968" y="360004"/>
                </a:moveTo>
                <a:lnTo>
                  <a:pt x="2166190" y="360763"/>
                </a:lnTo>
                <a:lnTo>
                  <a:pt x="2154443" y="366475"/>
                </a:lnTo>
                <a:lnTo>
                  <a:pt x="2148400" y="375714"/>
                </a:lnTo>
                <a:lnTo>
                  <a:pt x="2150634" y="392132"/>
                </a:lnTo>
                <a:lnTo>
                  <a:pt x="2158113" y="402899"/>
                </a:lnTo>
                <a:lnTo>
                  <a:pt x="2169183" y="407720"/>
                </a:lnTo>
                <a:lnTo>
                  <a:pt x="2184282" y="404504"/>
                </a:lnTo>
                <a:lnTo>
                  <a:pt x="2194254" y="395654"/>
                </a:lnTo>
                <a:lnTo>
                  <a:pt x="2197981" y="383094"/>
                </a:lnTo>
                <a:lnTo>
                  <a:pt x="2197985" y="382658"/>
                </a:lnTo>
                <a:lnTo>
                  <a:pt x="2194092" y="369167"/>
                </a:lnTo>
                <a:lnTo>
                  <a:pt x="2183968" y="360004"/>
                </a:lnTo>
                <a:close/>
              </a:path>
              <a:path w="2198370" h="755650">
                <a:moveTo>
                  <a:pt x="2183967" y="0"/>
                </a:moveTo>
                <a:lnTo>
                  <a:pt x="2166190" y="758"/>
                </a:lnTo>
                <a:lnTo>
                  <a:pt x="2154443" y="6471"/>
                </a:lnTo>
                <a:lnTo>
                  <a:pt x="2148400" y="15710"/>
                </a:lnTo>
                <a:lnTo>
                  <a:pt x="2150634" y="32128"/>
                </a:lnTo>
                <a:lnTo>
                  <a:pt x="2158113" y="42895"/>
                </a:lnTo>
                <a:lnTo>
                  <a:pt x="2169183" y="47715"/>
                </a:lnTo>
                <a:lnTo>
                  <a:pt x="2184282" y="44499"/>
                </a:lnTo>
                <a:lnTo>
                  <a:pt x="2194254" y="35650"/>
                </a:lnTo>
                <a:lnTo>
                  <a:pt x="2197981" y="23089"/>
                </a:lnTo>
                <a:lnTo>
                  <a:pt x="2197985" y="22654"/>
                </a:lnTo>
                <a:lnTo>
                  <a:pt x="2194092" y="9163"/>
                </a:lnTo>
                <a:lnTo>
                  <a:pt x="2183967" y="0"/>
                </a:lnTo>
                <a:close/>
              </a:path>
              <a:path w="2198370" h="755650">
                <a:moveTo>
                  <a:pt x="743950" y="0"/>
                </a:moveTo>
                <a:lnTo>
                  <a:pt x="726172" y="758"/>
                </a:lnTo>
                <a:lnTo>
                  <a:pt x="714426" y="6471"/>
                </a:lnTo>
                <a:lnTo>
                  <a:pt x="708382" y="15710"/>
                </a:lnTo>
                <a:lnTo>
                  <a:pt x="710617" y="32128"/>
                </a:lnTo>
                <a:lnTo>
                  <a:pt x="718095" y="42895"/>
                </a:lnTo>
                <a:lnTo>
                  <a:pt x="729166" y="47715"/>
                </a:lnTo>
                <a:lnTo>
                  <a:pt x="744264" y="44499"/>
                </a:lnTo>
                <a:lnTo>
                  <a:pt x="754236" y="35650"/>
                </a:lnTo>
                <a:lnTo>
                  <a:pt x="757963" y="23089"/>
                </a:lnTo>
                <a:lnTo>
                  <a:pt x="757967" y="22654"/>
                </a:lnTo>
                <a:lnTo>
                  <a:pt x="754074" y="9163"/>
                </a:lnTo>
                <a:lnTo>
                  <a:pt x="743950" y="0"/>
                </a:lnTo>
                <a:close/>
              </a:path>
              <a:path w="2198370" h="755650">
                <a:moveTo>
                  <a:pt x="1463959" y="0"/>
                </a:moveTo>
                <a:lnTo>
                  <a:pt x="1446181" y="758"/>
                </a:lnTo>
                <a:lnTo>
                  <a:pt x="1434434" y="6471"/>
                </a:lnTo>
                <a:lnTo>
                  <a:pt x="1428391" y="15710"/>
                </a:lnTo>
                <a:lnTo>
                  <a:pt x="1430625" y="32128"/>
                </a:lnTo>
                <a:lnTo>
                  <a:pt x="1438104" y="42895"/>
                </a:lnTo>
                <a:lnTo>
                  <a:pt x="1449174" y="47715"/>
                </a:lnTo>
                <a:lnTo>
                  <a:pt x="1464273" y="44499"/>
                </a:lnTo>
                <a:lnTo>
                  <a:pt x="1474245" y="35650"/>
                </a:lnTo>
                <a:lnTo>
                  <a:pt x="1477972" y="23089"/>
                </a:lnTo>
                <a:lnTo>
                  <a:pt x="1477976" y="22654"/>
                </a:lnTo>
                <a:lnTo>
                  <a:pt x="1474083" y="9163"/>
                </a:lnTo>
                <a:lnTo>
                  <a:pt x="14639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756816" y="3111599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76817" y="3111599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6818" y="3111599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40930" y="2616781"/>
            <a:ext cx="1022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48677" y="2237801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26065" y="2976775"/>
            <a:ext cx="123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8304" y="2436771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70744" y="2530492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62997" y="2170498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19</a:t>
            </a:r>
            <a:r>
              <a:rPr dirty="0" spc="-45"/>
              <a:t>/41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84157" y="1968275"/>
          <a:ext cx="2522855" cy="1085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8"/>
                <a:gridCol w="720008"/>
                <a:gridCol w="720008"/>
                <a:gridCol w="360004"/>
              </a:tblGrid>
              <a:tr h="36000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a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b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</a:t>
            </a:r>
            <a:r>
              <a:rPr dirty="0" spc="25"/>
              <a:t>o</a:t>
            </a:r>
            <a:r>
              <a:rPr dirty="0"/>
              <a:t>dotto</a:t>
            </a:r>
            <a:r>
              <a:rPr dirty="0" spc="155"/>
              <a:t> </a:t>
            </a:r>
            <a:r>
              <a:rPr dirty="0" spc="-80"/>
              <a:t>c</a:t>
            </a:r>
            <a:r>
              <a:rPr dirty="0" spc="-135"/>
              <a:t>a</a:t>
            </a:r>
            <a:r>
              <a:rPr dirty="0" spc="-60"/>
              <a:t>rtesiano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77262"/>
            <a:ext cx="4258945" cy="1972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83845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definiamo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dotto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rtesiano</a:t>
            </a:r>
            <a:r>
              <a:rPr dirty="0" sz="1200" spc="-50">
                <a:latin typeface="Tahoma"/>
                <a:cs typeface="Tahoma"/>
              </a:rPr>
              <a:t> l’insieme: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51562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baseline="-13888" sz="1200" spc="30" i="1">
                <a:latin typeface="Calibri"/>
                <a:cs typeface="Calibri"/>
              </a:rPr>
              <a:t>n</a:t>
            </a:r>
            <a:r>
              <a:rPr dirty="0" baseline="-13888" sz="1200" i="1">
                <a:latin typeface="Calibri"/>
                <a:cs typeface="Calibri"/>
              </a:rPr>
              <a:t> </a:t>
            </a:r>
            <a:r>
              <a:rPr dirty="0" baseline="-13888" sz="1200" spc="-1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75">
                <a:latin typeface="Trebuchet MS"/>
                <a:cs typeface="Trebuchet MS"/>
              </a:rPr>
              <a:t>I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30" i="1">
                <a:latin typeface="Calibri"/>
                <a:cs typeface="Calibri"/>
              </a:rPr>
              <a:t>n</a:t>
            </a:r>
            <a:r>
              <a:rPr dirty="0" baseline="-13888" sz="1200" i="1">
                <a:latin typeface="Calibri"/>
                <a:cs typeface="Calibri"/>
              </a:rPr>
              <a:t> </a:t>
            </a:r>
            <a:r>
              <a:rPr dirty="0" baseline="-13888" sz="1200" spc="-1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baseline="-13888" sz="1200" spc="30" i="1">
                <a:latin typeface="Calibri"/>
                <a:cs typeface="Calibri"/>
              </a:rPr>
              <a:t>n</a:t>
            </a:r>
            <a:r>
              <a:rPr dirty="0" baseline="-13888" sz="1200" i="1">
                <a:latin typeface="Calibri"/>
                <a:cs typeface="Calibri"/>
              </a:rPr>
              <a:t> </a:t>
            </a:r>
            <a:r>
              <a:rPr dirty="0" baseline="-13888" sz="1200" spc="-104" i="1">
                <a:latin typeface="Calibri"/>
                <a:cs typeface="Calibri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generico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0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30" b="1">
                <a:latin typeface="Arial"/>
                <a:cs typeface="Arial"/>
              </a:rPr>
              <a:t>-pla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125" b="1">
                <a:latin typeface="Arial"/>
                <a:cs typeface="Arial"/>
              </a:rPr>
              <a:t>o</a:t>
            </a:r>
            <a:r>
              <a:rPr dirty="0" sz="1200" spc="-30" b="1">
                <a:latin typeface="Arial"/>
                <a:cs typeface="Arial"/>
              </a:rPr>
              <a:t>rdinata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rincipio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identi</a:t>
            </a:r>
            <a:r>
              <a:rPr dirty="0" sz="1200" spc="-20" b="1">
                <a:latin typeface="Arial"/>
                <a:cs typeface="Arial"/>
              </a:rPr>
              <a:t>t</a:t>
            </a:r>
            <a:r>
              <a:rPr dirty="0" sz="1200" spc="-685" b="1">
                <a:latin typeface="Arial"/>
                <a:cs typeface="Arial"/>
              </a:rPr>
              <a:t>a</a:t>
            </a:r>
            <a:r>
              <a:rPr dirty="0" sz="1200" spc="254" b="1">
                <a:latin typeface="Arial"/>
                <a:cs typeface="Arial"/>
              </a:rPr>
              <a:t>`</a:t>
            </a:r>
            <a:r>
              <a:rPr dirty="0" sz="1200" spc="40" b="1">
                <a:latin typeface="Arial"/>
                <a:cs typeface="Arial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60">
                <a:latin typeface="Tahoma"/>
                <a:cs typeface="Tahoma"/>
              </a:rPr>
              <a:t>-ple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rdinate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che,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rese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60">
                <a:latin typeface="Tahoma"/>
                <a:cs typeface="Tahoma"/>
              </a:rPr>
              <a:t>-ple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rdinate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esse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uguali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uguali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rdinatamente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onenti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omologhe,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480695">
              <a:lnSpc>
                <a:spcPct val="100000"/>
              </a:lnSpc>
            </a:pP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>
                <a:latin typeface="Trebuchet MS"/>
                <a:cs typeface="Trebuchet MS"/>
              </a:rPr>
              <a:t> </a:t>
            </a:r>
            <a:r>
              <a:rPr dirty="0" sz="1200" spc="-50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>
                <a:latin typeface="Lucida Sans Unicode"/>
                <a:cs typeface="Lucida Sans Unicode"/>
              </a:rPr>
              <a:t> </a:t>
            </a:r>
            <a:r>
              <a:rPr dirty="0" baseline="-13888" sz="1200" spc="-82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20">
                <a:latin typeface="Lucida Sans Unicode"/>
                <a:cs typeface="Lucida Sans Unicode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70" i="1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20">
                <a:latin typeface="Lucida Sans Unicode"/>
                <a:cs typeface="Lucida Sans Unicode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baseline="-13888" sz="1200" spc="30" i="1">
                <a:latin typeface="Calibri"/>
                <a:cs typeface="Calibri"/>
              </a:rPr>
              <a:t>n</a:t>
            </a:r>
            <a:r>
              <a:rPr dirty="0" baseline="-13888" sz="1200" i="1">
                <a:latin typeface="Calibri"/>
                <a:cs typeface="Calibri"/>
              </a:rPr>
              <a:t> </a:t>
            </a:r>
            <a:r>
              <a:rPr dirty="0" baseline="-13888" sz="1200" spc="-1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baseline="-13888" sz="1200" spc="112" i="1">
                <a:latin typeface="Calibri"/>
                <a:cs typeface="Calibri"/>
              </a:rPr>
              <a:t>n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20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F</a:t>
            </a:r>
            <a:r>
              <a:rPr dirty="0" spc="-60"/>
              <a:t>unzioni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56358"/>
            <a:ext cx="4289425" cy="2379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0287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Matematica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considerano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sussiste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certa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relazione,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legame.</a:t>
            </a:r>
            <a:endParaRPr sz="1200">
              <a:latin typeface="Tahoma"/>
              <a:cs typeface="Tahoma"/>
            </a:endParaRPr>
          </a:p>
          <a:p>
            <a:pPr marL="12700" marR="210820">
              <a:lnSpc>
                <a:spcPct val="100000"/>
              </a:lnSpc>
              <a:spcBef>
                <a:spcPts val="5"/>
              </a:spcBef>
            </a:pP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confronto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nume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reali: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li</a:t>
            </a:r>
            <a:r>
              <a:rPr dirty="0" sz="1200" spc="-85">
                <a:latin typeface="Tahoma"/>
                <a:cs typeface="Tahoma"/>
              </a:rPr>
              <a:t>n</a:t>
            </a:r>
            <a:r>
              <a:rPr dirty="0" sz="1200" spc="-85">
                <a:latin typeface="Tahoma"/>
                <a:cs typeface="Tahoma"/>
              </a:rPr>
              <a:t>g</a:t>
            </a:r>
            <a:r>
              <a:rPr dirty="0" sz="1200" spc="-75">
                <a:latin typeface="Tahoma"/>
                <a:cs typeface="Tahoma"/>
              </a:rPr>
              <a:t>ua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85">
                <a:latin typeface="Tahoma"/>
                <a:cs typeface="Tahoma"/>
              </a:rPr>
              <a:t>g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rmale</a:t>
            </a:r>
            <a:r>
              <a:rPr dirty="0" sz="1200" spc="-65">
                <a:latin typeface="Tahoma"/>
                <a:cs typeface="Tahoma"/>
              </a:rPr>
              <a:t> questo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relazione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d’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-50" b="1">
                <a:latin typeface="Arial"/>
                <a:cs typeface="Arial"/>
              </a:rPr>
              <a:t>rdine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22860">
              <a:lnSpc>
                <a:spcPct val="100000"/>
              </a:lnSpc>
              <a:spcBef>
                <a:spcPts val="5"/>
              </a:spcBef>
            </a:pPr>
            <a:r>
              <a:rPr dirty="0" sz="1200" spc="50">
                <a:latin typeface="Tahoma"/>
                <a:cs typeface="Tahoma"/>
              </a:rPr>
              <a:t>P</a:t>
            </a:r>
            <a:r>
              <a:rPr dirty="0" sz="1200" spc="1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generale,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</a:t>
            </a:r>
            <a:r>
              <a:rPr dirty="0" sz="1200" spc="-20">
                <a:latin typeface="Tahoma"/>
                <a:cs typeface="Tahoma"/>
              </a:rPr>
              <a:t>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definisce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relazione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qualsi</a:t>
            </a:r>
            <a:r>
              <a:rPr dirty="0" sz="1200" spc="-55">
                <a:latin typeface="Tahoma"/>
                <a:cs typeface="Tahoma"/>
              </a:rPr>
              <a:t>asi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>
                <a:latin typeface="Arial"/>
                <a:cs typeface="Arial"/>
              </a:rPr>
              <a:t>R</a:t>
            </a:r>
            <a:r>
              <a:rPr dirty="0" sz="1200" spc="55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dotto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rtesiano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 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op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rtune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vengono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verificate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coppie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rdinate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>
                <a:latin typeface="Arial"/>
                <a:cs typeface="Arial"/>
              </a:rPr>
              <a:t>R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latin typeface="Arial"/>
                <a:cs typeface="Arial"/>
              </a:rPr>
              <a:t>relazioni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equivalenza</a:t>
            </a:r>
            <a:r>
              <a:rPr dirty="0" sz="1200" spc="-45">
                <a:latin typeface="Tahoma"/>
                <a:cs typeface="Tahoma"/>
              </a:rPr>
              <a:t>, </a:t>
            </a:r>
            <a:r>
              <a:rPr dirty="0" sz="1200" spc="-45" b="1">
                <a:latin typeface="Arial"/>
                <a:cs typeface="Arial"/>
              </a:rPr>
              <a:t>relazioni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d’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-50" b="1">
                <a:latin typeface="Arial"/>
                <a:cs typeface="Arial"/>
              </a:rPr>
              <a:t>rdine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latin typeface="Arial"/>
                <a:cs typeface="Arial"/>
              </a:rPr>
              <a:t>relazioni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45" b="1">
                <a:latin typeface="Arial"/>
                <a:cs typeface="Arial"/>
              </a:rPr>
              <a:t>funzionali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semplicemente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funzioni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83820">
              <a:lnSpc>
                <a:spcPct val="100000"/>
              </a:lnSpc>
              <a:spcBef>
                <a:spcPts val="5"/>
              </a:spcBef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15">
                <a:latin typeface="Tahoma"/>
                <a:cs typeface="Tahoma"/>
              </a:rPr>
              <a:t>imiti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osti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resente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concentreremo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80">
                <a:latin typeface="Tahoma"/>
                <a:cs typeface="Tahoma"/>
              </a:rPr>
              <a:t>revemente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ultime.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21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80"/>
              <a:t>e</a:t>
            </a:r>
            <a:r>
              <a:rPr dirty="0" spc="-140"/>
              <a:t>o</a:t>
            </a:r>
            <a:r>
              <a:rPr dirty="0" spc="-35"/>
              <a:t>ria</a:t>
            </a:r>
            <a:r>
              <a:rPr dirty="0" spc="155"/>
              <a:t> </a:t>
            </a:r>
            <a:r>
              <a:rPr dirty="0" spc="-70"/>
              <a:t>de</a:t>
            </a:r>
            <a:r>
              <a:rPr dirty="0" spc="-95"/>
              <a:t>g</a:t>
            </a:r>
            <a:r>
              <a:rPr dirty="0" spc="-50"/>
              <a:t>l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80"/>
              <a:t>insiemi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0348"/>
            <a:ext cx="4287520" cy="2068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Ma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-25">
                <a:latin typeface="Tahoma"/>
                <a:cs typeface="Tahoma"/>
              </a:rPr>
              <a:t>tica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fonda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rtantissimo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concetto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5">
                <a:latin typeface="Tahoma"/>
                <a:cs typeface="Tahoma"/>
              </a:rPr>
              <a:t>rimitivo,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concetto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insieme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ensato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collezione,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65">
                <a:latin typeface="Tahoma"/>
                <a:cs typeface="Tahoma"/>
              </a:rPr>
              <a:t> aggregato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certi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oggetti,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concreti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astratti,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chiameremo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suoi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elementi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55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consueto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useremo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lettere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maiuscole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26034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260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indic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minuscole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26034">
              <a:lnSpc>
                <a:spcPct val="100000"/>
              </a:lnSpc>
            </a:pP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g</a:t>
            </a:r>
            <a:r>
              <a:rPr dirty="0" sz="1200">
                <a:latin typeface="Tahoma"/>
                <a:cs typeface="Tahoma"/>
              </a:rPr>
              <a:t>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elementi.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F</a:t>
            </a:r>
            <a:r>
              <a:rPr dirty="0" spc="-60"/>
              <a:t>unzioni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10"/>
              <a:t>Dati</a:t>
            </a:r>
            <a:r>
              <a:rPr dirty="0" spc="-5"/>
              <a:t> </a:t>
            </a:r>
            <a:r>
              <a:rPr dirty="0" spc="-70"/>
              <a:t>d</a:t>
            </a:r>
            <a:r>
              <a:rPr dirty="0" spc="-95"/>
              <a:t>ue</a:t>
            </a:r>
            <a:r>
              <a:rPr dirty="0" spc="-5"/>
              <a:t> </a:t>
            </a:r>
            <a:r>
              <a:rPr dirty="0" spc="-55"/>
              <a:t>insiemi</a:t>
            </a:r>
            <a:r>
              <a:rPr dirty="0" spc="-5"/>
              <a:t> </a:t>
            </a:r>
            <a:r>
              <a:rPr dirty="0" spc="-75"/>
              <a:t>non</a:t>
            </a:r>
            <a:r>
              <a:rPr dirty="0" spc="-5"/>
              <a:t> </a:t>
            </a:r>
            <a:r>
              <a:rPr dirty="0" spc="-40"/>
              <a:t>vuoti</a:t>
            </a:r>
            <a:r>
              <a:rPr dirty="0" spc="-1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10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-5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,</a:t>
            </a:r>
            <a:r>
              <a:rPr dirty="0"/>
              <a:t> </a:t>
            </a:r>
            <a:r>
              <a:rPr dirty="0" spc="-45"/>
              <a:t>si</a:t>
            </a:r>
            <a:r>
              <a:rPr dirty="0" spc="-5"/>
              <a:t> </a:t>
            </a:r>
            <a:r>
              <a:rPr dirty="0" spc="-60"/>
              <a:t>definisce</a:t>
            </a:r>
            <a:r>
              <a:rPr dirty="0" spc="-5"/>
              <a:t> </a:t>
            </a:r>
            <a:r>
              <a:rPr dirty="0" spc="-50" b="1">
                <a:latin typeface="Arial"/>
                <a:cs typeface="Arial"/>
              </a:rPr>
              <a:t>funzione</a:t>
            </a:r>
            <a:r>
              <a:rPr dirty="0" spc="35" b="1">
                <a:latin typeface="Arial"/>
                <a:cs typeface="Arial"/>
              </a:rPr>
              <a:t> </a:t>
            </a:r>
            <a:r>
              <a:rPr dirty="0" spc="-75"/>
              <a:t>da</a:t>
            </a:r>
            <a:r>
              <a:rPr dirty="0" spc="-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10" i="1">
                <a:latin typeface="Trebuchet MS"/>
                <a:cs typeface="Trebuchet MS"/>
              </a:rPr>
              <a:t> </a:t>
            </a:r>
            <a:r>
              <a:rPr dirty="0" spc="-80"/>
              <a:t>a</a:t>
            </a:r>
            <a:r>
              <a:rPr dirty="0" spc="-5"/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110" i="1">
                <a:latin typeface="Trebuchet MS"/>
                <a:cs typeface="Trebuchet MS"/>
              </a:rPr>
              <a:t> </a:t>
            </a:r>
            <a:r>
              <a:rPr dirty="0" spc="-60"/>
              <a:t>una relazione</a:t>
            </a:r>
            <a:r>
              <a:rPr dirty="0" spc="10"/>
              <a:t> </a:t>
            </a:r>
            <a:r>
              <a:rPr dirty="0" spc="95">
                <a:latin typeface="Arial"/>
                <a:cs typeface="Arial"/>
              </a:rPr>
              <a:t>R</a:t>
            </a:r>
            <a:r>
              <a:rPr dirty="0" spc="55">
                <a:latin typeface="Arial"/>
                <a:cs typeface="Arial"/>
              </a:rPr>
              <a:t> </a:t>
            </a:r>
            <a:r>
              <a:rPr dirty="0" spc="-30"/>
              <a:t>tra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90"/>
              <a:t>due</a:t>
            </a:r>
            <a:r>
              <a:rPr dirty="0" spc="10"/>
              <a:t> </a:t>
            </a:r>
            <a:r>
              <a:rPr dirty="0" spc="-55"/>
              <a:t>insiemi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75"/>
              <a:t>ad</a:t>
            </a:r>
            <a:r>
              <a:rPr dirty="0" spc="10"/>
              <a:t> </a:t>
            </a:r>
            <a:r>
              <a:rPr dirty="0" spc="-60"/>
              <a:t>ogni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55"/>
              <a:t>fa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95"/>
              <a:t>o</a:t>
            </a:r>
            <a:r>
              <a:rPr dirty="0" spc="-45"/>
              <a:t>rris</a:t>
            </a:r>
            <a:r>
              <a:rPr dirty="0" spc="-40"/>
              <a:t>p</a:t>
            </a:r>
            <a:r>
              <a:rPr dirty="0" spc="-80"/>
              <a:t>ondere</a:t>
            </a:r>
            <a:r>
              <a:rPr dirty="0" spc="10"/>
              <a:t> </a:t>
            </a:r>
            <a:r>
              <a:rPr dirty="0" spc="-75"/>
              <a:t>uno</a:t>
            </a:r>
            <a:r>
              <a:rPr dirty="0" spc="-45"/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60"/>
              <a:t>solo</a:t>
            </a:r>
            <a:r>
              <a:rPr dirty="0" spc="15"/>
              <a:t> </a:t>
            </a:r>
            <a:r>
              <a:rPr dirty="0" spc="-60" i="1">
                <a:latin typeface="Trebuchet MS"/>
                <a:cs typeface="Trebuchet MS"/>
              </a:rPr>
              <a:t>y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55"/>
              <a:t>ra</a:t>
            </a:r>
            <a:r>
              <a:rPr dirty="0" spc="15"/>
              <a:t> </a:t>
            </a:r>
            <a:r>
              <a:rPr dirty="0" spc="-35"/>
              <a:t>f</a:t>
            </a:r>
            <a:r>
              <a:rPr dirty="0" spc="-95"/>
              <a:t>o</a:t>
            </a:r>
            <a:r>
              <a:rPr dirty="0" spc="-65"/>
              <a:t>rmalmente</a:t>
            </a:r>
            <a:r>
              <a:rPr dirty="0" spc="10"/>
              <a:t> </a:t>
            </a:r>
            <a:r>
              <a:rPr dirty="0" spc="-65"/>
              <a:t>abbiam</a:t>
            </a:r>
            <a:r>
              <a:rPr dirty="0" spc="-75"/>
              <a:t>o</a:t>
            </a:r>
            <a:r>
              <a:rPr dirty="0" spc="-105"/>
              <a:t>:</a:t>
            </a:r>
          </a:p>
          <a:p>
            <a:pPr algn="ctr">
              <a:lnSpc>
                <a:spcPct val="100000"/>
              </a:lnSpc>
              <a:spcBef>
                <a:spcPts val="680"/>
              </a:spcBef>
              <a:tabLst>
                <a:tab pos="1772285" algn="l"/>
                <a:tab pos="2221865" algn="l"/>
              </a:tabLst>
            </a:pPr>
            <a:r>
              <a:rPr dirty="0" spc="95">
                <a:latin typeface="Arial"/>
                <a:cs typeface="Arial"/>
              </a:rPr>
              <a:t>R</a:t>
            </a:r>
            <a:r>
              <a:rPr dirty="0" spc="-45">
                <a:latin typeface="Arial"/>
                <a:cs typeface="Arial"/>
              </a:rPr>
              <a:t> </a:t>
            </a:r>
            <a:r>
              <a:rPr dirty="0" spc="-180">
                <a:latin typeface="Arial Unicode MS"/>
                <a:cs typeface="Arial Unicode MS"/>
              </a:rPr>
              <a:t>⊂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35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×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95" i="1">
                <a:latin typeface="Trebuchet MS"/>
                <a:cs typeface="Trebuchet MS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60"/>
              <a:t>funzione</a:t>
            </a:r>
            <a:r>
              <a:rPr dirty="0"/>
              <a:t>	</a:t>
            </a:r>
            <a:r>
              <a:rPr dirty="0" spc="-185">
                <a:latin typeface="Lucida Sans Unicode"/>
                <a:cs typeface="Lucida Sans Unicode"/>
              </a:rPr>
              <a:t>⇐</a:t>
            </a:r>
            <a:r>
              <a:rPr dirty="0">
                <a:latin typeface="Lucida Sans Unicode"/>
                <a:cs typeface="Lucida Sans Unicode"/>
              </a:rPr>
              <a:t>⇒	</a:t>
            </a:r>
            <a:r>
              <a:rPr dirty="0" spc="-300">
                <a:latin typeface="Lucida Sans Unicode"/>
                <a:cs typeface="Lucida Sans Unicode"/>
              </a:rPr>
              <a:t>∀</a:t>
            </a:r>
            <a:r>
              <a:rPr dirty="0" spc="-210">
                <a:latin typeface="Lucida Sans Unicode"/>
                <a:cs typeface="Lucida Sans Unicode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3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60">
                <a:latin typeface="Lucida Sans Unicode"/>
                <a:cs typeface="Lucida Sans Unicode"/>
              </a:rPr>
              <a:t>∃</a:t>
            </a:r>
            <a:r>
              <a:rPr dirty="0" spc="-30"/>
              <a:t>!</a:t>
            </a:r>
            <a:r>
              <a:rPr dirty="0" spc="-204"/>
              <a:t> </a:t>
            </a:r>
            <a:r>
              <a:rPr dirty="0" spc="-60" i="1">
                <a:latin typeface="Trebuchet MS"/>
                <a:cs typeface="Trebuchet MS"/>
              </a:rPr>
              <a:t>y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250">
                <a:latin typeface="Lucida Sans Unicode"/>
                <a:cs typeface="Lucida Sans Unicode"/>
              </a:rPr>
              <a:t>∶</a:t>
            </a:r>
            <a:r>
              <a:rPr dirty="0">
                <a:latin typeface="Lucida Sans Unicode"/>
                <a:cs typeface="Lucida Sans Unicode"/>
              </a:rPr>
              <a:t> </a:t>
            </a:r>
            <a:r>
              <a:rPr dirty="0" spc="-85">
                <a:latin typeface="Lucida Sans Unicode"/>
                <a:cs typeface="Lucida Sans Unicode"/>
              </a:rPr>
              <a:t> </a:t>
            </a:r>
            <a:r>
              <a:rPr dirty="0" spc="70">
                <a:latin typeface="Trebuchet MS"/>
                <a:cs typeface="Trebuchet MS"/>
              </a:rPr>
              <a:t>(</a:t>
            </a:r>
            <a:r>
              <a:rPr dirty="0" spc="35" i="1">
                <a:latin typeface="Trebuchet MS"/>
                <a:cs typeface="Trebuchet MS"/>
              </a:rPr>
              <a:t>x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y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75">
                <a:latin typeface="Trebuchet MS"/>
                <a:cs typeface="Trebuchet MS"/>
              </a:rPr>
              <a:t>)</a:t>
            </a:r>
            <a:r>
              <a:rPr dirty="0" spc="-75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95">
                <a:latin typeface="Arial"/>
                <a:cs typeface="Arial"/>
              </a:rPr>
              <a:t>R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pc="-15"/>
              <a:t>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25"/>
              <a:t>soliti</a:t>
            </a:r>
            <a:r>
              <a:rPr dirty="0" spc="15"/>
              <a:t> </a:t>
            </a:r>
            <a:r>
              <a:rPr dirty="0" spc="-40"/>
              <a:t>indic</a:t>
            </a:r>
            <a:r>
              <a:rPr dirty="0" spc="-90"/>
              <a:t>a</a:t>
            </a:r>
            <a:r>
              <a:rPr dirty="0" spc="-75"/>
              <a:t>re</a:t>
            </a:r>
            <a:r>
              <a:rPr dirty="0" spc="15"/>
              <a:t> </a:t>
            </a:r>
            <a:r>
              <a:rPr dirty="0" spc="-60"/>
              <a:t>le</a:t>
            </a:r>
            <a:r>
              <a:rPr dirty="0" spc="10"/>
              <a:t> </a:t>
            </a:r>
            <a:r>
              <a:rPr dirty="0" spc="-45"/>
              <a:t>funzioni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65"/>
              <a:t>o</a:t>
            </a:r>
            <a:r>
              <a:rPr dirty="0" spc="-75"/>
              <a:t>n</a:t>
            </a:r>
            <a:r>
              <a:rPr dirty="0" spc="15"/>
              <a:t> </a:t>
            </a:r>
            <a:r>
              <a:rPr dirty="0" spc="-60"/>
              <a:t>le</a:t>
            </a:r>
            <a:r>
              <a:rPr dirty="0" spc="10"/>
              <a:t> </a:t>
            </a:r>
            <a:r>
              <a:rPr dirty="0" spc="-50"/>
              <a:t>lettere</a:t>
            </a:r>
            <a:r>
              <a:rPr dirty="0" spc="15"/>
              <a:t> </a:t>
            </a:r>
            <a:r>
              <a:rPr dirty="0" spc="-130" i="1">
                <a:latin typeface="Trebuchet MS"/>
                <a:cs typeface="Trebuchet MS"/>
              </a:rPr>
              <a:t>f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20" i="1">
                <a:latin typeface="Trebuchet MS"/>
                <a:cs typeface="Trebuchet MS"/>
              </a:rPr>
              <a:t>g</a:t>
            </a:r>
            <a:r>
              <a:rPr dirty="0" spc="155" i="1">
                <a:latin typeface="Trebuchet MS"/>
                <a:cs typeface="Trebuchet MS"/>
              </a:rPr>
              <a:t> </a:t>
            </a:r>
            <a:r>
              <a:rPr dirty="0" spc="-45"/>
              <a:t>etc.</a:t>
            </a:r>
          </a:p>
          <a:p>
            <a:pPr marL="1871980" indent="-1859914">
              <a:lnSpc>
                <a:spcPct val="100000"/>
              </a:lnSpc>
              <a:spcBef>
                <a:spcPts val="5"/>
              </a:spcBef>
            </a:pPr>
            <a:r>
              <a:rPr dirty="0" spc="-50"/>
              <a:t>Presa</a:t>
            </a:r>
            <a:r>
              <a:rPr dirty="0" spc="-25"/>
              <a:t> </a:t>
            </a:r>
            <a:r>
              <a:rPr dirty="0" spc="-50"/>
              <a:t>quindi</a:t>
            </a:r>
            <a:r>
              <a:rPr dirty="0" spc="-25"/>
              <a:t> </a:t>
            </a:r>
            <a:r>
              <a:rPr dirty="0" spc="-75"/>
              <a:t>una</a:t>
            </a:r>
            <a:r>
              <a:rPr dirty="0" spc="-20"/>
              <a:t> </a:t>
            </a:r>
            <a:r>
              <a:rPr dirty="0" spc="-60"/>
              <a:t>funzione</a:t>
            </a:r>
            <a:r>
              <a:rPr dirty="0" spc="-20"/>
              <a:t> </a:t>
            </a:r>
            <a:r>
              <a:rPr dirty="0" spc="-130" i="1">
                <a:latin typeface="Trebuchet MS"/>
                <a:cs typeface="Trebuchet MS"/>
              </a:rPr>
              <a:t>f</a:t>
            </a:r>
            <a:r>
              <a:rPr dirty="0" i="1">
                <a:latin typeface="Trebuchet MS"/>
                <a:cs typeface="Trebuchet MS"/>
              </a:rPr>
              <a:t> </a:t>
            </a:r>
            <a:r>
              <a:rPr dirty="0" spc="-110" i="1">
                <a:latin typeface="Trebuchet MS"/>
                <a:cs typeface="Trebuchet MS"/>
              </a:rPr>
              <a:t> </a:t>
            </a:r>
            <a:r>
              <a:rPr dirty="0" spc="-75"/>
              <a:t>da</a:t>
            </a:r>
            <a:r>
              <a:rPr dirty="0" spc="-20"/>
              <a:t> </a:t>
            </a:r>
            <a:r>
              <a:rPr dirty="0" spc="-75"/>
              <a:t>un</a:t>
            </a:r>
            <a:r>
              <a:rPr dirty="0" spc="-25"/>
              <a:t> </a:t>
            </a:r>
            <a:r>
              <a:rPr dirty="0" spc="-70"/>
              <a:t>insieme</a:t>
            </a:r>
            <a:r>
              <a:rPr dirty="0" spc="-2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 </a:t>
            </a:r>
            <a:r>
              <a:rPr dirty="0" spc="-75"/>
              <a:t>ad</a:t>
            </a:r>
            <a:r>
              <a:rPr dirty="0" spc="-25"/>
              <a:t> </a:t>
            </a:r>
            <a:r>
              <a:rPr dirty="0" spc="-75"/>
              <a:t>un</a:t>
            </a:r>
            <a:r>
              <a:rPr dirty="0" spc="-25"/>
              <a:t> </a:t>
            </a:r>
            <a:r>
              <a:rPr dirty="0" spc="-70"/>
              <a:t>insieme</a:t>
            </a:r>
            <a:r>
              <a:rPr dirty="0" spc="-25"/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45"/>
              <a:t>si</a:t>
            </a:r>
            <a:r>
              <a:rPr dirty="0" spc="-25"/>
              <a:t> </a:t>
            </a:r>
            <a:r>
              <a:rPr dirty="0" spc="-60"/>
              <a:t>scrive</a:t>
            </a:r>
          </a:p>
          <a:p>
            <a:pPr algn="ctr" marR="5080">
              <a:lnSpc>
                <a:spcPct val="100000"/>
              </a:lnSpc>
              <a:spcBef>
                <a:spcPts val="680"/>
              </a:spcBef>
            </a:pPr>
            <a:r>
              <a:rPr dirty="0" spc="-130" i="1">
                <a:latin typeface="Trebuchet MS"/>
                <a:cs typeface="Trebuchet MS"/>
              </a:rPr>
              <a:t>f</a:t>
            </a:r>
            <a:r>
              <a:rPr dirty="0" spc="-130" i="1">
                <a:latin typeface="Trebuchet MS"/>
                <a:cs typeface="Trebuchet MS"/>
              </a:rPr>
              <a:t> </a:t>
            </a:r>
            <a:r>
              <a:rPr dirty="0" spc="-180" i="1">
                <a:latin typeface="Trebuchet MS"/>
                <a:cs typeface="Trebuchet MS"/>
              </a:rPr>
              <a:t> </a:t>
            </a:r>
            <a:r>
              <a:rPr dirty="0" spc="-250">
                <a:latin typeface="Lucida Sans Unicode"/>
                <a:cs typeface="Lucida Sans Unicode"/>
              </a:rPr>
              <a:t>∶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-75" i="1">
                <a:latin typeface="Trebuchet MS"/>
                <a:cs typeface="Trebuchet MS"/>
              </a:rPr>
              <a:t> </a:t>
            </a:r>
            <a:r>
              <a:rPr dirty="0" spc="-160">
                <a:latin typeface="Lucida Sans Unicode"/>
                <a:cs typeface="Lucida Sans Unicode"/>
              </a:rPr>
              <a:t>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95" i="1">
                <a:latin typeface="Trebuchet MS"/>
                <a:cs typeface="Trebuchet MS"/>
              </a:rPr>
              <a:t>B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pc="-114"/>
              <a:t>e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85"/>
              <a:t>legge</a:t>
            </a:r>
            <a:r>
              <a:rPr dirty="0" spc="15"/>
              <a:t> </a:t>
            </a:r>
            <a:r>
              <a:rPr dirty="0" spc="65"/>
              <a:t>‘</a:t>
            </a:r>
            <a:r>
              <a:rPr dirty="0" spc="-130" i="1">
                <a:latin typeface="Trebuchet MS"/>
                <a:cs typeface="Trebuchet MS"/>
              </a:rPr>
              <a:t>f</a:t>
            </a:r>
            <a:r>
              <a:rPr dirty="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 </a:t>
            </a:r>
            <a:r>
              <a:rPr dirty="0" spc="-60"/>
              <a:t>funzione</a:t>
            </a:r>
            <a:r>
              <a:rPr dirty="0" spc="15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15"/>
              <a:t>’.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75"/>
              <a:t>Se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105" i="1">
                <a:latin typeface="Trebuchet MS"/>
                <a:cs typeface="Trebuchet MS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0"/>
              <a:t>elemento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35"/>
              <a:t>cui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95"/>
              <a:t>o</a:t>
            </a:r>
            <a:r>
              <a:rPr dirty="0" spc="-40"/>
              <a:t>r</a:t>
            </a:r>
            <a:r>
              <a:rPr dirty="0" spc="-45"/>
              <a:t>r</a:t>
            </a:r>
            <a:r>
              <a:rPr dirty="0" spc="-45"/>
              <a:t>is</a:t>
            </a:r>
            <a:r>
              <a:rPr dirty="0" spc="-40"/>
              <a:t>p</a:t>
            </a:r>
            <a:r>
              <a:rPr dirty="0" spc="-80"/>
              <a:t>onde</a:t>
            </a:r>
            <a:r>
              <a:rPr dirty="0" spc="10"/>
              <a:t> </a:t>
            </a:r>
            <a:r>
              <a:rPr dirty="0" spc="-50"/>
              <a:t>l’elemento</a:t>
            </a:r>
            <a:r>
              <a:rPr dirty="0" spc="15"/>
              <a:t> </a:t>
            </a:r>
            <a:r>
              <a:rPr dirty="0" spc="-60" i="1">
                <a:latin typeface="Trebuchet MS"/>
                <a:cs typeface="Trebuchet MS"/>
              </a:rPr>
              <a:t>y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60"/>
              <a:t>scrive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33525" y="2716121"/>
            <a:ext cx="21418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7025" algn="l"/>
              </a:tabLst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8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585">
                <a:latin typeface="Lucida Sans Unicode"/>
                <a:cs typeface="Lucida Sans Unicode"/>
              </a:rPr>
              <a:t>(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0846" y="2716121"/>
            <a:ext cx="4457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oppure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66" y="2984595"/>
            <a:ext cx="3799840" cy="361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l’</a:t>
            </a:r>
            <a:r>
              <a:rPr dirty="0" sz="1200" spc="-50" b="1">
                <a:latin typeface="Arial"/>
                <a:cs typeface="Arial"/>
              </a:rPr>
              <a:t>immagine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sotto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>
                <a:latin typeface="Tahoma"/>
                <a:cs typeface="Tahoma"/>
              </a:rPr>
              <a:t>viene </a:t>
            </a:r>
            <a:r>
              <a:rPr dirty="0" sz="1200" spc="-50">
                <a:latin typeface="Tahoma"/>
                <a:cs typeface="Tahoma"/>
              </a:rPr>
              <a:t>chiamato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b="1">
                <a:latin typeface="Arial"/>
                <a:cs typeface="Arial"/>
              </a:rPr>
              <a:t>dominio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9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insieme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80" b="1">
                <a:latin typeface="Arial"/>
                <a:cs typeface="Arial"/>
              </a:rPr>
              <a:t>a</a:t>
            </a:r>
            <a:r>
              <a:rPr dirty="0" sz="1200" spc="-45" b="1">
                <a:latin typeface="Arial"/>
                <a:cs typeface="Arial"/>
              </a:rPr>
              <a:t>rriv</a:t>
            </a:r>
            <a:r>
              <a:rPr dirty="0" sz="1200" spc="-75" b="1">
                <a:latin typeface="Arial"/>
                <a:cs typeface="Arial"/>
              </a:rPr>
              <a:t>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22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849144"/>
            <a:ext cx="4340225" cy="2176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 marR="15875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funz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9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 marL="1093470">
              <a:lnSpc>
                <a:spcPct val="100000"/>
              </a:lnSpc>
              <a:spcBef>
                <a:spcPts val="5"/>
              </a:spcBef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6510" marR="5080">
              <a:lnSpc>
                <a:spcPct val="100000"/>
              </a:lnSpc>
              <a:spcBef>
                <a:spcPts val="650"/>
              </a:spcBef>
            </a:pPr>
            <a:r>
              <a:rPr dirty="0" sz="1200" spc="-40">
                <a:latin typeface="Tahoma"/>
                <a:cs typeface="Tahoma"/>
              </a:rPr>
              <a:t>Infatti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30" b="1">
                <a:latin typeface="Arial"/>
                <a:cs typeface="Arial"/>
              </a:rPr>
              <a:t>tutti</a:t>
            </a:r>
            <a:r>
              <a:rPr dirty="0" sz="1200" spc="40" b="1">
                <a:latin typeface="Arial"/>
                <a:cs typeface="Arial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compaiono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almeno</a:t>
            </a:r>
            <a:r>
              <a:rPr dirty="0" sz="1200" spc="90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una</a:t>
            </a:r>
            <a:r>
              <a:rPr dirty="0" sz="1200" spc="40" b="1">
                <a:latin typeface="Arial"/>
                <a:cs typeface="Arial"/>
              </a:rPr>
              <a:t> </a:t>
            </a:r>
            <a:r>
              <a:rPr dirty="0" sz="1200" spc="-55">
                <a:latin typeface="Tahoma"/>
                <a:cs typeface="Tahoma"/>
              </a:rPr>
              <a:t>coppia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compaiono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una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80" b="1">
                <a:latin typeface="Arial"/>
                <a:cs typeface="Arial"/>
              </a:rPr>
              <a:t>sola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0">
                <a:latin typeface="Tahoma"/>
                <a:cs typeface="Tahoma"/>
              </a:rPr>
              <a:t>coppia.</a:t>
            </a:r>
            <a:endParaRPr sz="1200">
              <a:latin typeface="Tahoma"/>
              <a:cs typeface="Tahoma"/>
            </a:endParaRPr>
          </a:p>
          <a:p>
            <a:pPr marL="16510" marR="150495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osservi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nulla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30">
                <a:latin typeface="Tahoma"/>
                <a:cs typeface="Tahoma"/>
              </a:rPr>
              <a:t>rta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55">
                <a:latin typeface="Tahoma"/>
                <a:cs typeface="Tahoma"/>
              </a:rPr>
              <a:t>oppi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costituiscono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oppure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figur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coppie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rdinat</a:t>
            </a:r>
            <a:r>
              <a:rPr dirty="0" sz="1200" spc="-65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-55">
                <a:latin typeface="Tahoma"/>
                <a:cs typeface="Tahoma"/>
              </a:rPr>
              <a:t>Anche</a:t>
            </a:r>
            <a:endParaRPr sz="1200">
              <a:latin typeface="Tahoma"/>
              <a:cs typeface="Tahoma"/>
            </a:endParaRPr>
          </a:p>
          <a:p>
            <a:pPr marL="1111885">
              <a:lnSpc>
                <a:spcPct val="100000"/>
              </a:lnSpc>
              <a:spcBef>
                <a:spcPts val="5"/>
              </a:spcBef>
            </a:pPr>
            <a:r>
              <a:rPr dirty="0" sz="1200" spc="-20" i="1">
                <a:latin typeface="Trebuchet MS"/>
                <a:cs typeface="Trebuchet MS"/>
              </a:rPr>
              <a:t>g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23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953729"/>
            <a:ext cx="4024629" cy="1885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relazione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32004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1200"/>
              </a:spcBef>
            </a:pPr>
            <a:r>
              <a:rPr dirty="0" sz="1200" spc="-40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75">
                <a:latin typeface="Tahoma"/>
                <a:cs typeface="Tahoma"/>
              </a:rPr>
              <a:t>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nessuna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rdinata.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-80">
                <a:latin typeface="Tahoma"/>
                <a:cs typeface="Tahoma"/>
              </a:rPr>
              <a:t>Nemmeno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relazione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320040">
              <a:lnSpc>
                <a:spcPct val="100000"/>
              </a:lnSpc>
            </a:pP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6510" marR="132715" indent="-4445">
              <a:lnSpc>
                <a:spcPct val="100000"/>
              </a:lnSpc>
              <a:spcBef>
                <a:spcPts val="120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funzione.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In</a:t>
            </a:r>
            <a:r>
              <a:rPr dirty="0" sz="1200" spc="-65">
                <a:latin typeface="Tahoma"/>
                <a:cs typeface="Tahoma"/>
              </a:rPr>
              <a:t>f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coppie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rdinate: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5">
                <a:latin typeface="Tahoma"/>
                <a:cs typeface="Tahoma"/>
              </a:rPr>
              <a:t>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ondono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4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24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Rap</a:t>
            </a:r>
            <a:r>
              <a:rPr dirty="0" spc="-114"/>
              <a:t>p</a:t>
            </a:r>
            <a:r>
              <a:rPr dirty="0" spc="-65"/>
              <a:t>resentazione</a:t>
            </a:r>
            <a:r>
              <a:rPr dirty="0" spc="155"/>
              <a:t> </a:t>
            </a:r>
            <a:r>
              <a:rPr dirty="0" spc="-50"/>
              <a:t>grafica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622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45"/>
              <a:t>Le</a:t>
            </a:r>
            <a:r>
              <a:rPr dirty="0" spc="10"/>
              <a:t> </a:t>
            </a:r>
            <a:r>
              <a:rPr dirty="0" spc="-45"/>
              <a:t>funzioni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80"/>
              <a:t>ossono</a:t>
            </a:r>
            <a:r>
              <a:rPr dirty="0" spc="10"/>
              <a:t> </a:t>
            </a:r>
            <a:r>
              <a:rPr dirty="0" spc="-95"/>
              <a:t>essere</a:t>
            </a:r>
            <a:r>
              <a:rPr dirty="0" spc="15"/>
              <a:t> </a:t>
            </a:r>
            <a:r>
              <a:rPr dirty="0" spc="-60"/>
              <a:t>rap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100"/>
              <a:t>es</a:t>
            </a:r>
            <a:r>
              <a:rPr dirty="0" spc="-120"/>
              <a:t>e</a:t>
            </a:r>
            <a:r>
              <a:rPr dirty="0" spc="-40"/>
              <a:t>nta</a:t>
            </a:r>
            <a:r>
              <a:rPr dirty="0" spc="-50"/>
              <a:t>te</a:t>
            </a:r>
            <a:r>
              <a:rPr dirty="0" spc="10"/>
              <a:t> </a:t>
            </a:r>
            <a:r>
              <a:rPr dirty="0" spc="-60"/>
              <a:t>graficamente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45"/>
              <a:t>via</a:t>
            </a:r>
            <a:r>
              <a:rPr dirty="0" spc="-35"/>
              <a:t> </a:t>
            </a:r>
            <a:r>
              <a:rPr dirty="0" spc="-35" b="1">
                <a:latin typeface="Arial"/>
                <a:cs typeface="Arial"/>
              </a:rPr>
              <a:t>sagittal</a:t>
            </a:r>
            <a:r>
              <a:rPr dirty="0" spc="-45" b="1">
                <a:latin typeface="Arial"/>
                <a:cs typeface="Arial"/>
              </a:rPr>
              <a:t>e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80"/>
              <a:t>usando</a:t>
            </a:r>
            <a:r>
              <a:rPr dirty="0" spc="15"/>
              <a:t> </a:t>
            </a:r>
            <a:r>
              <a:rPr dirty="0" spc="-30"/>
              <a:t>ci</a:t>
            </a:r>
            <a:r>
              <a:rPr dirty="0" spc="-85"/>
              <a:t>o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60"/>
              <a:t>frecce.</a:t>
            </a:r>
            <a:r>
              <a:rPr dirty="0" spc="145"/>
              <a:t> </a:t>
            </a:r>
            <a:r>
              <a:rPr dirty="0" spc="-105"/>
              <a:t>In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0"/>
              <a:t>rticol</a:t>
            </a:r>
            <a:r>
              <a:rPr dirty="0" spc="-7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50"/>
              <a:t>data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60"/>
              <a:t>relazione</a:t>
            </a:r>
            <a:r>
              <a:rPr dirty="0" spc="-45"/>
              <a:t> </a:t>
            </a:r>
            <a:r>
              <a:rPr dirty="0" spc="95">
                <a:latin typeface="Arial"/>
                <a:cs typeface="Arial"/>
              </a:rPr>
              <a:t>R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100"/>
              <a:t>se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55"/>
              <a:t>coppia</a:t>
            </a:r>
            <a:r>
              <a:rPr dirty="0" spc="15"/>
              <a:t> </a:t>
            </a:r>
            <a:r>
              <a:rPr dirty="0" spc="70">
                <a:latin typeface="Trebuchet MS"/>
                <a:cs typeface="Trebuchet MS"/>
              </a:rPr>
              <a:t>(</a:t>
            </a:r>
            <a:r>
              <a:rPr dirty="0" spc="-65" i="1">
                <a:latin typeface="Trebuchet MS"/>
                <a:cs typeface="Trebuchet MS"/>
              </a:rPr>
              <a:t>a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b</a:t>
            </a:r>
            <a:r>
              <a:rPr dirty="0" spc="75">
                <a:latin typeface="Trebuchet MS"/>
                <a:cs typeface="Trebuchet MS"/>
              </a:rPr>
              <a:t>)</a:t>
            </a:r>
            <a:r>
              <a:rPr dirty="0" spc="-75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95">
                <a:latin typeface="Arial"/>
                <a:cs typeface="Arial"/>
              </a:rPr>
              <a:t>R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55"/>
              <a:t>collega</a:t>
            </a:r>
            <a:r>
              <a:rPr dirty="0" spc="15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45"/>
              <a:t>freccia</a:t>
            </a:r>
            <a:r>
              <a:rPr dirty="0" spc="15"/>
              <a:t> </a:t>
            </a:r>
            <a:r>
              <a:rPr dirty="0" spc="-50"/>
              <a:t>l’elemento</a:t>
            </a:r>
            <a:r>
              <a:rPr dirty="0" spc="15"/>
              <a:t> </a:t>
            </a:r>
            <a:r>
              <a:rPr dirty="0" spc="-60" i="1">
                <a:latin typeface="Trebuchet MS"/>
                <a:cs typeface="Trebuchet MS"/>
              </a:rPr>
              <a:t>a </a:t>
            </a:r>
            <a:r>
              <a:rPr dirty="0" spc="-55"/>
              <a:t>dell’insieme</a:t>
            </a:r>
            <a:r>
              <a:rPr dirty="0" spc="15"/>
              <a:t> </a:t>
            </a:r>
            <a:r>
              <a:rPr dirty="0" spc="35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50"/>
              <a:t>l’elemento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b</a:t>
            </a:r>
            <a:r>
              <a:rPr dirty="0" spc="65" i="1">
                <a:latin typeface="Trebuchet MS"/>
                <a:cs typeface="Trebuchet MS"/>
              </a:rPr>
              <a:t> </a:t>
            </a:r>
            <a:r>
              <a:rPr dirty="0" spc="-55"/>
              <a:t>dell’insieme</a:t>
            </a:r>
            <a:r>
              <a:rPr dirty="0" spc="15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.</a:t>
            </a:r>
          </a:p>
          <a:p>
            <a:pPr marL="12700" marR="55880">
              <a:lnSpc>
                <a:spcPct val="100000"/>
              </a:lnSpc>
              <a:spcBef>
                <a:spcPts val="5"/>
              </a:spcBef>
            </a:pPr>
            <a:r>
              <a:rPr dirty="0" spc="-40"/>
              <a:t>Nella</a:t>
            </a:r>
            <a:r>
              <a:rPr dirty="0" spc="10"/>
              <a:t> </a:t>
            </a:r>
            <a:r>
              <a:rPr dirty="0" spc="-60"/>
              <a:t>rap</a:t>
            </a:r>
            <a:r>
              <a:rPr dirty="0" spc="-105"/>
              <a:t>p</a:t>
            </a:r>
            <a:r>
              <a:rPr dirty="0" spc="-70"/>
              <a:t>resentazione</a:t>
            </a:r>
            <a:r>
              <a:rPr dirty="0" spc="10"/>
              <a:t> </a:t>
            </a:r>
            <a:r>
              <a:rPr dirty="0" spc="-45"/>
              <a:t>sagittale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45"/>
              <a:t>funzioni</a:t>
            </a:r>
            <a:r>
              <a:rPr dirty="0" spc="15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65" b="1">
                <a:latin typeface="Arial"/>
                <a:cs typeface="Arial"/>
              </a:rPr>
              <a:t>ogni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70"/>
              <a:t>elemento</a:t>
            </a:r>
            <a:r>
              <a:rPr dirty="0" spc="15"/>
              <a:t> </a:t>
            </a:r>
            <a:r>
              <a:rPr dirty="0" spc="-65"/>
              <a:t>del</a:t>
            </a:r>
            <a:r>
              <a:rPr dirty="0" spc="-45"/>
              <a:t> </a:t>
            </a:r>
            <a:r>
              <a:rPr dirty="0" spc="-55"/>
              <a:t>dominio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45"/>
              <a:t>rte</a:t>
            </a:r>
            <a:r>
              <a:rPr dirty="0" spc="10"/>
              <a:t> </a:t>
            </a:r>
            <a:r>
              <a:rPr dirty="0" spc="-60" b="1">
                <a:latin typeface="Arial"/>
                <a:cs typeface="Arial"/>
              </a:rPr>
              <a:t>una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65" b="1">
                <a:latin typeface="Arial"/>
                <a:cs typeface="Arial"/>
              </a:rPr>
              <a:t>ed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60" b="1">
                <a:latin typeface="Arial"/>
                <a:cs typeface="Arial"/>
              </a:rPr>
              <a:t>una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80" b="1">
                <a:latin typeface="Arial"/>
                <a:cs typeface="Arial"/>
              </a:rPr>
              <a:t>sola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45"/>
              <a:t>freccia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55"/>
              <a:t>colpisce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65"/>
              <a:t>qualche</a:t>
            </a:r>
            <a:r>
              <a:rPr dirty="0" spc="-65"/>
              <a:t> elemento</a:t>
            </a:r>
            <a:r>
              <a:rPr dirty="0" spc="15"/>
              <a:t> </a:t>
            </a:r>
            <a:r>
              <a:rPr dirty="0" spc="-55"/>
              <a:t>dell’insieme</a:t>
            </a:r>
            <a:r>
              <a:rPr dirty="0" spc="15"/>
              <a:t> </a:t>
            </a:r>
            <a:r>
              <a:rPr dirty="0" spc="195" i="1">
                <a:latin typeface="Trebuchet MS"/>
                <a:cs typeface="Trebuchet MS"/>
              </a:rPr>
              <a:t>B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25"/>
              <a:t>Ri</a:t>
            </a:r>
            <a:r>
              <a:rPr dirty="0" spc="-65"/>
              <a:t>p</a:t>
            </a:r>
            <a:r>
              <a:rPr dirty="0" spc="-70"/>
              <a:t>rendiamo</a:t>
            </a:r>
            <a:r>
              <a:rPr dirty="0" spc="10"/>
              <a:t> </a:t>
            </a:r>
            <a:r>
              <a:rPr dirty="0" spc="-30"/>
              <a:t>gli</a:t>
            </a:r>
            <a:r>
              <a:rPr dirty="0" spc="15"/>
              <a:t> </a:t>
            </a:r>
            <a:r>
              <a:rPr dirty="0" spc="-85"/>
              <a:t>esempi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60"/>
              <a:t>recedenti.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25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81060"/>
            <a:ext cx="22244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sagittale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04000" y="1078791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84013" y="1078791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7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624888" y="1145766"/>
            <a:ext cx="996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3382" y="1237777"/>
            <a:ext cx="102235" cy="41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8499"/>
              </a:lnSpc>
            </a:pPr>
            <a:r>
              <a:rPr dirty="0" sz="1200" spc="-60" i="1">
                <a:latin typeface="Trebuchet MS"/>
                <a:cs typeface="Trebuchet MS"/>
              </a:rPr>
              <a:t>a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52217" y="1004757"/>
            <a:ext cx="711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64004" y="1330793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4">
                <a:moveTo>
                  <a:pt x="0" y="108002"/>
                </a:moveTo>
                <a:lnTo>
                  <a:pt x="108001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4004" y="1222791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4">
                <a:moveTo>
                  <a:pt x="0" y="0"/>
                </a:moveTo>
                <a:lnTo>
                  <a:pt x="1080013" y="10800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4004" y="1549317"/>
            <a:ext cx="1055370" cy="106045"/>
          </a:xfrm>
          <a:custGeom>
            <a:avLst/>
            <a:gdLst/>
            <a:ahLst/>
            <a:cxnLst/>
            <a:rect l="l" t="t" r="r" b="b"/>
            <a:pathLst>
              <a:path w="1055370" h="106044">
                <a:moveTo>
                  <a:pt x="0" y="105482"/>
                </a:moveTo>
                <a:lnTo>
                  <a:pt x="105481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01677" y="1530667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4" h="40640">
                <a:moveTo>
                  <a:pt x="0" y="0"/>
                </a:moveTo>
                <a:lnTo>
                  <a:pt x="17137" y="18650"/>
                </a:lnTo>
                <a:lnTo>
                  <a:pt x="4031" y="40324"/>
                </a:lnTo>
                <a:lnTo>
                  <a:pt x="42340" y="161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39725" y="1200136"/>
            <a:ext cx="1129665" cy="480059"/>
          </a:xfrm>
          <a:custGeom>
            <a:avLst/>
            <a:gdLst/>
            <a:ahLst/>
            <a:cxnLst/>
            <a:rect l="l" t="t" r="r" b="b"/>
            <a:pathLst>
              <a:path w="1129664" h="480060">
                <a:moveTo>
                  <a:pt x="35567" y="216004"/>
                </a:moveTo>
                <a:lnTo>
                  <a:pt x="17789" y="216763"/>
                </a:lnTo>
                <a:lnTo>
                  <a:pt x="6043" y="222475"/>
                </a:lnTo>
                <a:lnTo>
                  <a:pt x="0" y="231715"/>
                </a:lnTo>
                <a:lnTo>
                  <a:pt x="2234" y="248132"/>
                </a:lnTo>
                <a:lnTo>
                  <a:pt x="9713" y="258900"/>
                </a:lnTo>
                <a:lnTo>
                  <a:pt x="20783" y="263720"/>
                </a:lnTo>
                <a:lnTo>
                  <a:pt x="35881" y="260504"/>
                </a:lnTo>
                <a:lnTo>
                  <a:pt x="45853" y="251654"/>
                </a:lnTo>
                <a:lnTo>
                  <a:pt x="49580" y="239093"/>
                </a:lnTo>
                <a:lnTo>
                  <a:pt x="49584" y="238659"/>
                </a:lnTo>
                <a:lnTo>
                  <a:pt x="45691" y="225167"/>
                </a:lnTo>
                <a:lnTo>
                  <a:pt x="35567" y="216004"/>
                </a:lnTo>
                <a:close/>
              </a:path>
              <a:path w="1129664" h="480060">
                <a:moveTo>
                  <a:pt x="35567" y="0"/>
                </a:moveTo>
                <a:lnTo>
                  <a:pt x="17789" y="758"/>
                </a:lnTo>
                <a:lnTo>
                  <a:pt x="6043" y="6471"/>
                </a:lnTo>
                <a:lnTo>
                  <a:pt x="0" y="15710"/>
                </a:lnTo>
                <a:lnTo>
                  <a:pt x="2234" y="32128"/>
                </a:lnTo>
                <a:lnTo>
                  <a:pt x="9713" y="42895"/>
                </a:lnTo>
                <a:lnTo>
                  <a:pt x="20783" y="47715"/>
                </a:lnTo>
                <a:lnTo>
                  <a:pt x="35881" y="44499"/>
                </a:lnTo>
                <a:lnTo>
                  <a:pt x="45853" y="35650"/>
                </a:lnTo>
                <a:lnTo>
                  <a:pt x="49580" y="23089"/>
                </a:lnTo>
                <a:lnTo>
                  <a:pt x="49584" y="22654"/>
                </a:lnTo>
                <a:lnTo>
                  <a:pt x="45691" y="9163"/>
                </a:lnTo>
                <a:lnTo>
                  <a:pt x="35567" y="0"/>
                </a:lnTo>
                <a:close/>
              </a:path>
              <a:path w="1129664" h="480060">
                <a:moveTo>
                  <a:pt x="35567" y="432009"/>
                </a:moveTo>
                <a:lnTo>
                  <a:pt x="17789" y="432768"/>
                </a:lnTo>
                <a:lnTo>
                  <a:pt x="6043" y="438480"/>
                </a:lnTo>
                <a:lnTo>
                  <a:pt x="0" y="447719"/>
                </a:lnTo>
                <a:lnTo>
                  <a:pt x="2234" y="464137"/>
                </a:lnTo>
                <a:lnTo>
                  <a:pt x="9713" y="474904"/>
                </a:lnTo>
                <a:lnTo>
                  <a:pt x="20783" y="479725"/>
                </a:lnTo>
                <a:lnTo>
                  <a:pt x="35881" y="476509"/>
                </a:lnTo>
                <a:lnTo>
                  <a:pt x="45853" y="467659"/>
                </a:lnTo>
                <a:lnTo>
                  <a:pt x="49580" y="455098"/>
                </a:lnTo>
                <a:lnTo>
                  <a:pt x="49584" y="454663"/>
                </a:lnTo>
                <a:lnTo>
                  <a:pt x="45691" y="441172"/>
                </a:lnTo>
                <a:lnTo>
                  <a:pt x="35567" y="432009"/>
                </a:lnTo>
                <a:close/>
              </a:path>
              <a:path w="1129664" h="480060">
                <a:moveTo>
                  <a:pt x="1115580" y="108002"/>
                </a:moveTo>
                <a:lnTo>
                  <a:pt x="1097803" y="108761"/>
                </a:lnTo>
                <a:lnTo>
                  <a:pt x="1086056" y="114473"/>
                </a:lnTo>
                <a:lnTo>
                  <a:pt x="1080013" y="123712"/>
                </a:lnTo>
                <a:lnTo>
                  <a:pt x="1082247" y="140130"/>
                </a:lnTo>
                <a:lnTo>
                  <a:pt x="1089726" y="150897"/>
                </a:lnTo>
                <a:lnTo>
                  <a:pt x="1100796" y="155718"/>
                </a:lnTo>
                <a:lnTo>
                  <a:pt x="1115895" y="152502"/>
                </a:lnTo>
                <a:lnTo>
                  <a:pt x="1125866" y="143652"/>
                </a:lnTo>
                <a:lnTo>
                  <a:pt x="1129593" y="131091"/>
                </a:lnTo>
                <a:lnTo>
                  <a:pt x="1129597" y="130656"/>
                </a:lnTo>
                <a:lnTo>
                  <a:pt x="1125705" y="117165"/>
                </a:lnTo>
                <a:lnTo>
                  <a:pt x="1115580" y="108002"/>
                </a:lnTo>
                <a:close/>
              </a:path>
              <a:path w="1129664" h="480060">
                <a:moveTo>
                  <a:pt x="1115580" y="324006"/>
                </a:moveTo>
                <a:lnTo>
                  <a:pt x="1097803" y="324765"/>
                </a:lnTo>
                <a:lnTo>
                  <a:pt x="1086056" y="330478"/>
                </a:lnTo>
                <a:lnTo>
                  <a:pt x="1080013" y="339717"/>
                </a:lnTo>
                <a:lnTo>
                  <a:pt x="1082247" y="356135"/>
                </a:lnTo>
                <a:lnTo>
                  <a:pt x="1089726" y="366902"/>
                </a:lnTo>
                <a:lnTo>
                  <a:pt x="1100796" y="371722"/>
                </a:lnTo>
                <a:lnTo>
                  <a:pt x="1115895" y="368506"/>
                </a:lnTo>
                <a:lnTo>
                  <a:pt x="1125866" y="359656"/>
                </a:lnTo>
                <a:lnTo>
                  <a:pt x="1129593" y="347096"/>
                </a:lnTo>
                <a:lnTo>
                  <a:pt x="1129597" y="346661"/>
                </a:lnTo>
                <a:lnTo>
                  <a:pt x="1125705" y="333170"/>
                </a:lnTo>
                <a:lnTo>
                  <a:pt x="1115580" y="324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35966" y="1984550"/>
            <a:ext cx="8020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quella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g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04000" y="2378064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84013" y="2378064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7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624888" y="2445026"/>
            <a:ext cx="996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3382" y="2537038"/>
            <a:ext cx="102235" cy="41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8499"/>
              </a:lnSpc>
            </a:pPr>
            <a:r>
              <a:rPr dirty="0" sz="1200" spc="-60" i="1">
                <a:latin typeface="Trebuchet MS"/>
                <a:cs typeface="Trebuchet MS"/>
              </a:rPr>
              <a:t>a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45931" y="2270274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0" i="1">
                <a:latin typeface="Trebuchet MS"/>
                <a:cs typeface="Trebuchet MS"/>
              </a:rPr>
              <a:t>g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764004" y="2630066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108002"/>
                </a:moveTo>
                <a:lnTo>
                  <a:pt x="108001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64004" y="2522064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0"/>
                </a:moveTo>
                <a:lnTo>
                  <a:pt x="1080013" y="10800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64004" y="2637358"/>
            <a:ext cx="1056005" cy="316865"/>
          </a:xfrm>
          <a:custGeom>
            <a:avLst/>
            <a:gdLst/>
            <a:ahLst/>
            <a:cxnLst/>
            <a:rect l="l" t="t" r="r" b="b"/>
            <a:pathLst>
              <a:path w="1056005" h="316864">
                <a:moveTo>
                  <a:pt x="0" y="316715"/>
                </a:moveTo>
                <a:lnTo>
                  <a:pt x="105570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99299" y="2622289"/>
            <a:ext cx="45085" cy="39370"/>
          </a:xfrm>
          <a:custGeom>
            <a:avLst/>
            <a:gdLst/>
            <a:ahLst/>
            <a:cxnLst/>
            <a:rect l="l" t="t" r="r" b="b"/>
            <a:pathLst>
              <a:path w="45085" h="39369">
                <a:moveTo>
                  <a:pt x="0" y="0"/>
                </a:moveTo>
                <a:lnTo>
                  <a:pt x="20415" y="15068"/>
                </a:lnTo>
                <a:lnTo>
                  <a:pt x="11665" y="38885"/>
                </a:lnTo>
                <a:lnTo>
                  <a:pt x="44718" y="77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39725" y="2499410"/>
            <a:ext cx="1129665" cy="480059"/>
          </a:xfrm>
          <a:custGeom>
            <a:avLst/>
            <a:gdLst/>
            <a:ahLst/>
            <a:cxnLst/>
            <a:rect l="l" t="t" r="r" b="b"/>
            <a:pathLst>
              <a:path w="1129664" h="480060">
                <a:moveTo>
                  <a:pt x="35567" y="216004"/>
                </a:moveTo>
                <a:lnTo>
                  <a:pt x="17789" y="216763"/>
                </a:lnTo>
                <a:lnTo>
                  <a:pt x="6043" y="222475"/>
                </a:lnTo>
                <a:lnTo>
                  <a:pt x="0" y="231715"/>
                </a:lnTo>
                <a:lnTo>
                  <a:pt x="2234" y="248132"/>
                </a:lnTo>
                <a:lnTo>
                  <a:pt x="9713" y="258900"/>
                </a:lnTo>
                <a:lnTo>
                  <a:pt x="20783" y="263720"/>
                </a:lnTo>
                <a:lnTo>
                  <a:pt x="35881" y="260504"/>
                </a:lnTo>
                <a:lnTo>
                  <a:pt x="45853" y="251654"/>
                </a:lnTo>
                <a:lnTo>
                  <a:pt x="49580" y="239093"/>
                </a:lnTo>
                <a:lnTo>
                  <a:pt x="49584" y="238659"/>
                </a:lnTo>
                <a:lnTo>
                  <a:pt x="45691" y="225167"/>
                </a:lnTo>
                <a:lnTo>
                  <a:pt x="35567" y="216004"/>
                </a:lnTo>
                <a:close/>
              </a:path>
              <a:path w="1129664" h="480060">
                <a:moveTo>
                  <a:pt x="35567" y="0"/>
                </a:moveTo>
                <a:lnTo>
                  <a:pt x="17789" y="758"/>
                </a:lnTo>
                <a:lnTo>
                  <a:pt x="6043" y="6471"/>
                </a:lnTo>
                <a:lnTo>
                  <a:pt x="0" y="15710"/>
                </a:lnTo>
                <a:lnTo>
                  <a:pt x="2234" y="32128"/>
                </a:lnTo>
                <a:lnTo>
                  <a:pt x="9713" y="42895"/>
                </a:lnTo>
                <a:lnTo>
                  <a:pt x="20783" y="47715"/>
                </a:lnTo>
                <a:lnTo>
                  <a:pt x="35881" y="44499"/>
                </a:lnTo>
                <a:lnTo>
                  <a:pt x="45853" y="35650"/>
                </a:lnTo>
                <a:lnTo>
                  <a:pt x="49580" y="23089"/>
                </a:lnTo>
                <a:lnTo>
                  <a:pt x="49584" y="22654"/>
                </a:lnTo>
                <a:lnTo>
                  <a:pt x="45691" y="9163"/>
                </a:lnTo>
                <a:lnTo>
                  <a:pt x="35567" y="0"/>
                </a:lnTo>
                <a:close/>
              </a:path>
              <a:path w="1129664" h="480060">
                <a:moveTo>
                  <a:pt x="35567" y="432009"/>
                </a:moveTo>
                <a:lnTo>
                  <a:pt x="17789" y="432768"/>
                </a:lnTo>
                <a:lnTo>
                  <a:pt x="6043" y="438480"/>
                </a:lnTo>
                <a:lnTo>
                  <a:pt x="0" y="447719"/>
                </a:lnTo>
                <a:lnTo>
                  <a:pt x="2234" y="464137"/>
                </a:lnTo>
                <a:lnTo>
                  <a:pt x="9713" y="474904"/>
                </a:lnTo>
                <a:lnTo>
                  <a:pt x="20783" y="479725"/>
                </a:lnTo>
                <a:lnTo>
                  <a:pt x="35881" y="476509"/>
                </a:lnTo>
                <a:lnTo>
                  <a:pt x="45853" y="467659"/>
                </a:lnTo>
                <a:lnTo>
                  <a:pt x="49580" y="455098"/>
                </a:lnTo>
                <a:lnTo>
                  <a:pt x="49584" y="454663"/>
                </a:lnTo>
                <a:lnTo>
                  <a:pt x="45691" y="441172"/>
                </a:lnTo>
                <a:lnTo>
                  <a:pt x="35567" y="432009"/>
                </a:lnTo>
                <a:close/>
              </a:path>
              <a:path w="1129664" h="480060">
                <a:moveTo>
                  <a:pt x="1115580" y="108002"/>
                </a:moveTo>
                <a:lnTo>
                  <a:pt x="1097803" y="108761"/>
                </a:lnTo>
                <a:lnTo>
                  <a:pt x="1086056" y="114473"/>
                </a:lnTo>
                <a:lnTo>
                  <a:pt x="1080013" y="123712"/>
                </a:lnTo>
                <a:lnTo>
                  <a:pt x="1082247" y="140130"/>
                </a:lnTo>
                <a:lnTo>
                  <a:pt x="1089726" y="150897"/>
                </a:lnTo>
                <a:lnTo>
                  <a:pt x="1100796" y="155718"/>
                </a:lnTo>
                <a:lnTo>
                  <a:pt x="1115895" y="152502"/>
                </a:lnTo>
                <a:lnTo>
                  <a:pt x="1125866" y="143652"/>
                </a:lnTo>
                <a:lnTo>
                  <a:pt x="1129593" y="131091"/>
                </a:lnTo>
                <a:lnTo>
                  <a:pt x="1129597" y="130656"/>
                </a:lnTo>
                <a:lnTo>
                  <a:pt x="1125705" y="117165"/>
                </a:lnTo>
                <a:lnTo>
                  <a:pt x="1115580" y="108002"/>
                </a:lnTo>
                <a:close/>
              </a:path>
              <a:path w="1129664" h="480060">
                <a:moveTo>
                  <a:pt x="1115580" y="324006"/>
                </a:moveTo>
                <a:lnTo>
                  <a:pt x="1097803" y="324765"/>
                </a:lnTo>
                <a:lnTo>
                  <a:pt x="1086056" y="330478"/>
                </a:lnTo>
                <a:lnTo>
                  <a:pt x="1080013" y="339717"/>
                </a:lnTo>
                <a:lnTo>
                  <a:pt x="1082247" y="356135"/>
                </a:lnTo>
                <a:lnTo>
                  <a:pt x="1089726" y="366902"/>
                </a:lnTo>
                <a:lnTo>
                  <a:pt x="1100796" y="371722"/>
                </a:lnTo>
                <a:lnTo>
                  <a:pt x="1115895" y="368506"/>
                </a:lnTo>
                <a:lnTo>
                  <a:pt x="1125866" y="359656"/>
                </a:lnTo>
                <a:lnTo>
                  <a:pt x="1129593" y="347096"/>
                </a:lnTo>
                <a:lnTo>
                  <a:pt x="1129597" y="346661"/>
                </a:lnTo>
                <a:lnTo>
                  <a:pt x="1125705" y="333170"/>
                </a:lnTo>
                <a:lnTo>
                  <a:pt x="1115580" y="324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73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26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/>
          <p:nvPr/>
        </p:nvSpPr>
        <p:spPr>
          <a:xfrm>
            <a:off x="1404000" y="1366535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84013" y="1366535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7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968804"/>
            <a:ext cx="2217420" cy="501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resentiamo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50">
                <a:latin typeface="Tahoma"/>
                <a:cs typeface="Tahoma"/>
              </a:rPr>
              <a:t>otteniamo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9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h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4888" y="1433509"/>
            <a:ext cx="996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3382" y="1525521"/>
            <a:ext cx="102235" cy="41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8499"/>
              </a:lnSpc>
            </a:pPr>
            <a:r>
              <a:rPr dirty="0" sz="1200" spc="-60" i="1">
                <a:latin typeface="Trebuchet MS"/>
                <a:cs typeface="Trebuchet MS"/>
              </a:rPr>
              <a:t>a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64004" y="1618537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108002"/>
                </a:moveTo>
                <a:lnTo>
                  <a:pt x="108001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64004" y="1510535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4">
                <a:moveTo>
                  <a:pt x="0" y="0"/>
                </a:moveTo>
                <a:lnTo>
                  <a:pt x="1080013" y="10800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4004" y="1510535"/>
            <a:ext cx="1056005" cy="316865"/>
          </a:xfrm>
          <a:custGeom>
            <a:avLst/>
            <a:gdLst/>
            <a:ahLst/>
            <a:cxnLst/>
            <a:rect l="l" t="t" r="r" b="b"/>
            <a:pathLst>
              <a:path w="1056005" h="316864">
                <a:moveTo>
                  <a:pt x="0" y="0"/>
                </a:moveTo>
                <a:lnTo>
                  <a:pt x="1055709" y="316715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99299" y="1803433"/>
            <a:ext cx="45085" cy="39370"/>
          </a:xfrm>
          <a:custGeom>
            <a:avLst/>
            <a:gdLst/>
            <a:ahLst/>
            <a:cxnLst/>
            <a:rect l="l" t="t" r="r" b="b"/>
            <a:pathLst>
              <a:path w="45085" h="39369">
                <a:moveTo>
                  <a:pt x="11665" y="0"/>
                </a:moveTo>
                <a:lnTo>
                  <a:pt x="20415" y="23817"/>
                </a:lnTo>
                <a:lnTo>
                  <a:pt x="0" y="38885"/>
                </a:lnTo>
                <a:lnTo>
                  <a:pt x="44718" y="31108"/>
                </a:lnTo>
                <a:lnTo>
                  <a:pt x="116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39725" y="1487880"/>
            <a:ext cx="1129665" cy="480059"/>
          </a:xfrm>
          <a:custGeom>
            <a:avLst/>
            <a:gdLst/>
            <a:ahLst/>
            <a:cxnLst/>
            <a:rect l="l" t="t" r="r" b="b"/>
            <a:pathLst>
              <a:path w="1129664" h="480060">
                <a:moveTo>
                  <a:pt x="35567" y="216004"/>
                </a:moveTo>
                <a:lnTo>
                  <a:pt x="17789" y="216763"/>
                </a:lnTo>
                <a:lnTo>
                  <a:pt x="6043" y="222475"/>
                </a:lnTo>
                <a:lnTo>
                  <a:pt x="0" y="231715"/>
                </a:lnTo>
                <a:lnTo>
                  <a:pt x="2234" y="248132"/>
                </a:lnTo>
                <a:lnTo>
                  <a:pt x="9713" y="258900"/>
                </a:lnTo>
                <a:lnTo>
                  <a:pt x="20783" y="263720"/>
                </a:lnTo>
                <a:lnTo>
                  <a:pt x="35881" y="260504"/>
                </a:lnTo>
                <a:lnTo>
                  <a:pt x="45853" y="251654"/>
                </a:lnTo>
                <a:lnTo>
                  <a:pt x="49580" y="239093"/>
                </a:lnTo>
                <a:lnTo>
                  <a:pt x="49584" y="238659"/>
                </a:lnTo>
                <a:lnTo>
                  <a:pt x="45691" y="225167"/>
                </a:lnTo>
                <a:lnTo>
                  <a:pt x="35567" y="216004"/>
                </a:lnTo>
                <a:close/>
              </a:path>
              <a:path w="1129664" h="480060">
                <a:moveTo>
                  <a:pt x="35567" y="0"/>
                </a:moveTo>
                <a:lnTo>
                  <a:pt x="17789" y="758"/>
                </a:lnTo>
                <a:lnTo>
                  <a:pt x="6043" y="6471"/>
                </a:lnTo>
                <a:lnTo>
                  <a:pt x="0" y="15710"/>
                </a:lnTo>
                <a:lnTo>
                  <a:pt x="2234" y="32128"/>
                </a:lnTo>
                <a:lnTo>
                  <a:pt x="9713" y="42895"/>
                </a:lnTo>
                <a:lnTo>
                  <a:pt x="20783" y="47715"/>
                </a:lnTo>
                <a:lnTo>
                  <a:pt x="35881" y="44499"/>
                </a:lnTo>
                <a:lnTo>
                  <a:pt x="45853" y="35650"/>
                </a:lnTo>
                <a:lnTo>
                  <a:pt x="49580" y="23089"/>
                </a:lnTo>
                <a:lnTo>
                  <a:pt x="49584" y="22654"/>
                </a:lnTo>
                <a:lnTo>
                  <a:pt x="45691" y="9163"/>
                </a:lnTo>
                <a:lnTo>
                  <a:pt x="35567" y="0"/>
                </a:lnTo>
                <a:close/>
              </a:path>
              <a:path w="1129664" h="480060">
                <a:moveTo>
                  <a:pt x="35567" y="432009"/>
                </a:moveTo>
                <a:lnTo>
                  <a:pt x="17789" y="432768"/>
                </a:lnTo>
                <a:lnTo>
                  <a:pt x="6043" y="438480"/>
                </a:lnTo>
                <a:lnTo>
                  <a:pt x="0" y="447719"/>
                </a:lnTo>
                <a:lnTo>
                  <a:pt x="2234" y="464137"/>
                </a:lnTo>
                <a:lnTo>
                  <a:pt x="9713" y="474904"/>
                </a:lnTo>
                <a:lnTo>
                  <a:pt x="20783" y="479725"/>
                </a:lnTo>
                <a:lnTo>
                  <a:pt x="35881" y="476509"/>
                </a:lnTo>
                <a:lnTo>
                  <a:pt x="45853" y="467659"/>
                </a:lnTo>
                <a:lnTo>
                  <a:pt x="49580" y="455098"/>
                </a:lnTo>
                <a:lnTo>
                  <a:pt x="49584" y="454663"/>
                </a:lnTo>
                <a:lnTo>
                  <a:pt x="45691" y="441172"/>
                </a:lnTo>
                <a:lnTo>
                  <a:pt x="35567" y="432009"/>
                </a:lnTo>
                <a:close/>
              </a:path>
              <a:path w="1129664" h="480060">
                <a:moveTo>
                  <a:pt x="1115580" y="108002"/>
                </a:moveTo>
                <a:lnTo>
                  <a:pt x="1097803" y="108761"/>
                </a:lnTo>
                <a:lnTo>
                  <a:pt x="1086056" y="114473"/>
                </a:lnTo>
                <a:lnTo>
                  <a:pt x="1080013" y="123712"/>
                </a:lnTo>
                <a:lnTo>
                  <a:pt x="1082247" y="140130"/>
                </a:lnTo>
                <a:lnTo>
                  <a:pt x="1089726" y="150897"/>
                </a:lnTo>
                <a:lnTo>
                  <a:pt x="1100796" y="155718"/>
                </a:lnTo>
                <a:lnTo>
                  <a:pt x="1115895" y="152502"/>
                </a:lnTo>
                <a:lnTo>
                  <a:pt x="1125866" y="143652"/>
                </a:lnTo>
                <a:lnTo>
                  <a:pt x="1129593" y="131091"/>
                </a:lnTo>
                <a:lnTo>
                  <a:pt x="1129597" y="130656"/>
                </a:lnTo>
                <a:lnTo>
                  <a:pt x="1125705" y="117165"/>
                </a:lnTo>
                <a:lnTo>
                  <a:pt x="1115580" y="108002"/>
                </a:lnTo>
                <a:close/>
              </a:path>
              <a:path w="1129664" h="480060">
                <a:moveTo>
                  <a:pt x="1115580" y="324006"/>
                </a:moveTo>
                <a:lnTo>
                  <a:pt x="1097803" y="324765"/>
                </a:lnTo>
                <a:lnTo>
                  <a:pt x="1086056" y="330478"/>
                </a:lnTo>
                <a:lnTo>
                  <a:pt x="1080013" y="339717"/>
                </a:lnTo>
                <a:lnTo>
                  <a:pt x="1082247" y="356135"/>
                </a:lnTo>
                <a:lnTo>
                  <a:pt x="1089726" y="366902"/>
                </a:lnTo>
                <a:lnTo>
                  <a:pt x="1100796" y="371722"/>
                </a:lnTo>
                <a:lnTo>
                  <a:pt x="1115895" y="368506"/>
                </a:lnTo>
                <a:lnTo>
                  <a:pt x="1125866" y="359656"/>
                </a:lnTo>
                <a:lnTo>
                  <a:pt x="1129593" y="347096"/>
                </a:lnTo>
                <a:lnTo>
                  <a:pt x="1129597" y="346661"/>
                </a:lnTo>
                <a:lnTo>
                  <a:pt x="1125705" y="333170"/>
                </a:lnTo>
                <a:lnTo>
                  <a:pt x="1115580" y="324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966" y="2272294"/>
            <a:ext cx="427101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quest’ultimo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diagramma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capisce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relazione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funzione.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Infatti,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0">
                <a:latin typeface="Tahoma"/>
                <a:cs typeface="Tahoma"/>
              </a:rPr>
              <a:t>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alcuna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freccia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due.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27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Insieme</a:t>
            </a:r>
            <a:r>
              <a:rPr dirty="0" spc="155"/>
              <a:t> </a:t>
            </a:r>
            <a:r>
              <a:rPr dirty="0" spc="-30"/>
              <a:t>im</a:t>
            </a:r>
            <a:r>
              <a:rPr dirty="0" spc="-55"/>
              <a:t>m</a:t>
            </a:r>
            <a:r>
              <a:rPr dirty="0" spc="-65"/>
              <a:t>agine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4205605" cy="2620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84505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definisce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immagine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definito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algn="ctr" marL="130175">
              <a:lnSpc>
                <a:spcPct val="100000"/>
              </a:lnSpc>
              <a:spcBef>
                <a:spcPts val="869"/>
              </a:spcBef>
            </a:pPr>
            <a:r>
              <a:rPr dirty="0" sz="1200" spc="-110">
                <a:latin typeface="Tahoma"/>
                <a:cs typeface="Tahoma"/>
              </a:rPr>
              <a:t>Im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rebuchet MS"/>
                <a:cs typeface="Trebuchet MS"/>
              </a:rPr>
              <a:t>I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equivalentemente</a:t>
            </a:r>
            <a:endParaRPr sz="1200">
              <a:latin typeface="Tahoma"/>
              <a:cs typeface="Tahoma"/>
            </a:endParaRPr>
          </a:p>
          <a:p>
            <a:pPr algn="ctr" marL="130175">
              <a:lnSpc>
                <a:spcPct val="100000"/>
              </a:lnSpc>
              <a:spcBef>
                <a:spcPts val="869"/>
              </a:spcBef>
            </a:pPr>
            <a:r>
              <a:rPr dirty="0" sz="1200" spc="-110">
                <a:latin typeface="Tahoma"/>
                <a:cs typeface="Tahoma"/>
              </a:rPr>
              <a:t>Im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rebuchet MS"/>
                <a:cs typeface="Trebuchet MS"/>
              </a:rPr>
              <a:t>I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332740">
              <a:lnSpc>
                <a:spcPct val="100000"/>
              </a:lnSpc>
              <a:spcBef>
                <a:spcPts val="869"/>
              </a:spcBef>
            </a:pPr>
            <a:r>
              <a:rPr dirty="0" sz="1200" spc="-60">
                <a:latin typeface="Tahoma"/>
                <a:cs typeface="Tahoma"/>
              </a:rPr>
              <a:t>Esso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costituito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immagine</a:t>
            </a:r>
            <a:r>
              <a:rPr dirty="0" sz="1200" spc="-60">
                <a:latin typeface="Tahoma"/>
                <a:cs typeface="Tahoma"/>
              </a:rPr>
              <a:t> mediante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-125">
                <a:latin typeface="Tahoma"/>
                <a:cs typeface="Tahoma"/>
              </a:rPr>
              <a:t>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40">
                <a:latin typeface="Tahoma"/>
                <a:cs typeface="Tahoma"/>
              </a:rPr>
              <a:t>Nella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sagittale,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l’immagine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colpiti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ecce.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40">
                <a:latin typeface="Tahoma"/>
                <a:cs typeface="Tahoma"/>
              </a:rPr>
              <a:t>Negli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esempi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receden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endParaRPr sz="1200">
              <a:latin typeface="Tahoma"/>
              <a:cs typeface="Tahoma"/>
            </a:endParaRPr>
          </a:p>
          <a:p>
            <a:pPr algn="ctr" marL="130175">
              <a:lnSpc>
                <a:spcPct val="100000"/>
              </a:lnSpc>
              <a:spcBef>
                <a:spcPts val="869"/>
              </a:spcBef>
              <a:tabLst>
                <a:tab pos="1640839" algn="l"/>
                <a:tab pos="2004060" algn="l"/>
              </a:tabLst>
            </a:pPr>
            <a:r>
              <a:rPr dirty="0" sz="1200" spc="-110">
                <a:latin typeface="Tahoma"/>
                <a:cs typeface="Tahoma"/>
              </a:rPr>
              <a:t>Im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110">
                <a:latin typeface="Tahoma"/>
                <a:cs typeface="Tahoma"/>
              </a:rPr>
              <a:t>Im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20" i="1">
                <a:latin typeface="Trebuchet MS"/>
                <a:cs typeface="Trebuchet MS"/>
              </a:rPr>
              <a:t>g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114" i="1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28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Descrizione</a:t>
            </a:r>
            <a:r>
              <a:rPr dirty="0" spc="155"/>
              <a:t> </a:t>
            </a:r>
            <a:r>
              <a:rPr dirty="0" spc="-10"/>
              <a:t>intr</a:t>
            </a:r>
            <a:r>
              <a:rPr dirty="0" spc="-10"/>
              <a:t>i</a:t>
            </a:r>
            <a:r>
              <a:rPr dirty="0" spc="-110"/>
              <a:t>nseca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26890" cy="268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0701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motivi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compattezza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definire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applicazioni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25">
                <a:latin typeface="Tahoma"/>
                <a:cs typeface="Tahoma"/>
              </a:rPr>
              <a:t>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zzo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45" b="1">
                <a:latin typeface="Arial"/>
                <a:cs typeface="Arial"/>
              </a:rPr>
              <a:t>redicato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consideriamo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65" i="1">
                <a:latin typeface="Trebuchet MS"/>
                <a:cs typeface="Trebuchet MS"/>
              </a:rPr>
              <a:t>S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0">
                <a:latin typeface="Tahoma"/>
                <a:cs typeface="Tahoma"/>
              </a:rPr>
              <a:t>degli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Stati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Uniti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0" i="1">
                <a:latin typeface="Trebuchet MS"/>
                <a:cs typeface="Trebuchet MS"/>
              </a:rPr>
              <a:t>C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cit</a:t>
            </a:r>
            <a:r>
              <a:rPr dirty="0" sz="1200" spc="-1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statunitensi.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7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stato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65" i="1">
                <a:latin typeface="Trebuchet MS"/>
                <a:cs typeface="Trebuchet MS"/>
              </a:rPr>
              <a:t>S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ass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cia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capitale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c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-22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Questa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effetti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funz</a:t>
            </a:r>
            <a:r>
              <a:rPr dirty="0" sz="1200" spc="-70">
                <a:latin typeface="Tahoma"/>
                <a:cs typeface="Tahoma"/>
              </a:rPr>
              <a:t>ione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stato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federato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un’unica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capitale.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rmalmente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stiamo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considerando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960"/>
              </a:spcBef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65" i="1">
                <a:latin typeface="Trebuchet MS"/>
                <a:cs typeface="Trebuchet MS"/>
              </a:rPr>
              <a:t>c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0" i="1">
                <a:latin typeface="Trebuchet MS"/>
                <a:cs typeface="Trebuchet MS"/>
              </a:rPr>
              <a:t>s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c</a:t>
            </a:r>
            <a:r>
              <a:rPr dirty="0" sz="1200" spc="9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capitale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endParaRPr sz="1200">
              <a:latin typeface="Tahoma"/>
              <a:cs typeface="Tahoma"/>
            </a:endParaRPr>
          </a:p>
          <a:p>
            <a:pPr algn="ctr" marL="8890">
              <a:lnSpc>
                <a:spcPct val="100000"/>
              </a:lnSpc>
              <a:spcBef>
                <a:spcPts val="960"/>
              </a:spcBef>
            </a:pPr>
            <a:r>
              <a:rPr dirty="0" sz="1200" spc="30" i="1">
                <a:latin typeface="Trebuchet MS"/>
                <a:cs typeface="Trebuchet MS"/>
              </a:rPr>
              <a:t>F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65" i="1">
                <a:latin typeface="Trebuchet MS"/>
                <a:cs typeface="Trebuchet MS"/>
              </a:rPr>
              <a:t>c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0" i="1">
                <a:latin typeface="Trebuchet MS"/>
                <a:cs typeface="Trebuchet MS"/>
              </a:rPr>
              <a:t>s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1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65" i="1">
                <a:latin typeface="Trebuchet MS"/>
                <a:cs typeface="Trebuchet MS"/>
              </a:rPr>
              <a:t>S</a:t>
            </a:r>
            <a:r>
              <a:rPr dirty="0" sz="1200" spc="4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rebuchet MS"/>
                <a:cs typeface="Trebuchet MS"/>
              </a:rPr>
              <a:t>I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65" i="1">
                <a:latin typeface="Trebuchet MS"/>
                <a:cs typeface="Trebuchet MS"/>
              </a:rPr>
              <a:t>c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0" i="1">
                <a:latin typeface="Trebuchet MS"/>
                <a:cs typeface="Trebuchet MS"/>
              </a:rPr>
              <a:t>s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0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280035">
              <a:lnSpc>
                <a:spcPct val="100000"/>
              </a:lnSpc>
              <a:spcBef>
                <a:spcPts val="960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maniera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compatta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stiamo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resentando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50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coppie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rdinate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sen</a:t>
            </a:r>
            <a:r>
              <a:rPr dirty="0" sz="1200" spc="-75">
                <a:latin typeface="Tahoma"/>
                <a:cs typeface="Tahoma"/>
              </a:rPr>
              <a:t>z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doverle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esplicit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29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Descrizione</a:t>
            </a:r>
            <a:r>
              <a:rPr dirty="0" spc="155"/>
              <a:t> </a:t>
            </a:r>
            <a:r>
              <a:rPr dirty="0" spc="-10"/>
              <a:t>intr</a:t>
            </a:r>
            <a:r>
              <a:rPr dirty="0" spc="-10"/>
              <a:t>i</a:t>
            </a:r>
            <a:r>
              <a:rPr dirty="0" spc="-110"/>
              <a:t>nseca</a:t>
            </a:r>
          </a:p>
        </p:txBody>
      </p:sp>
      <p:sp>
        <p:nvSpPr>
          <p:cNvPr id="6" name="object 6"/>
          <p:cNvSpPr/>
          <p:nvPr/>
        </p:nvSpPr>
        <p:spPr>
          <a:xfrm>
            <a:off x="2698102" y="256476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1940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1838" y="844928"/>
            <a:ext cx="4290695" cy="2157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descrizione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intensiva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usata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Matematica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dove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65">
                <a:latin typeface="Tahoma"/>
                <a:cs typeface="Tahoma"/>
              </a:rPr>
              <a:t>rgo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redicati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75">
                <a:latin typeface="Tahoma"/>
                <a:cs typeface="Tahoma"/>
              </a:rPr>
              <a:t>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leggi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matema</a:t>
            </a:r>
            <a:r>
              <a:rPr dirty="0" sz="1200" spc="-10" b="1">
                <a:latin typeface="Arial"/>
                <a:cs typeface="Arial"/>
              </a:rPr>
              <a:t>t</a:t>
            </a:r>
            <a:r>
              <a:rPr dirty="0" sz="1200" spc="-60" b="1">
                <a:latin typeface="Arial"/>
                <a:cs typeface="Arial"/>
              </a:rPr>
              <a:t>iche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endParaRPr sz="1200">
              <a:latin typeface="Tahoma"/>
              <a:cs typeface="Tahoma"/>
            </a:endParaRPr>
          </a:p>
          <a:p>
            <a:pPr algn="ctr" marL="53340">
              <a:lnSpc>
                <a:spcPct val="100000"/>
              </a:lnSpc>
              <a:spcBef>
                <a:spcPts val="5"/>
              </a:spcBef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endParaRPr sz="1200">
              <a:latin typeface="Verdana"/>
              <a:cs typeface="Verdana"/>
            </a:endParaRPr>
          </a:p>
          <a:p>
            <a:pPr algn="ctr" marL="53340">
              <a:lnSpc>
                <a:spcPct val="100000"/>
              </a:lnSpc>
              <a:spcBef>
                <a:spcPts val="650"/>
              </a:spcBef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6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585">
                <a:latin typeface="Lucida Sans Unicode"/>
                <a:cs typeface="Lucida Sans Unicode"/>
              </a:rPr>
              <a:t>(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6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endParaRPr sz="1200">
              <a:latin typeface="Verdana"/>
              <a:cs typeface="Verdana"/>
            </a:endParaRPr>
          </a:p>
          <a:p>
            <a:pPr marL="16510" indent="-4445">
              <a:lnSpc>
                <a:spcPct val="100000"/>
              </a:lnSpc>
              <a:spcBef>
                <a:spcPts val="65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gni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cia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suo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doppio.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anche,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endParaRPr sz="1200">
              <a:latin typeface="Tahoma"/>
              <a:cs typeface="Tahoma"/>
            </a:endParaRPr>
          </a:p>
          <a:p>
            <a:pPr algn="ctr" marL="53340">
              <a:lnSpc>
                <a:spcPct val="100000"/>
              </a:lnSpc>
              <a:spcBef>
                <a:spcPts val="5"/>
              </a:spcBef>
            </a:pPr>
            <a:r>
              <a:rPr dirty="0" sz="1200" spc="-20" i="1">
                <a:latin typeface="Trebuchet MS"/>
                <a:cs typeface="Trebuchet MS"/>
              </a:rPr>
              <a:t>g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endParaRPr sz="1200">
              <a:latin typeface="Verdana"/>
              <a:cs typeface="Verdana"/>
            </a:endParaRPr>
          </a:p>
          <a:p>
            <a:pPr algn="ctr" marL="53340">
              <a:lnSpc>
                <a:spcPct val="100000"/>
              </a:lnSpc>
              <a:spcBef>
                <a:spcPts val="650"/>
              </a:spcBef>
            </a:pP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585">
                <a:latin typeface="Lucida Sans Unicode"/>
                <a:cs typeface="Lucida Sans Unicode"/>
              </a:rPr>
              <a:t>(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g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20">
                <a:latin typeface="Arial Unicode MS"/>
                <a:cs typeface="Arial Unicode MS"/>
              </a:rPr>
              <a:t> </a:t>
            </a:r>
            <a:r>
              <a:rPr dirty="0" baseline="43981" sz="1800" spc="-569">
                <a:latin typeface="Trebuchet MS"/>
                <a:cs typeface="Trebuchet MS"/>
              </a:rPr>
              <a:t>√</a:t>
            </a:r>
            <a:r>
              <a:rPr dirty="0" baseline="46296" sz="900" spc="-97">
                <a:latin typeface="Lucida Sans Unicode"/>
                <a:cs typeface="Lucida Sans Unicode"/>
              </a:rPr>
              <a:t>3</a:t>
            </a:r>
            <a:r>
              <a:rPr dirty="0" baseline="46296" sz="900">
                <a:latin typeface="Lucida Sans Unicode"/>
                <a:cs typeface="Lucida Sans Unicode"/>
              </a:rPr>
              <a:t> </a:t>
            </a:r>
            <a:r>
              <a:rPr dirty="0" baseline="46296" sz="900" spc="7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endParaRPr sz="1200">
              <a:latin typeface="Verdana"/>
              <a:cs typeface="Verdana"/>
            </a:endParaRPr>
          </a:p>
          <a:p>
            <a:pPr algn="ctr" marR="62865">
              <a:lnSpc>
                <a:spcPct val="100000"/>
              </a:lnSpc>
              <a:spcBef>
                <a:spcPts val="65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gni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reale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cia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cubica.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30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F</a:t>
            </a:r>
            <a:r>
              <a:rPr dirty="0" spc="-65"/>
              <a:t>unzione</a:t>
            </a:r>
            <a:r>
              <a:rPr dirty="0" spc="160"/>
              <a:t> </a:t>
            </a:r>
            <a:r>
              <a:rPr dirty="0" spc="-45"/>
              <a:t>costante</a:t>
            </a:r>
          </a:p>
        </p:txBody>
      </p:sp>
      <p:sp>
        <p:nvSpPr>
          <p:cNvPr id="6" name="object 6"/>
          <p:cNvSpPr/>
          <p:nvPr/>
        </p:nvSpPr>
        <p:spPr>
          <a:xfrm>
            <a:off x="1404000" y="2461783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84013" y="2461783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7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1838" y="635314"/>
            <a:ext cx="4231640" cy="19297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endParaRPr sz="1200">
              <a:latin typeface="Tahoma"/>
              <a:cs typeface="Tahoma"/>
            </a:endParaRPr>
          </a:p>
          <a:p>
            <a:pPr algn="ctr" marL="99695">
              <a:lnSpc>
                <a:spcPct val="100000"/>
              </a:lnSpc>
              <a:spcBef>
                <a:spcPts val="5"/>
              </a:spcBef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latin typeface="Arial"/>
                <a:cs typeface="Arial"/>
              </a:rPr>
              <a:t>costante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endParaRPr sz="1200">
              <a:latin typeface="Tahoma"/>
              <a:cs typeface="Tahoma"/>
            </a:endParaRPr>
          </a:p>
          <a:p>
            <a:pPr algn="ctr" marL="112395">
              <a:lnSpc>
                <a:spcPct val="100000"/>
              </a:lnSpc>
              <a:spcBef>
                <a:spcPts val="1060"/>
              </a:spcBef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-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1060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85">
                <a:latin typeface="Tahoma"/>
                <a:cs typeface="Tahoma"/>
              </a:rPr>
              <a:t>reve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costante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manda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dominio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0">
                <a:latin typeface="Tahoma"/>
                <a:cs typeface="Tahoma"/>
              </a:rPr>
              <a:t>nello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r>
              <a:rPr dirty="0" sz="1200" spc="65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rrivo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endParaRPr sz="1200">
              <a:latin typeface="Tahoma"/>
              <a:cs typeface="Tahoma"/>
            </a:endParaRPr>
          </a:p>
          <a:p>
            <a:pPr algn="ctr" marL="80010">
              <a:lnSpc>
                <a:spcPct val="100000"/>
              </a:lnSpc>
              <a:spcBef>
                <a:spcPts val="990"/>
              </a:spcBef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4888" y="2528757"/>
            <a:ext cx="996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3382" y="2620769"/>
            <a:ext cx="102235" cy="41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8499"/>
              </a:lnSpc>
            </a:pPr>
            <a:r>
              <a:rPr dirty="0" sz="1200" spc="-60" i="1">
                <a:latin typeface="Trebuchet MS"/>
                <a:cs typeface="Trebuchet MS"/>
              </a:rPr>
              <a:t>a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64004" y="2713785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108002"/>
                </a:moveTo>
                <a:lnTo>
                  <a:pt x="108001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64004" y="2605783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0"/>
                </a:moveTo>
                <a:lnTo>
                  <a:pt x="1080013" y="10800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4004" y="2721076"/>
            <a:ext cx="1056005" cy="316865"/>
          </a:xfrm>
          <a:custGeom>
            <a:avLst/>
            <a:gdLst/>
            <a:ahLst/>
            <a:cxnLst/>
            <a:rect l="l" t="t" r="r" b="b"/>
            <a:pathLst>
              <a:path w="1056005" h="316864">
                <a:moveTo>
                  <a:pt x="0" y="316715"/>
                </a:moveTo>
                <a:lnTo>
                  <a:pt x="105570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99299" y="2706008"/>
            <a:ext cx="45085" cy="39370"/>
          </a:xfrm>
          <a:custGeom>
            <a:avLst/>
            <a:gdLst/>
            <a:ahLst/>
            <a:cxnLst/>
            <a:rect l="l" t="t" r="r" b="b"/>
            <a:pathLst>
              <a:path w="45085" h="39369">
                <a:moveTo>
                  <a:pt x="0" y="0"/>
                </a:moveTo>
                <a:lnTo>
                  <a:pt x="20415" y="15068"/>
                </a:lnTo>
                <a:lnTo>
                  <a:pt x="11665" y="38885"/>
                </a:lnTo>
                <a:lnTo>
                  <a:pt x="44718" y="77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39725" y="2583128"/>
            <a:ext cx="1129665" cy="480059"/>
          </a:xfrm>
          <a:custGeom>
            <a:avLst/>
            <a:gdLst/>
            <a:ahLst/>
            <a:cxnLst/>
            <a:rect l="l" t="t" r="r" b="b"/>
            <a:pathLst>
              <a:path w="1129664" h="480060">
                <a:moveTo>
                  <a:pt x="35567" y="216004"/>
                </a:moveTo>
                <a:lnTo>
                  <a:pt x="17789" y="216763"/>
                </a:lnTo>
                <a:lnTo>
                  <a:pt x="6043" y="222475"/>
                </a:lnTo>
                <a:lnTo>
                  <a:pt x="0" y="231715"/>
                </a:lnTo>
                <a:lnTo>
                  <a:pt x="2234" y="248132"/>
                </a:lnTo>
                <a:lnTo>
                  <a:pt x="9713" y="258900"/>
                </a:lnTo>
                <a:lnTo>
                  <a:pt x="20783" y="263720"/>
                </a:lnTo>
                <a:lnTo>
                  <a:pt x="35881" y="260504"/>
                </a:lnTo>
                <a:lnTo>
                  <a:pt x="45853" y="251654"/>
                </a:lnTo>
                <a:lnTo>
                  <a:pt x="49580" y="239093"/>
                </a:lnTo>
                <a:lnTo>
                  <a:pt x="49584" y="238659"/>
                </a:lnTo>
                <a:lnTo>
                  <a:pt x="45691" y="225167"/>
                </a:lnTo>
                <a:lnTo>
                  <a:pt x="35567" y="216004"/>
                </a:lnTo>
                <a:close/>
              </a:path>
              <a:path w="1129664" h="480060">
                <a:moveTo>
                  <a:pt x="35567" y="0"/>
                </a:moveTo>
                <a:lnTo>
                  <a:pt x="17789" y="758"/>
                </a:lnTo>
                <a:lnTo>
                  <a:pt x="6043" y="6471"/>
                </a:lnTo>
                <a:lnTo>
                  <a:pt x="0" y="15710"/>
                </a:lnTo>
                <a:lnTo>
                  <a:pt x="2234" y="32128"/>
                </a:lnTo>
                <a:lnTo>
                  <a:pt x="9713" y="42895"/>
                </a:lnTo>
                <a:lnTo>
                  <a:pt x="20783" y="47715"/>
                </a:lnTo>
                <a:lnTo>
                  <a:pt x="35881" y="44499"/>
                </a:lnTo>
                <a:lnTo>
                  <a:pt x="45853" y="35650"/>
                </a:lnTo>
                <a:lnTo>
                  <a:pt x="49580" y="23089"/>
                </a:lnTo>
                <a:lnTo>
                  <a:pt x="49584" y="22654"/>
                </a:lnTo>
                <a:lnTo>
                  <a:pt x="45691" y="9163"/>
                </a:lnTo>
                <a:lnTo>
                  <a:pt x="35567" y="0"/>
                </a:lnTo>
                <a:close/>
              </a:path>
              <a:path w="1129664" h="480060">
                <a:moveTo>
                  <a:pt x="35567" y="432009"/>
                </a:moveTo>
                <a:lnTo>
                  <a:pt x="17789" y="432768"/>
                </a:lnTo>
                <a:lnTo>
                  <a:pt x="6043" y="438480"/>
                </a:lnTo>
                <a:lnTo>
                  <a:pt x="0" y="447719"/>
                </a:lnTo>
                <a:lnTo>
                  <a:pt x="2234" y="464137"/>
                </a:lnTo>
                <a:lnTo>
                  <a:pt x="9713" y="474904"/>
                </a:lnTo>
                <a:lnTo>
                  <a:pt x="20783" y="479725"/>
                </a:lnTo>
                <a:lnTo>
                  <a:pt x="35881" y="476509"/>
                </a:lnTo>
                <a:lnTo>
                  <a:pt x="45853" y="467659"/>
                </a:lnTo>
                <a:lnTo>
                  <a:pt x="49580" y="455098"/>
                </a:lnTo>
                <a:lnTo>
                  <a:pt x="49584" y="454663"/>
                </a:lnTo>
                <a:lnTo>
                  <a:pt x="45691" y="441172"/>
                </a:lnTo>
                <a:lnTo>
                  <a:pt x="35567" y="432009"/>
                </a:lnTo>
                <a:close/>
              </a:path>
              <a:path w="1129664" h="480060">
                <a:moveTo>
                  <a:pt x="1115580" y="108002"/>
                </a:moveTo>
                <a:lnTo>
                  <a:pt x="1097803" y="108761"/>
                </a:lnTo>
                <a:lnTo>
                  <a:pt x="1086056" y="114473"/>
                </a:lnTo>
                <a:lnTo>
                  <a:pt x="1080013" y="123712"/>
                </a:lnTo>
                <a:lnTo>
                  <a:pt x="1082247" y="140130"/>
                </a:lnTo>
                <a:lnTo>
                  <a:pt x="1089726" y="150897"/>
                </a:lnTo>
                <a:lnTo>
                  <a:pt x="1100796" y="155718"/>
                </a:lnTo>
                <a:lnTo>
                  <a:pt x="1115895" y="152502"/>
                </a:lnTo>
                <a:lnTo>
                  <a:pt x="1125866" y="143652"/>
                </a:lnTo>
                <a:lnTo>
                  <a:pt x="1129593" y="131091"/>
                </a:lnTo>
                <a:lnTo>
                  <a:pt x="1129597" y="130656"/>
                </a:lnTo>
                <a:lnTo>
                  <a:pt x="1125705" y="117165"/>
                </a:lnTo>
                <a:lnTo>
                  <a:pt x="1115580" y="108002"/>
                </a:lnTo>
                <a:close/>
              </a:path>
              <a:path w="1129664" h="480060">
                <a:moveTo>
                  <a:pt x="1115580" y="324006"/>
                </a:moveTo>
                <a:lnTo>
                  <a:pt x="1097803" y="324765"/>
                </a:lnTo>
                <a:lnTo>
                  <a:pt x="1086056" y="330478"/>
                </a:lnTo>
                <a:lnTo>
                  <a:pt x="1080013" y="339717"/>
                </a:lnTo>
                <a:lnTo>
                  <a:pt x="1082247" y="356135"/>
                </a:lnTo>
                <a:lnTo>
                  <a:pt x="1089726" y="366902"/>
                </a:lnTo>
                <a:lnTo>
                  <a:pt x="1100796" y="371722"/>
                </a:lnTo>
                <a:lnTo>
                  <a:pt x="1115895" y="368506"/>
                </a:lnTo>
                <a:lnTo>
                  <a:pt x="1125866" y="359656"/>
                </a:lnTo>
                <a:lnTo>
                  <a:pt x="1129593" y="347096"/>
                </a:lnTo>
                <a:lnTo>
                  <a:pt x="1129597" y="346661"/>
                </a:lnTo>
                <a:lnTo>
                  <a:pt x="1125705" y="333170"/>
                </a:lnTo>
                <a:lnTo>
                  <a:pt x="1115580" y="324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31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App</a:t>
            </a:r>
            <a:r>
              <a:rPr dirty="0" spc="-95"/>
              <a:t>a</a:t>
            </a:r>
            <a:r>
              <a:rPr dirty="0" spc="-35"/>
              <a:t>rtenenza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38016"/>
            <a:ext cx="3876675" cy="170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45" i="1">
                <a:latin typeface="Trebuchet MS"/>
                <a:cs typeface="Trebuchet MS"/>
              </a:rPr>
              <a:t> </a:t>
            </a:r>
            <a:r>
              <a:rPr dirty="0" sz="1200" spc="-60" b="1">
                <a:latin typeface="Arial"/>
                <a:cs typeface="Arial"/>
              </a:rPr>
              <a:t>app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-25" b="1">
                <a:latin typeface="Arial"/>
                <a:cs typeface="Arial"/>
              </a:rPr>
              <a:t>r</a:t>
            </a:r>
            <a:r>
              <a:rPr dirty="0" sz="1200" spc="75" b="1">
                <a:latin typeface="Arial"/>
                <a:cs typeface="Arial"/>
              </a:rPr>
              <a:t>t</a:t>
            </a:r>
            <a:r>
              <a:rPr dirty="0" sz="1200" spc="-55" b="1">
                <a:latin typeface="Arial"/>
                <a:cs typeface="Arial"/>
              </a:rPr>
              <a:t>iene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45">
                <a:latin typeface="Tahoma"/>
                <a:cs typeface="Tahoma"/>
              </a:rPr>
              <a:t>all’insieme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scriveremo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459105">
              <a:lnSpc>
                <a:spcPct val="100000"/>
              </a:lnSpc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6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0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app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rtiene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65">
                <a:latin typeface="Tahoma"/>
                <a:cs typeface="Tahoma"/>
              </a:rPr>
              <a:t>ive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459105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655">
                <a:latin typeface="Arial Unicode MS"/>
                <a:cs typeface="Arial Unicode MS"/>
              </a:rPr>
              <a:t>∈</a:t>
            </a:r>
            <a:r>
              <a:rPr dirty="0" sz="1200" spc="-145">
                <a:latin typeface="Trebuchet MS"/>
                <a:cs typeface="Trebuchet MS"/>
              </a:rPr>
              <a:t>/</a:t>
            </a:r>
            <a:r>
              <a:rPr dirty="0" sz="1200" spc="-65">
                <a:latin typeface="Trebuchet MS"/>
                <a:cs typeface="Trebuchet MS"/>
              </a:rPr>
              <a:t> </a:t>
            </a:r>
            <a:r>
              <a:rPr dirty="0" sz="1200" spc="30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38100">
              <a:lnSpc>
                <a:spcPct val="100000"/>
              </a:lnSpc>
              <a:spcBef>
                <a:spcPts val="1200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55">
                <a:latin typeface="Tahoma"/>
                <a:cs typeface="Tahoma"/>
              </a:rPr>
              <a:t>’insieme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>
                <a:latin typeface="Tahoma"/>
                <a:cs typeface="Tahoma"/>
              </a:rPr>
              <a:t>contiene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4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contiene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F</a:t>
            </a:r>
            <a:r>
              <a:rPr dirty="0" spc="-60"/>
              <a:t>unzioni</a:t>
            </a:r>
            <a:r>
              <a:rPr dirty="0" spc="160"/>
              <a:t> </a:t>
            </a:r>
            <a:r>
              <a:rPr dirty="0" spc="-25"/>
              <a:t>iniettive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79431"/>
            <a:ext cx="4336415" cy="2070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00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25" b="1">
                <a:latin typeface="Arial"/>
                <a:cs typeface="Arial"/>
              </a:rPr>
              <a:t>iniettiva</a:t>
            </a:r>
            <a:r>
              <a:rPr dirty="0" sz="1200" spc="25" b="1">
                <a:latin typeface="Arial"/>
                <a:cs typeface="Arial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pia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distinti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dominio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rris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ondono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distinti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rrivo.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-60">
                <a:latin typeface="Tahoma"/>
                <a:cs typeface="Tahoma"/>
              </a:rPr>
              <a:t>lmen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iniettiva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732790">
              <a:lnSpc>
                <a:spcPct val="100000"/>
              </a:lnSpc>
              <a:tabLst>
                <a:tab pos="1838325" algn="l"/>
              </a:tabLst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135">
                <a:latin typeface="Lucida Sans Unicode"/>
                <a:cs typeface="Lucida Sans Unicode"/>
              </a:rPr>
              <a:t>2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135">
                <a:latin typeface="Lucida Sans Unicode"/>
                <a:cs typeface="Lucida Sans Unicode"/>
              </a:rPr>
              <a:t>2</a:t>
            </a:r>
            <a:r>
              <a:rPr dirty="0" baseline="-13888" sz="1200">
                <a:latin typeface="Lucida Sans Unicode"/>
                <a:cs typeface="Lucida Sans Unicode"/>
              </a:rPr>
              <a:t>   </a:t>
            </a:r>
            <a:r>
              <a:rPr dirty="0" baseline="-13888" sz="1200" spc="-165">
                <a:latin typeface="Lucida Sans Unicode"/>
                <a:cs typeface="Lucida Sans Unicode"/>
              </a:rPr>
              <a:t> </a:t>
            </a:r>
            <a:r>
              <a:rPr dirty="0" sz="1200" spc="-5">
                <a:latin typeface="Lucida Sans Unicode"/>
                <a:cs typeface="Lucida Sans Unicode"/>
              </a:rPr>
              <a:t>=</a:t>
            </a:r>
            <a:r>
              <a:rPr dirty="0" sz="1200">
                <a:latin typeface="Lucida Sans Unicode"/>
                <a:cs typeface="Lucida Sans Unicode"/>
              </a:rPr>
              <a:t>⇒ </a:t>
            </a:r>
            <a:r>
              <a:rPr dirty="0" sz="1200" spc="85">
                <a:latin typeface="Lucida Sans Unicode"/>
                <a:cs typeface="Lucida Sans Unicode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0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all’implicazione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782320">
              <a:lnSpc>
                <a:spcPct val="100000"/>
              </a:lnSpc>
              <a:tabLst>
                <a:tab pos="1887855" algn="l"/>
              </a:tabLst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135">
                <a:latin typeface="Lucida Sans Unicode"/>
                <a:cs typeface="Lucida Sans Unicode"/>
              </a:rPr>
              <a:t>2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 spc="-5">
                <a:latin typeface="Lucida Sans Unicode"/>
                <a:cs typeface="Lucida Sans Unicode"/>
              </a:rPr>
              <a:t>=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7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325755">
              <a:lnSpc>
                <a:spcPct val="100000"/>
              </a:lnSpc>
              <a:spcBef>
                <a:spcPts val="1200"/>
              </a:spcBef>
            </a:pPr>
            <a:r>
              <a:rPr dirty="0" sz="1200" spc="-60">
                <a:latin typeface="Tahoma"/>
                <a:cs typeface="Tahoma"/>
              </a:rPr>
              <a:t>Graficament</a:t>
            </a:r>
            <a:r>
              <a:rPr dirty="0" sz="1200" spc="-60">
                <a:latin typeface="Tahoma"/>
                <a:cs typeface="Tahoma"/>
              </a:rPr>
              <a:t>e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iniettiva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riconosce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due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60">
                <a:latin typeface="Tahoma"/>
                <a:cs typeface="Tahoma"/>
              </a:rPr>
              <a:t>frecce </a:t>
            </a:r>
            <a:r>
              <a:rPr dirty="0" sz="1200" spc="-40">
                <a:latin typeface="Tahoma"/>
                <a:cs typeface="Tahoma"/>
              </a:rPr>
              <a:t>distinte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colpiscono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mai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5" b="1">
                <a:latin typeface="Arial"/>
                <a:cs typeface="Arial"/>
              </a:rPr>
              <a:t>lo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95" b="1">
                <a:latin typeface="Arial"/>
                <a:cs typeface="Arial"/>
              </a:rPr>
              <a:t>stesso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55">
                <a:latin typeface="Tahoma"/>
                <a:cs typeface="Tahoma"/>
              </a:rPr>
              <a:t>ersaglio.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32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33841"/>
            <a:ext cx="430530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cia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ognuno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Stati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Uniti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capitale,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iniettiva: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Stati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distinti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avere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stessa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cit</a:t>
            </a:r>
            <a:r>
              <a:rPr dirty="0" sz="1200" spc="-1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capitale.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33/41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99443" rIns="0" bIns="0" rtlCol="0" vert="horz">
            <a:spAutoFit/>
          </a:bodyPr>
          <a:lstStyle/>
          <a:p>
            <a:pPr marL="12700" marR="25400">
              <a:lnSpc>
                <a:spcPct val="100000"/>
              </a:lnSpc>
            </a:pPr>
            <a:r>
              <a:rPr dirty="0" spc="-25"/>
              <a:t>La</a:t>
            </a:r>
            <a:r>
              <a:rPr dirty="0" spc="15"/>
              <a:t> </a:t>
            </a:r>
            <a:r>
              <a:rPr dirty="0" spc="-60"/>
              <a:t>funzione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ass</a:t>
            </a:r>
            <a:r>
              <a:rPr dirty="0" spc="-65"/>
              <a:t>o</a:t>
            </a:r>
            <a:r>
              <a:rPr dirty="0" spc="-40"/>
              <a:t>cia</a:t>
            </a:r>
            <a:r>
              <a:rPr dirty="0" spc="15"/>
              <a:t> </a:t>
            </a:r>
            <a:r>
              <a:rPr dirty="0" spc="-75"/>
              <a:t>ad</a:t>
            </a:r>
            <a:r>
              <a:rPr dirty="0" spc="10"/>
              <a:t> </a:t>
            </a:r>
            <a:r>
              <a:rPr dirty="0" spc="-75"/>
              <a:t>ognuno</a:t>
            </a:r>
            <a:r>
              <a:rPr dirty="0" spc="15"/>
              <a:t> </a:t>
            </a:r>
            <a:r>
              <a:rPr dirty="0" spc="-60"/>
              <a:t>degli</a:t>
            </a:r>
            <a:r>
              <a:rPr dirty="0" spc="10"/>
              <a:t> </a:t>
            </a:r>
            <a:r>
              <a:rPr dirty="0" spc="-10"/>
              <a:t>Stati</a:t>
            </a:r>
            <a:r>
              <a:rPr dirty="0" spc="10"/>
              <a:t> </a:t>
            </a:r>
            <a:r>
              <a:rPr dirty="0" spc="-10"/>
              <a:t>Uniti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80"/>
              <a:t>sua</a:t>
            </a:r>
            <a:r>
              <a:rPr dirty="0" spc="15"/>
              <a:t> </a:t>
            </a:r>
            <a:r>
              <a:rPr dirty="0" spc="-45"/>
              <a:t>capitale,</a:t>
            </a:r>
            <a:r>
              <a:rPr dirty="0" spc="-15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60"/>
              <a:t>funzione</a:t>
            </a:r>
            <a:r>
              <a:rPr dirty="0" spc="15"/>
              <a:t> </a:t>
            </a:r>
            <a:r>
              <a:rPr dirty="0" spc="-45"/>
              <a:t>iniettiva:</a:t>
            </a:r>
            <a:r>
              <a:rPr dirty="0" spc="145"/>
              <a:t> </a:t>
            </a:r>
            <a:r>
              <a:rPr dirty="0" spc="-90"/>
              <a:t>due</a:t>
            </a:r>
            <a:r>
              <a:rPr dirty="0" spc="10"/>
              <a:t> </a:t>
            </a:r>
            <a:r>
              <a:rPr dirty="0" spc="-10"/>
              <a:t>Stati</a:t>
            </a:r>
            <a:r>
              <a:rPr dirty="0" spc="10"/>
              <a:t> </a:t>
            </a:r>
            <a:r>
              <a:rPr dirty="0" spc="-30"/>
              <a:t>distinti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80"/>
              <a:t>ossono</a:t>
            </a:r>
            <a:r>
              <a:rPr dirty="0" spc="10"/>
              <a:t> </a:t>
            </a:r>
            <a:r>
              <a:rPr dirty="0" spc="-85"/>
              <a:t>avere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75"/>
              <a:t>stessa</a:t>
            </a:r>
            <a:r>
              <a:rPr dirty="0" spc="-50"/>
              <a:t> </a:t>
            </a:r>
            <a:r>
              <a:rPr dirty="0"/>
              <a:t>cit</a:t>
            </a:r>
            <a:r>
              <a:rPr dirty="0" spc="-1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45"/>
              <a:t>capitale.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pc="-25"/>
              <a:t>La</a:t>
            </a:r>
            <a:r>
              <a:rPr dirty="0" spc="15"/>
              <a:t> </a:t>
            </a:r>
            <a:r>
              <a:rPr dirty="0" spc="-60"/>
              <a:t>funzione</a:t>
            </a:r>
            <a:r>
              <a:rPr dirty="0" spc="15"/>
              <a:t> </a:t>
            </a:r>
            <a:r>
              <a:rPr dirty="0" spc="-55"/>
              <a:t>costante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35"/>
              <a:t>iniettiva</a:t>
            </a:r>
            <a:r>
              <a:rPr dirty="0" spc="15"/>
              <a:t> </a:t>
            </a:r>
            <a:r>
              <a:rPr dirty="0" spc="-100"/>
              <a:t>se</a:t>
            </a:r>
            <a:r>
              <a:rPr dirty="0" spc="10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50"/>
              <a:t>rtenza</a:t>
            </a:r>
            <a:r>
              <a:rPr dirty="0" spc="10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50"/>
              <a:t>p</a:t>
            </a:r>
            <a:r>
              <a:rPr dirty="0" spc="-25"/>
              <a:t>i</a:t>
            </a:r>
            <a:r>
              <a:rPr dirty="0" spc="-670"/>
              <a:t>u</a:t>
            </a:r>
            <a:r>
              <a:rPr dirty="0" spc="-75"/>
              <a:t>`</a:t>
            </a:r>
            <a:r>
              <a:rPr dirty="0" spc="20"/>
              <a:t> </a:t>
            </a:r>
            <a:r>
              <a:rPr dirty="0" spc="-35"/>
              <a:t>di</a:t>
            </a:r>
            <a:r>
              <a:rPr dirty="0" spc="-3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65"/>
              <a:t>elemento.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33/41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/>
          <p:nvPr/>
        </p:nvSpPr>
        <p:spPr>
          <a:xfrm>
            <a:off x="1404000" y="2148880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84013" y="2148880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7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833841"/>
            <a:ext cx="4326255" cy="141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54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cia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ognuno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Stati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Uniti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capitale,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iniettiva: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Stati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distinti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avere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stessa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cit</a:t>
            </a:r>
            <a:r>
              <a:rPr dirty="0" sz="1200" spc="-1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capitale.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costante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iniettiva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rtenza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80">
                <a:latin typeface="Tahoma"/>
                <a:cs typeface="Tahoma"/>
              </a:rPr>
              <a:t>Nemmeno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iniettiva: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950">
              <a:latin typeface="Times New Roman"/>
              <a:cs typeface="Times New Roman"/>
            </a:endParaRPr>
          </a:p>
          <a:p>
            <a:pPr algn="ctr" marR="14604">
              <a:lnSpc>
                <a:spcPct val="100000"/>
              </a:lnSpc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4888" y="2215855"/>
            <a:ext cx="996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3382" y="2307866"/>
            <a:ext cx="102235" cy="41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8499"/>
              </a:lnSpc>
            </a:pPr>
            <a:r>
              <a:rPr dirty="0" sz="1200" spc="-60" i="1">
                <a:latin typeface="Trebuchet MS"/>
                <a:cs typeface="Trebuchet MS"/>
              </a:rPr>
              <a:t>a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64004" y="2400882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108002"/>
                </a:moveTo>
                <a:lnTo>
                  <a:pt x="108001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64004" y="2292880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0"/>
                </a:moveTo>
                <a:lnTo>
                  <a:pt x="1080013" y="10800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4004" y="2619406"/>
            <a:ext cx="1055370" cy="106045"/>
          </a:xfrm>
          <a:custGeom>
            <a:avLst/>
            <a:gdLst/>
            <a:ahLst/>
            <a:cxnLst/>
            <a:rect l="l" t="t" r="r" b="b"/>
            <a:pathLst>
              <a:path w="1055370" h="106044">
                <a:moveTo>
                  <a:pt x="0" y="105482"/>
                </a:moveTo>
                <a:lnTo>
                  <a:pt x="105481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01677" y="2600756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4" h="40639">
                <a:moveTo>
                  <a:pt x="0" y="0"/>
                </a:moveTo>
                <a:lnTo>
                  <a:pt x="17137" y="18650"/>
                </a:lnTo>
                <a:lnTo>
                  <a:pt x="4031" y="40324"/>
                </a:lnTo>
                <a:lnTo>
                  <a:pt x="42340" y="161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39725" y="2270225"/>
            <a:ext cx="1129665" cy="480059"/>
          </a:xfrm>
          <a:custGeom>
            <a:avLst/>
            <a:gdLst/>
            <a:ahLst/>
            <a:cxnLst/>
            <a:rect l="l" t="t" r="r" b="b"/>
            <a:pathLst>
              <a:path w="1129664" h="480060">
                <a:moveTo>
                  <a:pt x="35567" y="216004"/>
                </a:moveTo>
                <a:lnTo>
                  <a:pt x="17789" y="216763"/>
                </a:lnTo>
                <a:lnTo>
                  <a:pt x="6043" y="222475"/>
                </a:lnTo>
                <a:lnTo>
                  <a:pt x="0" y="231715"/>
                </a:lnTo>
                <a:lnTo>
                  <a:pt x="2234" y="248132"/>
                </a:lnTo>
                <a:lnTo>
                  <a:pt x="9713" y="258900"/>
                </a:lnTo>
                <a:lnTo>
                  <a:pt x="20783" y="263720"/>
                </a:lnTo>
                <a:lnTo>
                  <a:pt x="35881" y="260504"/>
                </a:lnTo>
                <a:lnTo>
                  <a:pt x="45853" y="251654"/>
                </a:lnTo>
                <a:lnTo>
                  <a:pt x="49580" y="239093"/>
                </a:lnTo>
                <a:lnTo>
                  <a:pt x="49584" y="238659"/>
                </a:lnTo>
                <a:lnTo>
                  <a:pt x="45691" y="225167"/>
                </a:lnTo>
                <a:lnTo>
                  <a:pt x="35567" y="216004"/>
                </a:lnTo>
                <a:close/>
              </a:path>
              <a:path w="1129664" h="480060">
                <a:moveTo>
                  <a:pt x="35567" y="0"/>
                </a:moveTo>
                <a:lnTo>
                  <a:pt x="17789" y="758"/>
                </a:lnTo>
                <a:lnTo>
                  <a:pt x="6043" y="6471"/>
                </a:lnTo>
                <a:lnTo>
                  <a:pt x="0" y="15710"/>
                </a:lnTo>
                <a:lnTo>
                  <a:pt x="2234" y="32128"/>
                </a:lnTo>
                <a:lnTo>
                  <a:pt x="9713" y="42895"/>
                </a:lnTo>
                <a:lnTo>
                  <a:pt x="20783" y="47715"/>
                </a:lnTo>
                <a:lnTo>
                  <a:pt x="35881" y="44499"/>
                </a:lnTo>
                <a:lnTo>
                  <a:pt x="45853" y="35650"/>
                </a:lnTo>
                <a:lnTo>
                  <a:pt x="49580" y="23089"/>
                </a:lnTo>
                <a:lnTo>
                  <a:pt x="49584" y="22654"/>
                </a:lnTo>
                <a:lnTo>
                  <a:pt x="45691" y="9163"/>
                </a:lnTo>
                <a:lnTo>
                  <a:pt x="35567" y="0"/>
                </a:lnTo>
                <a:close/>
              </a:path>
              <a:path w="1129664" h="480060">
                <a:moveTo>
                  <a:pt x="35567" y="432009"/>
                </a:moveTo>
                <a:lnTo>
                  <a:pt x="17789" y="432768"/>
                </a:lnTo>
                <a:lnTo>
                  <a:pt x="6043" y="438480"/>
                </a:lnTo>
                <a:lnTo>
                  <a:pt x="0" y="447719"/>
                </a:lnTo>
                <a:lnTo>
                  <a:pt x="2234" y="464137"/>
                </a:lnTo>
                <a:lnTo>
                  <a:pt x="9713" y="474904"/>
                </a:lnTo>
                <a:lnTo>
                  <a:pt x="20783" y="479725"/>
                </a:lnTo>
                <a:lnTo>
                  <a:pt x="35881" y="476509"/>
                </a:lnTo>
                <a:lnTo>
                  <a:pt x="45853" y="467659"/>
                </a:lnTo>
                <a:lnTo>
                  <a:pt x="49580" y="455098"/>
                </a:lnTo>
                <a:lnTo>
                  <a:pt x="49584" y="454663"/>
                </a:lnTo>
                <a:lnTo>
                  <a:pt x="45691" y="441172"/>
                </a:lnTo>
                <a:lnTo>
                  <a:pt x="35567" y="432009"/>
                </a:lnTo>
                <a:close/>
              </a:path>
              <a:path w="1129664" h="480060">
                <a:moveTo>
                  <a:pt x="1115580" y="108002"/>
                </a:moveTo>
                <a:lnTo>
                  <a:pt x="1097803" y="108761"/>
                </a:lnTo>
                <a:lnTo>
                  <a:pt x="1086056" y="114473"/>
                </a:lnTo>
                <a:lnTo>
                  <a:pt x="1080013" y="123712"/>
                </a:lnTo>
                <a:lnTo>
                  <a:pt x="1082247" y="140130"/>
                </a:lnTo>
                <a:lnTo>
                  <a:pt x="1089726" y="150897"/>
                </a:lnTo>
                <a:lnTo>
                  <a:pt x="1100796" y="155718"/>
                </a:lnTo>
                <a:lnTo>
                  <a:pt x="1115895" y="152502"/>
                </a:lnTo>
                <a:lnTo>
                  <a:pt x="1125866" y="143652"/>
                </a:lnTo>
                <a:lnTo>
                  <a:pt x="1129593" y="131091"/>
                </a:lnTo>
                <a:lnTo>
                  <a:pt x="1129597" y="130656"/>
                </a:lnTo>
                <a:lnTo>
                  <a:pt x="1125705" y="117165"/>
                </a:lnTo>
                <a:lnTo>
                  <a:pt x="1115580" y="108002"/>
                </a:lnTo>
                <a:close/>
              </a:path>
              <a:path w="1129664" h="480060">
                <a:moveTo>
                  <a:pt x="1115580" y="324006"/>
                </a:moveTo>
                <a:lnTo>
                  <a:pt x="1097803" y="324765"/>
                </a:lnTo>
                <a:lnTo>
                  <a:pt x="1086056" y="330478"/>
                </a:lnTo>
                <a:lnTo>
                  <a:pt x="1080013" y="339717"/>
                </a:lnTo>
                <a:lnTo>
                  <a:pt x="1082247" y="356135"/>
                </a:lnTo>
                <a:lnTo>
                  <a:pt x="1089726" y="366902"/>
                </a:lnTo>
                <a:lnTo>
                  <a:pt x="1100796" y="371722"/>
                </a:lnTo>
                <a:lnTo>
                  <a:pt x="1115895" y="368506"/>
                </a:lnTo>
                <a:lnTo>
                  <a:pt x="1125866" y="359656"/>
                </a:lnTo>
                <a:lnTo>
                  <a:pt x="1129593" y="347096"/>
                </a:lnTo>
                <a:lnTo>
                  <a:pt x="1129597" y="346661"/>
                </a:lnTo>
                <a:lnTo>
                  <a:pt x="1125705" y="333170"/>
                </a:lnTo>
                <a:lnTo>
                  <a:pt x="1115580" y="324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33/41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F</a:t>
            </a:r>
            <a:r>
              <a:rPr dirty="0" spc="-60"/>
              <a:t>unzioni</a:t>
            </a:r>
            <a:r>
              <a:rPr dirty="0" spc="160"/>
              <a:t> </a:t>
            </a:r>
            <a:r>
              <a:rPr dirty="0" spc="-40"/>
              <a:t>suriettive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68001"/>
            <a:ext cx="4266565" cy="1848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suriettiva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endParaRPr sz="1200">
              <a:latin typeface="Tahoma"/>
              <a:cs typeface="Tahoma"/>
            </a:endParaRPr>
          </a:p>
          <a:p>
            <a:pPr algn="ctr" marL="69215">
              <a:lnSpc>
                <a:spcPct val="100000"/>
              </a:lnSpc>
              <a:spcBef>
                <a:spcPts val="1200"/>
              </a:spcBef>
            </a:pPr>
            <a:r>
              <a:rPr dirty="0" sz="1200" spc="-110">
                <a:latin typeface="Tahoma"/>
                <a:cs typeface="Tahoma"/>
              </a:rPr>
              <a:t>Im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1200" spc="-75">
                <a:latin typeface="Tahoma"/>
                <a:cs typeface="Tahoma"/>
              </a:rPr>
              <a:t>ovvero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immagine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-65">
                <a:latin typeface="Tahoma"/>
                <a:cs typeface="Tahoma"/>
              </a:rPr>
              <a:t> 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dominio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rmalmente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suriettiva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6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endParaRPr sz="1200">
              <a:latin typeface="Tahoma"/>
              <a:cs typeface="Tahoma"/>
            </a:endParaRPr>
          </a:p>
          <a:p>
            <a:pPr algn="ctr" marL="69215">
              <a:lnSpc>
                <a:spcPct val="100000"/>
              </a:lnSpc>
              <a:spcBef>
                <a:spcPts val="5"/>
              </a:spcBef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121920">
              <a:lnSpc>
                <a:spcPct val="100000"/>
              </a:lnSpc>
              <a:spcBef>
                <a:spcPts val="650"/>
              </a:spcBef>
            </a:pPr>
            <a:r>
              <a:rPr dirty="0" sz="1200" spc="-60">
                <a:latin typeface="Tahoma"/>
                <a:cs typeface="Tahoma"/>
              </a:rPr>
              <a:t>Graficament</a:t>
            </a:r>
            <a:r>
              <a:rPr dirty="0" sz="1200" spc="-60">
                <a:latin typeface="Tahoma"/>
                <a:cs typeface="Tahoma"/>
              </a:rPr>
              <a:t>e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suriettiva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riconosce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0" b="1">
                <a:latin typeface="Arial"/>
                <a:cs typeface="Arial"/>
              </a:rPr>
              <a:t>tutti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30">
                <a:latin typeface="Tahoma"/>
                <a:cs typeface="Tahoma"/>
              </a:rPr>
              <a:t>gli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rrivo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colpiti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almeno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una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0">
                <a:latin typeface="Tahoma"/>
                <a:cs typeface="Tahoma"/>
              </a:rPr>
              <a:t>freccia.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34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/>
          <p:nvPr/>
        </p:nvSpPr>
        <p:spPr>
          <a:xfrm>
            <a:off x="1404000" y="1065405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84013" y="1065405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7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667674"/>
            <a:ext cx="2187575" cy="501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suriettiva: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9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4888" y="1132380"/>
            <a:ext cx="996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3382" y="1224391"/>
            <a:ext cx="102235" cy="41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8499"/>
              </a:lnSpc>
            </a:pPr>
            <a:r>
              <a:rPr dirty="0" sz="1200" spc="-60" i="1">
                <a:latin typeface="Trebuchet MS"/>
                <a:cs typeface="Trebuchet MS"/>
              </a:rPr>
              <a:t>a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64004" y="1317407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4">
                <a:moveTo>
                  <a:pt x="0" y="108002"/>
                </a:moveTo>
                <a:lnTo>
                  <a:pt x="108001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64004" y="1209405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4">
                <a:moveTo>
                  <a:pt x="0" y="0"/>
                </a:moveTo>
                <a:lnTo>
                  <a:pt x="1080013" y="10800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4004" y="1535931"/>
            <a:ext cx="1055370" cy="106045"/>
          </a:xfrm>
          <a:custGeom>
            <a:avLst/>
            <a:gdLst/>
            <a:ahLst/>
            <a:cxnLst/>
            <a:rect l="l" t="t" r="r" b="b"/>
            <a:pathLst>
              <a:path w="1055370" h="106044">
                <a:moveTo>
                  <a:pt x="0" y="105482"/>
                </a:moveTo>
                <a:lnTo>
                  <a:pt x="105481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01677" y="1517281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4" h="40640">
                <a:moveTo>
                  <a:pt x="0" y="0"/>
                </a:moveTo>
                <a:lnTo>
                  <a:pt x="17137" y="18650"/>
                </a:lnTo>
                <a:lnTo>
                  <a:pt x="4031" y="40324"/>
                </a:lnTo>
                <a:lnTo>
                  <a:pt x="42340" y="161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39725" y="1186750"/>
            <a:ext cx="1129665" cy="480059"/>
          </a:xfrm>
          <a:custGeom>
            <a:avLst/>
            <a:gdLst/>
            <a:ahLst/>
            <a:cxnLst/>
            <a:rect l="l" t="t" r="r" b="b"/>
            <a:pathLst>
              <a:path w="1129664" h="480060">
                <a:moveTo>
                  <a:pt x="35567" y="216004"/>
                </a:moveTo>
                <a:lnTo>
                  <a:pt x="17789" y="216763"/>
                </a:lnTo>
                <a:lnTo>
                  <a:pt x="6043" y="222475"/>
                </a:lnTo>
                <a:lnTo>
                  <a:pt x="0" y="231715"/>
                </a:lnTo>
                <a:lnTo>
                  <a:pt x="2234" y="248132"/>
                </a:lnTo>
                <a:lnTo>
                  <a:pt x="9713" y="258900"/>
                </a:lnTo>
                <a:lnTo>
                  <a:pt x="20783" y="263720"/>
                </a:lnTo>
                <a:lnTo>
                  <a:pt x="35881" y="260504"/>
                </a:lnTo>
                <a:lnTo>
                  <a:pt x="45853" y="251654"/>
                </a:lnTo>
                <a:lnTo>
                  <a:pt x="49580" y="239093"/>
                </a:lnTo>
                <a:lnTo>
                  <a:pt x="49584" y="238659"/>
                </a:lnTo>
                <a:lnTo>
                  <a:pt x="45691" y="225167"/>
                </a:lnTo>
                <a:lnTo>
                  <a:pt x="35567" y="216004"/>
                </a:lnTo>
                <a:close/>
              </a:path>
              <a:path w="1129664" h="480060">
                <a:moveTo>
                  <a:pt x="35567" y="0"/>
                </a:moveTo>
                <a:lnTo>
                  <a:pt x="17789" y="758"/>
                </a:lnTo>
                <a:lnTo>
                  <a:pt x="6043" y="6471"/>
                </a:lnTo>
                <a:lnTo>
                  <a:pt x="0" y="15710"/>
                </a:lnTo>
                <a:lnTo>
                  <a:pt x="2234" y="32128"/>
                </a:lnTo>
                <a:lnTo>
                  <a:pt x="9713" y="42895"/>
                </a:lnTo>
                <a:lnTo>
                  <a:pt x="20783" y="47715"/>
                </a:lnTo>
                <a:lnTo>
                  <a:pt x="35881" y="44499"/>
                </a:lnTo>
                <a:lnTo>
                  <a:pt x="45853" y="35650"/>
                </a:lnTo>
                <a:lnTo>
                  <a:pt x="49580" y="23089"/>
                </a:lnTo>
                <a:lnTo>
                  <a:pt x="49584" y="22654"/>
                </a:lnTo>
                <a:lnTo>
                  <a:pt x="45691" y="9163"/>
                </a:lnTo>
                <a:lnTo>
                  <a:pt x="35567" y="0"/>
                </a:lnTo>
                <a:close/>
              </a:path>
              <a:path w="1129664" h="480060">
                <a:moveTo>
                  <a:pt x="35567" y="432009"/>
                </a:moveTo>
                <a:lnTo>
                  <a:pt x="17789" y="432768"/>
                </a:lnTo>
                <a:lnTo>
                  <a:pt x="6043" y="438480"/>
                </a:lnTo>
                <a:lnTo>
                  <a:pt x="0" y="447719"/>
                </a:lnTo>
                <a:lnTo>
                  <a:pt x="2234" y="464137"/>
                </a:lnTo>
                <a:lnTo>
                  <a:pt x="9713" y="474904"/>
                </a:lnTo>
                <a:lnTo>
                  <a:pt x="20783" y="479725"/>
                </a:lnTo>
                <a:lnTo>
                  <a:pt x="35881" y="476509"/>
                </a:lnTo>
                <a:lnTo>
                  <a:pt x="45853" y="467659"/>
                </a:lnTo>
                <a:lnTo>
                  <a:pt x="49580" y="455098"/>
                </a:lnTo>
                <a:lnTo>
                  <a:pt x="49584" y="454663"/>
                </a:lnTo>
                <a:lnTo>
                  <a:pt x="45691" y="441172"/>
                </a:lnTo>
                <a:lnTo>
                  <a:pt x="35567" y="432009"/>
                </a:lnTo>
                <a:close/>
              </a:path>
              <a:path w="1129664" h="480060">
                <a:moveTo>
                  <a:pt x="1115580" y="108002"/>
                </a:moveTo>
                <a:lnTo>
                  <a:pt x="1097803" y="108761"/>
                </a:lnTo>
                <a:lnTo>
                  <a:pt x="1086056" y="114473"/>
                </a:lnTo>
                <a:lnTo>
                  <a:pt x="1080013" y="123712"/>
                </a:lnTo>
                <a:lnTo>
                  <a:pt x="1082247" y="140130"/>
                </a:lnTo>
                <a:lnTo>
                  <a:pt x="1089726" y="150897"/>
                </a:lnTo>
                <a:lnTo>
                  <a:pt x="1100796" y="155718"/>
                </a:lnTo>
                <a:lnTo>
                  <a:pt x="1115895" y="152502"/>
                </a:lnTo>
                <a:lnTo>
                  <a:pt x="1125866" y="143652"/>
                </a:lnTo>
                <a:lnTo>
                  <a:pt x="1129593" y="131091"/>
                </a:lnTo>
                <a:lnTo>
                  <a:pt x="1129597" y="130656"/>
                </a:lnTo>
                <a:lnTo>
                  <a:pt x="1125705" y="117165"/>
                </a:lnTo>
                <a:lnTo>
                  <a:pt x="1115580" y="108002"/>
                </a:lnTo>
                <a:close/>
              </a:path>
              <a:path w="1129664" h="480060">
                <a:moveTo>
                  <a:pt x="1115580" y="324006"/>
                </a:moveTo>
                <a:lnTo>
                  <a:pt x="1097803" y="324765"/>
                </a:lnTo>
                <a:lnTo>
                  <a:pt x="1086056" y="330478"/>
                </a:lnTo>
                <a:lnTo>
                  <a:pt x="1080013" y="339717"/>
                </a:lnTo>
                <a:lnTo>
                  <a:pt x="1082247" y="356135"/>
                </a:lnTo>
                <a:lnTo>
                  <a:pt x="1089726" y="366902"/>
                </a:lnTo>
                <a:lnTo>
                  <a:pt x="1100796" y="371722"/>
                </a:lnTo>
                <a:lnTo>
                  <a:pt x="1115895" y="368506"/>
                </a:lnTo>
                <a:lnTo>
                  <a:pt x="1125866" y="359656"/>
                </a:lnTo>
                <a:lnTo>
                  <a:pt x="1129593" y="347096"/>
                </a:lnTo>
                <a:lnTo>
                  <a:pt x="1129597" y="346661"/>
                </a:lnTo>
                <a:lnTo>
                  <a:pt x="1125705" y="333170"/>
                </a:lnTo>
                <a:lnTo>
                  <a:pt x="1115580" y="324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966" y="1971164"/>
            <a:ext cx="4088765" cy="1297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984885">
              <a:lnSpc>
                <a:spcPct val="100000"/>
              </a:lnSpc>
            </a:pPr>
            <a:r>
              <a:rPr dirty="0" sz="1200" spc="-20" i="1">
                <a:latin typeface="Trebuchet MS"/>
                <a:cs typeface="Trebuchet MS"/>
              </a:rPr>
              <a:t>g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{</a:t>
            </a:r>
            <a:r>
              <a:rPr dirty="0" sz="1200" spc="-10">
                <a:latin typeface="Tahoma"/>
                <a:cs typeface="Tahoma"/>
              </a:rPr>
              <a:t>Stati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Unit</a:t>
            </a:r>
            <a:r>
              <a:rPr dirty="0" sz="1200" spc="-15">
                <a:latin typeface="Tahoma"/>
                <a:cs typeface="Tahoma"/>
              </a:rPr>
              <a:t>i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40">
                <a:latin typeface="Trebuchet MS"/>
                <a:cs typeface="Trebuchet MS"/>
              </a:rPr>
              <a:t>{</a:t>
            </a:r>
            <a:r>
              <a:rPr dirty="0" sz="1200" spc="5">
                <a:latin typeface="Tahoma"/>
                <a:cs typeface="Tahoma"/>
              </a:rPr>
              <a:t>Cit</a:t>
            </a:r>
            <a:r>
              <a:rPr dirty="0" sz="120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american</a:t>
            </a:r>
            <a:r>
              <a:rPr dirty="0" sz="1200" spc="-75">
                <a:latin typeface="Tahoma"/>
                <a:cs typeface="Tahoma"/>
              </a:rPr>
              <a:t>e</a:t>
            </a:r>
            <a:r>
              <a:rPr dirty="0" sz="1200" spc="145">
                <a:latin typeface="Trebuchet MS"/>
                <a:cs typeface="Trebuchet MS"/>
              </a:rPr>
              <a:t>}</a:t>
            </a:r>
            <a:endParaRPr sz="1200">
              <a:latin typeface="Trebuchet MS"/>
              <a:cs typeface="Trebuchet MS"/>
            </a:endParaRPr>
          </a:p>
          <a:p>
            <a:pPr marL="1778635">
              <a:lnSpc>
                <a:spcPct val="100000"/>
              </a:lnSpc>
              <a:spcBef>
                <a:spcPts val="1200"/>
              </a:spcBef>
            </a:pPr>
            <a:r>
              <a:rPr dirty="0" sz="1200" spc="65" i="1">
                <a:latin typeface="Trebuchet MS"/>
                <a:cs typeface="Trebuchet MS"/>
              </a:rPr>
              <a:t>S</a:t>
            </a:r>
            <a:r>
              <a:rPr dirty="0" sz="1200" spc="40" i="1">
                <a:latin typeface="Trebuchet MS"/>
                <a:cs typeface="Trebuchet MS"/>
              </a:rPr>
              <a:t> </a:t>
            </a:r>
            <a:r>
              <a:rPr dirty="0" sz="1200" spc="585">
                <a:latin typeface="Lucida Sans Unicode"/>
                <a:cs typeface="Lucida Sans Unicode"/>
              </a:rPr>
              <a:t>(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50">
                <a:latin typeface="Tahoma"/>
                <a:cs typeface="Tahoma"/>
              </a:rPr>
              <a:t>capitale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65" i="1">
                <a:latin typeface="Trebuchet MS"/>
                <a:cs typeface="Trebuchet MS"/>
              </a:rPr>
              <a:t>S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50"/>
              </a:spcBef>
            </a:pP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suriettiva,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35">
                <a:latin typeface="Tahoma"/>
                <a:cs typeface="Tahoma"/>
              </a:rPr>
              <a:t>oi</a:t>
            </a:r>
            <a:r>
              <a:rPr dirty="0" sz="1200" spc="-45">
                <a:latin typeface="Tahoma"/>
                <a:cs typeface="Tahoma"/>
              </a:rPr>
              <a:t>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tutte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cit</a:t>
            </a:r>
            <a:r>
              <a:rPr dirty="0" sz="1200" spc="-1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americane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capitali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35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F</a:t>
            </a:r>
            <a:r>
              <a:rPr dirty="0" spc="-60"/>
              <a:t>unzioni</a:t>
            </a:r>
            <a:r>
              <a:rPr dirty="0" spc="160"/>
              <a:t> </a:t>
            </a:r>
            <a:r>
              <a:rPr dirty="0" spc="-15"/>
              <a:t>biettive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07739"/>
            <a:ext cx="4336415" cy="2279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iniettiva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suriettiva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b="1">
                <a:latin typeface="Arial"/>
                <a:cs typeface="Arial"/>
              </a:rPr>
              <a:t>biettiva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0" b="1">
                <a:latin typeface="Arial"/>
                <a:cs typeface="Arial"/>
              </a:rPr>
              <a:t>biuniv</a:t>
            </a:r>
            <a:r>
              <a:rPr dirty="0" sz="1200" spc="-40" b="1">
                <a:latin typeface="Arial"/>
                <a:cs typeface="Arial"/>
              </a:rPr>
              <a:t>o</a:t>
            </a:r>
            <a:r>
              <a:rPr dirty="0" sz="1200" spc="-95" b="1">
                <a:latin typeface="Arial"/>
                <a:cs typeface="Arial"/>
              </a:rPr>
              <a:t>c</a:t>
            </a:r>
            <a:r>
              <a:rPr dirty="0" sz="1200" spc="-40" b="1">
                <a:latin typeface="Arial"/>
                <a:cs typeface="Arial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rmalmente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9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biettiva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endParaRPr sz="1200">
              <a:latin typeface="Tahoma"/>
              <a:cs typeface="Tahoma"/>
            </a:endParaRPr>
          </a:p>
          <a:p>
            <a:pPr marL="1290320">
              <a:lnSpc>
                <a:spcPct val="100000"/>
              </a:lnSpc>
              <a:spcBef>
                <a:spcPts val="5"/>
              </a:spcBef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∃</a:t>
            </a:r>
            <a:r>
              <a:rPr dirty="0" sz="1200" spc="-30">
                <a:latin typeface="Tahoma"/>
                <a:cs typeface="Tahoma"/>
              </a:rPr>
              <a:t>!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50"/>
              </a:spcBef>
            </a:pPr>
            <a:r>
              <a:rPr dirty="0" sz="1200" spc="-60">
                <a:latin typeface="Tahoma"/>
                <a:cs typeface="Tahoma"/>
              </a:rPr>
              <a:t>Graficament</a:t>
            </a:r>
            <a:r>
              <a:rPr dirty="0" sz="1200" spc="-60">
                <a:latin typeface="Tahoma"/>
                <a:cs typeface="Tahoma"/>
              </a:rPr>
              <a:t>e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bi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ttiva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riconosce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30" b="1">
                <a:latin typeface="Arial"/>
                <a:cs typeface="Arial"/>
              </a:rPr>
              <a:t>tutti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rrivo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colpiti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esattamente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una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0">
                <a:latin typeface="Tahoma"/>
                <a:cs typeface="Tahoma"/>
              </a:rPr>
              <a:t>freccia.</a:t>
            </a:r>
            <a:endParaRPr sz="1200">
              <a:latin typeface="Tahoma"/>
              <a:cs typeface="Tahoma"/>
            </a:endParaRPr>
          </a:p>
          <a:p>
            <a:pPr marL="12700" marR="89535">
              <a:lnSpc>
                <a:spcPct val="100000"/>
              </a:lnSpc>
              <a:spcBef>
                <a:spcPts val="5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osito,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funzioni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biuniv</a:t>
            </a:r>
            <a:r>
              <a:rPr dirty="0" sz="1200" spc="-2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-60">
                <a:latin typeface="Tahoma"/>
                <a:cs typeface="Tahoma"/>
              </a:rPr>
              <a:t> 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 b="1">
                <a:latin typeface="Arial"/>
                <a:cs typeface="Arial"/>
              </a:rPr>
              <a:t>c</a:t>
            </a:r>
            <a:r>
              <a:rPr dirty="0" sz="1200" spc="-130" b="1">
                <a:latin typeface="Arial"/>
                <a:cs typeface="Arial"/>
              </a:rPr>
              <a:t>o</a:t>
            </a:r>
            <a:r>
              <a:rPr dirty="0" sz="1200" spc="-25" b="1">
                <a:latin typeface="Arial"/>
                <a:cs typeface="Arial"/>
              </a:rPr>
              <a:t>rr</a:t>
            </a:r>
            <a:r>
              <a:rPr dirty="0" sz="1200" spc="-35" b="1">
                <a:latin typeface="Arial"/>
                <a:cs typeface="Arial"/>
              </a:rPr>
              <a:t>i</a:t>
            </a:r>
            <a:r>
              <a:rPr dirty="0" sz="1200" spc="-114" b="1">
                <a:latin typeface="Arial"/>
                <a:cs typeface="Arial"/>
              </a:rPr>
              <a:t>s</a:t>
            </a:r>
            <a:r>
              <a:rPr dirty="0" sz="1200" spc="-90" b="1">
                <a:latin typeface="Arial"/>
                <a:cs typeface="Arial"/>
              </a:rPr>
              <a:t>p</a:t>
            </a:r>
            <a:r>
              <a:rPr dirty="0" sz="1200" spc="-65" b="1">
                <a:latin typeface="Arial"/>
                <a:cs typeface="Arial"/>
              </a:rPr>
              <a:t>ondenze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75" b="1">
                <a:latin typeface="Arial"/>
                <a:cs typeface="Arial"/>
              </a:rPr>
              <a:t>uno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ad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75" b="1">
                <a:latin typeface="Arial"/>
                <a:cs typeface="Arial"/>
              </a:rPr>
              <a:t>uno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senso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dominio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5">
                <a:latin typeface="Tahoma"/>
                <a:cs typeface="Tahoma"/>
              </a:rPr>
              <a:t>ris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rrivo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e,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viceversa,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rrivo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immagine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-65">
                <a:latin typeface="Tahoma"/>
                <a:cs typeface="Tahoma"/>
              </a:rPr>
              <a:t> 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dominio.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36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/>
          <p:nvPr/>
        </p:nvSpPr>
        <p:spPr>
          <a:xfrm>
            <a:off x="953988" y="1391589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20031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14003" y="1211587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4">
                <a:moveTo>
                  <a:pt x="0" y="360004"/>
                </a:moveTo>
                <a:lnTo>
                  <a:pt x="0" y="0"/>
                </a:lnTo>
              </a:path>
            </a:pathLst>
          </a:custGeom>
          <a:ln w="506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14003" y="1198935"/>
            <a:ext cx="0" cy="385445"/>
          </a:xfrm>
          <a:custGeom>
            <a:avLst/>
            <a:gdLst/>
            <a:ahLst/>
            <a:cxnLst/>
            <a:rect l="l" t="t" r="r" b="b"/>
            <a:pathLst>
              <a:path w="0" h="385444">
                <a:moveTo>
                  <a:pt x="0" y="0"/>
                </a:moveTo>
                <a:lnTo>
                  <a:pt x="0" y="385309"/>
                </a:lnTo>
              </a:path>
            </a:pathLst>
          </a:custGeom>
          <a:ln w="26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04000" y="2238618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84013" y="2238618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7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7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35966" y="597367"/>
            <a:ext cx="4262755" cy="1744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biuniv</a:t>
            </a:r>
            <a:r>
              <a:rPr dirty="0" sz="1200" spc="-2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65">
                <a:latin typeface="Tahoma"/>
                <a:cs typeface="Tahoma"/>
              </a:rPr>
              <a:t>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i="1">
                <a:latin typeface="Arial"/>
                <a:cs typeface="Arial"/>
              </a:rPr>
              <a:t>σ</a:t>
            </a:r>
            <a:r>
              <a:rPr dirty="0" baseline="-13888" sz="1200" spc="15" i="1">
                <a:latin typeface="Calibri"/>
                <a:cs typeface="Calibri"/>
              </a:rPr>
              <a:t>r</a:t>
            </a:r>
            <a:r>
              <a:rPr dirty="0" baseline="-13888" sz="1200" i="1">
                <a:latin typeface="Calibri"/>
                <a:cs typeface="Calibri"/>
              </a:rPr>
              <a:t>  </a:t>
            </a:r>
            <a:r>
              <a:rPr dirty="0" baseline="-13888" sz="1200" spc="-22" i="1">
                <a:latin typeface="Calibri"/>
                <a:cs typeface="Calibri"/>
              </a:rPr>
              <a:t> </a:t>
            </a:r>
            <a:r>
              <a:rPr dirty="0" sz="1200" spc="-70">
                <a:latin typeface="Tahoma"/>
                <a:cs typeface="Tahoma"/>
              </a:rPr>
              <a:t>che,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fissa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piano,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cia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piano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suo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simmetrico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algn="ctr" marR="322580">
              <a:lnSpc>
                <a:spcPts val="1355"/>
              </a:lnSpc>
              <a:spcBef>
                <a:spcPts val="1070"/>
              </a:spcBef>
            </a:pPr>
            <a:r>
              <a:rPr dirty="0" sz="1200" spc="90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1647825" indent="1750695">
              <a:lnSpc>
                <a:spcPts val="1355"/>
              </a:lnSpc>
            </a:pPr>
            <a:r>
              <a:rPr dirty="0" sz="1200" spc="-105" i="1">
                <a:latin typeface="Trebuchet MS"/>
                <a:cs typeface="Trebuchet MS"/>
              </a:rPr>
              <a:t>r</a:t>
            </a:r>
            <a:endParaRPr sz="1200">
              <a:latin typeface="Trebuchet MS"/>
              <a:cs typeface="Trebuchet MS"/>
            </a:endParaRPr>
          </a:p>
          <a:p>
            <a:pPr marL="12700" indent="1635125">
              <a:lnSpc>
                <a:spcPct val="100000"/>
              </a:lnSpc>
              <a:spcBef>
                <a:spcPts val="15"/>
              </a:spcBef>
            </a:pPr>
            <a:r>
              <a:rPr dirty="0" sz="1200" spc="-70" i="1">
                <a:latin typeface="Arial"/>
                <a:cs typeface="Arial"/>
              </a:rPr>
              <a:t>σ</a:t>
            </a:r>
            <a:r>
              <a:rPr dirty="0" baseline="-13888" sz="1200" spc="15" i="1">
                <a:latin typeface="Calibri"/>
                <a:cs typeface="Calibri"/>
              </a:rPr>
              <a:t>r</a:t>
            </a:r>
            <a:r>
              <a:rPr dirty="0" baseline="-13888" sz="1200" spc="-67" i="1">
                <a:latin typeface="Calibri"/>
                <a:cs typeface="Calibri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190" i="1">
                <a:latin typeface="Trebuchet MS"/>
                <a:cs typeface="Trebuchet MS"/>
              </a:rPr>
              <a:t>P</a:t>
            </a:r>
            <a:r>
              <a:rPr dirty="0" sz="1200" spc="75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endParaRPr sz="1200">
              <a:latin typeface="Tahoma"/>
              <a:cs typeface="Tahoma"/>
            </a:endParaRPr>
          </a:p>
          <a:p>
            <a:pPr algn="ctr" marL="40640">
              <a:lnSpc>
                <a:spcPct val="100000"/>
              </a:lnSpc>
              <a:spcBef>
                <a:spcPts val="835"/>
              </a:spcBef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24888" y="2305593"/>
            <a:ext cx="996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3382" y="2397592"/>
            <a:ext cx="102235" cy="41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8499"/>
              </a:lnSpc>
            </a:pPr>
            <a:r>
              <a:rPr dirty="0" sz="1200" spc="-60" i="1">
                <a:latin typeface="Trebuchet MS"/>
                <a:cs typeface="Trebuchet MS"/>
              </a:rPr>
              <a:t>a </a:t>
            </a: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64004" y="2490621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108002"/>
                </a:moveTo>
                <a:lnTo>
                  <a:pt x="108001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64004" y="2382618"/>
            <a:ext cx="1080135" cy="108585"/>
          </a:xfrm>
          <a:custGeom>
            <a:avLst/>
            <a:gdLst/>
            <a:ahLst/>
            <a:cxnLst/>
            <a:rect l="l" t="t" r="r" b="b"/>
            <a:pathLst>
              <a:path w="1080135" h="108585">
                <a:moveTo>
                  <a:pt x="0" y="0"/>
                </a:moveTo>
                <a:lnTo>
                  <a:pt x="1080013" y="10800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64004" y="2709145"/>
            <a:ext cx="1055370" cy="106045"/>
          </a:xfrm>
          <a:custGeom>
            <a:avLst/>
            <a:gdLst/>
            <a:ahLst/>
            <a:cxnLst/>
            <a:rect l="l" t="t" r="r" b="b"/>
            <a:pathLst>
              <a:path w="1055370" h="106044">
                <a:moveTo>
                  <a:pt x="0" y="105482"/>
                </a:moveTo>
                <a:lnTo>
                  <a:pt x="105481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01677" y="2690494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4" h="40639">
                <a:moveTo>
                  <a:pt x="0" y="0"/>
                </a:moveTo>
                <a:lnTo>
                  <a:pt x="17137" y="18650"/>
                </a:lnTo>
                <a:lnTo>
                  <a:pt x="4031" y="40324"/>
                </a:lnTo>
                <a:lnTo>
                  <a:pt x="42340" y="161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39725" y="2359964"/>
            <a:ext cx="1129665" cy="480059"/>
          </a:xfrm>
          <a:custGeom>
            <a:avLst/>
            <a:gdLst/>
            <a:ahLst/>
            <a:cxnLst/>
            <a:rect l="l" t="t" r="r" b="b"/>
            <a:pathLst>
              <a:path w="1129664" h="480060">
                <a:moveTo>
                  <a:pt x="35567" y="216004"/>
                </a:moveTo>
                <a:lnTo>
                  <a:pt x="17789" y="216763"/>
                </a:lnTo>
                <a:lnTo>
                  <a:pt x="6043" y="222475"/>
                </a:lnTo>
                <a:lnTo>
                  <a:pt x="0" y="231715"/>
                </a:lnTo>
                <a:lnTo>
                  <a:pt x="2234" y="248132"/>
                </a:lnTo>
                <a:lnTo>
                  <a:pt x="9713" y="258900"/>
                </a:lnTo>
                <a:lnTo>
                  <a:pt x="20783" y="263720"/>
                </a:lnTo>
                <a:lnTo>
                  <a:pt x="35881" y="260504"/>
                </a:lnTo>
                <a:lnTo>
                  <a:pt x="45853" y="251654"/>
                </a:lnTo>
                <a:lnTo>
                  <a:pt x="49580" y="239093"/>
                </a:lnTo>
                <a:lnTo>
                  <a:pt x="49584" y="238659"/>
                </a:lnTo>
                <a:lnTo>
                  <a:pt x="45691" y="225167"/>
                </a:lnTo>
                <a:lnTo>
                  <a:pt x="35567" y="216004"/>
                </a:lnTo>
                <a:close/>
              </a:path>
              <a:path w="1129664" h="480060">
                <a:moveTo>
                  <a:pt x="35567" y="0"/>
                </a:moveTo>
                <a:lnTo>
                  <a:pt x="17789" y="758"/>
                </a:lnTo>
                <a:lnTo>
                  <a:pt x="6043" y="6471"/>
                </a:lnTo>
                <a:lnTo>
                  <a:pt x="0" y="15710"/>
                </a:lnTo>
                <a:lnTo>
                  <a:pt x="2234" y="32128"/>
                </a:lnTo>
                <a:lnTo>
                  <a:pt x="9713" y="42895"/>
                </a:lnTo>
                <a:lnTo>
                  <a:pt x="20783" y="47715"/>
                </a:lnTo>
                <a:lnTo>
                  <a:pt x="35881" y="44499"/>
                </a:lnTo>
                <a:lnTo>
                  <a:pt x="45853" y="35650"/>
                </a:lnTo>
                <a:lnTo>
                  <a:pt x="49580" y="23089"/>
                </a:lnTo>
                <a:lnTo>
                  <a:pt x="49584" y="22654"/>
                </a:lnTo>
                <a:lnTo>
                  <a:pt x="45691" y="9163"/>
                </a:lnTo>
                <a:lnTo>
                  <a:pt x="35567" y="0"/>
                </a:lnTo>
                <a:close/>
              </a:path>
              <a:path w="1129664" h="480060">
                <a:moveTo>
                  <a:pt x="35567" y="432009"/>
                </a:moveTo>
                <a:lnTo>
                  <a:pt x="17789" y="432768"/>
                </a:lnTo>
                <a:lnTo>
                  <a:pt x="6043" y="438480"/>
                </a:lnTo>
                <a:lnTo>
                  <a:pt x="0" y="447719"/>
                </a:lnTo>
                <a:lnTo>
                  <a:pt x="2234" y="464137"/>
                </a:lnTo>
                <a:lnTo>
                  <a:pt x="9713" y="474904"/>
                </a:lnTo>
                <a:lnTo>
                  <a:pt x="20783" y="479725"/>
                </a:lnTo>
                <a:lnTo>
                  <a:pt x="35881" y="476509"/>
                </a:lnTo>
                <a:lnTo>
                  <a:pt x="45853" y="467659"/>
                </a:lnTo>
                <a:lnTo>
                  <a:pt x="49580" y="455098"/>
                </a:lnTo>
                <a:lnTo>
                  <a:pt x="49584" y="454663"/>
                </a:lnTo>
                <a:lnTo>
                  <a:pt x="45691" y="441172"/>
                </a:lnTo>
                <a:lnTo>
                  <a:pt x="35567" y="432009"/>
                </a:lnTo>
                <a:close/>
              </a:path>
              <a:path w="1129664" h="480060">
                <a:moveTo>
                  <a:pt x="1115580" y="108002"/>
                </a:moveTo>
                <a:lnTo>
                  <a:pt x="1097803" y="108761"/>
                </a:lnTo>
                <a:lnTo>
                  <a:pt x="1086056" y="114473"/>
                </a:lnTo>
                <a:lnTo>
                  <a:pt x="1080013" y="123712"/>
                </a:lnTo>
                <a:lnTo>
                  <a:pt x="1082247" y="140130"/>
                </a:lnTo>
                <a:lnTo>
                  <a:pt x="1089726" y="150897"/>
                </a:lnTo>
                <a:lnTo>
                  <a:pt x="1100796" y="155718"/>
                </a:lnTo>
                <a:lnTo>
                  <a:pt x="1115895" y="152502"/>
                </a:lnTo>
                <a:lnTo>
                  <a:pt x="1125866" y="143652"/>
                </a:lnTo>
                <a:lnTo>
                  <a:pt x="1129593" y="131091"/>
                </a:lnTo>
                <a:lnTo>
                  <a:pt x="1129597" y="130656"/>
                </a:lnTo>
                <a:lnTo>
                  <a:pt x="1125705" y="117165"/>
                </a:lnTo>
                <a:lnTo>
                  <a:pt x="1115580" y="108002"/>
                </a:lnTo>
                <a:close/>
              </a:path>
              <a:path w="1129664" h="480060">
                <a:moveTo>
                  <a:pt x="1115580" y="324006"/>
                </a:moveTo>
                <a:lnTo>
                  <a:pt x="1097803" y="324765"/>
                </a:lnTo>
                <a:lnTo>
                  <a:pt x="1086056" y="330478"/>
                </a:lnTo>
                <a:lnTo>
                  <a:pt x="1080013" y="339717"/>
                </a:lnTo>
                <a:lnTo>
                  <a:pt x="1082247" y="356135"/>
                </a:lnTo>
                <a:lnTo>
                  <a:pt x="1089726" y="366902"/>
                </a:lnTo>
                <a:lnTo>
                  <a:pt x="1100796" y="371722"/>
                </a:lnTo>
                <a:lnTo>
                  <a:pt x="1115895" y="368506"/>
                </a:lnTo>
                <a:lnTo>
                  <a:pt x="1125866" y="359656"/>
                </a:lnTo>
                <a:lnTo>
                  <a:pt x="1129593" y="347096"/>
                </a:lnTo>
                <a:lnTo>
                  <a:pt x="1129597" y="346661"/>
                </a:lnTo>
                <a:lnTo>
                  <a:pt x="1125705" y="333170"/>
                </a:lnTo>
                <a:lnTo>
                  <a:pt x="1115580" y="324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3139450"/>
            <a:ext cx="39052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biuniv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80">
                <a:latin typeface="Tahoma"/>
                <a:cs typeface="Tahoma"/>
              </a:rPr>
              <a:t>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pur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suriettiva,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iniettiva.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73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37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Grafico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60"/>
              <a:t>funzioni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148585"/>
            <a:ext cx="4210685" cy="1454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gni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9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dotto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rtesiano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ossibi</a:t>
            </a:r>
            <a:r>
              <a:rPr dirty="0" sz="1200" spc="-35">
                <a:latin typeface="Tahoma"/>
                <a:cs typeface="Tahoma"/>
              </a:rPr>
              <a:t>l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</a:t>
            </a:r>
            <a:r>
              <a:rPr dirty="0" sz="1200" spc="-12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rtesiana.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</a:t>
            </a:r>
            <a:r>
              <a:rPr dirty="0" sz="1200" spc="-45">
                <a:latin typeface="Tahoma"/>
                <a:cs typeface="Tahoma"/>
              </a:rPr>
              <a:t>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abuso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notazione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chiama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b="1">
                <a:latin typeface="Arial"/>
                <a:cs typeface="Arial"/>
              </a:rPr>
              <a:t>grafico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134110">
              <a:lnSpc>
                <a:spcPct val="100000"/>
              </a:lnSpc>
            </a:pPr>
            <a:r>
              <a:rPr dirty="0" sz="1200" spc="-265">
                <a:latin typeface="Arial"/>
                <a:cs typeface="Arial"/>
              </a:rPr>
              <a:t>G</a:t>
            </a:r>
            <a:r>
              <a:rPr dirty="0" baseline="-13888" sz="1200" spc="15" i="1">
                <a:latin typeface="Calibri"/>
                <a:cs typeface="Calibri"/>
              </a:rPr>
              <a:t>f</a:t>
            </a:r>
            <a:r>
              <a:rPr dirty="0" baseline="-13888" sz="1200" spc="15" i="1">
                <a:latin typeface="Calibri"/>
                <a:cs typeface="Calibri"/>
              </a:rPr>
              <a:t>  </a:t>
            </a:r>
            <a:r>
              <a:rPr dirty="0" baseline="-13888" sz="1200" spc="-4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rebuchet MS"/>
                <a:cs typeface="Trebuchet MS"/>
              </a:rPr>
              <a:t>I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r>
              <a:rPr dirty="0" sz="1200" spc="-190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226695">
              <a:lnSpc>
                <a:spcPct val="100000"/>
              </a:lnSpc>
              <a:spcBef>
                <a:spcPts val="120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rtesiana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costituita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punti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grafico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3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×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65">
                <a:latin typeface="Arial"/>
                <a:cs typeface="Arial"/>
              </a:rPr>
              <a:t>G</a:t>
            </a:r>
            <a:r>
              <a:rPr dirty="0" baseline="-13888" sz="1200" spc="15" i="1">
                <a:latin typeface="Calibri"/>
                <a:cs typeface="Calibri"/>
              </a:rPr>
              <a:t>f</a:t>
            </a:r>
            <a:r>
              <a:rPr dirty="0" baseline="-13888" sz="1200" spc="67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38</a:t>
            </a:r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44535"/>
            <a:ext cx="2983230" cy="848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grafico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365885">
              <a:lnSpc>
                <a:spcPct val="100000"/>
              </a:lnSpc>
            </a:pPr>
            <a:r>
              <a:rPr dirty="0" sz="1200" spc="-130" i="1">
                <a:latin typeface="Trebuchet MS"/>
                <a:cs typeface="Trebuchet MS"/>
              </a:rPr>
              <a:t>f</a:t>
            </a:r>
            <a:r>
              <a:rPr dirty="0" sz="1200" spc="-130" i="1">
                <a:latin typeface="Trebuchet MS"/>
                <a:cs typeface="Trebuchet MS"/>
              </a:rPr>
              <a:t> </a:t>
            </a:r>
            <a:r>
              <a:rPr dirty="0" sz="1200" spc="-18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0">
                <a:latin typeface="Tahoma"/>
                <a:cs typeface="Tahoma"/>
              </a:rPr>
              <a:t>g</a:t>
            </a:r>
            <a:r>
              <a:rPr dirty="0" sz="1200" spc="-40">
                <a:latin typeface="Tahoma"/>
                <a:cs typeface="Tahoma"/>
              </a:rPr>
              <a:t>i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considerata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7774" y="1950448"/>
            <a:ext cx="2198370" cy="755650"/>
          </a:xfrm>
          <a:custGeom>
            <a:avLst/>
            <a:gdLst/>
            <a:ahLst/>
            <a:cxnLst/>
            <a:rect l="l" t="t" r="r" b="b"/>
            <a:pathLst>
              <a:path w="2198370" h="755650">
                <a:moveTo>
                  <a:pt x="739649" y="730010"/>
                </a:moveTo>
                <a:lnTo>
                  <a:pt x="725673" y="730010"/>
                </a:lnTo>
                <a:lnTo>
                  <a:pt x="720008" y="735675"/>
                </a:lnTo>
                <a:lnTo>
                  <a:pt x="720008" y="749651"/>
                </a:lnTo>
                <a:lnTo>
                  <a:pt x="725673" y="755316"/>
                </a:lnTo>
                <a:lnTo>
                  <a:pt x="739649" y="755316"/>
                </a:lnTo>
                <a:lnTo>
                  <a:pt x="745314" y="749651"/>
                </a:lnTo>
                <a:lnTo>
                  <a:pt x="745314" y="735675"/>
                </a:lnTo>
                <a:lnTo>
                  <a:pt x="739649" y="730010"/>
                </a:lnTo>
                <a:close/>
              </a:path>
              <a:path w="2198370" h="755650">
                <a:moveTo>
                  <a:pt x="1459658" y="730010"/>
                </a:moveTo>
                <a:lnTo>
                  <a:pt x="1445682" y="730010"/>
                </a:lnTo>
                <a:lnTo>
                  <a:pt x="1440017" y="735675"/>
                </a:lnTo>
                <a:lnTo>
                  <a:pt x="1440017" y="749651"/>
                </a:lnTo>
                <a:lnTo>
                  <a:pt x="1445682" y="755316"/>
                </a:lnTo>
                <a:lnTo>
                  <a:pt x="1459658" y="755316"/>
                </a:lnTo>
                <a:lnTo>
                  <a:pt x="1465323" y="749651"/>
                </a:lnTo>
                <a:lnTo>
                  <a:pt x="1465323" y="735675"/>
                </a:lnTo>
                <a:lnTo>
                  <a:pt x="1459658" y="730010"/>
                </a:lnTo>
                <a:close/>
              </a:path>
              <a:path w="2198370" h="755650">
                <a:moveTo>
                  <a:pt x="2179667" y="730010"/>
                </a:moveTo>
                <a:lnTo>
                  <a:pt x="2165691" y="730010"/>
                </a:lnTo>
                <a:lnTo>
                  <a:pt x="2160026" y="735675"/>
                </a:lnTo>
                <a:lnTo>
                  <a:pt x="2160026" y="749651"/>
                </a:lnTo>
                <a:lnTo>
                  <a:pt x="2165691" y="755316"/>
                </a:lnTo>
                <a:lnTo>
                  <a:pt x="2179667" y="755316"/>
                </a:lnTo>
                <a:lnTo>
                  <a:pt x="2185332" y="749651"/>
                </a:lnTo>
                <a:lnTo>
                  <a:pt x="2185332" y="735675"/>
                </a:lnTo>
                <a:lnTo>
                  <a:pt x="2179667" y="730010"/>
                </a:lnTo>
                <a:close/>
              </a:path>
              <a:path w="2198370" h="755650">
                <a:moveTo>
                  <a:pt x="19640" y="370006"/>
                </a:moveTo>
                <a:lnTo>
                  <a:pt x="5664" y="370006"/>
                </a:lnTo>
                <a:lnTo>
                  <a:pt x="0" y="375671"/>
                </a:lnTo>
                <a:lnTo>
                  <a:pt x="0" y="389646"/>
                </a:lnTo>
                <a:lnTo>
                  <a:pt x="5664" y="395311"/>
                </a:lnTo>
                <a:lnTo>
                  <a:pt x="19640" y="395311"/>
                </a:lnTo>
                <a:lnTo>
                  <a:pt x="25305" y="389646"/>
                </a:lnTo>
                <a:lnTo>
                  <a:pt x="25305" y="375671"/>
                </a:lnTo>
                <a:lnTo>
                  <a:pt x="19640" y="370006"/>
                </a:lnTo>
                <a:close/>
              </a:path>
              <a:path w="2198370" h="755650">
                <a:moveTo>
                  <a:pt x="19640" y="10001"/>
                </a:moveTo>
                <a:lnTo>
                  <a:pt x="5664" y="10001"/>
                </a:lnTo>
                <a:lnTo>
                  <a:pt x="0" y="15666"/>
                </a:lnTo>
                <a:lnTo>
                  <a:pt x="0" y="29642"/>
                </a:lnTo>
                <a:lnTo>
                  <a:pt x="5664" y="35307"/>
                </a:lnTo>
                <a:lnTo>
                  <a:pt x="19640" y="35307"/>
                </a:lnTo>
                <a:lnTo>
                  <a:pt x="25305" y="29642"/>
                </a:lnTo>
                <a:lnTo>
                  <a:pt x="25305" y="15666"/>
                </a:lnTo>
                <a:lnTo>
                  <a:pt x="19640" y="10001"/>
                </a:lnTo>
                <a:close/>
              </a:path>
              <a:path w="2198370" h="755650">
                <a:moveTo>
                  <a:pt x="739649" y="370006"/>
                </a:moveTo>
                <a:lnTo>
                  <a:pt x="725673" y="370006"/>
                </a:lnTo>
                <a:lnTo>
                  <a:pt x="720008" y="375671"/>
                </a:lnTo>
                <a:lnTo>
                  <a:pt x="720008" y="389646"/>
                </a:lnTo>
                <a:lnTo>
                  <a:pt x="725673" y="395311"/>
                </a:lnTo>
                <a:lnTo>
                  <a:pt x="739649" y="395311"/>
                </a:lnTo>
                <a:lnTo>
                  <a:pt x="745314" y="389646"/>
                </a:lnTo>
                <a:lnTo>
                  <a:pt x="745314" y="375671"/>
                </a:lnTo>
                <a:lnTo>
                  <a:pt x="739649" y="370006"/>
                </a:lnTo>
                <a:close/>
              </a:path>
              <a:path w="2198370" h="755650">
                <a:moveTo>
                  <a:pt x="1459658" y="370006"/>
                </a:moveTo>
                <a:lnTo>
                  <a:pt x="1445682" y="370006"/>
                </a:lnTo>
                <a:lnTo>
                  <a:pt x="1440017" y="375671"/>
                </a:lnTo>
                <a:lnTo>
                  <a:pt x="1440017" y="389646"/>
                </a:lnTo>
                <a:lnTo>
                  <a:pt x="1445682" y="395311"/>
                </a:lnTo>
                <a:lnTo>
                  <a:pt x="1459658" y="395311"/>
                </a:lnTo>
                <a:lnTo>
                  <a:pt x="1465323" y="389646"/>
                </a:lnTo>
                <a:lnTo>
                  <a:pt x="1465323" y="375671"/>
                </a:lnTo>
                <a:lnTo>
                  <a:pt x="1459658" y="370006"/>
                </a:lnTo>
                <a:close/>
              </a:path>
              <a:path w="2198370" h="755650">
                <a:moveTo>
                  <a:pt x="2183968" y="360004"/>
                </a:moveTo>
                <a:lnTo>
                  <a:pt x="2166190" y="360763"/>
                </a:lnTo>
                <a:lnTo>
                  <a:pt x="2154443" y="366475"/>
                </a:lnTo>
                <a:lnTo>
                  <a:pt x="2148400" y="375714"/>
                </a:lnTo>
                <a:lnTo>
                  <a:pt x="2150634" y="392132"/>
                </a:lnTo>
                <a:lnTo>
                  <a:pt x="2158113" y="402899"/>
                </a:lnTo>
                <a:lnTo>
                  <a:pt x="2169183" y="407720"/>
                </a:lnTo>
                <a:lnTo>
                  <a:pt x="2184282" y="404504"/>
                </a:lnTo>
                <a:lnTo>
                  <a:pt x="2194254" y="395654"/>
                </a:lnTo>
                <a:lnTo>
                  <a:pt x="2197981" y="383094"/>
                </a:lnTo>
                <a:lnTo>
                  <a:pt x="2197985" y="382658"/>
                </a:lnTo>
                <a:lnTo>
                  <a:pt x="2194092" y="369167"/>
                </a:lnTo>
                <a:lnTo>
                  <a:pt x="2183968" y="360004"/>
                </a:lnTo>
                <a:close/>
              </a:path>
              <a:path w="2198370" h="755650">
                <a:moveTo>
                  <a:pt x="2179667" y="10001"/>
                </a:moveTo>
                <a:lnTo>
                  <a:pt x="2165691" y="10001"/>
                </a:lnTo>
                <a:lnTo>
                  <a:pt x="2160026" y="15666"/>
                </a:lnTo>
                <a:lnTo>
                  <a:pt x="2160026" y="29642"/>
                </a:lnTo>
                <a:lnTo>
                  <a:pt x="2165691" y="35307"/>
                </a:lnTo>
                <a:lnTo>
                  <a:pt x="2179667" y="35307"/>
                </a:lnTo>
                <a:lnTo>
                  <a:pt x="2185332" y="29642"/>
                </a:lnTo>
                <a:lnTo>
                  <a:pt x="2185332" y="15666"/>
                </a:lnTo>
                <a:lnTo>
                  <a:pt x="2179667" y="10001"/>
                </a:lnTo>
                <a:close/>
              </a:path>
              <a:path w="2198370" h="755650">
                <a:moveTo>
                  <a:pt x="743950" y="0"/>
                </a:moveTo>
                <a:lnTo>
                  <a:pt x="726172" y="758"/>
                </a:lnTo>
                <a:lnTo>
                  <a:pt x="714426" y="6471"/>
                </a:lnTo>
                <a:lnTo>
                  <a:pt x="708382" y="15710"/>
                </a:lnTo>
                <a:lnTo>
                  <a:pt x="710617" y="32128"/>
                </a:lnTo>
                <a:lnTo>
                  <a:pt x="718095" y="42895"/>
                </a:lnTo>
                <a:lnTo>
                  <a:pt x="729166" y="47715"/>
                </a:lnTo>
                <a:lnTo>
                  <a:pt x="744264" y="44499"/>
                </a:lnTo>
                <a:lnTo>
                  <a:pt x="754236" y="35650"/>
                </a:lnTo>
                <a:lnTo>
                  <a:pt x="757963" y="23089"/>
                </a:lnTo>
                <a:lnTo>
                  <a:pt x="757967" y="22654"/>
                </a:lnTo>
                <a:lnTo>
                  <a:pt x="754074" y="9163"/>
                </a:lnTo>
                <a:lnTo>
                  <a:pt x="743950" y="0"/>
                </a:lnTo>
                <a:close/>
              </a:path>
              <a:path w="2198370" h="755650">
                <a:moveTo>
                  <a:pt x="1463959" y="0"/>
                </a:moveTo>
                <a:lnTo>
                  <a:pt x="1446181" y="758"/>
                </a:lnTo>
                <a:lnTo>
                  <a:pt x="1434434" y="6471"/>
                </a:lnTo>
                <a:lnTo>
                  <a:pt x="1428391" y="15710"/>
                </a:lnTo>
                <a:lnTo>
                  <a:pt x="1430625" y="32128"/>
                </a:lnTo>
                <a:lnTo>
                  <a:pt x="1438104" y="42895"/>
                </a:lnTo>
                <a:lnTo>
                  <a:pt x="1449174" y="47715"/>
                </a:lnTo>
                <a:lnTo>
                  <a:pt x="1464273" y="44499"/>
                </a:lnTo>
                <a:lnTo>
                  <a:pt x="1474245" y="35650"/>
                </a:lnTo>
                <a:lnTo>
                  <a:pt x="1477972" y="23089"/>
                </a:lnTo>
                <a:lnTo>
                  <a:pt x="1477976" y="22654"/>
                </a:lnTo>
                <a:lnTo>
                  <a:pt x="1474083" y="9163"/>
                </a:lnTo>
                <a:lnTo>
                  <a:pt x="14639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00554" y="2753903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29801" y="2753903"/>
            <a:ext cx="190500" cy="402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87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40557" y="2753903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84668" y="2259073"/>
            <a:ext cx="1022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2415" y="1880092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2055" y="2079076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14496" y="2172784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06736" y="1812790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solidFill>
                  <a:srgbClr val="7F7F7F"/>
                </a:solidFill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39</a:t>
            </a:r>
            <a:r>
              <a:rPr dirty="0" spc="-45"/>
              <a:t>/41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227896" y="1610567"/>
          <a:ext cx="2522855" cy="1085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8"/>
                <a:gridCol w="720008"/>
                <a:gridCol w="720008"/>
                <a:gridCol w="360004"/>
              </a:tblGrid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b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Rap</a:t>
            </a:r>
            <a:r>
              <a:rPr dirty="0" spc="-114"/>
              <a:t>p</a:t>
            </a:r>
            <a:r>
              <a:rPr dirty="0" spc="-60"/>
              <a:t>resentazioni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85"/>
              <a:t>insieme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61565"/>
            <a:ext cx="4336415" cy="1094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lav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intuitivamente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serve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 b="1">
                <a:latin typeface="Arial"/>
                <a:cs typeface="Arial"/>
              </a:rPr>
              <a:t>diagrammi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Eulero-</a:t>
            </a:r>
            <a:r>
              <a:rPr dirty="0" sz="1200" spc="-75" b="1">
                <a:latin typeface="Arial"/>
                <a:cs typeface="Arial"/>
              </a:rPr>
              <a:t>V</a:t>
            </a:r>
            <a:r>
              <a:rPr dirty="0" sz="1200" spc="-65" b="1">
                <a:latin typeface="Arial"/>
                <a:cs typeface="Arial"/>
              </a:rPr>
              <a:t>en</a:t>
            </a:r>
            <a:r>
              <a:rPr dirty="0" sz="1200" spc="-75" b="1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viene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resentato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cerchio,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suoi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vengono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35">
                <a:latin typeface="Tahoma"/>
                <a:cs typeface="Tahoma"/>
              </a:rPr>
              <a:t>entati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suo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interno,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app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rtengono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suo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esterno.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Ov</a:t>
            </a:r>
            <a:r>
              <a:rPr dirty="0" sz="1200" spc="-70">
                <a:latin typeface="Tahoma"/>
                <a:cs typeface="Tahoma"/>
              </a:rPr>
              <a:t>viamente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oggetto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app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rtiene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app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rtiene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altre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35">
                <a:latin typeface="Tahoma"/>
                <a:cs typeface="Tahoma"/>
              </a:rPr>
              <a:t>ossibili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57199" y="2014819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35607" y="2367620"/>
            <a:ext cx="243840" cy="575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2080" marR="5080" indent="-119380">
              <a:lnSpc>
                <a:spcPts val="3130"/>
              </a:lnSpc>
              <a:buFont typeface="Lucida Sans Unicode"/>
              <a:buChar char="●"/>
              <a:tabLst>
                <a:tab pos="133350" algn="l"/>
              </a:tabLst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45" i="1">
                <a:latin typeface="Trebuchet MS"/>
                <a:cs typeface="Trebuchet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8577" y="2281793"/>
            <a:ext cx="21399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2715" indent="-120014">
              <a:lnSpc>
                <a:spcPct val="100000"/>
              </a:lnSpc>
              <a:buFont typeface="Lucida Sans Unicode"/>
              <a:buChar char="●"/>
              <a:tabLst>
                <a:tab pos="133350" algn="l"/>
              </a:tabLst>
            </a:pPr>
            <a:r>
              <a:rPr dirty="0" sz="1200" spc="-75" i="1">
                <a:latin typeface="Trebuchet MS"/>
                <a:cs typeface="Trebuchet MS"/>
              </a:rPr>
              <a:t>x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656346"/>
            <a:ext cx="2989580" cy="848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grafico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tante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367790">
              <a:lnSpc>
                <a:spcPct val="100000"/>
              </a:lnSpc>
            </a:pPr>
            <a:r>
              <a:rPr dirty="0" sz="1200" spc="-20" i="1">
                <a:latin typeface="Trebuchet MS"/>
                <a:cs typeface="Trebuchet MS"/>
              </a:rPr>
              <a:t>g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7774" y="1932731"/>
            <a:ext cx="2198370" cy="755650"/>
          </a:xfrm>
          <a:custGeom>
            <a:avLst/>
            <a:gdLst/>
            <a:ahLst/>
            <a:cxnLst/>
            <a:rect l="l" t="t" r="r" b="b"/>
            <a:pathLst>
              <a:path w="2198370" h="755650">
                <a:moveTo>
                  <a:pt x="739649" y="730010"/>
                </a:moveTo>
                <a:lnTo>
                  <a:pt x="725673" y="730010"/>
                </a:lnTo>
                <a:lnTo>
                  <a:pt x="720008" y="735675"/>
                </a:lnTo>
                <a:lnTo>
                  <a:pt x="720008" y="749651"/>
                </a:lnTo>
                <a:lnTo>
                  <a:pt x="725673" y="755316"/>
                </a:lnTo>
                <a:lnTo>
                  <a:pt x="739649" y="755316"/>
                </a:lnTo>
                <a:lnTo>
                  <a:pt x="745314" y="749651"/>
                </a:lnTo>
                <a:lnTo>
                  <a:pt x="745314" y="735675"/>
                </a:lnTo>
                <a:lnTo>
                  <a:pt x="739649" y="730010"/>
                </a:lnTo>
                <a:close/>
              </a:path>
              <a:path w="2198370" h="755650">
                <a:moveTo>
                  <a:pt x="1459658" y="730010"/>
                </a:moveTo>
                <a:lnTo>
                  <a:pt x="1445682" y="730010"/>
                </a:lnTo>
                <a:lnTo>
                  <a:pt x="1440017" y="735675"/>
                </a:lnTo>
                <a:lnTo>
                  <a:pt x="1440017" y="749651"/>
                </a:lnTo>
                <a:lnTo>
                  <a:pt x="1445682" y="755316"/>
                </a:lnTo>
                <a:lnTo>
                  <a:pt x="1459658" y="755316"/>
                </a:lnTo>
                <a:lnTo>
                  <a:pt x="1465323" y="749651"/>
                </a:lnTo>
                <a:lnTo>
                  <a:pt x="1465323" y="735675"/>
                </a:lnTo>
                <a:lnTo>
                  <a:pt x="1459658" y="730010"/>
                </a:lnTo>
                <a:close/>
              </a:path>
              <a:path w="2198370" h="755650">
                <a:moveTo>
                  <a:pt x="2179667" y="730010"/>
                </a:moveTo>
                <a:lnTo>
                  <a:pt x="2165691" y="730010"/>
                </a:lnTo>
                <a:lnTo>
                  <a:pt x="2160026" y="735675"/>
                </a:lnTo>
                <a:lnTo>
                  <a:pt x="2160026" y="749651"/>
                </a:lnTo>
                <a:lnTo>
                  <a:pt x="2165691" y="755316"/>
                </a:lnTo>
                <a:lnTo>
                  <a:pt x="2179667" y="755316"/>
                </a:lnTo>
                <a:lnTo>
                  <a:pt x="2185332" y="749651"/>
                </a:lnTo>
                <a:lnTo>
                  <a:pt x="2185332" y="735675"/>
                </a:lnTo>
                <a:lnTo>
                  <a:pt x="2179667" y="730010"/>
                </a:lnTo>
                <a:close/>
              </a:path>
              <a:path w="2198370" h="755650">
                <a:moveTo>
                  <a:pt x="19640" y="370006"/>
                </a:moveTo>
                <a:lnTo>
                  <a:pt x="5664" y="370006"/>
                </a:lnTo>
                <a:lnTo>
                  <a:pt x="0" y="375671"/>
                </a:lnTo>
                <a:lnTo>
                  <a:pt x="0" y="389646"/>
                </a:lnTo>
                <a:lnTo>
                  <a:pt x="5664" y="395311"/>
                </a:lnTo>
                <a:lnTo>
                  <a:pt x="19640" y="395311"/>
                </a:lnTo>
                <a:lnTo>
                  <a:pt x="25305" y="389646"/>
                </a:lnTo>
                <a:lnTo>
                  <a:pt x="25305" y="375671"/>
                </a:lnTo>
                <a:lnTo>
                  <a:pt x="19640" y="370006"/>
                </a:lnTo>
                <a:close/>
              </a:path>
              <a:path w="2198370" h="755650">
                <a:moveTo>
                  <a:pt x="19640" y="10001"/>
                </a:moveTo>
                <a:lnTo>
                  <a:pt x="5664" y="10001"/>
                </a:lnTo>
                <a:lnTo>
                  <a:pt x="0" y="15666"/>
                </a:lnTo>
                <a:lnTo>
                  <a:pt x="0" y="29642"/>
                </a:lnTo>
                <a:lnTo>
                  <a:pt x="5664" y="35307"/>
                </a:lnTo>
                <a:lnTo>
                  <a:pt x="19640" y="35307"/>
                </a:lnTo>
                <a:lnTo>
                  <a:pt x="25305" y="29642"/>
                </a:lnTo>
                <a:lnTo>
                  <a:pt x="25305" y="15666"/>
                </a:lnTo>
                <a:lnTo>
                  <a:pt x="19640" y="10001"/>
                </a:lnTo>
                <a:close/>
              </a:path>
              <a:path w="2198370" h="755650">
                <a:moveTo>
                  <a:pt x="739649" y="370006"/>
                </a:moveTo>
                <a:lnTo>
                  <a:pt x="725673" y="370006"/>
                </a:lnTo>
                <a:lnTo>
                  <a:pt x="720008" y="375671"/>
                </a:lnTo>
                <a:lnTo>
                  <a:pt x="720008" y="389646"/>
                </a:lnTo>
                <a:lnTo>
                  <a:pt x="725673" y="395311"/>
                </a:lnTo>
                <a:lnTo>
                  <a:pt x="739649" y="395311"/>
                </a:lnTo>
                <a:lnTo>
                  <a:pt x="745314" y="389646"/>
                </a:lnTo>
                <a:lnTo>
                  <a:pt x="745314" y="375671"/>
                </a:lnTo>
                <a:lnTo>
                  <a:pt x="739649" y="370006"/>
                </a:lnTo>
                <a:close/>
              </a:path>
              <a:path w="2198370" h="755650">
                <a:moveTo>
                  <a:pt x="1459658" y="370006"/>
                </a:moveTo>
                <a:lnTo>
                  <a:pt x="1445682" y="370006"/>
                </a:lnTo>
                <a:lnTo>
                  <a:pt x="1440017" y="375671"/>
                </a:lnTo>
                <a:lnTo>
                  <a:pt x="1440017" y="389646"/>
                </a:lnTo>
                <a:lnTo>
                  <a:pt x="1445682" y="395311"/>
                </a:lnTo>
                <a:lnTo>
                  <a:pt x="1459658" y="395311"/>
                </a:lnTo>
                <a:lnTo>
                  <a:pt x="1465323" y="389646"/>
                </a:lnTo>
                <a:lnTo>
                  <a:pt x="1465323" y="375671"/>
                </a:lnTo>
                <a:lnTo>
                  <a:pt x="1459658" y="370006"/>
                </a:lnTo>
                <a:close/>
              </a:path>
              <a:path w="2198370" h="755650">
                <a:moveTo>
                  <a:pt x="2179667" y="370006"/>
                </a:moveTo>
                <a:lnTo>
                  <a:pt x="2165691" y="370006"/>
                </a:lnTo>
                <a:lnTo>
                  <a:pt x="2160026" y="375671"/>
                </a:lnTo>
                <a:lnTo>
                  <a:pt x="2160026" y="389646"/>
                </a:lnTo>
                <a:lnTo>
                  <a:pt x="2165691" y="395311"/>
                </a:lnTo>
                <a:lnTo>
                  <a:pt x="2179667" y="395311"/>
                </a:lnTo>
                <a:lnTo>
                  <a:pt x="2185332" y="389646"/>
                </a:lnTo>
                <a:lnTo>
                  <a:pt x="2185332" y="375671"/>
                </a:lnTo>
                <a:lnTo>
                  <a:pt x="2179667" y="370006"/>
                </a:lnTo>
                <a:close/>
              </a:path>
              <a:path w="2198370" h="755650">
                <a:moveTo>
                  <a:pt x="2183967" y="0"/>
                </a:moveTo>
                <a:lnTo>
                  <a:pt x="2166190" y="758"/>
                </a:lnTo>
                <a:lnTo>
                  <a:pt x="2154443" y="6471"/>
                </a:lnTo>
                <a:lnTo>
                  <a:pt x="2148400" y="15710"/>
                </a:lnTo>
                <a:lnTo>
                  <a:pt x="2150634" y="32128"/>
                </a:lnTo>
                <a:lnTo>
                  <a:pt x="2158113" y="42895"/>
                </a:lnTo>
                <a:lnTo>
                  <a:pt x="2169183" y="47715"/>
                </a:lnTo>
                <a:lnTo>
                  <a:pt x="2184282" y="44499"/>
                </a:lnTo>
                <a:lnTo>
                  <a:pt x="2194254" y="35650"/>
                </a:lnTo>
                <a:lnTo>
                  <a:pt x="2197981" y="23089"/>
                </a:lnTo>
                <a:lnTo>
                  <a:pt x="2197985" y="22654"/>
                </a:lnTo>
                <a:lnTo>
                  <a:pt x="2194092" y="9163"/>
                </a:lnTo>
                <a:lnTo>
                  <a:pt x="2183967" y="0"/>
                </a:lnTo>
                <a:close/>
              </a:path>
              <a:path w="2198370" h="755650">
                <a:moveTo>
                  <a:pt x="743950" y="0"/>
                </a:moveTo>
                <a:lnTo>
                  <a:pt x="726172" y="758"/>
                </a:lnTo>
                <a:lnTo>
                  <a:pt x="714426" y="6471"/>
                </a:lnTo>
                <a:lnTo>
                  <a:pt x="708382" y="15710"/>
                </a:lnTo>
                <a:lnTo>
                  <a:pt x="710617" y="32128"/>
                </a:lnTo>
                <a:lnTo>
                  <a:pt x="718095" y="42895"/>
                </a:lnTo>
                <a:lnTo>
                  <a:pt x="729166" y="47715"/>
                </a:lnTo>
                <a:lnTo>
                  <a:pt x="744264" y="44499"/>
                </a:lnTo>
                <a:lnTo>
                  <a:pt x="754236" y="35650"/>
                </a:lnTo>
                <a:lnTo>
                  <a:pt x="757963" y="23089"/>
                </a:lnTo>
                <a:lnTo>
                  <a:pt x="757967" y="22654"/>
                </a:lnTo>
                <a:lnTo>
                  <a:pt x="754074" y="9163"/>
                </a:lnTo>
                <a:lnTo>
                  <a:pt x="743950" y="0"/>
                </a:lnTo>
                <a:close/>
              </a:path>
              <a:path w="2198370" h="755650">
                <a:moveTo>
                  <a:pt x="1463959" y="0"/>
                </a:moveTo>
                <a:lnTo>
                  <a:pt x="1446181" y="758"/>
                </a:lnTo>
                <a:lnTo>
                  <a:pt x="1434434" y="6471"/>
                </a:lnTo>
                <a:lnTo>
                  <a:pt x="1428391" y="15710"/>
                </a:lnTo>
                <a:lnTo>
                  <a:pt x="1430625" y="32128"/>
                </a:lnTo>
                <a:lnTo>
                  <a:pt x="1438104" y="42895"/>
                </a:lnTo>
                <a:lnTo>
                  <a:pt x="1449174" y="47715"/>
                </a:lnTo>
                <a:lnTo>
                  <a:pt x="1464273" y="44499"/>
                </a:lnTo>
                <a:lnTo>
                  <a:pt x="1474245" y="35650"/>
                </a:lnTo>
                <a:lnTo>
                  <a:pt x="1477972" y="23089"/>
                </a:lnTo>
                <a:lnTo>
                  <a:pt x="1477976" y="22654"/>
                </a:lnTo>
                <a:lnTo>
                  <a:pt x="1474083" y="9163"/>
                </a:lnTo>
                <a:lnTo>
                  <a:pt x="14639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00554" y="2736187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29801" y="2736187"/>
            <a:ext cx="190500" cy="402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87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40557" y="2736187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84668" y="2241356"/>
            <a:ext cx="1022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2415" y="1862376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2055" y="2061359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14496" y="2155068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solidFill>
                  <a:srgbClr val="7F7F7F"/>
                </a:solidFill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06736" y="1795073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40</a:t>
            </a:r>
            <a:r>
              <a:rPr dirty="0" spc="-45"/>
              <a:t>/41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227896" y="1592850"/>
          <a:ext cx="2522855" cy="1085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8"/>
                <a:gridCol w="720008"/>
                <a:gridCol w="720008"/>
                <a:gridCol w="360004"/>
              </a:tblGrid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a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940" y="31375"/>
            <a:ext cx="3086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5">
                <a:solidFill>
                  <a:srgbClr val="7A0000"/>
                </a:solidFill>
                <a:latin typeface="Lucida Sans Unicode"/>
                <a:cs typeface="Lucida Sans Unicode"/>
              </a:rPr>
              <a:t>F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unzioni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597367"/>
            <a:ext cx="3756660" cy="638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istruttivo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grafico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rtesiano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relazione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funzionale</a:t>
            </a:r>
            <a:endParaRPr sz="1200">
              <a:latin typeface="Tahoma"/>
              <a:cs typeface="Tahoma"/>
            </a:endParaRPr>
          </a:p>
          <a:p>
            <a:pPr marL="1365250">
              <a:lnSpc>
                <a:spcPct val="100000"/>
              </a:lnSpc>
              <a:spcBef>
                <a:spcPts val="5"/>
              </a:spcBef>
            </a:pP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a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b</a:t>
            </a:r>
            <a:r>
              <a:rPr dirty="0" sz="1200" spc="75">
                <a:latin typeface="Trebuchet MS"/>
                <a:cs typeface="Trebuchet MS"/>
              </a:rPr>
              <a:t>)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4035" y="1642180"/>
            <a:ext cx="2185670" cy="755650"/>
          </a:xfrm>
          <a:custGeom>
            <a:avLst/>
            <a:gdLst/>
            <a:ahLst/>
            <a:cxnLst/>
            <a:rect l="l" t="t" r="r" b="b"/>
            <a:pathLst>
              <a:path w="2185670" h="755650">
                <a:moveTo>
                  <a:pt x="739649" y="730010"/>
                </a:moveTo>
                <a:lnTo>
                  <a:pt x="725673" y="730010"/>
                </a:lnTo>
                <a:lnTo>
                  <a:pt x="720008" y="735675"/>
                </a:lnTo>
                <a:lnTo>
                  <a:pt x="720008" y="749651"/>
                </a:lnTo>
                <a:lnTo>
                  <a:pt x="725673" y="755316"/>
                </a:lnTo>
                <a:lnTo>
                  <a:pt x="739649" y="755316"/>
                </a:lnTo>
                <a:lnTo>
                  <a:pt x="745314" y="749651"/>
                </a:lnTo>
                <a:lnTo>
                  <a:pt x="745314" y="735675"/>
                </a:lnTo>
                <a:lnTo>
                  <a:pt x="739649" y="730010"/>
                </a:lnTo>
                <a:close/>
              </a:path>
              <a:path w="2185670" h="755650">
                <a:moveTo>
                  <a:pt x="1459658" y="730010"/>
                </a:moveTo>
                <a:lnTo>
                  <a:pt x="1445682" y="730010"/>
                </a:lnTo>
                <a:lnTo>
                  <a:pt x="1440017" y="735675"/>
                </a:lnTo>
                <a:lnTo>
                  <a:pt x="1440017" y="749651"/>
                </a:lnTo>
                <a:lnTo>
                  <a:pt x="1445682" y="755316"/>
                </a:lnTo>
                <a:lnTo>
                  <a:pt x="1459658" y="755316"/>
                </a:lnTo>
                <a:lnTo>
                  <a:pt x="1465323" y="749651"/>
                </a:lnTo>
                <a:lnTo>
                  <a:pt x="1465323" y="735675"/>
                </a:lnTo>
                <a:lnTo>
                  <a:pt x="1459658" y="730010"/>
                </a:lnTo>
                <a:close/>
              </a:path>
              <a:path w="2185670" h="755650">
                <a:moveTo>
                  <a:pt x="2179667" y="730010"/>
                </a:moveTo>
                <a:lnTo>
                  <a:pt x="2165691" y="730010"/>
                </a:lnTo>
                <a:lnTo>
                  <a:pt x="2160026" y="735675"/>
                </a:lnTo>
                <a:lnTo>
                  <a:pt x="2160026" y="749651"/>
                </a:lnTo>
                <a:lnTo>
                  <a:pt x="2165691" y="755316"/>
                </a:lnTo>
                <a:lnTo>
                  <a:pt x="2179667" y="755316"/>
                </a:lnTo>
                <a:lnTo>
                  <a:pt x="2185332" y="749651"/>
                </a:lnTo>
                <a:lnTo>
                  <a:pt x="2185332" y="735675"/>
                </a:lnTo>
                <a:lnTo>
                  <a:pt x="2179667" y="730010"/>
                </a:lnTo>
                <a:close/>
              </a:path>
              <a:path w="2185670" h="755650">
                <a:moveTo>
                  <a:pt x="19640" y="370006"/>
                </a:moveTo>
                <a:lnTo>
                  <a:pt x="5664" y="370006"/>
                </a:lnTo>
                <a:lnTo>
                  <a:pt x="0" y="375671"/>
                </a:lnTo>
                <a:lnTo>
                  <a:pt x="0" y="389646"/>
                </a:lnTo>
                <a:lnTo>
                  <a:pt x="5664" y="395311"/>
                </a:lnTo>
                <a:lnTo>
                  <a:pt x="19640" y="395311"/>
                </a:lnTo>
                <a:lnTo>
                  <a:pt x="25305" y="389646"/>
                </a:lnTo>
                <a:lnTo>
                  <a:pt x="25305" y="375671"/>
                </a:lnTo>
                <a:lnTo>
                  <a:pt x="19640" y="370006"/>
                </a:lnTo>
                <a:close/>
              </a:path>
              <a:path w="2185670" h="755650">
                <a:moveTo>
                  <a:pt x="19640" y="10001"/>
                </a:moveTo>
                <a:lnTo>
                  <a:pt x="5664" y="10001"/>
                </a:lnTo>
                <a:lnTo>
                  <a:pt x="0" y="15666"/>
                </a:lnTo>
                <a:lnTo>
                  <a:pt x="0" y="29642"/>
                </a:lnTo>
                <a:lnTo>
                  <a:pt x="5664" y="35307"/>
                </a:lnTo>
                <a:lnTo>
                  <a:pt x="19640" y="35307"/>
                </a:lnTo>
                <a:lnTo>
                  <a:pt x="25305" y="29642"/>
                </a:lnTo>
                <a:lnTo>
                  <a:pt x="25305" y="15666"/>
                </a:lnTo>
                <a:lnTo>
                  <a:pt x="19640" y="10001"/>
                </a:lnTo>
                <a:close/>
              </a:path>
              <a:path w="2185670" h="755650">
                <a:moveTo>
                  <a:pt x="739649" y="370006"/>
                </a:moveTo>
                <a:lnTo>
                  <a:pt x="725673" y="370006"/>
                </a:lnTo>
                <a:lnTo>
                  <a:pt x="720008" y="375671"/>
                </a:lnTo>
                <a:lnTo>
                  <a:pt x="720008" y="389646"/>
                </a:lnTo>
                <a:lnTo>
                  <a:pt x="725673" y="395311"/>
                </a:lnTo>
                <a:lnTo>
                  <a:pt x="739649" y="395311"/>
                </a:lnTo>
                <a:lnTo>
                  <a:pt x="745314" y="389646"/>
                </a:lnTo>
                <a:lnTo>
                  <a:pt x="745314" y="375671"/>
                </a:lnTo>
                <a:lnTo>
                  <a:pt x="739649" y="370006"/>
                </a:lnTo>
                <a:close/>
              </a:path>
              <a:path w="2185670" h="755650">
                <a:moveTo>
                  <a:pt x="1463959" y="360004"/>
                </a:moveTo>
                <a:lnTo>
                  <a:pt x="1446181" y="360763"/>
                </a:lnTo>
                <a:lnTo>
                  <a:pt x="1434435" y="366475"/>
                </a:lnTo>
                <a:lnTo>
                  <a:pt x="1428391" y="375714"/>
                </a:lnTo>
                <a:lnTo>
                  <a:pt x="1430625" y="392132"/>
                </a:lnTo>
                <a:lnTo>
                  <a:pt x="1438104" y="402899"/>
                </a:lnTo>
                <a:lnTo>
                  <a:pt x="1449174" y="407720"/>
                </a:lnTo>
                <a:lnTo>
                  <a:pt x="1464273" y="404504"/>
                </a:lnTo>
                <a:lnTo>
                  <a:pt x="1474245" y="395654"/>
                </a:lnTo>
                <a:lnTo>
                  <a:pt x="1477972" y="383094"/>
                </a:lnTo>
                <a:lnTo>
                  <a:pt x="1477976" y="382658"/>
                </a:lnTo>
                <a:lnTo>
                  <a:pt x="1474083" y="369167"/>
                </a:lnTo>
                <a:lnTo>
                  <a:pt x="1463959" y="360004"/>
                </a:lnTo>
                <a:close/>
              </a:path>
              <a:path w="2185670" h="755650">
                <a:moveTo>
                  <a:pt x="2179667" y="370006"/>
                </a:moveTo>
                <a:lnTo>
                  <a:pt x="2165691" y="370006"/>
                </a:lnTo>
                <a:lnTo>
                  <a:pt x="2160026" y="375671"/>
                </a:lnTo>
                <a:lnTo>
                  <a:pt x="2160026" y="389646"/>
                </a:lnTo>
                <a:lnTo>
                  <a:pt x="2165691" y="395311"/>
                </a:lnTo>
                <a:lnTo>
                  <a:pt x="2179667" y="395311"/>
                </a:lnTo>
                <a:lnTo>
                  <a:pt x="2185332" y="389646"/>
                </a:lnTo>
                <a:lnTo>
                  <a:pt x="2185332" y="375671"/>
                </a:lnTo>
                <a:lnTo>
                  <a:pt x="2179667" y="370006"/>
                </a:lnTo>
                <a:close/>
              </a:path>
              <a:path w="2185670" h="755650">
                <a:moveTo>
                  <a:pt x="2179667" y="10001"/>
                </a:moveTo>
                <a:lnTo>
                  <a:pt x="2165691" y="10001"/>
                </a:lnTo>
                <a:lnTo>
                  <a:pt x="2160026" y="15666"/>
                </a:lnTo>
                <a:lnTo>
                  <a:pt x="2160026" y="29642"/>
                </a:lnTo>
                <a:lnTo>
                  <a:pt x="2165691" y="35307"/>
                </a:lnTo>
                <a:lnTo>
                  <a:pt x="2179667" y="35307"/>
                </a:lnTo>
                <a:lnTo>
                  <a:pt x="2185332" y="29642"/>
                </a:lnTo>
                <a:lnTo>
                  <a:pt x="2185332" y="15666"/>
                </a:lnTo>
                <a:lnTo>
                  <a:pt x="2179667" y="10001"/>
                </a:lnTo>
                <a:close/>
              </a:path>
              <a:path w="2185670" h="755650">
                <a:moveTo>
                  <a:pt x="743950" y="0"/>
                </a:moveTo>
                <a:lnTo>
                  <a:pt x="726172" y="758"/>
                </a:lnTo>
                <a:lnTo>
                  <a:pt x="714426" y="6471"/>
                </a:lnTo>
                <a:lnTo>
                  <a:pt x="708382" y="15710"/>
                </a:lnTo>
                <a:lnTo>
                  <a:pt x="710617" y="32128"/>
                </a:lnTo>
                <a:lnTo>
                  <a:pt x="718095" y="42895"/>
                </a:lnTo>
                <a:lnTo>
                  <a:pt x="729166" y="47715"/>
                </a:lnTo>
                <a:lnTo>
                  <a:pt x="744264" y="44499"/>
                </a:lnTo>
                <a:lnTo>
                  <a:pt x="754236" y="35650"/>
                </a:lnTo>
                <a:lnTo>
                  <a:pt x="757963" y="23089"/>
                </a:lnTo>
                <a:lnTo>
                  <a:pt x="757967" y="22654"/>
                </a:lnTo>
                <a:lnTo>
                  <a:pt x="754074" y="9163"/>
                </a:lnTo>
                <a:lnTo>
                  <a:pt x="743950" y="0"/>
                </a:lnTo>
                <a:close/>
              </a:path>
              <a:path w="2185670" h="755650">
                <a:moveTo>
                  <a:pt x="1463959" y="0"/>
                </a:moveTo>
                <a:lnTo>
                  <a:pt x="1446181" y="758"/>
                </a:lnTo>
                <a:lnTo>
                  <a:pt x="1434434" y="6471"/>
                </a:lnTo>
                <a:lnTo>
                  <a:pt x="1428391" y="15710"/>
                </a:lnTo>
                <a:lnTo>
                  <a:pt x="1430625" y="32128"/>
                </a:lnTo>
                <a:lnTo>
                  <a:pt x="1438104" y="42895"/>
                </a:lnTo>
                <a:lnTo>
                  <a:pt x="1449174" y="47715"/>
                </a:lnTo>
                <a:lnTo>
                  <a:pt x="1464273" y="44499"/>
                </a:lnTo>
                <a:lnTo>
                  <a:pt x="1474245" y="35650"/>
                </a:lnTo>
                <a:lnTo>
                  <a:pt x="1477972" y="23089"/>
                </a:lnTo>
                <a:lnTo>
                  <a:pt x="1477976" y="22654"/>
                </a:lnTo>
                <a:lnTo>
                  <a:pt x="1474083" y="9163"/>
                </a:lnTo>
                <a:lnTo>
                  <a:pt x="14639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756816" y="2445623"/>
            <a:ext cx="15398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2155" algn="l"/>
                <a:tab pos="1452245" algn="l"/>
              </a:tabLst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0930" y="1950806"/>
            <a:ext cx="1022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8677" y="1571825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26065" y="2310800"/>
            <a:ext cx="123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8304" y="1770796"/>
            <a:ext cx="1244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70744" y="1864517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solidFill>
                  <a:srgbClr val="7F7F7F"/>
                </a:solidFill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62997" y="1504523"/>
            <a:ext cx="92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5">
                <a:solidFill>
                  <a:srgbClr val="7F7F7F"/>
                </a:solidFill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966" y="2802049"/>
            <a:ext cx="419227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diagramma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grafico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so</a:t>
            </a:r>
            <a:r>
              <a:rPr dirty="0" sz="1200" spc="-105" i="1">
                <a:latin typeface="Trebuchet MS"/>
                <a:cs typeface="Trebuchet MS"/>
              </a:rPr>
              <a:t>p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due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punti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grafico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so</a:t>
            </a:r>
            <a:r>
              <a:rPr dirty="0" sz="1200" spc="-114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0">
                <a:latin typeface="Tahoma"/>
                <a:cs typeface="Tahoma"/>
              </a:rPr>
              <a:t>ce </a:t>
            </a:r>
            <a:r>
              <a:rPr dirty="0" sz="1200">
                <a:latin typeface="Tahoma"/>
                <a:cs typeface="Tahoma"/>
              </a:rPr>
              <a:t>n</a:t>
            </a:r>
            <a:r>
              <a:rPr dirty="0" sz="1200" spc="-35">
                <a:latin typeface="Tahoma"/>
                <a:cs typeface="Tahoma"/>
              </a:rPr>
              <a:t>’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alcuno.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41</a:t>
            </a:r>
            <a:r>
              <a:rPr dirty="0" spc="-45"/>
              <a:t>/41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84157" y="1302300"/>
          <a:ext cx="2522855" cy="1085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8"/>
                <a:gridCol w="720008"/>
                <a:gridCol w="720008"/>
                <a:gridCol w="360004"/>
              </a:tblGrid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2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35" i="1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60" i="1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i="1">
                          <a:solidFill>
                            <a:srgbClr val="7F7F7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004"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R w="5060">
                      <a:solidFill>
                        <a:srgbClr val="000000"/>
                      </a:solidFill>
                      <a:prstDash val="solid"/>
                    </a:lnR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60">
                      <a:solidFill>
                        <a:srgbClr val="000000"/>
                      </a:solidFill>
                      <a:prstDash val="solid"/>
                    </a:lnL>
                    <a:lnT w="5060">
                      <a:solidFill>
                        <a:srgbClr val="000000"/>
                      </a:solidFill>
                      <a:prstDash val="solid"/>
                    </a:lnT>
                    <a:lnB w="506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Rap</a:t>
            </a:r>
            <a:r>
              <a:rPr dirty="0" spc="-114"/>
              <a:t>p</a:t>
            </a:r>
            <a:r>
              <a:rPr dirty="0" spc="-60"/>
              <a:t>resentazioni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85"/>
              <a:t>insieme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4477385" cy="268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38455">
              <a:lnSpc>
                <a:spcPct val="100000"/>
              </a:lnSpc>
            </a:pPr>
            <a:r>
              <a:rPr dirty="0" sz="1200" spc="-20">
                <a:latin typeface="Tahoma"/>
                <a:cs typeface="Tahoma"/>
              </a:rPr>
              <a:t>Gl</a:t>
            </a:r>
            <a:r>
              <a:rPr dirty="0" sz="1200" spc="-1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ess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resentati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 b="1">
                <a:latin typeface="Arial"/>
                <a:cs typeface="Arial"/>
              </a:rPr>
              <a:t>estensiva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60">
                <a:latin typeface="Tahoma"/>
                <a:cs typeface="Tahoma"/>
              </a:rPr>
              <a:t>o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elencazione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scrivendo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esplicitamente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suoi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elementi.</a:t>
            </a:r>
            <a:endParaRPr sz="1200">
              <a:latin typeface="Tahoma"/>
              <a:cs typeface="Tahoma"/>
            </a:endParaRPr>
          </a:p>
          <a:p>
            <a:pPr marL="12700" marR="18034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rovince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Puglia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sc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50" i="1">
                <a:latin typeface="Trebuchet MS"/>
                <a:cs typeface="Trebuchet MS"/>
              </a:rPr>
              <a:t>{</a:t>
            </a:r>
            <a:r>
              <a:rPr dirty="0" sz="1200" spc="10" i="1">
                <a:latin typeface="Trebuchet MS"/>
                <a:cs typeface="Trebuchet MS"/>
              </a:rPr>
              <a:t>B</a:t>
            </a:r>
            <a:r>
              <a:rPr dirty="0" sz="1200" spc="-25" i="1">
                <a:latin typeface="Trebuchet MS"/>
                <a:cs typeface="Trebuchet MS"/>
              </a:rPr>
              <a:t>a</a:t>
            </a:r>
            <a:r>
              <a:rPr dirty="0" sz="1200" spc="-114" i="1">
                <a:latin typeface="Trebuchet MS"/>
                <a:cs typeface="Trebuchet MS"/>
              </a:rPr>
              <a:t>r</a:t>
            </a:r>
            <a:r>
              <a:rPr dirty="0" sz="1200" spc="25" i="1">
                <a:latin typeface="Trebuchet MS"/>
                <a:cs typeface="Trebuchet MS"/>
              </a:rPr>
              <a:t>i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60" i="1">
                <a:latin typeface="Trebuchet MS"/>
                <a:cs typeface="Trebuchet MS"/>
              </a:rPr>
              <a:t>B</a:t>
            </a:r>
            <a:r>
              <a:rPr dirty="0" sz="1200" spc="-35" i="1">
                <a:latin typeface="Trebuchet MS"/>
                <a:cs typeface="Trebuchet MS"/>
              </a:rPr>
              <a:t>A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-200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10" i="1">
                <a:latin typeface="Trebuchet MS"/>
                <a:cs typeface="Trebuchet MS"/>
              </a:rPr>
              <a:t>B</a:t>
            </a:r>
            <a:r>
              <a:rPr dirty="0" sz="1200" spc="-25" i="1">
                <a:latin typeface="Trebuchet MS"/>
                <a:cs typeface="Trebuchet MS"/>
              </a:rPr>
              <a:t>a</a:t>
            </a:r>
            <a:r>
              <a:rPr dirty="0" sz="1200" spc="-80" i="1">
                <a:latin typeface="Trebuchet MS"/>
                <a:cs typeface="Trebuchet MS"/>
              </a:rPr>
              <a:t>rlettaAndri</a:t>
            </a:r>
            <a:r>
              <a:rPr dirty="0" sz="1200" spc="-85" i="1">
                <a:latin typeface="Trebuchet MS"/>
                <a:cs typeface="Trebuchet MS"/>
              </a:rPr>
              <a:t>a</a:t>
            </a:r>
            <a:r>
              <a:rPr dirty="0" sz="1200" spc="-15" i="1">
                <a:latin typeface="Trebuchet MS"/>
                <a:cs typeface="Trebuchet MS"/>
              </a:rPr>
              <a:t>T</a:t>
            </a:r>
            <a:r>
              <a:rPr dirty="0" sz="1200" spc="-85" i="1">
                <a:latin typeface="Trebuchet MS"/>
                <a:cs typeface="Trebuchet MS"/>
              </a:rPr>
              <a:t>rani</a:t>
            </a:r>
            <a:r>
              <a:rPr dirty="0" sz="1200" spc="-245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Brindis</a:t>
            </a:r>
            <a:r>
              <a:rPr dirty="0" sz="1200" spc="70" i="1">
                <a:latin typeface="Trebuchet MS"/>
                <a:cs typeface="Trebuchet MS"/>
              </a:rPr>
              <a:t>i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F</a:t>
            </a:r>
            <a:r>
              <a:rPr dirty="0" sz="1200" spc="-60" i="1">
                <a:latin typeface="Trebuchet MS"/>
                <a:cs typeface="Trebuchet MS"/>
              </a:rPr>
              <a:t>oggi</a:t>
            </a:r>
            <a:r>
              <a:rPr dirty="0" sz="1200" spc="-50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Lecc</a:t>
            </a:r>
            <a:r>
              <a:rPr dirty="0" sz="1200" spc="10" i="1">
                <a:latin typeface="Trebuchet MS"/>
                <a:cs typeface="Trebuchet MS"/>
              </a:rPr>
              <a:t>e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rant</a:t>
            </a:r>
            <a:r>
              <a:rPr dirty="0" sz="1200" spc="-10" i="1">
                <a:latin typeface="Trebuchet MS"/>
                <a:cs typeface="Trebuchet MS"/>
              </a:rPr>
              <a:t>o</a:t>
            </a:r>
            <a:r>
              <a:rPr dirty="0" sz="1200" spc="140">
                <a:latin typeface="Trebuchet MS"/>
                <a:cs typeface="Trebuchet MS"/>
              </a:rPr>
              <a:t>}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182245">
              <a:lnSpc>
                <a:spcPct val="100000"/>
              </a:lnSpc>
              <a:spcBef>
                <a:spcPts val="600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utilizz</a:t>
            </a:r>
            <a:r>
              <a:rPr dirty="0" sz="1200" spc="-7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 b="1">
                <a:latin typeface="Arial"/>
                <a:cs typeface="Arial"/>
              </a:rPr>
              <a:t>intensiva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70" b="1">
                <a:latin typeface="Arial"/>
                <a:cs typeface="Arial"/>
              </a:rPr>
              <a:t>c</a:t>
            </a:r>
            <a:r>
              <a:rPr dirty="0" sz="1200" spc="-110" b="1">
                <a:latin typeface="Arial"/>
                <a:cs typeface="Arial"/>
              </a:rPr>
              <a:t>a</a:t>
            </a:r>
            <a:r>
              <a:rPr dirty="0" sz="1200" spc="-25" b="1">
                <a:latin typeface="Arial"/>
                <a:cs typeface="Arial"/>
              </a:rPr>
              <a:t>ratteristica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80">
                <a:latin typeface="Tahoma"/>
                <a:cs typeface="Tahoma"/>
              </a:rPr>
              <a:t>dove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serve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descrivere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col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solo.</a:t>
            </a:r>
            <a:endParaRPr sz="1200">
              <a:latin typeface="Tahoma"/>
              <a:cs typeface="Tahoma"/>
            </a:endParaRPr>
          </a:p>
          <a:p>
            <a:pPr marL="920115" indent="-90805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rovince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pugliesi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diventa</a:t>
            </a:r>
            <a:endParaRPr sz="1200">
              <a:latin typeface="Tahoma"/>
              <a:cs typeface="Tahoma"/>
            </a:endParaRPr>
          </a:p>
          <a:p>
            <a:pPr marL="920115">
              <a:lnSpc>
                <a:spcPct val="100000"/>
              </a:lnSpc>
              <a:spcBef>
                <a:spcPts val="600"/>
              </a:spcBef>
            </a:pP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{</a:t>
            </a:r>
            <a:r>
              <a:rPr dirty="0" sz="1200" spc="-135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rebuchet MS"/>
                <a:cs typeface="Trebuchet MS"/>
              </a:rPr>
              <a:t>I</a:t>
            </a:r>
            <a:r>
              <a:rPr dirty="0" sz="1200" spc="-75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0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rovincia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Puglia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145">
                <a:latin typeface="Trebuchet MS"/>
                <a:cs typeface="Trebuchet MS"/>
              </a:rPr>
              <a:t>}</a:t>
            </a:r>
            <a:endParaRPr sz="1200">
              <a:latin typeface="Trebuchet MS"/>
              <a:cs typeface="Trebuchet MS"/>
            </a:endParaRPr>
          </a:p>
          <a:p>
            <a:pPr marL="12700" marR="250825">
              <a:lnSpc>
                <a:spcPct val="100000"/>
              </a:lnSpc>
              <a:spcBef>
                <a:spcPts val="600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65">
                <a:latin typeface="Tahoma"/>
                <a:cs typeface="Tahoma"/>
              </a:rPr>
              <a:t>‘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9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20">
                <a:latin typeface="Tahoma"/>
                <a:cs typeface="Tahoma"/>
              </a:rPr>
              <a:t>tali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0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rovincia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Puglia’.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C</a:t>
            </a:r>
            <a:r>
              <a:rPr dirty="0" sz="1200" spc="5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serviti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70">
                <a:latin typeface="Trebuchet MS"/>
                <a:cs typeface="Trebuchet MS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70">
                <a:latin typeface="Trebuchet MS"/>
                <a:cs typeface="Trebuchet MS"/>
              </a:rPr>
              <a:t>)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65">
                <a:latin typeface="Tahoma"/>
                <a:cs typeface="Tahoma"/>
              </a:rPr>
              <a:t>‘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0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rovincia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Puglia’.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Sottoinsiemi</a:t>
            </a:r>
          </a:p>
        </p:txBody>
      </p:sp>
      <p:sp>
        <p:nvSpPr>
          <p:cNvPr id="6" name="object 6"/>
          <p:cNvSpPr/>
          <p:nvPr/>
        </p:nvSpPr>
        <p:spPr>
          <a:xfrm>
            <a:off x="2049223" y="2257503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>
                <a:moveTo>
                  <a:pt x="720008" y="360004"/>
                </a:moveTo>
                <a:lnTo>
                  <a:pt x="715296" y="301609"/>
                </a:lnTo>
                <a:lnTo>
                  <a:pt x="701655" y="246214"/>
                </a:lnTo>
                <a:lnTo>
                  <a:pt x="679826" y="194560"/>
                </a:lnTo>
                <a:lnTo>
                  <a:pt x="650549" y="147389"/>
                </a:lnTo>
                <a:lnTo>
                  <a:pt x="614566" y="105441"/>
                </a:lnTo>
                <a:lnTo>
                  <a:pt x="572619" y="69459"/>
                </a:lnTo>
                <a:lnTo>
                  <a:pt x="525448" y="40182"/>
                </a:lnTo>
                <a:lnTo>
                  <a:pt x="473794" y="18353"/>
                </a:lnTo>
                <a:lnTo>
                  <a:pt x="418399" y="4711"/>
                </a:lnTo>
                <a:lnTo>
                  <a:pt x="360004" y="0"/>
                </a:lnTo>
                <a:lnTo>
                  <a:pt x="330478" y="1193"/>
                </a:lnTo>
                <a:lnTo>
                  <a:pt x="273490" y="10462"/>
                </a:lnTo>
                <a:lnTo>
                  <a:pt x="219873" y="28290"/>
                </a:lnTo>
                <a:lnTo>
                  <a:pt x="170368" y="53936"/>
                </a:lnTo>
                <a:lnTo>
                  <a:pt x="125716" y="86658"/>
                </a:lnTo>
                <a:lnTo>
                  <a:pt x="86658" y="125716"/>
                </a:lnTo>
                <a:lnTo>
                  <a:pt x="53936" y="170368"/>
                </a:lnTo>
                <a:lnTo>
                  <a:pt x="28290" y="219873"/>
                </a:lnTo>
                <a:lnTo>
                  <a:pt x="10462" y="273490"/>
                </a:lnTo>
                <a:lnTo>
                  <a:pt x="1193" y="330478"/>
                </a:lnTo>
                <a:lnTo>
                  <a:pt x="0" y="360004"/>
                </a:lnTo>
                <a:lnTo>
                  <a:pt x="1193" y="389530"/>
                </a:lnTo>
                <a:lnTo>
                  <a:pt x="10462" y="446518"/>
                </a:lnTo>
                <a:lnTo>
                  <a:pt x="28290" y="500135"/>
                </a:lnTo>
                <a:lnTo>
                  <a:pt x="53936" y="549640"/>
                </a:lnTo>
                <a:lnTo>
                  <a:pt x="86658" y="594292"/>
                </a:lnTo>
                <a:lnTo>
                  <a:pt x="125716" y="633350"/>
                </a:lnTo>
                <a:lnTo>
                  <a:pt x="170368" y="666072"/>
                </a:lnTo>
                <a:lnTo>
                  <a:pt x="219873" y="691718"/>
                </a:lnTo>
                <a:lnTo>
                  <a:pt x="273490" y="709546"/>
                </a:lnTo>
                <a:lnTo>
                  <a:pt x="330478" y="718815"/>
                </a:lnTo>
                <a:lnTo>
                  <a:pt x="360004" y="720008"/>
                </a:lnTo>
                <a:lnTo>
                  <a:pt x="389530" y="718815"/>
                </a:lnTo>
                <a:lnTo>
                  <a:pt x="446518" y="709546"/>
                </a:lnTo>
                <a:lnTo>
                  <a:pt x="500135" y="691718"/>
                </a:lnTo>
                <a:lnTo>
                  <a:pt x="549640" y="666072"/>
                </a:lnTo>
                <a:lnTo>
                  <a:pt x="594292" y="633350"/>
                </a:lnTo>
                <a:lnTo>
                  <a:pt x="633350" y="594292"/>
                </a:lnTo>
                <a:lnTo>
                  <a:pt x="666072" y="549640"/>
                </a:lnTo>
                <a:lnTo>
                  <a:pt x="691718" y="500135"/>
                </a:lnTo>
                <a:lnTo>
                  <a:pt x="709546" y="446518"/>
                </a:lnTo>
                <a:lnTo>
                  <a:pt x="718815" y="389530"/>
                </a:lnTo>
                <a:lnTo>
                  <a:pt x="720008" y="360004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1225" y="2437506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4" h="360044">
                <a:moveTo>
                  <a:pt x="360004" y="180002"/>
                </a:moveTo>
                <a:lnTo>
                  <a:pt x="354772" y="136745"/>
                </a:lnTo>
                <a:lnTo>
                  <a:pt x="339912" y="97280"/>
                </a:lnTo>
                <a:lnTo>
                  <a:pt x="316674" y="62858"/>
                </a:lnTo>
                <a:lnTo>
                  <a:pt x="286309" y="34729"/>
                </a:lnTo>
                <a:lnTo>
                  <a:pt x="250067" y="14145"/>
                </a:lnTo>
                <a:lnTo>
                  <a:pt x="209199" y="2355"/>
                </a:lnTo>
                <a:lnTo>
                  <a:pt x="180002" y="0"/>
                </a:lnTo>
                <a:lnTo>
                  <a:pt x="165238" y="596"/>
                </a:lnTo>
                <a:lnTo>
                  <a:pt x="123107" y="9176"/>
                </a:lnTo>
                <a:lnTo>
                  <a:pt x="85184" y="26968"/>
                </a:lnTo>
                <a:lnTo>
                  <a:pt x="52720" y="52720"/>
                </a:lnTo>
                <a:lnTo>
                  <a:pt x="26968" y="85184"/>
                </a:lnTo>
                <a:lnTo>
                  <a:pt x="9176" y="123107"/>
                </a:lnTo>
                <a:lnTo>
                  <a:pt x="596" y="165238"/>
                </a:lnTo>
                <a:lnTo>
                  <a:pt x="0" y="180002"/>
                </a:lnTo>
                <a:lnTo>
                  <a:pt x="596" y="194765"/>
                </a:lnTo>
                <a:lnTo>
                  <a:pt x="9176" y="236897"/>
                </a:lnTo>
                <a:lnTo>
                  <a:pt x="26968" y="274819"/>
                </a:lnTo>
                <a:lnTo>
                  <a:pt x="52720" y="307283"/>
                </a:lnTo>
                <a:lnTo>
                  <a:pt x="85184" y="333035"/>
                </a:lnTo>
                <a:lnTo>
                  <a:pt x="123107" y="350827"/>
                </a:lnTo>
                <a:lnTo>
                  <a:pt x="165238" y="359407"/>
                </a:lnTo>
                <a:lnTo>
                  <a:pt x="180002" y="360004"/>
                </a:lnTo>
                <a:lnTo>
                  <a:pt x="194765" y="359407"/>
                </a:lnTo>
                <a:lnTo>
                  <a:pt x="236897" y="350827"/>
                </a:lnTo>
                <a:lnTo>
                  <a:pt x="274820" y="333035"/>
                </a:lnTo>
                <a:lnTo>
                  <a:pt x="307283" y="307283"/>
                </a:lnTo>
                <a:lnTo>
                  <a:pt x="333036" y="274819"/>
                </a:lnTo>
                <a:lnTo>
                  <a:pt x="350827" y="236897"/>
                </a:lnTo>
                <a:lnTo>
                  <a:pt x="359407" y="194765"/>
                </a:lnTo>
                <a:lnTo>
                  <a:pt x="360004" y="180002"/>
                </a:lnTo>
                <a:close/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634397"/>
            <a:ext cx="4187190" cy="2086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sottoinsieme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55">
                <a:latin typeface="Tahoma"/>
                <a:cs typeface="Tahoma"/>
              </a:rPr>
              <a:t>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(o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contenuto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>
                <a:latin typeface="Tahoma"/>
                <a:cs typeface="Tahoma"/>
              </a:rPr>
              <a:t>)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elemen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sono 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rmalmente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scrive</a:t>
            </a:r>
            <a:endParaRPr sz="1200">
              <a:latin typeface="Tahoma"/>
              <a:cs typeface="Tahoma"/>
            </a:endParaRPr>
          </a:p>
          <a:p>
            <a:pPr marL="1222375">
              <a:lnSpc>
                <a:spcPct val="100000"/>
              </a:lnSpc>
              <a:spcBef>
                <a:spcPts val="975"/>
              </a:spcBef>
              <a:tabLst>
                <a:tab pos="1771650" algn="l"/>
                <a:tab pos="2120900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476884">
              <a:lnSpc>
                <a:spcPct val="100000"/>
              </a:lnSpc>
              <a:spcBef>
                <a:spcPts val="975"/>
              </a:spcBef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l’ins</a:t>
            </a:r>
            <a:r>
              <a:rPr dirty="0" sz="1200" spc="-80">
                <a:latin typeface="Tahoma"/>
                <a:cs typeface="Tahoma"/>
              </a:rPr>
              <a:t>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rovince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pugliesi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r>
              <a:rPr dirty="0" sz="1200" spc="-50">
                <a:latin typeface="Tahoma"/>
                <a:cs typeface="Tahoma"/>
              </a:rPr>
              <a:t> dell’insieme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rovince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italiane.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0">
                <a:latin typeface="Tahoma"/>
                <a:cs typeface="Tahoma"/>
              </a:rPr>
              <a:t>Graficament</a:t>
            </a:r>
            <a:r>
              <a:rPr dirty="0" sz="1200" spc="-60">
                <a:latin typeface="Tahoma"/>
                <a:cs typeface="Tahoma"/>
              </a:rPr>
              <a:t>e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abbiamo: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R="315595">
              <a:lnSpc>
                <a:spcPct val="100000"/>
              </a:lnSpc>
              <a:tabLst>
                <a:tab pos="264795" algn="l"/>
              </a:tabLst>
            </a:pP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95" i="1">
                <a:latin typeface="Trebuchet MS"/>
                <a:cs typeface="Trebuchet MS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5966" y="3168977"/>
            <a:ext cx="294894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contenuto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55">
                <a:latin typeface="Tahoma"/>
                <a:cs typeface="Tahoma"/>
              </a:rPr>
              <a:t>rive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745">
                <a:latin typeface="Arial Unicode MS"/>
                <a:cs typeface="Arial Unicode MS"/>
              </a:rPr>
              <a:t>⊂</a:t>
            </a:r>
            <a:r>
              <a:rPr dirty="0" sz="1200" spc="-145">
                <a:latin typeface="Trebuchet MS"/>
                <a:cs typeface="Trebuchet MS"/>
              </a:rPr>
              <a:t>/</a:t>
            </a:r>
            <a:r>
              <a:rPr dirty="0" sz="1200">
                <a:latin typeface="Trebuchet MS"/>
                <a:cs typeface="Trebuchet MS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7/41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Principio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50"/>
              <a:t>Uguaglianza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07358"/>
            <a:ext cx="4336415" cy="2499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9055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rincipio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5" b="1">
                <a:latin typeface="Arial"/>
                <a:cs typeface="Arial"/>
              </a:rPr>
              <a:t>uguaglianza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5" b="1">
                <a:latin typeface="Arial"/>
                <a:cs typeface="Arial"/>
              </a:rPr>
              <a:t>tra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insiemi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0">
                <a:latin typeface="Tahoma"/>
                <a:cs typeface="Tahoma"/>
              </a:rPr>
              <a:t>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uguali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dell’altro.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">
                <a:latin typeface="Tahoma"/>
                <a:cs typeface="Tahoma"/>
              </a:rPr>
              <a:t>ltr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65">
                <a:latin typeface="Tahoma"/>
                <a:cs typeface="Tahoma"/>
              </a:rPr>
              <a:t>role: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10310">
              <a:lnSpc>
                <a:spcPct val="100000"/>
              </a:lnSpc>
              <a:tabLst>
                <a:tab pos="1759585" algn="l"/>
                <a:tab pos="2108835" algn="l"/>
              </a:tabLst>
            </a:pP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i="1">
                <a:latin typeface="Trebuchet MS"/>
                <a:cs typeface="Trebuchet MS"/>
              </a:rPr>
              <a:t> 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14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⊆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45">
                <a:latin typeface="Tahoma"/>
                <a:cs typeface="Tahoma"/>
              </a:rPr>
              <a:t>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esattamente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stessi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elementi.</a:t>
            </a:r>
            <a:endParaRPr sz="1200">
              <a:latin typeface="Tahoma"/>
              <a:cs typeface="Tahoma"/>
            </a:endParaRPr>
          </a:p>
          <a:p>
            <a:pPr marL="12700" marR="43180">
              <a:lnSpc>
                <a:spcPct val="100000"/>
              </a:lnSpc>
              <a:spcBef>
                <a:spcPts val="5"/>
              </a:spcBef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uguali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bisogne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vedere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vicendevolmente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sottoinsieme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</a:t>
            </a:r>
            <a:r>
              <a:rPr dirty="0" sz="1200" spc="65">
                <a:latin typeface="Tahoma"/>
                <a:cs typeface="Tahoma"/>
              </a:rPr>
              <a:t>’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">
                <a:latin typeface="Tahoma"/>
                <a:cs typeface="Tahoma"/>
              </a:rPr>
              <a:t>ltr</a:t>
            </a:r>
            <a:r>
              <a:rPr dirty="0" sz="1200" spc="-60">
                <a:latin typeface="Tahoma"/>
                <a:cs typeface="Tahoma"/>
              </a:rPr>
              <a:t>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7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accadere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sotto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85">
                <a:latin typeface="Tahoma"/>
                <a:cs typeface="Tahoma"/>
              </a:rPr>
              <a:t>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siano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uguali.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vuol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A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95" i="1">
                <a:latin typeface="Trebuchet MS"/>
                <a:cs typeface="Trebuchet MS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strettamente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contenuto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scrive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oppure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A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280">
                <a:latin typeface="Arial Unicode MS"/>
                <a:cs typeface="Arial Unicode MS"/>
              </a:rPr>
              <a:t>Cj: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B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enfatizz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uguali.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10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238" y="31375"/>
            <a:ext cx="6737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80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ria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degli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insiemi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Insieme</a:t>
            </a:r>
            <a:r>
              <a:rPr dirty="0" spc="155"/>
              <a:t> </a:t>
            </a:r>
            <a:r>
              <a:rPr dirty="0" spc="-50"/>
              <a:t>vuoto</a:t>
            </a:r>
            <a:r>
              <a:rPr dirty="0" spc="155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65"/>
              <a:t>Insieme</a:t>
            </a:r>
            <a:r>
              <a:rPr dirty="0" spc="155"/>
              <a:t> </a:t>
            </a:r>
            <a:r>
              <a:rPr dirty="0" spc="-85"/>
              <a:t>un</a:t>
            </a:r>
            <a:r>
              <a:rPr dirty="0" spc="-45"/>
              <a:t>i</a:t>
            </a:r>
            <a:r>
              <a:rPr dirty="0" spc="-60"/>
              <a:t>ver</a:t>
            </a:r>
            <a:r>
              <a:rPr dirty="0" spc="-235"/>
              <a:t>s</a:t>
            </a:r>
            <a:r>
              <a:rPr dirty="0" spc="-95"/>
              <a:t>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95537"/>
            <a:ext cx="4220845" cy="2031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80059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Abbiamo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bisogno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altri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25">
                <a:latin typeface="Tahoma"/>
                <a:cs typeface="Tahoma"/>
              </a:rPr>
              <a:t>rtanti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assi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mi: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40">
                <a:latin typeface="Tahoma"/>
                <a:cs typeface="Tahoma"/>
              </a:rPr>
              <a:t>ato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l’esistenza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dell’</a:t>
            </a:r>
            <a:r>
              <a:rPr dirty="0" sz="1200" spc="-65" b="1">
                <a:latin typeface="Arial"/>
                <a:cs typeface="Arial"/>
              </a:rPr>
              <a:t>insieme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45" b="1">
                <a:latin typeface="Arial"/>
                <a:cs typeface="Arial"/>
              </a:rPr>
              <a:t>vuot</a:t>
            </a:r>
            <a:r>
              <a:rPr dirty="0" sz="1200" spc="-60" b="1">
                <a:latin typeface="Arial"/>
                <a:cs typeface="Arial"/>
              </a:rPr>
              <a:t>o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115570">
              <a:lnSpc>
                <a:spcPct val="100000"/>
              </a:lnSpc>
            </a:pPr>
            <a:r>
              <a:rPr dirty="0" sz="1200" spc="60">
                <a:latin typeface="Lucida Sans Unicode"/>
                <a:cs typeface="Lucida Sans Unicode"/>
              </a:rPr>
              <a:t>0</a:t>
            </a:r>
            <a:endParaRPr sz="12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cont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alcun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elemento,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dall’altro,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l’esistenza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dell’</a:t>
            </a:r>
            <a:r>
              <a:rPr dirty="0" sz="1200" spc="-65" b="1">
                <a:latin typeface="Arial"/>
                <a:cs typeface="Arial"/>
              </a:rPr>
              <a:t>insieme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70" b="1">
                <a:latin typeface="Arial"/>
                <a:cs typeface="Arial"/>
              </a:rPr>
              <a:t>universo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  <a:p>
            <a:pPr algn="ctr" marL="102235">
              <a:lnSpc>
                <a:spcPct val="100000"/>
              </a:lnSpc>
              <a:spcBef>
                <a:spcPts val="5"/>
              </a:spcBef>
            </a:pPr>
            <a:r>
              <a:rPr dirty="0" sz="1200" spc="15" i="1">
                <a:latin typeface="Trebuchet MS"/>
                <a:cs typeface="Trebuchet MS"/>
              </a:rPr>
              <a:t>U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contiene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oggetti.</a:t>
            </a:r>
            <a:endParaRPr sz="1200">
              <a:latin typeface="Tahoma"/>
              <a:cs typeface="Tahoma"/>
            </a:endParaRPr>
          </a:p>
          <a:p>
            <a:pPr marL="12700" marR="414655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L’insieme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5" i="1">
                <a:latin typeface="Trebuchet MS"/>
                <a:cs typeface="Trebuchet MS"/>
              </a:rPr>
              <a:t>U</a:t>
            </a:r>
            <a:r>
              <a:rPr dirty="0" sz="1200" spc="130" i="1">
                <a:latin typeface="Trebuchet MS"/>
                <a:cs typeface="Trebuchet MS"/>
              </a:rPr>
              <a:t> </a:t>
            </a:r>
            <a:r>
              <a:rPr dirty="0" sz="1200" spc="-60">
                <a:latin typeface="Tahoma"/>
                <a:cs typeface="Tahoma"/>
              </a:rPr>
              <a:t>solitamente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indicato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diagrammi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rettangolo.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45"/>
              <a:t>funzioni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10</a:t>
            </a:fld>
            <a:r>
              <a:rPr dirty="0" spc="-45"/>
              <a:t>/41</a:t>
            </a: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Prof.ssa Virginia De Cicco Sapienza Università di Roma </dc:creator>
  <dc:title>Insiemi e funzioni</dc:title>
  <dcterms:created xsi:type="dcterms:W3CDTF">2023-04-06T10:39:14Z</dcterms:created>
  <dcterms:modified xsi:type="dcterms:W3CDTF">2023-04-06T10:39:14Z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