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Default Extension="png" ContentType="image/png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1497" y="1149532"/>
            <a:ext cx="3604895" cy="437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4079" y="1222430"/>
            <a:ext cx="2942590" cy="382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0933" y="336162"/>
            <a:ext cx="802213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576" y="1342914"/>
            <a:ext cx="7330846" cy="260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" TargetMode="External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slide" Target="slide38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166" y="3390131"/>
            <a:ext cx="12795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8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166" y="3949439"/>
            <a:ext cx="5699760" cy="1923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sp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essi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ge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763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dice ge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etico.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rat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eristiche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RNA.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Trascrizi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ne. Trad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zi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Fatima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838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9355">
              <a:lnSpc>
                <a:spcPct val="100000"/>
              </a:lnSpc>
            </a:pP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7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ERI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-33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’R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863" y="532371"/>
            <a:ext cx="296418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dirty="0" sz="28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CI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2533523"/>
            <a:ext cx="8136890" cy="179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613" y="1628749"/>
            <a:ext cx="6120765" cy="46228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Gli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eici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sono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meri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nu</a:t>
            </a:r>
            <a:r>
              <a:rPr dirty="0" sz="2400" spc="-10" b="1" u="heavy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leot</a:t>
            </a:r>
            <a:r>
              <a:rPr dirty="0" sz="2400" spc="5" b="1" u="heavy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195702" y="4797145"/>
            <a:ext cx="5544820" cy="46228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no costituiti da 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4 diversi nu</a:t>
            </a:r>
            <a:r>
              <a:rPr dirty="0" sz="2400" spc="-10" b="1" u="heavy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leot</a:t>
            </a:r>
            <a:r>
              <a:rPr dirty="0" sz="2400" spc="5" b="1" u="heavy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b="1" u="heavy">
                <a:solidFill>
                  <a:srgbClr val="822333"/>
                </a:solidFill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811" y="5775959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 h="0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651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40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CO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NTO</a:t>
            </a:r>
            <a:endParaRPr sz="28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6425" y="1254188"/>
          <a:ext cx="8223250" cy="560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1312"/>
                <a:gridCol w="2901950"/>
                <a:gridCol w="2425700"/>
              </a:tblGrid>
              <a:tr h="6350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2200" spc="-4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CI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DO</a:t>
                      </a:r>
                      <a:r>
                        <a:rPr dirty="0" sz="2200" spc="-4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NUC</a:t>
                      </a:r>
                      <a:r>
                        <a:rPr dirty="0" sz="2200" spc="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LE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200" spc="-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CO</a:t>
                      </a:r>
                      <a:endParaRPr sz="2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Z</a:t>
                      </a:r>
                      <a:r>
                        <a:rPr dirty="0" sz="2200" spc="1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U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CC</a:t>
                      </a:r>
                      <a:r>
                        <a:rPr dirty="0" sz="2200" spc="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HE</a:t>
                      </a:r>
                      <a:r>
                        <a:rPr dirty="0" sz="2200" spc="-2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200" spc="-4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200" spc="1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P</a:t>
                      </a:r>
                      <a:r>
                        <a:rPr dirty="0" sz="2200" spc="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200" spc="-3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OS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O</a:t>
                      </a:r>
                      <a:endParaRPr sz="2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2200" spc="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BA</a:t>
                      </a:r>
                      <a:r>
                        <a:rPr dirty="0" sz="2200" spc="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200" spc="-3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200" spc="5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ZO</a:t>
                      </a:r>
                      <a:r>
                        <a:rPr dirty="0" sz="2200" spc="-11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200" spc="-114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200" b="1">
                          <a:solidFill>
                            <a:srgbClr val="822333"/>
                          </a:solidFill>
                          <a:latin typeface="Franklin Gothic Medium"/>
                          <a:cs typeface="Franklin Gothic Medium"/>
                        </a:rPr>
                        <a:t>TE</a:t>
                      </a:r>
                      <a:endParaRPr sz="2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2082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800" spc="10" b="1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800" b="1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NA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2400" spc="-5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ib</a:t>
                      </a:r>
                      <a:r>
                        <a:rPr dirty="0" sz="2400" spc="-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 spc="-5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ucleic</a:t>
                      </a:r>
                      <a:r>
                        <a:rPr dirty="0" sz="2400" spc="-10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cid)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215">
                        <a:lnSpc>
                          <a:spcPct val="100000"/>
                        </a:lnSpc>
                      </a:pPr>
                      <a:r>
                        <a:rPr dirty="0" sz="2400" spc="15" b="1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400" spc="10" b="1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400" b="1">
                          <a:latin typeface="Franklin Gothic Medium"/>
                          <a:cs typeface="Franklin Gothic Medium"/>
                        </a:rPr>
                        <a:t>bosio</a:t>
                      </a:r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7630" marR="1101090">
                        <a:lnSpc>
                          <a:spcPct val="142400"/>
                        </a:lnSpc>
                      </a:pP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ina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Citosina Guanina Ura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400" spc="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1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800" spc="10" b="1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D</a:t>
                      </a:r>
                      <a:r>
                        <a:rPr dirty="0" sz="2800" b="1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NA</a:t>
                      </a:r>
                      <a:endParaRPr sz="2800">
                        <a:latin typeface="Franklin Gothic Medium"/>
                        <a:cs typeface="Franklin Gothic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400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2400" spc="-5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eo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2400" spc="-3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ribo</a:t>
                      </a:r>
                      <a:r>
                        <a:rPr dirty="0" sz="2400" spc="-5" b="1" u="heavy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ucleic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cid)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</a:pPr>
                      <a:r>
                        <a:rPr dirty="0" sz="2400" spc="5" b="1">
                          <a:latin typeface="Franklin Gothic Medium"/>
                          <a:cs typeface="Franklin Gothic Medium"/>
                        </a:rPr>
                        <a:t>D</a:t>
                      </a:r>
                      <a:r>
                        <a:rPr dirty="0" sz="2400" spc="5" b="1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400" spc="10" b="1"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400" b="1">
                          <a:latin typeface="Franklin Gothic Medium"/>
                          <a:cs typeface="Franklin Gothic Medium"/>
                        </a:rPr>
                        <a:t>ossiribosio</a:t>
                      </a:r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65405" marR="1118870" indent="22225">
                        <a:lnSpc>
                          <a:spcPct val="128000"/>
                        </a:lnSpc>
                      </a:pP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400" spc="-1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ina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Citosina Guanina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just" marL="6540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400" spc="-55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b="1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imina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r" marR="173355">
                        <a:lnSpc>
                          <a:spcPct val="100000"/>
                        </a:lnSpc>
                        <a:spcBef>
                          <a:spcPts val="1840"/>
                        </a:spcBef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501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5">
                <a:latin typeface="Franklin Gothic Medium"/>
                <a:cs typeface="Franklin Gothic Medium"/>
              </a:rPr>
              <a:t>P</a:t>
            </a:r>
            <a:r>
              <a:rPr dirty="0" spc="-20">
                <a:latin typeface="Franklin Gothic Medium"/>
                <a:cs typeface="Franklin Gothic Medium"/>
              </a:rPr>
              <a:t>ON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NTI</a:t>
            </a:r>
            <a:r>
              <a:rPr dirty="0" spc="-5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5">
                <a:latin typeface="Franklin Gothic Medium"/>
                <a:cs typeface="Franklin Gothic Medium"/>
              </a:rPr>
              <a:t>U</a:t>
            </a: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OTIDI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9311"/>
            <a:ext cx="9144000" cy="464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175" y="1347850"/>
            <a:ext cx="1059180" cy="641350"/>
          </a:xfrm>
          <a:prstGeom prst="rect">
            <a:avLst/>
          </a:prstGeom>
          <a:solidFill>
            <a:srgbClr val="B497D5"/>
          </a:solidFill>
        </p:spPr>
        <p:txBody>
          <a:bodyPr wrap="square" lIns="0" tIns="0" rIns="0" bIns="0" rtlCol="0" vert="horz">
            <a:spAutoFit/>
          </a:bodyPr>
          <a:lstStyle/>
          <a:p>
            <a:pPr marL="147955" marR="109855" indent="-3365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Gru</a:t>
            </a:r>
            <a:r>
              <a:rPr dirty="0" sz="1800" spc="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po</a:t>
            </a:r>
            <a:r>
              <a:rPr dirty="0" sz="1800" b="1">
                <a:latin typeface="Arial"/>
                <a:cs typeface="Arial"/>
              </a:rPr>
              <a:t> fosfato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2150" y="1406588"/>
            <a:ext cx="1205230" cy="367030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marL="12573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Z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heri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6108" y="1340726"/>
            <a:ext cx="1152525" cy="369570"/>
          </a:xfrm>
          <a:prstGeom prst="rect">
            <a:avLst/>
          </a:prstGeom>
          <a:solidFill>
            <a:srgbClr val="179FFC"/>
          </a:solidFill>
        </p:spPr>
        <p:txBody>
          <a:bodyPr wrap="square" lIns="0" tIns="0" rIns="0" bIns="0" rtlCol="0" vert="horz">
            <a:spAutoFit/>
          </a:bodyPr>
          <a:lstStyle/>
          <a:p>
            <a:pPr marL="33464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B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8450" y="1633537"/>
            <a:ext cx="1057275" cy="367030"/>
          </a:xfrm>
          <a:prstGeom prst="rect">
            <a:avLst/>
          </a:prstGeom>
          <a:solidFill>
            <a:srgbClr val="D2ABD4"/>
          </a:solidFill>
        </p:spPr>
        <p:txBody>
          <a:bodyPr wrap="square" lIns="0" tIns="0" rIns="0" bIns="0" rtlCol="0" vert="horz">
            <a:spAutoFit/>
          </a:bodyPr>
          <a:lstStyle/>
          <a:p>
            <a:pPr marL="17335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Puri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4876" y="1625663"/>
            <a:ext cx="1352550" cy="367030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marL="123189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Pirimidi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500" y="3568700"/>
            <a:ext cx="1873250" cy="581025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Desossi</a:t>
            </a:r>
            <a:r>
              <a:rPr dirty="0" sz="1600" spc="-5" b="1" i="1">
                <a:latin typeface="Arial"/>
                <a:cs typeface="Arial"/>
              </a:rPr>
              <a:t>r</a:t>
            </a:r>
            <a:r>
              <a:rPr dirty="0" sz="1600" spc="-10" b="1" i="1">
                <a:latin typeface="Arial"/>
                <a:cs typeface="Arial"/>
              </a:rPr>
              <a:t>ibosio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0" b="1" i="1">
                <a:latin typeface="Arial"/>
                <a:cs typeface="Arial"/>
              </a:rPr>
              <a:t>n</a:t>
            </a:r>
            <a:r>
              <a:rPr dirty="0" sz="1600" spc="-10" b="1" i="1">
                <a:latin typeface="Arial"/>
                <a:cs typeface="Arial"/>
              </a:rPr>
              <a:t>el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DNA)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2775" y="5584825"/>
            <a:ext cx="1393190" cy="581025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Ri</a:t>
            </a:r>
            <a:r>
              <a:rPr dirty="0" sz="1600" spc="-20" b="1" i="1">
                <a:latin typeface="Arial"/>
                <a:cs typeface="Arial"/>
              </a:rPr>
              <a:t>b</a:t>
            </a:r>
            <a:r>
              <a:rPr dirty="0" sz="1600" spc="-10" b="1" i="1">
                <a:latin typeface="Arial"/>
                <a:cs typeface="Arial"/>
              </a:rPr>
              <a:t>o</a:t>
            </a:r>
            <a:r>
              <a:rPr dirty="0" sz="1600" spc="-15" b="1" i="1">
                <a:latin typeface="Arial"/>
                <a:cs typeface="Arial"/>
              </a:rPr>
              <a:t>s</a:t>
            </a:r>
            <a:r>
              <a:rPr dirty="0" sz="1600" spc="-10" b="1" i="1">
                <a:latin typeface="Arial"/>
                <a:cs typeface="Arial"/>
              </a:rPr>
              <a:t>io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0" b="1" i="1">
                <a:latin typeface="Arial"/>
                <a:cs typeface="Arial"/>
              </a:rPr>
              <a:t>n</a:t>
            </a:r>
            <a:r>
              <a:rPr dirty="0" sz="1600" spc="-10" b="1" i="1">
                <a:latin typeface="Arial"/>
                <a:cs typeface="Arial"/>
              </a:rPr>
              <a:t>ell’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RNA)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1925" y="3595751"/>
            <a:ext cx="1440180" cy="336550"/>
          </a:xfrm>
          <a:prstGeom prst="rect">
            <a:avLst/>
          </a:prstGeom>
          <a:solidFill>
            <a:srgbClr val="D2ABD4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65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denina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(</a:t>
            </a:r>
            <a:r>
              <a:rPr dirty="0" sz="1600" spc="-50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1925" y="5661025"/>
            <a:ext cx="1440180" cy="336550"/>
          </a:xfrm>
          <a:prstGeom prst="rect">
            <a:avLst/>
          </a:prstGeom>
          <a:solidFill>
            <a:srgbClr val="D2ABD4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Guanina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5" b="1" i="1">
                <a:latin typeface="Arial"/>
                <a:cs typeface="Arial"/>
              </a:rPr>
              <a:t>G</a:t>
            </a:r>
            <a:r>
              <a:rPr dirty="0" sz="1600" spc="-10" b="1" i="1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6975" y="3568700"/>
            <a:ext cx="1224280" cy="581025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600" spc="-40" b="1" i="1">
                <a:latin typeface="Arial"/>
                <a:cs typeface="Arial"/>
              </a:rPr>
              <a:t>T</a:t>
            </a:r>
            <a:r>
              <a:rPr dirty="0" sz="1600" spc="-10" b="1" i="1">
                <a:latin typeface="Arial"/>
                <a:cs typeface="Arial"/>
              </a:rPr>
              <a:t>imi</a:t>
            </a:r>
            <a:r>
              <a:rPr dirty="0" sz="1600" spc="-15" b="1" i="1">
                <a:latin typeface="Arial"/>
                <a:cs typeface="Arial"/>
              </a:rPr>
              <a:t>n</a:t>
            </a:r>
            <a:r>
              <a:rPr dirty="0" sz="1600" spc="-10" b="1" i="1">
                <a:latin typeface="Arial"/>
                <a:cs typeface="Arial"/>
              </a:rPr>
              <a:t>a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0" b="1" i="1">
                <a:latin typeface="Arial"/>
                <a:cs typeface="Arial"/>
              </a:rPr>
              <a:t>T</a:t>
            </a:r>
            <a:r>
              <a:rPr dirty="0" sz="1600" spc="-10" b="1" i="1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5" b="1" i="1">
                <a:latin typeface="Arial"/>
                <a:cs typeface="Arial"/>
              </a:rPr>
              <a:t>D</a:t>
            </a:r>
            <a:r>
              <a:rPr dirty="0" sz="1600" spc="-10" b="1" i="1">
                <a:latin typeface="Arial"/>
                <a:cs typeface="Arial"/>
              </a:rPr>
              <a:t>NA)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59776" y="3568700"/>
            <a:ext cx="1284605" cy="581025"/>
          </a:xfrm>
          <a:custGeom>
            <a:avLst/>
            <a:gdLst/>
            <a:ahLst/>
            <a:cxnLst/>
            <a:rect l="l" t="t" r="r" b="b"/>
            <a:pathLst>
              <a:path w="1284604" h="581025">
                <a:moveTo>
                  <a:pt x="0" y="581025"/>
                </a:moveTo>
                <a:lnTo>
                  <a:pt x="1284224" y="581025"/>
                </a:lnTo>
                <a:lnTo>
                  <a:pt x="1284224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B5D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988934" y="3636357"/>
            <a:ext cx="1039494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Uracile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(U)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(</a:t>
            </a:r>
            <a:r>
              <a:rPr dirty="0" sz="1600" spc="-25" b="1" i="1">
                <a:latin typeface="Arial"/>
                <a:cs typeface="Arial"/>
              </a:rPr>
              <a:t>R</a:t>
            </a:r>
            <a:r>
              <a:rPr dirty="0" sz="1600" spc="-10" b="1" i="1">
                <a:latin typeface="Arial"/>
                <a:cs typeface="Arial"/>
              </a:rPr>
              <a:t>NA)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7069201" y="5613400"/>
            <a:ext cx="1440180" cy="336550"/>
          </a:xfrm>
          <a:prstGeom prst="rect">
            <a:avLst/>
          </a:prstGeom>
          <a:solidFill>
            <a:srgbClr val="B5D3E9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Cit</a:t>
            </a:r>
            <a:r>
              <a:rPr dirty="0" sz="1600" spc="-20" b="1" i="1">
                <a:latin typeface="Arial"/>
                <a:cs typeface="Arial"/>
              </a:rPr>
              <a:t>o</a:t>
            </a:r>
            <a:r>
              <a:rPr dirty="0" sz="1600" spc="-10" b="1" i="1">
                <a:latin typeface="Arial"/>
                <a:cs typeface="Arial"/>
              </a:rPr>
              <a:t>sina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(C)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500" y="1700276"/>
            <a:ext cx="3178175" cy="2849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84375"/>
            <a:ext cx="3576701" cy="3362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0442" y="5392399"/>
            <a:ext cx="7048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latin typeface="Franklin Gothic Medium"/>
                <a:cs typeface="Franklin Gothic Medium"/>
              </a:rPr>
              <a:t>D</a:t>
            </a:r>
            <a:r>
              <a:rPr dirty="0" sz="2800" spc="-20" b="1"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6091554" y="5392399"/>
            <a:ext cx="70040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latin typeface="Franklin Gothic Medium"/>
                <a:cs typeface="Franklin Gothic Medium"/>
              </a:rPr>
              <a:t>R</a:t>
            </a:r>
            <a:r>
              <a:rPr dirty="0" sz="2800" spc="-20" b="1"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40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CO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NTO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20"/>
              <a:t>LA</a:t>
            </a:r>
            <a:r>
              <a:rPr dirty="0" sz="2800" spc="-10"/>
              <a:t> </a:t>
            </a:r>
            <a:r>
              <a:rPr dirty="0" sz="2800" spc="-15"/>
              <a:t>M</a:t>
            </a:r>
            <a:r>
              <a:rPr dirty="0" sz="2800" spc="-15"/>
              <a:t>O</a:t>
            </a:r>
            <a:r>
              <a:rPr dirty="0" sz="2800" spc="-15"/>
              <a:t>L</a:t>
            </a:r>
            <a:r>
              <a:rPr dirty="0" sz="2800" spc="-5"/>
              <a:t>E</a:t>
            </a:r>
            <a:r>
              <a:rPr dirty="0" sz="2800" spc="-20"/>
              <a:t>COLA</a:t>
            </a:r>
            <a:r>
              <a:rPr dirty="0" sz="2800" spc="-45"/>
              <a:t> </a:t>
            </a:r>
            <a:r>
              <a:rPr dirty="0" sz="2800" spc="-10"/>
              <a:t>D</a:t>
            </a:r>
            <a:r>
              <a:rPr dirty="0" sz="2800" spc="-10"/>
              <a:t>E</a:t>
            </a:r>
            <a:r>
              <a:rPr dirty="0" sz="2800" spc="-15"/>
              <a:t>L</a:t>
            </a:r>
            <a:r>
              <a:rPr dirty="0" sz="2800" spc="-5"/>
              <a:t>L</a:t>
            </a:r>
            <a:r>
              <a:rPr dirty="0" sz="2800" spc="-5"/>
              <a:t>’</a:t>
            </a:r>
            <a:r>
              <a:rPr dirty="0" sz="2800" spc="-10"/>
              <a:t>R</a:t>
            </a:r>
            <a:r>
              <a:rPr dirty="0" sz="2800" spc="-20"/>
              <a:t>NA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27582" y="1484845"/>
            <a:ext cx="4087114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80126" y="1412747"/>
            <a:ext cx="2880360" cy="2808605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indent="-342900">
              <a:lnSpc>
                <a:spcPct val="100000"/>
              </a:lnSpc>
              <a:buFont typeface="Wingdings"/>
              <a:buChar char=""/>
              <a:tabLst>
                <a:tab pos="426084" algn="l"/>
              </a:tabLst>
            </a:pPr>
            <a:r>
              <a:rPr dirty="0" sz="1600" spc="-95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’RNA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molecola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singolo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filamento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Font typeface="Wingdings"/>
              <a:buChar char=""/>
              <a:tabLst>
                <a:tab pos="426084" algn="l"/>
              </a:tabLst>
            </a:pP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istono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tipi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RNA: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Font typeface="Arial"/>
              <a:buAutoNum type="arabicPeriod"/>
              <a:tabLst>
                <a:tab pos="426084" algn="l"/>
              </a:tabLst>
            </a:pPr>
            <a:r>
              <a:rPr dirty="0" sz="1600" spc="-15">
                <a:latin typeface="Arial"/>
                <a:cs typeface="Arial"/>
              </a:rPr>
              <a:t>RNA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saggero</a:t>
            </a:r>
            <a:endParaRPr sz="160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5">
                <a:latin typeface="Arial"/>
                <a:cs typeface="Arial"/>
              </a:rPr>
              <a:t>mRN</a:t>
            </a:r>
            <a:r>
              <a:rPr dirty="0" sz="1600" spc="-2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Font typeface="Arial"/>
              <a:buAutoNum type="arabicPeriod" startAt="2"/>
              <a:tabLst>
                <a:tab pos="426084" algn="l"/>
              </a:tabLst>
            </a:pPr>
            <a:r>
              <a:rPr dirty="0" sz="1600" spc="-15">
                <a:latin typeface="Arial"/>
                <a:cs typeface="Arial"/>
              </a:rPr>
              <a:t>RNA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trasporto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</a:t>
            </a:r>
            <a:r>
              <a:rPr dirty="0" sz="1600" spc="-10">
                <a:latin typeface="Arial"/>
                <a:cs typeface="Arial"/>
              </a:rPr>
              <a:t>tRNA)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AutoNum type="arabicPeriod" startAt="2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Font typeface="Arial"/>
              <a:buAutoNum type="arabicPeriod" startAt="2"/>
              <a:tabLst>
                <a:tab pos="426084" algn="l"/>
              </a:tabLst>
            </a:pPr>
            <a:r>
              <a:rPr dirty="0" sz="1600" spc="-15">
                <a:latin typeface="Arial"/>
                <a:cs typeface="Arial"/>
              </a:rPr>
              <a:t>RNA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ribo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om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ale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0">
                <a:latin typeface="Arial"/>
                <a:cs typeface="Arial"/>
              </a:rPr>
              <a:t>rRN</a:t>
            </a:r>
            <a:r>
              <a:rPr dirty="0" sz="1600" spc="-2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504" y="3861079"/>
            <a:ext cx="2124075" cy="339090"/>
          </a:xfrm>
          <a:custGeom>
            <a:avLst/>
            <a:gdLst/>
            <a:ahLst/>
            <a:cxnLst/>
            <a:rect l="l" t="t" r="r" b="b"/>
            <a:pathLst>
              <a:path w="2124075" h="339089">
                <a:moveTo>
                  <a:pt x="0" y="338556"/>
                </a:moveTo>
                <a:lnTo>
                  <a:pt x="2123694" y="338556"/>
                </a:lnTo>
                <a:lnTo>
                  <a:pt x="2123694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04" y="3861079"/>
            <a:ext cx="2124075" cy="339090"/>
          </a:xfrm>
          <a:custGeom>
            <a:avLst/>
            <a:gdLst/>
            <a:ahLst/>
            <a:cxnLst/>
            <a:rect l="l" t="t" r="r" b="b"/>
            <a:pathLst>
              <a:path w="2124075" h="339089">
                <a:moveTo>
                  <a:pt x="0" y="338556"/>
                </a:moveTo>
                <a:lnTo>
                  <a:pt x="2123694" y="338556"/>
                </a:lnTo>
                <a:lnTo>
                  <a:pt x="2123694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6334" y="3928965"/>
            <a:ext cx="153098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Legame</a:t>
            </a:r>
            <a:endParaRPr sz="16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fosfod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estere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5792" y="1772818"/>
            <a:ext cx="2305050" cy="33909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Legame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N-</a:t>
            </a:r>
            <a:r>
              <a:rPr dirty="0" sz="1600" spc="-10">
                <a:latin typeface="Arial"/>
                <a:cs typeface="Arial"/>
              </a:rPr>
              <a:t>glicosidico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532" y="1556791"/>
            <a:ext cx="1368425" cy="33909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tremità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5’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9990" y="6093294"/>
            <a:ext cx="1368425" cy="33909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tremità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3’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6984" y="4300728"/>
            <a:ext cx="3476244" cy="176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2134" y="4365078"/>
            <a:ext cx="3292474" cy="158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33084" y="4346028"/>
            <a:ext cx="3330575" cy="1622425"/>
          </a:xfrm>
          <a:custGeom>
            <a:avLst/>
            <a:gdLst/>
            <a:ahLst/>
            <a:cxnLst/>
            <a:rect l="l" t="t" r="r" b="b"/>
            <a:pathLst>
              <a:path w="3330575" h="1622425">
                <a:moveTo>
                  <a:pt x="0" y="1622298"/>
                </a:moveTo>
                <a:lnTo>
                  <a:pt x="3330574" y="1622298"/>
                </a:lnTo>
                <a:lnTo>
                  <a:pt x="3330574" y="0"/>
                </a:lnTo>
                <a:lnTo>
                  <a:pt x="0" y="0"/>
                </a:lnTo>
                <a:lnTo>
                  <a:pt x="0" y="1622298"/>
                </a:lnTo>
                <a:close/>
              </a:path>
            </a:pathLst>
          </a:custGeom>
          <a:ln w="3810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M</a:t>
            </a:r>
            <a:r>
              <a:rPr dirty="0" sz="2800" spc="-15">
                <a:latin typeface="Franklin Gothic Medium"/>
                <a:cs typeface="Franklin Gothic Medium"/>
              </a:rPr>
              <a:t>ESS</a:t>
            </a:r>
            <a:r>
              <a:rPr dirty="0" sz="2800" spc="-20">
                <a:latin typeface="Franklin Gothic Medium"/>
                <a:cs typeface="Franklin Gothic Medium"/>
              </a:rPr>
              <a:t>AG</a:t>
            </a:r>
            <a:r>
              <a:rPr dirty="0" sz="2800" spc="-15">
                <a:latin typeface="Franklin Gothic Medium"/>
                <a:cs typeface="Franklin Gothic Medium"/>
              </a:rPr>
              <a:t>G</a:t>
            </a:r>
            <a:r>
              <a:rPr dirty="0" sz="2800" spc="-20">
                <a:latin typeface="Franklin Gothic Medium"/>
                <a:cs typeface="Franklin Gothic Medium"/>
              </a:rPr>
              <a:t>ERO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55" y="1556766"/>
            <a:ext cx="39370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555" y="3717035"/>
            <a:ext cx="6096000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08116" y="1700783"/>
            <a:ext cx="3024505" cy="2031364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371475">
              <a:lnSpc>
                <a:spcPct val="150000"/>
              </a:lnSpc>
            </a:pP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termi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>
                <a:latin typeface="Arial"/>
                <a:cs typeface="Arial"/>
              </a:rPr>
              <a:t> se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nza</a:t>
            </a:r>
            <a:r>
              <a:rPr dirty="0" sz="1800">
                <a:latin typeface="Arial"/>
                <a:cs typeface="Arial"/>
              </a:rPr>
              <a:t> amm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ca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pti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582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TRA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SPOR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4120" y="1700783"/>
            <a:ext cx="3913631" cy="316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3564" y="1412747"/>
            <a:ext cx="3528695" cy="3832225"/>
          </a:xfrm>
          <a:prstGeom prst="rect">
            <a:avLst/>
          </a:prstGeom>
          <a:solidFill>
            <a:srgbClr val="D9D9D9"/>
          </a:solidFill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4815" marR="93345">
              <a:lnSpc>
                <a:spcPct val="150000"/>
              </a:lnSpc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tRNA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ativ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>
                <a:latin typeface="Arial"/>
                <a:cs typeface="Arial"/>
              </a:rPr>
              <a:t> 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cco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 e 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costit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iti da</a:t>
            </a:r>
            <a:r>
              <a:rPr dirty="0" sz="1800">
                <a:latin typeface="Arial"/>
                <a:cs typeface="Arial"/>
              </a:rPr>
              <a:t> 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si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(73-</a:t>
            </a:r>
            <a:r>
              <a:rPr dirty="0" sz="1800">
                <a:latin typeface="Arial"/>
                <a:cs typeface="Arial"/>
              </a:rPr>
              <a:t> 93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oti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i)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ta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>
                <a:latin typeface="Arial"/>
                <a:cs typeface="Arial"/>
              </a:rPr>
              <a:t> mo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o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 form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 strut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ura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terzi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 forma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 L</a:t>
            </a:r>
            <a:r>
              <a:rPr dirty="0" sz="1800">
                <a:latin typeface="Arial"/>
                <a:cs typeface="Arial"/>
              </a:rPr>
              <a:t> ca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ov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lta.</a:t>
            </a:r>
            <a:endParaRPr sz="1800">
              <a:latin typeface="Arial"/>
              <a:cs typeface="Arial"/>
            </a:endParaRPr>
          </a:p>
          <a:p>
            <a:pPr marL="424815" marR="157480">
              <a:lnSpc>
                <a:spcPct val="150000"/>
              </a:lnSpc>
            </a:pP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tRNA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sce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amm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40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SOMI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300" y="1125600"/>
            <a:ext cx="5254625" cy="5548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8887" y="2997200"/>
            <a:ext cx="1716405" cy="304800"/>
          </a:xfrm>
          <a:custGeom>
            <a:avLst/>
            <a:gdLst/>
            <a:ahLst/>
            <a:cxnLst/>
            <a:rect l="l" t="t" r="r" b="b"/>
            <a:pathLst>
              <a:path w="1716405" h="304800">
                <a:moveTo>
                  <a:pt x="0" y="304800"/>
                </a:moveTo>
                <a:lnTo>
                  <a:pt x="1716024" y="304800"/>
                </a:lnTo>
                <a:lnTo>
                  <a:pt x="171602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37817" y="3059136"/>
            <a:ext cx="15595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omic Sans MS"/>
                <a:cs typeface="Comic Sans MS"/>
              </a:rPr>
              <a:t>subunità</a:t>
            </a:r>
            <a:r>
              <a:rPr dirty="0" sz="1400" spc="-40" b="1">
                <a:latin typeface="Comic Sans MS"/>
                <a:cs typeface="Comic Sans MS"/>
              </a:rPr>
              <a:t> </a:t>
            </a:r>
            <a:r>
              <a:rPr dirty="0" sz="1400" b="1">
                <a:latin typeface="Comic Sans MS"/>
                <a:cs typeface="Comic Sans MS"/>
              </a:rPr>
              <a:t>maggio</a:t>
            </a:r>
            <a:r>
              <a:rPr dirty="0" sz="1400" spc="-5" b="1">
                <a:latin typeface="Comic Sans MS"/>
                <a:cs typeface="Comic Sans MS"/>
              </a:rPr>
              <a:t>re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5375" y="29972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304800"/>
                </a:moveTo>
                <a:lnTo>
                  <a:pt x="1524000" y="304800"/>
                </a:lnTo>
                <a:lnTo>
                  <a:pt x="152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14750" y="3059136"/>
            <a:ext cx="13646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omic Sans MS"/>
                <a:cs typeface="Comic Sans MS"/>
              </a:rPr>
              <a:t>subunità</a:t>
            </a:r>
            <a:r>
              <a:rPr dirty="0" sz="1400" spc="-40" b="1">
                <a:latin typeface="Comic Sans MS"/>
                <a:cs typeface="Comic Sans MS"/>
              </a:rPr>
              <a:t> </a:t>
            </a:r>
            <a:r>
              <a:rPr dirty="0" sz="1400" b="1">
                <a:latin typeface="Comic Sans MS"/>
                <a:cs typeface="Comic Sans MS"/>
              </a:rPr>
              <a:t>mino</a:t>
            </a:r>
            <a:r>
              <a:rPr dirty="0" sz="1400" spc="-5" b="1">
                <a:latin typeface="Comic Sans MS"/>
                <a:cs typeface="Comic Sans MS"/>
              </a:rPr>
              <a:t>re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60750" y="6362700"/>
            <a:ext cx="1837055" cy="304800"/>
          </a:xfrm>
          <a:custGeom>
            <a:avLst/>
            <a:gdLst/>
            <a:ahLst/>
            <a:cxnLst/>
            <a:rect l="l" t="t" r="r" b="b"/>
            <a:pathLst>
              <a:path w="1837054" h="304800">
                <a:moveTo>
                  <a:pt x="0" y="304800"/>
                </a:moveTo>
                <a:lnTo>
                  <a:pt x="1836801" y="304800"/>
                </a:lnTo>
                <a:lnTo>
                  <a:pt x="1836801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39997" y="6425398"/>
            <a:ext cx="15989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Comic Sans MS"/>
                <a:cs typeface="Comic Sans MS"/>
              </a:rPr>
              <a:t>ribos</a:t>
            </a:r>
            <a:r>
              <a:rPr dirty="0" sz="1400" spc="5" b="1">
                <a:latin typeface="Comic Sans MS"/>
                <a:cs typeface="Comic Sans MS"/>
              </a:rPr>
              <a:t>o</a:t>
            </a:r>
            <a:r>
              <a:rPr dirty="0" sz="1400" b="1">
                <a:latin typeface="Comic Sans MS"/>
                <a:cs typeface="Comic Sans MS"/>
              </a:rPr>
              <a:t>ma</a:t>
            </a:r>
            <a:r>
              <a:rPr dirty="0" sz="1400" spc="-35" b="1">
                <a:latin typeface="Comic Sans MS"/>
                <a:cs typeface="Comic Sans MS"/>
              </a:rPr>
              <a:t> </a:t>
            </a:r>
            <a:r>
              <a:rPr dirty="0" sz="1400" b="1">
                <a:latin typeface="Comic Sans MS"/>
                <a:cs typeface="Comic Sans MS"/>
              </a:rPr>
              <a:t>compl</a:t>
            </a:r>
            <a:r>
              <a:rPr dirty="0" sz="1400" spc="-10" b="1">
                <a:latin typeface="Comic Sans MS"/>
                <a:cs typeface="Comic Sans MS"/>
              </a:rPr>
              <a:t>e</a:t>
            </a:r>
            <a:r>
              <a:rPr dirty="0" sz="1400" spc="-5" b="1">
                <a:latin typeface="Comic Sans MS"/>
                <a:cs typeface="Comic Sans MS"/>
              </a:rPr>
              <a:t>to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5652134" y="3068954"/>
            <a:ext cx="2880360" cy="1703070"/>
          </a:xfrm>
          <a:prstGeom prst="rect">
            <a:avLst/>
          </a:prstGeom>
          <a:solidFill>
            <a:srgbClr val="D9D9D9"/>
          </a:solidFill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80010">
              <a:lnSpc>
                <a:spcPct val="150000"/>
              </a:lnSpc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 form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>
                <a:latin typeface="Arial"/>
                <a:cs typeface="Arial"/>
              </a:rPr>
              <a:t> da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 ti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ltre</a:t>
            </a:r>
            <a:r>
              <a:rPr dirty="0" sz="1800">
                <a:latin typeface="Arial"/>
                <a:cs typeface="Arial"/>
              </a:rPr>
              <a:t> 80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e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car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ot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375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5">
                <a:latin typeface="Franklin Gothic Medium"/>
                <a:cs typeface="Franklin Gothic Medium"/>
              </a:rPr>
              <a:t>B</a:t>
            </a:r>
            <a:r>
              <a:rPr dirty="0" sz="2800" spc="-15">
                <a:latin typeface="Franklin Gothic Medium"/>
                <a:cs typeface="Franklin Gothic Medium"/>
              </a:rPr>
              <a:t>OS</a:t>
            </a:r>
            <a:r>
              <a:rPr dirty="0" sz="2800" spc="-25">
                <a:latin typeface="Franklin Gothic Medium"/>
                <a:cs typeface="Franklin Gothic Medium"/>
              </a:rPr>
              <a:t>OM</a:t>
            </a:r>
            <a:r>
              <a:rPr dirty="0" sz="2800" spc="-2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116" y="1636776"/>
            <a:ext cx="4943856" cy="3927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555" y="1700783"/>
            <a:ext cx="4760468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2505" y="1681733"/>
            <a:ext cx="4798695" cy="3782695"/>
          </a:xfrm>
          <a:custGeom>
            <a:avLst/>
            <a:gdLst/>
            <a:ahLst/>
            <a:cxnLst/>
            <a:rect l="l" t="t" r="r" b="b"/>
            <a:pathLst>
              <a:path w="4798695" h="3782695">
                <a:moveTo>
                  <a:pt x="0" y="3782567"/>
                </a:moveTo>
                <a:lnTo>
                  <a:pt x="4798568" y="3782567"/>
                </a:lnTo>
                <a:lnTo>
                  <a:pt x="4798568" y="0"/>
                </a:lnTo>
                <a:lnTo>
                  <a:pt x="0" y="0"/>
                </a:lnTo>
                <a:lnTo>
                  <a:pt x="0" y="3782567"/>
                </a:lnTo>
                <a:close/>
              </a:path>
            </a:pathLst>
          </a:custGeom>
          <a:ln w="3810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52134" y="1700783"/>
            <a:ext cx="2880360" cy="2534285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106045">
              <a:lnSpc>
                <a:spcPct val="150000"/>
              </a:lnSpc>
            </a:pP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rR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>
                <a:latin typeface="Arial"/>
                <a:cs typeface="Arial"/>
              </a:rPr>
              <a:t> 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lo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to,</a:t>
            </a:r>
            <a:r>
              <a:rPr dirty="0" sz="1800">
                <a:latin typeface="Arial"/>
                <a:cs typeface="Arial"/>
              </a:rPr>
              <a:t> com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ri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mi, che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>
                <a:latin typeface="Arial"/>
                <a:cs typeface="Arial"/>
              </a:rPr>
              <a:t> come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sito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sint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>
                <a:latin typeface="Arial"/>
                <a:cs typeface="Arial"/>
              </a:rPr>
              <a:t> 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394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25">
                <a:latin typeface="Franklin Gothic Medium"/>
                <a:cs typeface="Franklin Gothic Medium"/>
              </a:rPr>
              <a:t>GO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ENTI</a:t>
            </a:r>
            <a:r>
              <a:rPr dirty="0" spc="-6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Z</a:t>
            </a:r>
            <a:r>
              <a:rPr dirty="0" spc="-15">
                <a:latin typeface="Franklin Gothic Medium"/>
                <a:cs typeface="Franklin Gothic Medium"/>
              </a:rPr>
              <a:t>IO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802" y="2113183"/>
            <a:ext cx="3685540" cy="329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dice 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etico.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rat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eristiche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’RN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Trascrizi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Tra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838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93315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SCR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ZIONE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RUTTURA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U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G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484757"/>
            <a:ext cx="8002524" cy="389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589237"/>
            <a:ext cx="3995928" cy="115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3648" y="4581144"/>
            <a:ext cx="288290" cy="936625"/>
          </a:xfrm>
          <a:custGeom>
            <a:avLst/>
            <a:gdLst/>
            <a:ahLst/>
            <a:cxnLst/>
            <a:rect l="l" t="t" r="r" b="b"/>
            <a:pathLst>
              <a:path w="288289" h="936625">
                <a:moveTo>
                  <a:pt x="288036" y="792098"/>
                </a:moveTo>
                <a:lnTo>
                  <a:pt x="0" y="792098"/>
                </a:lnTo>
                <a:lnTo>
                  <a:pt x="144018" y="936116"/>
                </a:lnTo>
                <a:lnTo>
                  <a:pt x="288036" y="792098"/>
                </a:lnTo>
                <a:close/>
              </a:path>
              <a:path w="288289" h="936625">
                <a:moveTo>
                  <a:pt x="216026" y="0"/>
                </a:moveTo>
                <a:lnTo>
                  <a:pt x="72008" y="0"/>
                </a:lnTo>
                <a:lnTo>
                  <a:pt x="72008" y="792098"/>
                </a:lnTo>
                <a:lnTo>
                  <a:pt x="216026" y="792098"/>
                </a:lnTo>
                <a:lnTo>
                  <a:pt x="2160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3648" y="4581144"/>
            <a:ext cx="288290" cy="936625"/>
          </a:xfrm>
          <a:custGeom>
            <a:avLst/>
            <a:gdLst/>
            <a:ahLst/>
            <a:cxnLst/>
            <a:rect l="l" t="t" r="r" b="b"/>
            <a:pathLst>
              <a:path w="288289" h="936625">
                <a:moveTo>
                  <a:pt x="0" y="792098"/>
                </a:moveTo>
                <a:lnTo>
                  <a:pt x="72008" y="792098"/>
                </a:lnTo>
                <a:lnTo>
                  <a:pt x="72008" y="0"/>
                </a:lnTo>
                <a:lnTo>
                  <a:pt x="216026" y="0"/>
                </a:lnTo>
                <a:lnTo>
                  <a:pt x="216026" y="792098"/>
                </a:lnTo>
                <a:lnTo>
                  <a:pt x="288036" y="792098"/>
                </a:lnTo>
                <a:lnTo>
                  <a:pt x="144018" y="936116"/>
                </a:lnTo>
                <a:lnTo>
                  <a:pt x="0" y="7920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504" y="5178704"/>
            <a:ext cx="1656714" cy="3390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PROM</a:t>
            </a:r>
            <a:r>
              <a:rPr dirty="0" sz="1600" spc="-25" b="1">
                <a:latin typeface="Arial"/>
                <a:cs typeface="Arial"/>
              </a:rPr>
              <a:t>O</a:t>
            </a:r>
            <a:r>
              <a:rPr dirty="0" sz="1600" spc="-40" b="1">
                <a:latin typeface="Arial"/>
                <a:cs typeface="Arial"/>
              </a:rPr>
              <a:t>T</a:t>
            </a:r>
            <a:r>
              <a:rPr dirty="0" sz="1600" spc="-25" b="1">
                <a:latin typeface="Arial"/>
                <a:cs typeface="Arial"/>
              </a:rPr>
              <a:t>O</a:t>
            </a:r>
            <a:r>
              <a:rPr dirty="0" sz="1600" spc="-15" b="1"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20">
                <a:latin typeface="Franklin Gothic Medium"/>
                <a:cs typeface="Franklin Gothic Medium"/>
              </a:rPr>
              <a:t>LA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TRA</a:t>
            </a:r>
            <a:r>
              <a:rPr dirty="0" sz="2800" spc="-25">
                <a:latin typeface="Franklin Gothic Medium"/>
                <a:cs typeface="Franklin Gothic Medium"/>
              </a:rPr>
              <a:t>SC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IZ</a:t>
            </a:r>
            <a:r>
              <a:rPr dirty="0" sz="2800" spc="-2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8317" y="1149337"/>
            <a:ext cx="5974587" cy="4846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7505" y="5373192"/>
            <a:ext cx="2952750" cy="132397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838200" marR="830580">
              <a:lnSpc>
                <a:spcPct val="100000"/>
              </a:lnSpc>
            </a:pPr>
            <a:r>
              <a:rPr dirty="0" sz="2000" spc="-11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re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appe:</a:t>
            </a:r>
            <a:r>
              <a:rPr dirty="0" sz="2000" b="1">
                <a:latin typeface="Arial"/>
                <a:cs typeface="Arial"/>
              </a:rPr>
              <a:t> INIZ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algn="ctr" marL="389890" marR="38417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ALL</a:t>
            </a:r>
            <a:r>
              <a:rPr dirty="0" sz="2000" spc="5" b="1">
                <a:latin typeface="Arial"/>
                <a:cs typeface="Arial"/>
              </a:rPr>
              <a:t>U</a:t>
            </a:r>
            <a:r>
              <a:rPr dirty="0" sz="2000" b="1">
                <a:latin typeface="Arial"/>
                <a:cs typeface="Arial"/>
              </a:rPr>
              <a:t>NG</a:t>
            </a:r>
            <a:r>
              <a:rPr dirty="0" sz="2000" spc="10" b="1">
                <a:latin typeface="Arial"/>
                <a:cs typeface="Arial"/>
              </a:rPr>
              <a:t>A</a:t>
            </a:r>
            <a:r>
              <a:rPr dirty="0" sz="2000" b="1">
                <a:latin typeface="Arial"/>
                <a:cs typeface="Arial"/>
              </a:rPr>
              <a:t>MEN</a:t>
            </a:r>
            <a:r>
              <a:rPr dirty="0" sz="2000" spc="-4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O</a:t>
            </a:r>
            <a:r>
              <a:rPr dirty="0" sz="2000" b="1">
                <a:latin typeface="Arial"/>
                <a:cs typeface="Arial"/>
              </a:rPr>
              <a:t> TERM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N</a:t>
            </a:r>
            <a:r>
              <a:rPr dirty="0" sz="2000" spc="5" b="1">
                <a:latin typeface="Arial"/>
                <a:cs typeface="Arial"/>
              </a:rPr>
              <a:t>A</a:t>
            </a:r>
            <a:r>
              <a:rPr dirty="0" sz="2000" b="1">
                <a:latin typeface="Arial"/>
                <a:cs typeface="Arial"/>
              </a:rPr>
              <a:t>ZIONE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007" y="1412747"/>
            <a:ext cx="5754624" cy="239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67711" y="1989201"/>
            <a:ext cx="2016760" cy="1152525"/>
          </a:xfrm>
          <a:custGeom>
            <a:avLst/>
            <a:gdLst/>
            <a:ahLst/>
            <a:cxnLst/>
            <a:rect l="l" t="t" r="r" b="b"/>
            <a:pathLst>
              <a:path w="2016760" h="1152525">
                <a:moveTo>
                  <a:pt x="1008126" y="0"/>
                </a:moveTo>
                <a:lnTo>
                  <a:pt x="925444" y="1909"/>
                </a:lnTo>
                <a:lnTo>
                  <a:pt x="844603" y="7540"/>
                </a:lnTo>
                <a:lnTo>
                  <a:pt x="765863" y="16743"/>
                </a:lnTo>
                <a:lnTo>
                  <a:pt x="689481" y="29370"/>
                </a:lnTo>
                <a:lnTo>
                  <a:pt x="615719" y="45273"/>
                </a:lnTo>
                <a:lnTo>
                  <a:pt x="544836" y="64304"/>
                </a:lnTo>
                <a:lnTo>
                  <a:pt x="477090" y="86313"/>
                </a:lnTo>
                <a:lnTo>
                  <a:pt x="412741" y="111154"/>
                </a:lnTo>
                <a:lnTo>
                  <a:pt x="352050" y="138677"/>
                </a:lnTo>
                <a:lnTo>
                  <a:pt x="295275" y="168735"/>
                </a:lnTo>
                <a:lnTo>
                  <a:pt x="242675" y="201179"/>
                </a:lnTo>
                <a:lnTo>
                  <a:pt x="194511" y="235860"/>
                </a:lnTo>
                <a:lnTo>
                  <a:pt x="151041" y="272631"/>
                </a:lnTo>
                <a:lnTo>
                  <a:pt x="112526" y="311342"/>
                </a:lnTo>
                <a:lnTo>
                  <a:pt x="79224" y="351847"/>
                </a:lnTo>
                <a:lnTo>
                  <a:pt x="51395" y="393996"/>
                </a:lnTo>
                <a:lnTo>
                  <a:pt x="29299" y="437641"/>
                </a:lnTo>
                <a:lnTo>
                  <a:pt x="13194" y="482635"/>
                </a:lnTo>
                <a:lnTo>
                  <a:pt x="3341" y="528827"/>
                </a:lnTo>
                <a:lnTo>
                  <a:pt x="0" y="576072"/>
                </a:lnTo>
                <a:lnTo>
                  <a:pt x="3341" y="623316"/>
                </a:lnTo>
                <a:lnTo>
                  <a:pt x="13194" y="669508"/>
                </a:lnTo>
                <a:lnTo>
                  <a:pt x="29299" y="714502"/>
                </a:lnTo>
                <a:lnTo>
                  <a:pt x="51395" y="758147"/>
                </a:lnTo>
                <a:lnTo>
                  <a:pt x="79224" y="800296"/>
                </a:lnTo>
                <a:lnTo>
                  <a:pt x="112526" y="840801"/>
                </a:lnTo>
                <a:lnTo>
                  <a:pt x="151041" y="879512"/>
                </a:lnTo>
                <a:lnTo>
                  <a:pt x="194511" y="916283"/>
                </a:lnTo>
                <a:lnTo>
                  <a:pt x="242675" y="950964"/>
                </a:lnTo>
                <a:lnTo>
                  <a:pt x="295275" y="983408"/>
                </a:lnTo>
                <a:lnTo>
                  <a:pt x="352050" y="1013466"/>
                </a:lnTo>
                <a:lnTo>
                  <a:pt x="412741" y="1040989"/>
                </a:lnTo>
                <a:lnTo>
                  <a:pt x="477090" y="1065830"/>
                </a:lnTo>
                <a:lnTo>
                  <a:pt x="544836" y="1087839"/>
                </a:lnTo>
                <a:lnTo>
                  <a:pt x="615719" y="1106870"/>
                </a:lnTo>
                <a:lnTo>
                  <a:pt x="689481" y="1122773"/>
                </a:lnTo>
                <a:lnTo>
                  <a:pt x="765863" y="1135400"/>
                </a:lnTo>
                <a:lnTo>
                  <a:pt x="844603" y="1144603"/>
                </a:lnTo>
                <a:lnTo>
                  <a:pt x="925444" y="1150234"/>
                </a:lnTo>
                <a:lnTo>
                  <a:pt x="1008126" y="1152144"/>
                </a:lnTo>
                <a:lnTo>
                  <a:pt x="1090807" y="1150234"/>
                </a:lnTo>
                <a:lnTo>
                  <a:pt x="1171648" y="1144603"/>
                </a:lnTo>
                <a:lnTo>
                  <a:pt x="1250388" y="1135400"/>
                </a:lnTo>
                <a:lnTo>
                  <a:pt x="1326770" y="1122773"/>
                </a:lnTo>
                <a:lnTo>
                  <a:pt x="1400532" y="1106870"/>
                </a:lnTo>
                <a:lnTo>
                  <a:pt x="1471415" y="1087839"/>
                </a:lnTo>
                <a:lnTo>
                  <a:pt x="1539161" y="1065830"/>
                </a:lnTo>
                <a:lnTo>
                  <a:pt x="1603510" y="1040989"/>
                </a:lnTo>
                <a:lnTo>
                  <a:pt x="1664201" y="1013466"/>
                </a:lnTo>
                <a:lnTo>
                  <a:pt x="1720977" y="983408"/>
                </a:lnTo>
                <a:lnTo>
                  <a:pt x="1773576" y="950964"/>
                </a:lnTo>
                <a:lnTo>
                  <a:pt x="1821740" y="916283"/>
                </a:lnTo>
                <a:lnTo>
                  <a:pt x="1865210" y="879512"/>
                </a:lnTo>
                <a:lnTo>
                  <a:pt x="1903725" y="840801"/>
                </a:lnTo>
                <a:lnTo>
                  <a:pt x="1937027" y="800296"/>
                </a:lnTo>
                <a:lnTo>
                  <a:pt x="1964856" y="758147"/>
                </a:lnTo>
                <a:lnTo>
                  <a:pt x="1986952" y="714502"/>
                </a:lnTo>
                <a:lnTo>
                  <a:pt x="2003057" y="669508"/>
                </a:lnTo>
                <a:lnTo>
                  <a:pt x="2012910" y="623316"/>
                </a:lnTo>
                <a:lnTo>
                  <a:pt x="2016252" y="576072"/>
                </a:lnTo>
                <a:lnTo>
                  <a:pt x="2012910" y="528827"/>
                </a:lnTo>
                <a:lnTo>
                  <a:pt x="2003057" y="482635"/>
                </a:lnTo>
                <a:lnTo>
                  <a:pt x="1986952" y="437641"/>
                </a:lnTo>
                <a:lnTo>
                  <a:pt x="1964856" y="393996"/>
                </a:lnTo>
                <a:lnTo>
                  <a:pt x="1937027" y="351847"/>
                </a:lnTo>
                <a:lnTo>
                  <a:pt x="1903725" y="311342"/>
                </a:lnTo>
                <a:lnTo>
                  <a:pt x="1865210" y="272631"/>
                </a:lnTo>
                <a:lnTo>
                  <a:pt x="1821740" y="235860"/>
                </a:lnTo>
                <a:lnTo>
                  <a:pt x="1773576" y="201179"/>
                </a:lnTo>
                <a:lnTo>
                  <a:pt x="1720977" y="168735"/>
                </a:lnTo>
                <a:lnTo>
                  <a:pt x="1664201" y="138677"/>
                </a:lnTo>
                <a:lnTo>
                  <a:pt x="1603510" y="111154"/>
                </a:lnTo>
                <a:lnTo>
                  <a:pt x="1539161" y="86313"/>
                </a:lnTo>
                <a:lnTo>
                  <a:pt x="1471415" y="64304"/>
                </a:lnTo>
                <a:lnTo>
                  <a:pt x="1400532" y="45273"/>
                </a:lnTo>
                <a:lnTo>
                  <a:pt x="1326770" y="29370"/>
                </a:lnTo>
                <a:lnTo>
                  <a:pt x="1250388" y="16743"/>
                </a:lnTo>
                <a:lnTo>
                  <a:pt x="1171648" y="7540"/>
                </a:lnTo>
                <a:lnTo>
                  <a:pt x="1090807" y="1909"/>
                </a:lnTo>
                <a:lnTo>
                  <a:pt x="10081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7711" y="1989201"/>
            <a:ext cx="2016760" cy="1152525"/>
          </a:xfrm>
          <a:custGeom>
            <a:avLst/>
            <a:gdLst/>
            <a:ahLst/>
            <a:cxnLst/>
            <a:rect l="l" t="t" r="r" b="b"/>
            <a:pathLst>
              <a:path w="2016760" h="1152525">
                <a:moveTo>
                  <a:pt x="0" y="576072"/>
                </a:moveTo>
                <a:lnTo>
                  <a:pt x="3341" y="528827"/>
                </a:lnTo>
                <a:lnTo>
                  <a:pt x="13194" y="482635"/>
                </a:lnTo>
                <a:lnTo>
                  <a:pt x="29299" y="437641"/>
                </a:lnTo>
                <a:lnTo>
                  <a:pt x="51395" y="393996"/>
                </a:lnTo>
                <a:lnTo>
                  <a:pt x="79224" y="351847"/>
                </a:lnTo>
                <a:lnTo>
                  <a:pt x="112526" y="311342"/>
                </a:lnTo>
                <a:lnTo>
                  <a:pt x="151041" y="272631"/>
                </a:lnTo>
                <a:lnTo>
                  <a:pt x="194511" y="235860"/>
                </a:lnTo>
                <a:lnTo>
                  <a:pt x="242675" y="201179"/>
                </a:lnTo>
                <a:lnTo>
                  <a:pt x="295275" y="168735"/>
                </a:lnTo>
                <a:lnTo>
                  <a:pt x="352050" y="138677"/>
                </a:lnTo>
                <a:lnTo>
                  <a:pt x="412741" y="111154"/>
                </a:lnTo>
                <a:lnTo>
                  <a:pt x="477090" y="86313"/>
                </a:lnTo>
                <a:lnTo>
                  <a:pt x="544836" y="64304"/>
                </a:lnTo>
                <a:lnTo>
                  <a:pt x="615719" y="45273"/>
                </a:lnTo>
                <a:lnTo>
                  <a:pt x="689481" y="29370"/>
                </a:lnTo>
                <a:lnTo>
                  <a:pt x="765863" y="16743"/>
                </a:lnTo>
                <a:lnTo>
                  <a:pt x="844603" y="7540"/>
                </a:lnTo>
                <a:lnTo>
                  <a:pt x="925444" y="1909"/>
                </a:lnTo>
                <a:lnTo>
                  <a:pt x="1008126" y="0"/>
                </a:lnTo>
                <a:lnTo>
                  <a:pt x="1090807" y="1909"/>
                </a:lnTo>
                <a:lnTo>
                  <a:pt x="1171648" y="7540"/>
                </a:lnTo>
                <a:lnTo>
                  <a:pt x="1250388" y="16743"/>
                </a:lnTo>
                <a:lnTo>
                  <a:pt x="1326770" y="29370"/>
                </a:lnTo>
                <a:lnTo>
                  <a:pt x="1400532" y="45273"/>
                </a:lnTo>
                <a:lnTo>
                  <a:pt x="1471415" y="64304"/>
                </a:lnTo>
                <a:lnTo>
                  <a:pt x="1539161" y="86313"/>
                </a:lnTo>
                <a:lnTo>
                  <a:pt x="1603510" y="111154"/>
                </a:lnTo>
                <a:lnTo>
                  <a:pt x="1664201" y="138677"/>
                </a:lnTo>
                <a:lnTo>
                  <a:pt x="1720977" y="168735"/>
                </a:lnTo>
                <a:lnTo>
                  <a:pt x="1773576" y="201179"/>
                </a:lnTo>
                <a:lnTo>
                  <a:pt x="1821740" y="235860"/>
                </a:lnTo>
                <a:lnTo>
                  <a:pt x="1865210" y="272631"/>
                </a:lnTo>
                <a:lnTo>
                  <a:pt x="1903725" y="311342"/>
                </a:lnTo>
                <a:lnTo>
                  <a:pt x="1937027" y="351847"/>
                </a:lnTo>
                <a:lnTo>
                  <a:pt x="1964856" y="393996"/>
                </a:lnTo>
                <a:lnTo>
                  <a:pt x="1986952" y="437641"/>
                </a:lnTo>
                <a:lnTo>
                  <a:pt x="2003057" y="482635"/>
                </a:lnTo>
                <a:lnTo>
                  <a:pt x="2012910" y="528827"/>
                </a:lnTo>
                <a:lnTo>
                  <a:pt x="2016252" y="576072"/>
                </a:lnTo>
                <a:lnTo>
                  <a:pt x="2012910" y="623316"/>
                </a:lnTo>
                <a:lnTo>
                  <a:pt x="2003057" y="669508"/>
                </a:lnTo>
                <a:lnTo>
                  <a:pt x="1986952" y="714502"/>
                </a:lnTo>
                <a:lnTo>
                  <a:pt x="1964856" y="758147"/>
                </a:lnTo>
                <a:lnTo>
                  <a:pt x="1937027" y="800296"/>
                </a:lnTo>
                <a:lnTo>
                  <a:pt x="1903725" y="840801"/>
                </a:lnTo>
                <a:lnTo>
                  <a:pt x="1865210" y="879512"/>
                </a:lnTo>
                <a:lnTo>
                  <a:pt x="1821740" y="916283"/>
                </a:lnTo>
                <a:lnTo>
                  <a:pt x="1773576" y="950964"/>
                </a:lnTo>
                <a:lnTo>
                  <a:pt x="1720977" y="983408"/>
                </a:lnTo>
                <a:lnTo>
                  <a:pt x="1664201" y="1013466"/>
                </a:lnTo>
                <a:lnTo>
                  <a:pt x="1603510" y="1040989"/>
                </a:lnTo>
                <a:lnTo>
                  <a:pt x="1539161" y="1065830"/>
                </a:lnTo>
                <a:lnTo>
                  <a:pt x="1471415" y="1087839"/>
                </a:lnTo>
                <a:lnTo>
                  <a:pt x="1400532" y="1106870"/>
                </a:lnTo>
                <a:lnTo>
                  <a:pt x="1326770" y="1122773"/>
                </a:lnTo>
                <a:lnTo>
                  <a:pt x="1250388" y="1135400"/>
                </a:lnTo>
                <a:lnTo>
                  <a:pt x="1171648" y="1144603"/>
                </a:lnTo>
                <a:lnTo>
                  <a:pt x="1090807" y="1150234"/>
                </a:lnTo>
                <a:lnTo>
                  <a:pt x="1008126" y="1152144"/>
                </a:lnTo>
                <a:lnTo>
                  <a:pt x="925444" y="1150234"/>
                </a:lnTo>
                <a:lnTo>
                  <a:pt x="844603" y="1144603"/>
                </a:lnTo>
                <a:lnTo>
                  <a:pt x="765863" y="1135400"/>
                </a:lnTo>
                <a:lnTo>
                  <a:pt x="689481" y="1122773"/>
                </a:lnTo>
                <a:lnTo>
                  <a:pt x="615719" y="1106870"/>
                </a:lnTo>
                <a:lnTo>
                  <a:pt x="544836" y="1087839"/>
                </a:lnTo>
                <a:lnTo>
                  <a:pt x="477090" y="1065830"/>
                </a:lnTo>
                <a:lnTo>
                  <a:pt x="412741" y="1040989"/>
                </a:lnTo>
                <a:lnTo>
                  <a:pt x="352050" y="1013466"/>
                </a:lnTo>
                <a:lnTo>
                  <a:pt x="295275" y="983408"/>
                </a:lnTo>
                <a:lnTo>
                  <a:pt x="242675" y="950964"/>
                </a:lnTo>
                <a:lnTo>
                  <a:pt x="194511" y="916283"/>
                </a:lnTo>
                <a:lnTo>
                  <a:pt x="151041" y="879512"/>
                </a:lnTo>
                <a:lnTo>
                  <a:pt x="112526" y="840801"/>
                </a:lnTo>
                <a:lnTo>
                  <a:pt x="79224" y="800296"/>
                </a:lnTo>
                <a:lnTo>
                  <a:pt x="51395" y="758147"/>
                </a:lnTo>
                <a:lnTo>
                  <a:pt x="29299" y="714502"/>
                </a:lnTo>
                <a:lnTo>
                  <a:pt x="13194" y="669508"/>
                </a:lnTo>
                <a:lnTo>
                  <a:pt x="3341" y="623316"/>
                </a:lnTo>
                <a:lnTo>
                  <a:pt x="0" y="5760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2920" marR="5080" indent="-1760855">
              <a:lnSpc>
                <a:spcPct val="100000"/>
              </a:lnSpc>
            </a:pPr>
            <a:r>
              <a:rPr dirty="0" spc="-15" b="0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pc="-10" b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0" b="0">
                <a:solidFill>
                  <a:srgbClr val="822333"/>
                </a:solidFill>
                <a:latin typeface="Franklin Gothic Medium"/>
                <a:cs typeface="Franklin Gothic Medium"/>
              </a:rPr>
              <a:t>COMPLEMENTA</a:t>
            </a:r>
            <a:r>
              <a:rPr dirty="0" spc="-10" b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 b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5" b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 b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À</a:t>
            </a:r>
            <a:r>
              <a:rPr dirty="0" spc="5" b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 b="0">
                <a:solidFill>
                  <a:srgbClr val="822333"/>
                </a:solidFill>
                <a:latin typeface="Franklin Gothic Medium"/>
                <a:cs typeface="Franklin Gothic Medium"/>
              </a:rPr>
              <a:t>DELLE</a:t>
            </a:r>
            <a:r>
              <a:rPr dirty="0" spc="-10" b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 b="0">
                <a:solidFill>
                  <a:srgbClr val="822333"/>
                </a:solidFill>
                <a:latin typeface="Franklin Gothic Medium"/>
                <a:cs typeface="Franklin Gothic Medium"/>
              </a:rPr>
              <a:t>BASI</a:t>
            </a:r>
          </a:p>
        </p:txBody>
      </p:sp>
      <p:sp>
        <p:nvSpPr>
          <p:cNvPr id="6" name="object 6"/>
          <p:cNvSpPr/>
          <p:nvPr/>
        </p:nvSpPr>
        <p:spPr>
          <a:xfrm>
            <a:off x="539750" y="4005021"/>
            <a:ext cx="8209280" cy="1200785"/>
          </a:xfrm>
          <a:custGeom>
            <a:avLst/>
            <a:gdLst/>
            <a:ahLst/>
            <a:cxnLst/>
            <a:rect l="l" t="t" r="r" b="b"/>
            <a:pathLst>
              <a:path w="8209280" h="1200785">
                <a:moveTo>
                  <a:pt x="0" y="1200327"/>
                </a:moveTo>
                <a:lnTo>
                  <a:pt x="8209026" y="1200327"/>
                </a:lnTo>
                <a:lnTo>
                  <a:pt x="8209026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859" y="5229199"/>
            <a:ext cx="8568690" cy="1200785"/>
          </a:xfrm>
          <a:custGeom>
            <a:avLst/>
            <a:gdLst/>
            <a:ahLst/>
            <a:cxnLst/>
            <a:rect l="l" t="t" r="r" b="b"/>
            <a:pathLst>
              <a:path w="8568690" h="1200785">
                <a:moveTo>
                  <a:pt x="0" y="1200327"/>
                </a:moveTo>
                <a:lnTo>
                  <a:pt x="8568690" y="1200327"/>
                </a:lnTo>
                <a:lnTo>
                  <a:pt x="856869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4675" y="4076246"/>
            <a:ext cx="8341995" cy="230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210" marR="16954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oti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ico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ò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fu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 la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zzaz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teti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 fi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come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o.</a:t>
            </a:r>
            <a:endParaRPr sz="180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  <a:tabLst>
                <a:tab pos="3798570" algn="l"/>
              </a:tabLst>
            </a:pP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rascr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 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nto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3’	5’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1424305" algn="l"/>
              </a:tabLst>
            </a:pP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tati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tar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tà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 fi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</a:t>
            </a:r>
            <a:r>
              <a:rPr dirty="0" sz="1800" spc="-1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, 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 al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stremità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 u="heavy">
                <a:latin typeface="Arial"/>
                <a:cs typeface="Arial"/>
              </a:rPr>
              <a:t>R</a:t>
            </a:r>
            <a:r>
              <a:rPr dirty="0" sz="1800" u="heavy">
                <a:latin typeface="Arial"/>
                <a:cs typeface="Arial"/>
              </a:rPr>
              <a:t>NA</a:t>
            </a:r>
            <a:r>
              <a:rPr dirty="0" sz="1800" spc="-105" u="heavy">
                <a:latin typeface="Arial"/>
                <a:cs typeface="Arial"/>
              </a:rPr>
              <a:t> </a:t>
            </a:r>
            <a:r>
              <a:rPr dirty="0" sz="1800" u="heavy">
                <a:latin typeface="Arial"/>
                <a:cs typeface="Arial"/>
              </a:rPr>
              <a:t>p</a:t>
            </a:r>
            <a:r>
              <a:rPr dirty="0" sz="1800" spc="-10" u="heavy">
                <a:latin typeface="Arial"/>
                <a:cs typeface="Arial"/>
              </a:rPr>
              <a:t>o</a:t>
            </a:r>
            <a:r>
              <a:rPr dirty="0" sz="1800" u="heavy">
                <a:latin typeface="Arial"/>
                <a:cs typeface="Arial"/>
              </a:rPr>
              <a:t>l</a:t>
            </a:r>
            <a:r>
              <a:rPr dirty="0" sz="1800" spc="-10" u="heavy">
                <a:latin typeface="Arial"/>
                <a:cs typeface="Arial"/>
              </a:rPr>
              <a:t>i</a:t>
            </a:r>
            <a:r>
              <a:rPr dirty="0" sz="1800" u="heavy">
                <a:latin typeface="Arial"/>
                <a:cs typeface="Arial"/>
              </a:rPr>
              <a:t>mer</a:t>
            </a:r>
            <a:r>
              <a:rPr dirty="0" sz="1800" spc="-10" u="heavy">
                <a:latin typeface="Arial"/>
                <a:cs typeface="Arial"/>
              </a:rPr>
              <a:t>a</a:t>
            </a:r>
            <a:r>
              <a:rPr dirty="0" sz="1800" u="heavy">
                <a:latin typeface="Arial"/>
                <a:cs typeface="Arial"/>
              </a:rPr>
              <a:t>s</a:t>
            </a:r>
            <a:r>
              <a:rPr dirty="0" sz="1800" spc="-5" u="heavy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rez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5’	</a:t>
            </a:r>
            <a:r>
              <a:rPr dirty="0" sz="1800">
                <a:latin typeface="Arial"/>
                <a:cs typeface="Arial"/>
              </a:rPr>
              <a:t>3</a:t>
            </a:r>
            <a:r>
              <a:rPr dirty="0" sz="1800" spc="-10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mer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attiv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tà</a:t>
            </a:r>
            <a:r>
              <a:rPr dirty="0" sz="1800">
                <a:latin typeface="Arial"/>
                <a:cs typeface="Arial"/>
              </a:rPr>
              <a:t> 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Infatti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izza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DNA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6900" y="2636520"/>
            <a:ext cx="431800" cy="288925"/>
          </a:xfrm>
          <a:custGeom>
            <a:avLst/>
            <a:gdLst/>
            <a:ahLst/>
            <a:cxnLst/>
            <a:rect l="l" t="t" r="r" b="b"/>
            <a:pathLst>
              <a:path w="431800" h="288925">
                <a:moveTo>
                  <a:pt x="323850" y="0"/>
                </a:moveTo>
                <a:lnTo>
                  <a:pt x="323850" y="72262"/>
                </a:lnTo>
                <a:lnTo>
                  <a:pt x="0" y="72262"/>
                </a:lnTo>
                <a:lnTo>
                  <a:pt x="0" y="216662"/>
                </a:lnTo>
                <a:lnTo>
                  <a:pt x="323850" y="216662"/>
                </a:lnTo>
                <a:lnTo>
                  <a:pt x="323850" y="288925"/>
                </a:lnTo>
                <a:lnTo>
                  <a:pt x="431800" y="144399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06900" y="2636520"/>
            <a:ext cx="431800" cy="288925"/>
          </a:xfrm>
          <a:custGeom>
            <a:avLst/>
            <a:gdLst/>
            <a:ahLst/>
            <a:cxnLst/>
            <a:rect l="l" t="t" r="r" b="b"/>
            <a:pathLst>
              <a:path w="431800" h="288925">
                <a:moveTo>
                  <a:pt x="0" y="72262"/>
                </a:moveTo>
                <a:lnTo>
                  <a:pt x="323850" y="72262"/>
                </a:lnTo>
                <a:lnTo>
                  <a:pt x="323850" y="0"/>
                </a:lnTo>
                <a:lnTo>
                  <a:pt x="431800" y="144399"/>
                </a:lnTo>
                <a:lnTo>
                  <a:pt x="323850" y="288925"/>
                </a:lnTo>
                <a:lnTo>
                  <a:pt x="323850" y="216662"/>
                </a:lnTo>
                <a:lnTo>
                  <a:pt x="0" y="216662"/>
                </a:lnTo>
                <a:lnTo>
                  <a:pt x="0" y="72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97835" y="2121448"/>
            <a:ext cx="91757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795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RN</a:t>
            </a:r>
            <a:r>
              <a:rPr dirty="0" sz="1400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po</a:t>
            </a:r>
            <a:r>
              <a:rPr dirty="0" sz="1400" b="1">
                <a:latin typeface="Arial"/>
                <a:cs typeface="Arial"/>
              </a:rPr>
              <a:t>limerasi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537" y="1485150"/>
            <a:ext cx="1368425" cy="50419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048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INIZ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7622" y="6257620"/>
            <a:ext cx="216535" cy="103505"/>
          </a:xfrm>
          <a:custGeom>
            <a:avLst/>
            <a:gdLst/>
            <a:ahLst/>
            <a:cxnLst/>
            <a:rect l="l" t="t" r="r" b="b"/>
            <a:pathLst>
              <a:path w="216535" h="103504">
                <a:moveTo>
                  <a:pt x="190872" y="51700"/>
                </a:moveTo>
                <a:lnTo>
                  <a:pt x="121030" y="92430"/>
                </a:lnTo>
                <a:lnTo>
                  <a:pt x="120015" y="96316"/>
                </a:lnTo>
                <a:lnTo>
                  <a:pt x="123571" y="102374"/>
                </a:lnTo>
                <a:lnTo>
                  <a:pt x="127508" y="103403"/>
                </a:lnTo>
                <a:lnTo>
                  <a:pt x="130428" y="101638"/>
                </a:lnTo>
                <a:lnTo>
                  <a:pt x="205253" y="58051"/>
                </a:lnTo>
                <a:lnTo>
                  <a:pt x="203453" y="58051"/>
                </a:lnTo>
                <a:lnTo>
                  <a:pt x="203453" y="57188"/>
                </a:lnTo>
                <a:lnTo>
                  <a:pt x="200278" y="57188"/>
                </a:lnTo>
                <a:lnTo>
                  <a:pt x="190872" y="51700"/>
                </a:lnTo>
                <a:close/>
              </a:path>
              <a:path w="216535" h="103504">
                <a:moveTo>
                  <a:pt x="179988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179982" y="58051"/>
                </a:lnTo>
                <a:lnTo>
                  <a:pt x="190872" y="51700"/>
                </a:lnTo>
                <a:lnTo>
                  <a:pt x="179988" y="45351"/>
                </a:lnTo>
                <a:close/>
              </a:path>
              <a:path w="216535" h="103504">
                <a:moveTo>
                  <a:pt x="205253" y="45351"/>
                </a:moveTo>
                <a:lnTo>
                  <a:pt x="203453" y="45351"/>
                </a:lnTo>
                <a:lnTo>
                  <a:pt x="203453" y="58051"/>
                </a:lnTo>
                <a:lnTo>
                  <a:pt x="205253" y="58051"/>
                </a:lnTo>
                <a:lnTo>
                  <a:pt x="216153" y="51701"/>
                </a:lnTo>
                <a:lnTo>
                  <a:pt x="205253" y="45351"/>
                </a:lnTo>
                <a:close/>
              </a:path>
              <a:path w="216535" h="103504">
                <a:moveTo>
                  <a:pt x="200278" y="46215"/>
                </a:moveTo>
                <a:lnTo>
                  <a:pt x="190872" y="51700"/>
                </a:lnTo>
                <a:lnTo>
                  <a:pt x="200278" y="57188"/>
                </a:lnTo>
                <a:lnTo>
                  <a:pt x="200278" y="46215"/>
                </a:lnTo>
                <a:close/>
              </a:path>
              <a:path w="216535" h="103504">
                <a:moveTo>
                  <a:pt x="203453" y="46215"/>
                </a:moveTo>
                <a:lnTo>
                  <a:pt x="200278" y="46215"/>
                </a:lnTo>
                <a:lnTo>
                  <a:pt x="200278" y="57188"/>
                </a:lnTo>
                <a:lnTo>
                  <a:pt x="203453" y="57188"/>
                </a:lnTo>
                <a:lnTo>
                  <a:pt x="203453" y="46215"/>
                </a:lnTo>
                <a:close/>
              </a:path>
              <a:path w="216535" h="103504">
                <a:moveTo>
                  <a:pt x="127508" y="0"/>
                </a:moveTo>
                <a:lnTo>
                  <a:pt x="123571" y="1015"/>
                </a:lnTo>
                <a:lnTo>
                  <a:pt x="120015" y="7073"/>
                </a:lnTo>
                <a:lnTo>
                  <a:pt x="121030" y="10960"/>
                </a:lnTo>
                <a:lnTo>
                  <a:pt x="190872" y="51700"/>
                </a:lnTo>
                <a:lnTo>
                  <a:pt x="200278" y="46215"/>
                </a:lnTo>
                <a:lnTo>
                  <a:pt x="203453" y="46215"/>
                </a:lnTo>
                <a:lnTo>
                  <a:pt x="203453" y="45351"/>
                </a:lnTo>
                <a:lnTo>
                  <a:pt x="205253" y="45351"/>
                </a:lnTo>
                <a:lnTo>
                  <a:pt x="130428" y="1765"/>
                </a:lnTo>
                <a:lnTo>
                  <a:pt x="127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5928" y="5393563"/>
            <a:ext cx="216535" cy="103505"/>
          </a:xfrm>
          <a:custGeom>
            <a:avLst/>
            <a:gdLst/>
            <a:ahLst/>
            <a:cxnLst/>
            <a:rect l="l" t="t" r="r" b="b"/>
            <a:pathLst>
              <a:path w="216535" h="103504">
                <a:moveTo>
                  <a:pt x="190917" y="51689"/>
                </a:moveTo>
                <a:lnTo>
                  <a:pt x="124079" y="90678"/>
                </a:lnTo>
                <a:lnTo>
                  <a:pt x="121031" y="92328"/>
                </a:lnTo>
                <a:lnTo>
                  <a:pt x="120014" y="96265"/>
                </a:lnTo>
                <a:lnTo>
                  <a:pt x="123571" y="102362"/>
                </a:lnTo>
                <a:lnTo>
                  <a:pt x="127381" y="103378"/>
                </a:lnTo>
                <a:lnTo>
                  <a:pt x="205136" y="58039"/>
                </a:lnTo>
                <a:lnTo>
                  <a:pt x="203454" y="58039"/>
                </a:lnTo>
                <a:lnTo>
                  <a:pt x="203454" y="57150"/>
                </a:lnTo>
                <a:lnTo>
                  <a:pt x="200279" y="57150"/>
                </a:lnTo>
                <a:lnTo>
                  <a:pt x="190917" y="51689"/>
                </a:lnTo>
                <a:close/>
              </a:path>
              <a:path w="216535" h="103504">
                <a:moveTo>
                  <a:pt x="180031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180031" y="58039"/>
                </a:lnTo>
                <a:lnTo>
                  <a:pt x="190917" y="51689"/>
                </a:lnTo>
                <a:lnTo>
                  <a:pt x="180031" y="45339"/>
                </a:lnTo>
                <a:close/>
              </a:path>
              <a:path w="216535" h="103504">
                <a:moveTo>
                  <a:pt x="205136" y="45339"/>
                </a:moveTo>
                <a:lnTo>
                  <a:pt x="203454" y="45339"/>
                </a:lnTo>
                <a:lnTo>
                  <a:pt x="203454" y="58039"/>
                </a:lnTo>
                <a:lnTo>
                  <a:pt x="205136" y="58039"/>
                </a:lnTo>
                <a:lnTo>
                  <a:pt x="216026" y="51689"/>
                </a:lnTo>
                <a:lnTo>
                  <a:pt x="205136" y="45339"/>
                </a:lnTo>
                <a:close/>
              </a:path>
              <a:path w="216535" h="103504">
                <a:moveTo>
                  <a:pt x="200279" y="46228"/>
                </a:moveTo>
                <a:lnTo>
                  <a:pt x="190917" y="51689"/>
                </a:lnTo>
                <a:lnTo>
                  <a:pt x="200279" y="57150"/>
                </a:lnTo>
                <a:lnTo>
                  <a:pt x="200279" y="46228"/>
                </a:lnTo>
                <a:close/>
              </a:path>
              <a:path w="216535" h="103504">
                <a:moveTo>
                  <a:pt x="203454" y="46228"/>
                </a:moveTo>
                <a:lnTo>
                  <a:pt x="200279" y="46228"/>
                </a:lnTo>
                <a:lnTo>
                  <a:pt x="200279" y="57150"/>
                </a:lnTo>
                <a:lnTo>
                  <a:pt x="203454" y="57150"/>
                </a:lnTo>
                <a:lnTo>
                  <a:pt x="203454" y="46228"/>
                </a:lnTo>
                <a:close/>
              </a:path>
              <a:path w="216535" h="103504">
                <a:moveTo>
                  <a:pt x="127381" y="0"/>
                </a:moveTo>
                <a:lnTo>
                  <a:pt x="123571" y="1015"/>
                </a:lnTo>
                <a:lnTo>
                  <a:pt x="121793" y="4064"/>
                </a:lnTo>
                <a:lnTo>
                  <a:pt x="120014" y="6984"/>
                </a:lnTo>
                <a:lnTo>
                  <a:pt x="121031" y="10921"/>
                </a:lnTo>
                <a:lnTo>
                  <a:pt x="190917" y="51689"/>
                </a:lnTo>
                <a:lnTo>
                  <a:pt x="200279" y="46228"/>
                </a:lnTo>
                <a:lnTo>
                  <a:pt x="203454" y="46228"/>
                </a:lnTo>
                <a:lnTo>
                  <a:pt x="203454" y="45339"/>
                </a:lnTo>
                <a:lnTo>
                  <a:pt x="205136" y="45339"/>
                </a:lnTo>
                <a:lnTo>
                  <a:pt x="1273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357" y="1125600"/>
            <a:ext cx="7020559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473" y="271011"/>
            <a:ext cx="245554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AL</a:t>
            </a:r>
            <a:r>
              <a:rPr dirty="0" sz="24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GA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RM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INA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1006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NG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694" y="1124711"/>
            <a:ext cx="4942839" cy="5733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505" y="1844801"/>
            <a:ext cx="2304415" cy="3693795"/>
          </a:xfrm>
          <a:custGeom>
            <a:avLst/>
            <a:gdLst/>
            <a:ahLst/>
            <a:cxnLst/>
            <a:rect l="l" t="t" r="r" b="b"/>
            <a:pathLst>
              <a:path w="2304415" h="3693795">
                <a:moveTo>
                  <a:pt x="0" y="3693287"/>
                </a:moveTo>
                <a:lnTo>
                  <a:pt x="2304288" y="3693287"/>
                </a:lnTo>
                <a:lnTo>
                  <a:pt x="2304288" y="0"/>
                </a:lnTo>
                <a:lnTo>
                  <a:pt x="0" y="0"/>
                </a:lnTo>
                <a:lnTo>
                  <a:pt x="0" y="369328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2651" y="1915596"/>
            <a:ext cx="1954530" cy="3547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970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ng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avv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 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e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car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ot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Interv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ri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uc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sn</a:t>
            </a:r>
            <a:r>
              <a:rPr dirty="0" sz="1800" spc="-10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235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Gli</a:t>
            </a:r>
            <a:r>
              <a:rPr dirty="0" sz="1800">
                <a:latin typeface="Arial"/>
                <a:cs typeface="Arial"/>
              </a:rPr>
              <a:t> i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 v</a:t>
            </a:r>
            <a:r>
              <a:rPr dirty="0" sz="1800" spc="-10">
                <a:latin typeface="Arial"/>
                <a:cs typeface="Arial"/>
              </a:rPr>
              <a:t>engon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li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ni</a:t>
            </a:r>
            <a:r>
              <a:rPr dirty="0" sz="1800">
                <a:latin typeface="Arial"/>
                <a:cs typeface="Arial"/>
              </a:rPr>
              <a:t> ric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citi 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>
                <a:latin typeface="Arial"/>
                <a:cs typeface="Arial"/>
              </a:rPr>
              <a:t> co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sumo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A</a:t>
            </a:r>
            <a:r>
              <a:rPr dirty="0" sz="1800" spc="10">
                <a:latin typeface="Arial"/>
                <a:cs typeface="Arial"/>
              </a:rPr>
              <a:t>T</a:t>
            </a:r>
            <a:r>
              <a:rPr dirty="0" sz="1800" spc="-229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ctr" marL="32384" marR="2413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RN</a:t>
            </a:r>
            <a:r>
              <a:rPr dirty="0" sz="1800">
                <a:latin typeface="Arial"/>
                <a:cs typeface="Arial"/>
              </a:rPr>
              <a:t>A-</a:t>
            </a:r>
            <a:r>
              <a:rPr dirty="0" sz="1800">
                <a:latin typeface="Arial"/>
                <a:cs typeface="Arial"/>
              </a:rPr>
              <a:t> 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etto</a:t>
            </a:r>
            <a:r>
              <a:rPr dirty="0" sz="1800">
                <a:latin typeface="Arial"/>
                <a:cs typeface="Arial"/>
              </a:rPr>
              <a:t> sp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838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DUZI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04" y="1700910"/>
            <a:ext cx="8912225" cy="138493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498475" marR="499109">
              <a:lnSpc>
                <a:spcPct val="100000"/>
              </a:lnSpc>
            </a:pPr>
            <a:r>
              <a:rPr dirty="0" sz="2800" spc="-175">
                <a:latin typeface="Arial"/>
                <a:cs typeface="Arial"/>
              </a:rPr>
              <a:t>L</a:t>
            </a:r>
            <a:r>
              <a:rPr dirty="0" sz="2800" spc="-10">
                <a:latin typeface="Arial"/>
                <a:cs typeface="Arial"/>
              </a:rPr>
              <a:t>’i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fo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-10">
                <a:latin typeface="Arial"/>
                <a:cs typeface="Arial"/>
              </a:rPr>
              <a:t>z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1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uta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lla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q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za</a:t>
            </a:r>
            <a:r>
              <a:rPr dirty="0" sz="2800" spc="-15">
                <a:latin typeface="Arial"/>
                <a:cs typeface="Arial"/>
              </a:rPr>
              <a:t> n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de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15">
                <a:latin typeface="Arial"/>
                <a:cs typeface="Arial"/>
              </a:rPr>
              <a:t>’</a:t>
            </a:r>
            <a:r>
              <a:rPr dirty="0" sz="2800" spc="-25">
                <a:latin typeface="Arial"/>
                <a:cs typeface="Arial"/>
              </a:rPr>
              <a:t>mRNA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ve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re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tr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tta</a:t>
            </a:r>
            <a:r>
              <a:rPr dirty="0" sz="2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lla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sequenz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ammi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ca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lla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ot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4" y="4365662"/>
            <a:ext cx="8785225" cy="1816100"/>
          </a:xfrm>
          <a:custGeom>
            <a:avLst/>
            <a:gdLst/>
            <a:ahLst/>
            <a:cxnLst/>
            <a:rect l="l" t="t" r="r" b="b"/>
            <a:pathLst>
              <a:path w="8785225" h="1816100">
                <a:moveTo>
                  <a:pt x="0" y="1815845"/>
                </a:moveTo>
                <a:lnTo>
                  <a:pt x="8784971" y="1815845"/>
                </a:lnTo>
                <a:lnTo>
                  <a:pt x="8784971" y="0"/>
                </a:lnTo>
                <a:lnTo>
                  <a:pt x="0" y="0"/>
                </a:lnTo>
                <a:lnTo>
                  <a:pt x="0" y="181584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514" y="4365662"/>
            <a:ext cx="8785225" cy="1816100"/>
          </a:xfrm>
          <a:custGeom>
            <a:avLst/>
            <a:gdLst/>
            <a:ahLst/>
            <a:cxnLst/>
            <a:rect l="l" t="t" r="r" b="b"/>
            <a:pathLst>
              <a:path w="8785225" h="1816100">
                <a:moveTo>
                  <a:pt x="0" y="1815845"/>
                </a:moveTo>
                <a:lnTo>
                  <a:pt x="8784971" y="1815845"/>
                </a:lnTo>
                <a:lnTo>
                  <a:pt x="8784971" y="0"/>
                </a:lnTo>
                <a:lnTo>
                  <a:pt x="0" y="0"/>
                </a:lnTo>
                <a:lnTo>
                  <a:pt x="0" y="181584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3656" y="4457879"/>
            <a:ext cx="8328025" cy="166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tabLst>
                <a:tab pos="3796665" algn="l"/>
              </a:tabLst>
            </a:pPr>
            <a:r>
              <a:rPr dirty="0" sz="2800" spc="-20">
                <a:latin typeface="Arial"/>
                <a:cs typeface="Arial"/>
              </a:rPr>
              <a:t>La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du</a:t>
            </a:r>
            <a:r>
              <a:rPr dirty="0" sz="2800" spc="-5">
                <a:latin typeface="Arial"/>
                <a:cs typeface="Arial"/>
              </a:rPr>
              <a:t>z</a:t>
            </a:r>
            <a:r>
              <a:rPr dirty="0" sz="2800" spc="-15">
                <a:latin typeface="Arial"/>
                <a:cs typeface="Arial"/>
              </a:rPr>
              <a:t>io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v</a:t>
            </a:r>
            <a:r>
              <a:rPr dirty="0" sz="2800" spc="-10">
                <a:latin typeface="Arial"/>
                <a:cs typeface="Arial"/>
              </a:rPr>
              <a:t>v</a:t>
            </a:r>
            <a:r>
              <a:rPr dirty="0" sz="2800" spc="-15">
                <a:latin typeface="Arial"/>
                <a:cs typeface="Arial"/>
              </a:rPr>
              <a:t>ie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el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ci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op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op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ra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di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un</a:t>
            </a:r>
            <a:r>
              <a:rPr dirty="0" sz="2800" spc="-15">
                <a:latin typeface="Arial"/>
                <a:cs typeface="Arial"/>
              </a:rPr>
              <a:t> c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mpl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mRN</a:t>
            </a:r>
            <a:r>
              <a:rPr dirty="0" sz="2800" spc="-3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tRNA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omi.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LmRNA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v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</a:t>
            </a:r>
            <a:r>
              <a:rPr dirty="0" sz="2800" spc="-10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tto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in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z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5’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5">
                <a:latin typeface="Arial"/>
                <a:cs typeface="Arial"/>
              </a:rPr>
              <a:t>3’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g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ammi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di</a:t>
            </a:r>
            <a:r>
              <a:rPr dirty="0" sz="2800" spc="-15">
                <a:latin typeface="Arial"/>
                <a:cs typeface="Arial"/>
              </a:rPr>
              <a:t> d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ll</a:t>
            </a:r>
            <a:r>
              <a:rPr dirty="0" sz="2800" spc="-5">
                <a:latin typeface="Arial"/>
                <a:cs typeface="Arial"/>
              </a:rPr>
              <a:t>’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tr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mità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N</a:t>
            </a:r>
            <a:r>
              <a:rPr dirty="0" sz="2800" spc="-5">
                <a:latin typeface="Arial"/>
                <a:cs typeface="Arial"/>
              </a:rPr>
              <a:t>-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min</a:t>
            </a:r>
            <a:r>
              <a:rPr dirty="0" sz="2800" spc="-1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le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qu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lla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-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min</a:t>
            </a:r>
            <a:r>
              <a:rPr dirty="0" sz="2800" spc="-1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2179" y="5465571"/>
            <a:ext cx="216535" cy="103505"/>
          </a:xfrm>
          <a:custGeom>
            <a:avLst/>
            <a:gdLst/>
            <a:ahLst/>
            <a:cxnLst/>
            <a:rect l="l" t="t" r="r" b="b"/>
            <a:pathLst>
              <a:path w="216535" h="103504">
                <a:moveTo>
                  <a:pt x="190917" y="51688"/>
                </a:moveTo>
                <a:lnTo>
                  <a:pt x="124079" y="90677"/>
                </a:lnTo>
                <a:lnTo>
                  <a:pt x="121031" y="92328"/>
                </a:lnTo>
                <a:lnTo>
                  <a:pt x="120015" y="96265"/>
                </a:lnTo>
                <a:lnTo>
                  <a:pt x="123571" y="102361"/>
                </a:lnTo>
                <a:lnTo>
                  <a:pt x="127381" y="103377"/>
                </a:lnTo>
                <a:lnTo>
                  <a:pt x="205136" y="58038"/>
                </a:lnTo>
                <a:lnTo>
                  <a:pt x="203454" y="58038"/>
                </a:lnTo>
                <a:lnTo>
                  <a:pt x="203454" y="57149"/>
                </a:lnTo>
                <a:lnTo>
                  <a:pt x="200279" y="57149"/>
                </a:lnTo>
                <a:lnTo>
                  <a:pt x="190917" y="51688"/>
                </a:lnTo>
                <a:close/>
              </a:path>
              <a:path w="216535" h="103504">
                <a:moveTo>
                  <a:pt x="180031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80031" y="58038"/>
                </a:lnTo>
                <a:lnTo>
                  <a:pt x="190917" y="51688"/>
                </a:lnTo>
                <a:lnTo>
                  <a:pt x="180031" y="45338"/>
                </a:lnTo>
                <a:close/>
              </a:path>
              <a:path w="216535" h="103504">
                <a:moveTo>
                  <a:pt x="205136" y="45338"/>
                </a:moveTo>
                <a:lnTo>
                  <a:pt x="203454" y="45338"/>
                </a:lnTo>
                <a:lnTo>
                  <a:pt x="203454" y="58038"/>
                </a:lnTo>
                <a:lnTo>
                  <a:pt x="205136" y="58038"/>
                </a:lnTo>
                <a:lnTo>
                  <a:pt x="216027" y="51688"/>
                </a:lnTo>
                <a:lnTo>
                  <a:pt x="205136" y="45338"/>
                </a:lnTo>
                <a:close/>
              </a:path>
              <a:path w="216535" h="103504">
                <a:moveTo>
                  <a:pt x="200279" y="46227"/>
                </a:moveTo>
                <a:lnTo>
                  <a:pt x="190917" y="51688"/>
                </a:lnTo>
                <a:lnTo>
                  <a:pt x="200279" y="57149"/>
                </a:lnTo>
                <a:lnTo>
                  <a:pt x="200279" y="46227"/>
                </a:lnTo>
                <a:close/>
              </a:path>
              <a:path w="216535" h="103504">
                <a:moveTo>
                  <a:pt x="203454" y="46227"/>
                </a:moveTo>
                <a:lnTo>
                  <a:pt x="200279" y="46227"/>
                </a:lnTo>
                <a:lnTo>
                  <a:pt x="200279" y="57149"/>
                </a:lnTo>
                <a:lnTo>
                  <a:pt x="203454" y="57149"/>
                </a:lnTo>
                <a:lnTo>
                  <a:pt x="203454" y="46227"/>
                </a:lnTo>
                <a:close/>
              </a:path>
              <a:path w="216535" h="103504">
                <a:moveTo>
                  <a:pt x="127381" y="0"/>
                </a:moveTo>
                <a:lnTo>
                  <a:pt x="123571" y="1015"/>
                </a:lnTo>
                <a:lnTo>
                  <a:pt x="121793" y="4063"/>
                </a:lnTo>
                <a:lnTo>
                  <a:pt x="120015" y="6984"/>
                </a:lnTo>
                <a:lnTo>
                  <a:pt x="121031" y="10921"/>
                </a:lnTo>
                <a:lnTo>
                  <a:pt x="190917" y="51688"/>
                </a:lnTo>
                <a:lnTo>
                  <a:pt x="200279" y="46227"/>
                </a:lnTo>
                <a:lnTo>
                  <a:pt x="203454" y="46227"/>
                </a:lnTo>
                <a:lnTo>
                  <a:pt x="203454" y="45338"/>
                </a:lnTo>
                <a:lnTo>
                  <a:pt x="205136" y="45338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6892" y="432668"/>
            <a:ext cx="2502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TRA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DUZIO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AM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NOACIL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SI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T</a:t>
            </a:r>
            <a:r>
              <a:rPr dirty="0" sz="2800" spc="-15">
                <a:latin typeface="Franklin Gothic Medium"/>
                <a:cs typeface="Franklin Gothic Medium"/>
              </a:rPr>
              <a:t>A</a:t>
            </a:r>
            <a:r>
              <a:rPr dirty="0" sz="2800" spc="-20">
                <a:latin typeface="Franklin Gothic Medium"/>
                <a:cs typeface="Franklin Gothic Medium"/>
              </a:rPr>
              <a:t>SI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350" y="1437906"/>
            <a:ext cx="8002651" cy="4269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9514" y="5301208"/>
            <a:ext cx="8785225" cy="1200785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67640" marR="160020" indent="5715">
              <a:lnSpc>
                <a:spcPct val="100000"/>
              </a:lnSpc>
            </a:pPr>
            <a:r>
              <a:rPr dirty="0" sz="2400" spc="-135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amino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cil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tRNA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tetasi </a:t>
            </a:r>
            <a:r>
              <a:rPr dirty="0" sz="2400">
                <a:latin typeface="Arial"/>
                <a:cs typeface="Arial"/>
              </a:rPr>
              <a:t>è 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enz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ma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 consumo di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TP</a:t>
            </a:r>
            <a:r>
              <a:rPr dirty="0" sz="2400">
                <a:latin typeface="Arial"/>
                <a:cs typeface="Arial"/>
              </a:rPr>
              <a:t> attacca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ammi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oacido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seq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enza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3’</a:t>
            </a:r>
            <a:r>
              <a:rPr dirty="0" sz="2400" spc="-15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CA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>
                <a:latin typeface="Arial"/>
                <a:cs typeface="Arial"/>
              </a:rPr>
              <a:t> ce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 tR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tetas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, 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na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ni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ammin</a:t>
            </a:r>
            <a:r>
              <a:rPr dirty="0" sz="2400" spc="-1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ac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5883" y="5085181"/>
            <a:ext cx="5184775" cy="113093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314325" marR="30607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ribosomi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met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ono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tatto i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comp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ne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ti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dell</a:t>
            </a:r>
            <a:r>
              <a:rPr dirty="0" sz="2400" spc="5" b="1">
                <a:latin typeface="Arial"/>
                <a:cs typeface="Arial"/>
              </a:rPr>
              <a:t>’</a:t>
            </a:r>
            <a:r>
              <a:rPr dirty="0" sz="2400" b="1">
                <a:latin typeface="Arial"/>
                <a:cs typeface="Arial"/>
              </a:rPr>
              <a:t>ap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arato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trad</a:t>
            </a:r>
            <a:r>
              <a:rPr dirty="0" sz="2400" spc="-10" b="1">
                <a:latin typeface="Arial"/>
                <a:cs typeface="Arial"/>
              </a:rPr>
              <a:t>u</a:t>
            </a:r>
            <a:r>
              <a:rPr dirty="0" sz="2400" b="1">
                <a:latin typeface="Arial"/>
                <a:cs typeface="Arial"/>
              </a:rPr>
              <a:t>zione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557400"/>
            <a:ext cx="4248150" cy="347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5520147"/>
            <a:ext cx="259715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Si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A: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aminoaci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-tRNA</a:t>
            </a:r>
            <a:r>
              <a:rPr dirty="0" sz="2000">
                <a:latin typeface="Arial"/>
                <a:cs typeface="Arial"/>
              </a:rPr>
              <a:t> Si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P: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peptidi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-tRNA</a:t>
            </a:r>
            <a:r>
              <a:rPr dirty="0" sz="2000">
                <a:latin typeface="Arial"/>
                <a:cs typeface="Arial"/>
              </a:rPr>
              <a:t> Si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E: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0">
                <a:latin typeface="Arial"/>
                <a:cs typeface="Arial"/>
              </a:rPr>
              <a:t>x</a:t>
            </a:r>
            <a:r>
              <a:rPr dirty="0" sz="200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900" y="1916048"/>
            <a:ext cx="3710051" cy="273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24476" y="2205037"/>
            <a:ext cx="865505" cy="287655"/>
          </a:xfrm>
          <a:custGeom>
            <a:avLst/>
            <a:gdLst/>
            <a:ahLst/>
            <a:cxnLst/>
            <a:rect l="l" t="t" r="r" b="b"/>
            <a:pathLst>
              <a:path w="865504" h="287655">
                <a:moveTo>
                  <a:pt x="0" y="287337"/>
                </a:moveTo>
                <a:lnTo>
                  <a:pt x="865187" y="287337"/>
                </a:lnTo>
                <a:lnTo>
                  <a:pt x="865187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4476" y="2205037"/>
            <a:ext cx="865505" cy="287655"/>
          </a:xfrm>
          <a:custGeom>
            <a:avLst/>
            <a:gdLst/>
            <a:ahLst/>
            <a:cxnLst/>
            <a:rect l="l" t="t" r="r" b="b"/>
            <a:pathLst>
              <a:path w="865504" h="287655">
                <a:moveTo>
                  <a:pt x="0" y="287337"/>
                </a:moveTo>
                <a:lnTo>
                  <a:pt x="865187" y="287337"/>
                </a:lnTo>
                <a:lnTo>
                  <a:pt x="865187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RUTTURA</a:t>
            </a:r>
            <a:r>
              <a:rPr dirty="0" sz="2800" spc="-5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B</a:t>
            </a:r>
            <a:r>
              <a:rPr dirty="0" sz="2800" spc="-15">
                <a:latin typeface="Franklin Gothic Medium"/>
                <a:cs typeface="Franklin Gothic Medium"/>
              </a:rPr>
              <a:t>OS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r>
              <a:rPr dirty="0" sz="2800" spc="-40">
                <a:latin typeface="Franklin Gothic Medium"/>
                <a:cs typeface="Franklin Gothic Medium"/>
              </a:rPr>
              <a:t>M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838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02485">
              <a:lnSpc>
                <a:spcPct val="100000"/>
              </a:lnSpc>
            </a:pP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501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CURAN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899591" y="2132838"/>
            <a:ext cx="7308850" cy="701675"/>
          </a:xfrm>
          <a:custGeom>
            <a:avLst/>
            <a:gdLst/>
            <a:ahLst/>
            <a:cxnLst/>
            <a:rect l="l" t="t" r="r" b="b"/>
            <a:pathLst>
              <a:path w="7308850" h="701675">
                <a:moveTo>
                  <a:pt x="0" y="701675"/>
                </a:moveTo>
                <a:lnTo>
                  <a:pt x="7308850" y="701675"/>
                </a:lnTo>
                <a:lnTo>
                  <a:pt x="7308850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9591" y="2132838"/>
            <a:ext cx="7308850" cy="701675"/>
          </a:xfrm>
          <a:custGeom>
            <a:avLst/>
            <a:gdLst/>
            <a:ahLst/>
            <a:cxnLst/>
            <a:rect l="l" t="t" r="r" b="b"/>
            <a:pathLst>
              <a:path w="7308850" h="701675">
                <a:moveTo>
                  <a:pt x="0" y="701675"/>
                </a:moveTo>
                <a:lnTo>
                  <a:pt x="7308850" y="701675"/>
                </a:lnTo>
                <a:lnTo>
                  <a:pt x="7308850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16301" y="3911536"/>
            <a:ext cx="3024251" cy="280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6576" y="1342914"/>
            <a:ext cx="6782434" cy="2605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ct val="100000"/>
              </a:lnSpc>
              <a:buFont typeface="Arial"/>
              <a:buChar char="-"/>
              <a:tabLst>
                <a:tab pos="165100" algn="l"/>
              </a:tabLst>
            </a:pPr>
            <a:r>
              <a:rPr dirty="0" sz="2000">
                <a:latin typeface="Arial"/>
                <a:cs typeface="Arial"/>
              </a:rPr>
              <a:t>i codo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vengano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 con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uti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amente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interru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ioni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1000"/>
              </a:spcBef>
              <a:buFont typeface="Arial"/>
              <a:buChar char="-"/>
              <a:tabLst>
                <a:tab pos="165100" algn="l"/>
              </a:tabLst>
            </a:pPr>
            <a:r>
              <a:rPr dirty="0" sz="2000">
                <a:latin typeface="Arial"/>
                <a:cs typeface="Arial"/>
              </a:rPr>
              <a:t>la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radu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 co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ret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gnale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inizio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AUG</a:t>
            </a:r>
            <a:endParaRPr sz="2000">
              <a:latin typeface="Arial"/>
              <a:cs typeface="Arial"/>
            </a:endParaRPr>
          </a:p>
          <a:p>
            <a:pPr algn="ctr" marL="512445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Queste</a:t>
            </a:r>
            <a:r>
              <a:rPr dirty="0" sz="2000" spc="-5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operazi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ni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sono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fonda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entali</a:t>
            </a:r>
            <a:r>
              <a:rPr dirty="0" sz="2000" spc="-4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per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stabi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4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ctr" marL="511175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mantenere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giusta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cornice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lettura</a:t>
            </a:r>
            <a:endParaRPr sz="2000">
              <a:latin typeface="Arial"/>
              <a:cs typeface="Arial"/>
            </a:endParaRPr>
          </a:p>
          <a:p>
            <a:pPr algn="ctr" marL="650240">
              <a:lnSpc>
                <a:spcPct val="100000"/>
              </a:lnSpc>
              <a:spcBef>
                <a:spcPts val="1380"/>
              </a:spcBef>
            </a:pPr>
            <a:r>
              <a:rPr dirty="0" sz="2000">
                <a:latin typeface="Comic Sans MS"/>
                <a:cs typeface="Comic Sans MS"/>
              </a:rPr>
              <a:t>ESE</a:t>
            </a:r>
            <a:r>
              <a:rPr dirty="0" sz="2000" spc="-15">
                <a:latin typeface="Comic Sans MS"/>
                <a:cs typeface="Comic Sans MS"/>
              </a:rPr>
              <a:t>M</a:t>
            </a:r>
            <a:r>
              <a:rPr dirty="0" sz="2000">
                <a:latin typeface="Comic Sans MS"/>
                <a:cs typeface="Comic Sans MS"/>
              </a:rPr>
              <a:t>PIO:</a:t>
            </a:r>
            <a:endParaRPr sz="2000">
              <a:latin typeface="Comic Sans MS"/>
              <a:cs typeface="Comic Sans MS"/>
            </a:endParaRPr>
          </a:p>
          <a:p>
            <a:pPr algn="ctr" marL="650875">
              <a:lnSpc>
                <a:spcPct val="100000"/>
              </a:lnSpc>
            </a:pPr>
            <a:r>
              <a:rPr dirty="0" sz="2000">
                <a:latin typeface="Comic Sans MS"/>
                <a:cs typeface="Comic Sans MS"/>
              </a:rPr>
              <a:t>Le</a:t>
            </a:r>
            <a:r>
              <a:rPr dirty="0" sz="2000" spc="-2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tr</a:t>
            </a:r>
            <a:r>
              <a:rPr dirty="0" sz="2000">
                <a:latin typeface="Comic Sans MS"/>
                <a:cs typeface="Comic Sans MS"/>
              </a:rPr>
              <a:t>e</a:t>
            </a:r>
            <a:r>
              <a:rPr dirty="0" sz="2000" spc="-1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div</a:t>
            </a:r>
            <a:r>
              <a:rPr dirty="0" sz="2000" spc="-10">
                <a:latin typeface="Comic Sans MS"/>
                <a:cs typeface="Comic Sans MS"/>
              </a:rPr>
              <a:t>e</a:t>
            </a:r>
            <a:r>
              <a:rPr dirty="0" sz="2000" spc="-5">
                <a:latin typeface="Comic Sans MS"/>
                <a:cs typeface="Comic Sans MS"/>
              </a:rPr>
              <a:t>r</a:t>
            </a:r>
            <a:r>
              <a:rPr dirty="0" sz="2000" spc="-10">
                <a:latin typeface="Comic Sans MS"/>
                <a:cs typeface="Comic Sans MS"/>
              </a:rPr>
              <a:t>s</a:t>
            </a:r>
            <a:r>
              <a:rPr dirty="0" sz="2000">
                <a:latin typeface="Comic Sans MS"/>
                <a:cs typeface="Comic Sans MS"/>
              </a:rPr>
              <a:t>e</a:t>
            </a:r>
            <a:r>
              <a:rPr dirty="0" sz="2000" spc="1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cor</a:t>
            </a:r>
            <a:r>
              <a:rPr dirty="0" sz="2000" spc="-15">
                <a:latin typeface="Comic Sans MS"/>
                <a:cs typeface="Comic Sans MS"/>
              </a:rPr>
              <a:t>n</a:t>
            </a:r>
            <a:r>
              <a:rPr dirty="0" sz="2000" spc="-5">
                <a:latin typeface="Comic Sans MS"/>
                <a:cs typeface="Comic Sans MS"/>
              </a:rPr>
              <a:t>ic</a:t>
            </a:r>
            <a:r>
              <a:rPr dirty="0" sz="2000">
                <a:latin typeface="Comic Sans MS"/>
                <a:cs typeface="Comic Sans MS"/>
              </a:rPr>
              <a:t>i</a:t>
            </a:r>
            <a:r>
              <a:rPr dirty="0" sz="2000" spc="-5">
                <a:latin typeface="Comic Sans MS"/>
                <a:cs typeface="Comic Sans MS"/>
              </a:rPr>
              <a:t> d</a:t>
            </a:r>
            <a:r>
              <a:rPr dirty="0" sz="2000">
                <a:latin typeface="Comic Sans MS"/>
                <a:cs typeface="Comic Sans MS"/>
              </a:rPr>
              <a:t>i lettura</a:t>
            </a:r>
            <a:r>
              <a:rPr dirty="0" sz="2000" spc="-20">
                <a:latin typeface="Comic Sans MS"/>
                <a:cs typeface="Comic Sans MS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d</a:t>
            </a:r>
            <a:r>
              <a:rPr dirty="0" sz="2000" spc="-10">
                <a:latin typeface="Comic Sans MS"/>
                <a:cs typeface="Comic Sans MS"/>
              </a:rPr>
              <a:t>e</a:t>
            </a:r>
            <a:r>
              <a:rPr dirty="0" sz="2000">
                <a:latin typeface="Comic Sans MS"/>
                <a:cs typeface="Comic Sans MS"/>
              </a:rPr>
              <a:t>lla </a:t>
            </a:r>
            <a:r>
              <a:rPr dirty="0" sz="2000" spc="-10">
                <a:latin typeface="Comic Sans MS"/>
                <a:cs typeface="Comic Sans MS"/>
              </a:rPr>
              <a:t>se</a:t>
            </a:r>
            <a:r>
              <a:rPr dirty="0" sz="2000">
                <a:latin typeface="Comic Sans MS"/>
                <a:cs typeface="Comic Sans MS"/>
              </a:rPr>
              <a:t>qu</a:t>
            </a:r>
            <a:r>
              <a:rPr dirty="0" sz="2000" spc="-10">
                <a:latin typeface="Comic Sans MS"/>
                <a:cs typeface="Comic Sans MS"/>
              </a:rPr>
              <a:t>e</a:t>
            </a:r>
            <a:r>
              <a:rPr dirty="0" sz="2000" spc="-5">
                <a:latin typeface="Comic Sans MS"/>
                <a:cs typeface="Comic Sans MS"/>
              </a:rPr>
              <a:t>nza</a:t>
            </a:r>
            <a:endParaRPr sz="2000">
              <a:latin typeface="Comic Sans MS"/>
              <a:cs typeface="Comic Sans MS"/>
            </a:endParaRPr>
          </a:p>
          <a:p>
            <a:pPr algn="ctr" marL="649605">
              <a:lnSpc>
                <a:spcPct val="100000"/>
              </a:lnSpc>
              <a:spcBef>
                <a:spcPts val="40"/>
              </a:spcBef>
              <a:tabLst>
                <a:tab pos="1037590" algn="l"/>
                <a:tab pos="1426210" algn="l"/>
                <a:tab pos="1798955" algn="l"/>
                <a:tab pos="2153920" algn="l"/>
                <a:tab pos="2558415" algn="l"/>
                <a:tab pos="2947035" algn="l"/>
                <a:tab pos="3352165" algn="l"/>
                <a:tab pos="3740785" algn="l"/>
                <a:tab pos="4113529" algn="l"/>
                <a:tab pos="4468495" algn="l"/>
                <a:tab pos="4856480" algn="l"/>
                <a:tab pos="5228590" algn="l"/>
                <a:tab pos="5584190" algn="l"/>
              </a:tabLst>
            </a:pPr>
            <a:r>
              <a:rPr dirty="0" sz="2400">
                <a:latin typeface="Arial"/>
                <a:cs typeface="Arial"/>
              </a:rPr>
              <a:t>C	</a:t>
            </a:r>
            <a:r>
              <a:rPr dirty="0" sz="2400">
                <a:latin typeface="Arial"/>
                <a:cs typeface="Arial"/>
              </a:rPr>
              <a:t>U	</a:t>
            </a:r>
            <a:r>
              <a:rPr dirty="0" sz="2400">
                <a:latin typeface="Arial"/>
                <a:cs typeface="Arial"/>
              </a:rPr>
              <a:t>C	</a:t>
            </a:r>
            <a:r>
              <a:rPr dirty="0" sz="2400">
                <a:latin typeface="Arial"/>
                <a:cs typeface="Arial"/>
              </a:rPr>
              <a:t>A	</a:t>
            </a:r>
            <a:r>
              <a:rPr dirty="0" sz="2400">
                <a:latin typeface="Arial"/>
                <a:cs typeface="Arial"/>
              </a:rPr>
              <a:t>G	</a:t>
            </a:r>
            <a:r>
              <a:rPr dirty="0" sz="2400">
                <a:latin typeface="Arial"/>
                <a:cs typeface="Arial"/>
              </a:rPr>
              <a:t>C	</a:t>
            </a:r>
            <a:r>
              <a:rPr dirty="0" sz="2400">
                <a:latin typeface="Arial"/>
                <a:cs typeface="Arial"/>
              </a:rPr>
              <a:t>G	</a:t>
            </a:r>
            <a:r>
              <a:rPr dirty="0" sz="2400">
                <a:latin typeface="Arial"/>
                <a:cs typeface="Arial"/>
              </a:rPr>
              <a:t>U	</a:t>
            </a:r>
            <a:r>
              <a:rPr dirty="0" sz="2400">
                <a:latin typeface="Arial"/>
                <a:cs typeface="Arial"/>
              </a:rPr>
              <a:t>U	</a:t>
            </a:r>
            <a:r>
              <a:rPr dirty="0" sz="2400">
                <a:latin typeface="Arial"/>
                <a:cs typeface="Arial"/>
              </a:rPr>
              <a:t>A	</a:t>
            </a:r>
            <a:r>
              <a:rPr dirty="0" sz="2400">
                <a:latin typeface="Arial"/>
                <a:cs typeface="Arial"/>
              </a:rPr>
              <a:t>C	</a:t>
            </a:r>
            <a:r>
              <a:rPr dirty="0" sz="2400">
                <a:latin typeface="Arial"/>
                <a:cs typeface="Arial"/>
              </a:rPr>
              <a:t>C	</a:t>
            </a:r>
            <a:r>
              <a:rPr dirty="0" sz="2400">
                <a:latin typeface="Arial"/>
                <a:cs typeface="Arial"/>
              </a:rPr>
              <a:t>A	</a:t>
            </a:r>
            <a:r>
              <a:rPr dirty="0" sz="240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6375" y="2852737"/>
            <a:ext cx="6191250" cy="3889375"/>
          </a:xfrm>
          <a:custGeom>
            <a:avLst/>
            <a:gdLst/>
            <a:ahLst/>
            <a:cxnLst/>
            <a:rect l="l" t="t" r="r" b="b"/>
            <a:pathLst>
              <a:path w="6191250" h="3889375">
                <a:moveTo>
                  <a:pt x="0" y="3889375"/>
                </a:moveTo>
                <a:lnTo>
                  <a:pt x="6191250" y="3889375"/>
                </a:lnTo>
                <a:lnTo>
                  <a:pt x="6191250" y="0"/>
                </a:lnTo>
                <a:lnTo>
                  <a:pt x="0" y="0"/>
                </a:lnTo>
                <a:lnTo>
                  <a:pt x="0" y="3889375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TRA</a:t>
            </a:r>
            <a:r>
              <a:rPr dirty="0" sz="2800" spc="-20">
                <a:latin typeface="Franklin Gothic Medium"/>
                <a:cs typeface="Franklin Gothic Medium"/>
              </a:rPr>
              <a:t>DUZIONE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600" y="1557337"/>
            <a:ext cx="3888740" cy="40068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tradu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3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tappe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4189" y="1196708"/>
            <a:ext cx="2145030" cy="908050"/>
          </a:xfrm>
          <a:prstGeom prst="rect">
            <a:avLst/>
          </a:prstGeom>
          <a:solidFill>
            <a:srgbClr val="CCCCCC"/>
          </a:solidFill>
          <a:ln w="9524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9060" marR="92075" indent="630555">
              <a:lnSpc>
                <a:spcPct val="121800"/>
              </a:lnSpc>
            </a:pPr>
            <a:r>
              <a:rPr dirty="0" sz="1800" b="1">
                <a:latin typeface="Arial"/>
                <a:cs typeface="Arial"/>
              </a:rPr>
              <a:t>INI</a:t>
            </a:r>
            <a:r>
              <a:rPr dirty="0" sz="1800" spc="5" b="1">
                <a:latin typeface="Arial"/>
                <a:cs typeface="Arial"/>
              </a:rPr>
              <a:t>Z</a:t>
            </a:r>
            <a:r>
              <a:rPr dirty="0" sz="1800" b="1">
                <a:latin typeface="Arial"/>
                <a:cs typeface="Arial"/>
              </a:rPr>
              <a:t>IO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-10" b="1">
                <a:latin typeface="Arial"/>
                <a:cs typeface="Arial"/>
              </a:rPr>
              <a:t>N</a:t>
            </a:r>
            <a:r>
              <a:rPr dirty="0" sz="1800" spc="10" b="1">
                <a:latin typeface="Arial"/>
                <a:cs typeface="Arial"/>
              </a:rPr>
              <a:t>G</a:t>
            </a:r>
            <a:r>
              <a:rPr dirty="0" sz="1800" spc="-3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NTO</a:t>
            </a:r>
            <a:endParaRPr sz="1800">
              <a:latin typeface="Arial"/>
              <a:cs typeface="Arial"/>
            </a:endParaRPr>
          </a:p>
          <a:p>
            <a:pPr marL="371475">
              <a:lnSpc>
                <a:spcPct val="100000"/>
              </a:lnSpc>
              <a:spcBef>
                <a:spcPts val="35"/>
              </a:spcBef>
            </a:pPr>
            <a:r>
              <a:rPr dirty="0" sz="1800" b="1">
                <a:latin typeface="Arial"/>
                <a:cs typeface="Arial"/>
              </a:rPr>
              <a:t>TERMIN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Z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618" y="2132838"/>
            <a:ext cx="6993635" cy="472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4018" y="3933025"/>
            <a:ext cx="1548130" cy="1872614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1447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primo</a:t>
            </a:r>
            <a:r>
              <a:rPr dirty="0" sz="1600" spc="-10">
                <a:latin typeface="Arial"/>
                <a:cs typeface="Arial"/>
              </a:rPr>
              <a:t> amminoa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ido</a:t>
            </a:r>
            <a:r>
              <a:rPr dirty="0" sz="1600" spc="-10">
                <a:latin typeface="Arial"/>
                <a:cs typeface="Arial"/>
              </a:rPr>
              <a:t> 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sempre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Met,</a:t>
            </a:r>
            <a:r>
              <a:rPr dirty="0" sz="1600" spc="-10">
                <a:latin typeface="Arial"/>
                <a:cs typeface="Arial"/>
              </a:rPr>
              <a:t> spe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</a:t>
            </a:r>
            <a:r>
              <a:rPr dirty="0" sz="1600" spc="-10">
                <a:latin typeface="Arial"/>
                <a:cs typeface="Arial"/>
              </a:rPr>
              <a:t> rimosso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dopo</a:t>
            </a:r>
            <a:r>
              <a:rPr dirty="0" sz="1600" spc="-10">
                <a:latin typeface="Arial"/>
                <a:cs typeface="Arial"/>
              </a:rPr>
              <a:t> 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sinte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della</a:t>
            </a:r>
            <a:r>
              <a:rPr dirty="0" sz="1600" spc="-10">
                <a:latin typeface="Arial"/>
                <a:cs typeface="Arial"/>
              </a:rPr>
              <a:t> proteina.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1" y="1207604"/>
            <a:ext cx="7344790" cy="517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5863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ELL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TRA</a:t>
            </a:r>
            <a:r>
              <a:rPr dirty="0" sz="2800" spc="-20">
                <a:latin typeface="Franklin Gothic Medium"/>
                <a:cs typeface="Franklin Gothic Medium"/>
              </a:rPr>
              <a:t>D</a:t>
            </a:r>
            <a:r>
              <a:rPr dirty="0" sz="2800" spc="-15">
                <a:latin typeface="Franklin Gothic Medium"/>
                <a:cs typeface="Franklin Gothic Medium"/>
              </a:rPr>
              <a:t>U</a:t>
            </a:r>
            <a:r>
              <a:rPr dirty="0" sz="2800" spc="-15">
                <a:latin typeface="Franklin Gothic Medium"/>
                <a:cs typeface="Franklin Gothic Medium"/>
              </a:rPr>
              <a:t>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1780" y="1125600"/>
            <a:ext cx="5947664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5863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MI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20">
                <a:latin typeface="Franklin Gothic Medium"/>
                <a:cs typeface="Franklin Gothic Medium"/>
              </a:rPr>
              <a:t>AZ</a:t>
            </a:r>
            <a:r>
              <a:rPr dirty="0" sz="2800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PR</a:t>
            </a:r>
            <a:r>
              <a:rPr dirty="0" sz="2800" spc="-15">
                <a:latin typeface="Franklin Gothic Medium"/>
                <a:cs typeface="Franklin Gothic Medium"/>
              </a:rPr>
              <a:t>OC</a:t>
            </a:r>
            <a:r>
              <a:rPr dirty="0" sz="2800" spc="-15">
                <a:latin typeface="Franklin Gothic Medium"/>
                <a:cs typeface="Franklin Gothic Medium"/>
              </a:rPr>
              <a:t>ARIOTI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257" y="1340713"/>
            <a:ext cx="7978140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43609" y="5301195"/>
            <a:ext cx="1611630" cy="462280"/>
          </a:xfrm>
          <a:prstGeom prst="rect">
            <a:avLst/>
          </a:prstGeom>
          <a:solidFill>
            <a:srgbClr val="BEBEBE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POL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ISOMA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59791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tps://ww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w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you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ube.com/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w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?v=gG7uCskUO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79" y="1340827"/>
            <a:ext cx="8579739" cy="482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95649"/>
            <a:ext cx="371157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LAZ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L’E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SP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SS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71600" y="1557400"/>
            <a:ext cx="7704455" cy="7016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24257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tu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 geni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vengono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utilizz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nello ste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momento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 non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tu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stes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intensità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600" y="2924136"/>
            <a:ext cx="7776845" cy="1016000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57023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Nei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arioti,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 regolazione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met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esp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imere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lo</a:t>
            </a:r>
            <a:r>
              <a:rPr dirty="0" sz="2000">
                <a:latin typeface="Arial"/>
                <a:cs typeface="Arial"/>
              </a:rPr>
              <a:t> quei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geni che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ediata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ente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lizzabili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uali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ndi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ambientali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600" y="4762500"/>
            <a:ext cx="7849234" cy="1016000"/>
          </a:xfrm>
          <a:prstGeom prst="rect">
            <a:avLst/>
          </a:prstGeom>
          <a:solidFill>
            <a:srgbClr val="BEBEBE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26860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Negli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ariot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particolare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negli organi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mi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plu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icellulari,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l’es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res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a permette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alle cellule di svolgere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ruoli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ializzati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394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43751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pc="-5">
                <a:solidFill>
                  <a:srgbClr val="800000"/>
                </a:solidFill>
              </a:rPr>
              <a:t>1</a:t>
            </a:r>
            <a:r>
              <a:rPr dirty="0"/>
              <a:t>.	</a:t>
            </a:r>
            <a:r>
              <a:rPr dirty="0"/>
              <a:t>Qu</a:t>
            </a:r>
            <a:r>
              <a:rPr dirty="0" spc="-10"/>
              <a:t>a</a:t>
            </a:r>
            <a:r>
              <a:rPr dirty="0"/>
              <a:t>le</a:t>
            </a:r>
            <a:r>
              <a:rPr dirty="0" spc="-10"/>
              <a:t> </a:t>
            </a:r>
            <a:r>
              <a:rPr dirty="0"/>
              <a:t>di </a:t>
            </a:r>
            <a:r>
              <a:rPr dirty="0" spc="-10"/>
              <a:t>q</a:t>
            </a:r>
            <a:r>
              <a:rPr dirty="0"/>
              <a:t>u</a:t>
            </a:r>
            <a:r>
              <a:rPr dirty="0" spc="-10"/>
              <a:t>e</a:t>
            </a:r>
            <a:r>
              <a:rPr dirty="0"/>
              <a:t>sti</a:t>
            </a:r>
            <a:r>
              <a:rPr dirty="0" spc="10"/>
              <a:t> </a:t>
            </a:r>
            <a:r>
              <a:rPr dirty="0"/>
              <a:t>e</a:t>
            </a:r>
            <a:r>
              <a:rPr dirty="0" spc="-10"/>
              <a:t>n</a:t>
            </a:r>
            <a:r>
              <a:rPr dirty="0"/>
              <a:t>zimi </a:t>
            </a:r>
            <a:r>
              <a:rPr dirty="0" spc="-5"/>
              <a:t> </a:t>
            </a:r>
            <a:r>
              <a:rPr dirty="0"/>
              <a:t>è</a:t>
            </a:r>
            <a:r>
              <a:rPr dirty="0"/>
              <a:t> co</a:t>
            </a:r>
            <a:r>
              <a:rPr dirty="0" spc="-10"/>
              <a:t>i</a:t>
            </a:r>
            <a:r>
              <a:rPr dirty="0"/>
              <a:t>nv</a:t>
            </a:r>
            <a:r>
              <a:rPr dirty="0" spc="-10"/>
              <a:t>o</a:t>
            </a:r>
            <a:r>
              <a:rPr dirty="0"/>
              <a:t>lto </a:t>
            </a:r>
            <a:r>
              <a:rPr dirty="0" spc="-10"/>
              <a:t>n</a:t>
            </a:r>
            <a:r>
              <a:rPr dirty="0"/>
              <a:t>e</a:t>
            </a:r>
            <a:r>
              <a:rPr dirty="0" spc="-10"/>
              <a:t>l</a:t>
            </a:r>
            <a:r>
              <a:rPr dirty="0"/>
              <a:t>la</a:t>
            </a:r>
            <a:r>
              <a:rPr dirty="0" spc="15"/>
              <a:t> </a:t>
            </a:r>
            <a:r>
              <a:rPr dirty="0"/>
              <a:t>trascriz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pc="-10"/>
              <a:t>L</a:t>
            </a:r>
            <a:r>
              <a:rPr dirty="0"/>
              <a:t>i</a:t>
            </a:r>
            <a:r>
              <a:rPr dirty="0" spc="-15"/>
              <a:t>g</a:t>
            </a:r>
            <a:r>
              <a:rPr dirty="0" spc="-10"/>
              <a:t>a</a:t>
            </a:r>
            <a:r>
              <a:rPr dirty="0"/>
              <a:t>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pc="10"/>
              <a:t>T</a:t>
            </a:r>
            <a:r>
              <a:rPr dirty="0"/>
              <a:t>o</a:t>
            </a:r>
            <a:r>
              <a:rPr dirty="0" spc="-10"/>
              <a:t>p</a:t>
            </a:r>
            <a:r>
              <a:rPr dirty="0"/>
              <a:t>o</a:t>
            </a:r>
            <a:r>
              <a:rPr dirty="0" spc="-10"/>
              <a:t>i</a:t>
            </a:r>
            <a:r>
              <a:rPr dirty="0"/>
              <a:t>som</a:t>
            </a:r>
            <a:r>
              <a:rPr dirty="0" spc="-10"/>
              <a:t>e</a:t>
            </a:r>
            <a:r>
              <a:rPr dirty="0"/>
              <a:t>rasi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El</a:t>
            </a:r>
            <a:r>
              <a:rPr dirty="0" spc="-10"/>
              <a:t>i</a:t>
            </a:r>
            <a:r>
              <a:rPr dirty="0"/>
              <a:t>casi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R</a:t>
            </a:r>
            <a:r>
              <a:rPr dirty="0" spc="-10"/>
              <a:t>N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</a:t>
            </a:r>
            <a:r>
              <a:rPr dirty="0" spc="-10"/>
              <a:t>o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mer</a:t>
            </a:r>
            <a:r>
              <a:rPr dirty="0" spc="-10"/>
              <a:t>a</a:t>
            </a:r>
            <a:r>
              <a:rPr dirty="0"/>
              <a:t>si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2</a:t>
            </a:r>
            <a:r>
              <a:rPr dirty="0"/>
              <a:t>. Q</a:t>
            </a:r>
            <a:r>
              <a:rPr dirty="0" spc="-10"/>
              <a:t>u</a:t>
            </a:r>
            <a:r>
              <a:rPr dirty="0"/>
              <a:t>al</a:t>
            </a:r>
            <a:r>
              <a:rPr dirty="0" spc="-10"/>
              <a:t> </a:t>
            </a:r>
            <a:r>
              <a:rPr dirty="0"/>
              <a:t>è il </a:t>
            </a:r>
            <a:r>
              <a:rPr dirty="0" spc="-10"/>
              <a:t>p</a:t>
            </a:r>
            <a:r>
              <a:rPr dirty="0"/>
              <a:t>rimo</a:t>
            </a:r>
            <a:r>
              <a:rPr dirty="0" spc="5"/>
              <a:t> </a:t>
            </a:r>
            <a:r>
              <a:rPr dirty="0"/>
              <a:t>amm</a:t>
            </a:r>
            <a:r>
              <a:rPr dirty="0" spc="-10"/>
              <a:t>i</a:t>
            </a:r>
            <a:r>
              <a:rPr dirty="0"/>
              <a:t>n</a:t>
            </a:r>
            <a:r>
              <a:rPr dirty="0" spc="-10"/>
              <a:t>o</a:t>
            </a:r>
            <a:r>
              <a:rPr dirty="0"/>
              <a:t>ac</a:t>
            </a:r>
            <a:r>
              <a:rPr dirty="0" spc="-10"/>
              <a:t>i</a:t>
            </a:r>
            <a:r>
              <a:rPr dirty="0"/>
              <a:t>do</a:t>
            </a:r>
            <a:r>
              <a:rPr dirty="0" spc="15"/>
              <a:t> </a:t>
            </a:r>
            <a:r>
              <a:rPr dirty="0"/>
              <a:t>che</a:t>
            </a:r>
            <a:r>
              <a:rPr dirty="0"/>
              <a:t> vi</a:t>
            </a:r>
            <a:r>
              <a:rPr dirty="0" spc="-10"/>
              <a:t>e</a:t>
            </a:r>
            <a:r>
              <a:rPr dirty="0"/>
              <a:t>ne</a:t>
            </a:r>
            <a:r>
              <a:rPr dirty="0" spc="-10"/>
              <a:t> </a:t>
            </a:r>
            <a:r>
              <a:rPr dirty="0"/>
              <a:t>p</a:t>
            </a:r>
            <a:r>
              <a:rPr dirty="0" spc="-10"/>
              <a:t>o</a:t>
            </a:r>
            <a:r>
              <a:rPr dirty="0"/>
              <a:t>siz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ato</a:t>
            </a:r>
            <a:r>
              <a:rPr dirty="0" spc="15"/>
              <a:t> </a:t>
            </a:r>
            <a:r>
              <a:rPr dirty="0"/>
              <a:t>sul</a:t>
            </a:r>
            <a:r>
              <a:rPr dirty="0" spc="-10"/>
              <a:t> </a:t>
            </a:r>
            <a:r>
              <a:rPr dirty="0"/>
              <a:t>rib</a:t>
            </a:r>
            <a:r>
              <a:rPr dirty="0" spc="-10"/>
              <a:t>o</a:t>
            </a:r>
            <a:r>
              <a:rPr dirty="0"/>
              <a:t>soma</a:t>
            </a:r>
            <a:r>
              <a:rPr dirty="0"/>
              <a:t> d</a:t>
            </a:r>
            <a:r>
              <a:rPr dirty="0" spc="-10"/>
              <a:t>u</a:t>
            </a:r>
            <a:r>
              <a:rPr dirty="0"/>
              <a:t>ra</a:t>
            </a:r>
            <a:r>
              <a:rPr dirty="0" spc="-10"/>
              <a:t>n</a:t>
            </a:r>
            <a:r>
              <a:rPr dirty="0"/>
              <a:t>te la</a:t>
            </a:r>
            <a:r>
              <a:rPr dirty="0" spc="-10"/>
              <a:t> </a:t>
            </a:r>
            <a:r>
              <a:rPr dirty="0" spc="5"/>
              <a:t>t</a:t>
            </a:r>
            <a:r>
              <a:rPr dirty="0"/>
              <a:t>ra</a:t>
            </a:r>
            <a:r>
              <a:rPr dirty="0" spc="-10"/>
              <a:t>d</a:t>
            </a:r>
            <a:r>
              <a:rPr dirty="0"/>
              <a:t>uz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Met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Ala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Gly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V</a:t>
            </a:r>
            <a:r>
              <a:rPr dirty="0" spc="-10"/>
              <a:t>a</a:t>
            </a:r>
            <a:r>
              <a:rPr dirty="0"/>
              <a:t>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3</a:t>
            </a:r>
            <a:r>
              <a:rPr dirty="0"/>
              <a:t>. Il</a:t>
            </a:r>
            <a:r>
              <a:rPr dirty="0" spc="-15"/>
              <a:t> </a:t>
            </a:r>
            <a:r>
              <a:rPr dirty="0"/>
              <a:t>ri</a:t>
            </a:r>
            <a:r>
              <a:rPr dirty="0" spc="-10"/>
              <a:t>b</a:t>
            </a:r>
            <a:r>
              <a:rPr dirty="0"/>
              <a:t>os</a:t>
            </a:r>
            <a:r>
              <a:rPr dirty="0" spc="-10"/>
              <a:t>o</a:t>
            </a:r>
            <a:r>
              <a:rPr dirty="0"/>
              <a:t>ma</a:t>
            </a:r>
            <a:r>
              <a:rPr dirty="0" spc="20"/>
              <a:t> </a:t>
            </a:r>
            <a:r>
              <a:rPr dirty="0"/>
              <a:t>è form</a:t>
            </a:r>
            <a:r>
              <a:rPr dirty="0" spc="-10"/>
              <a:t>a</a:t>
            </a:r>
            <a:r>
              <a:rPr dirty="0"/>
              <a:t>to d</a:t>
            </a:r>
            <a:r>
              <a:rPr dirty="0" spc="-10"/>
              <a:t>a</a:t>
            </a:r>
            <a:r>
              <a:rPr dirty="0"/>
              <a:t>: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pc="-5"/>
              <a:t>R</a:t>
            </a:r>
            <a:r>
              <a:rPr dirty="0"/>
              <a:t>NA</a:t>
            </a:r>
            <a:r>
              <a:rPr dirty="0" spc="-15"/>
              <a:t> </a:t>
            </a:r>
            <a:r>
              <a:rPr dirty="0"/>
              <a:t>e </a:t>
            </a:r>
            <a:r>
              <a:rPr dirty="0" spc="-10"/>
              <a:t>p</a:t>
            </a:r>
            <a:r>
              <a:rPr dirty="0"/>
              <a:t>rot</a:t>
            </a:r>
            <a:r>
              <a:rPr dirty="0" spc="-10"/>
              <a:t>e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e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r</a:t>
            </a:r>
            <a:r>
              <a:rPr dirty="0" spc="-10"/>
              <a:t>R</a:t>
            </a:r>
            <a:r>
              <a:rPr dirty="0"/>
              <a:t>NA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pr</a:t>
            </a:r>
            <a:r>
              <a:rPr dirty="0" spc="-10"/>
              <a:t>o</a:t>
            </a:r>
            <a:r>
              <a:rPr dirty="0"/>
              <a:t>te</a:t>
            </a:r>
            <a:r>
              <a:rPr dirty="0" spc="-10"/>
              <a:t>i</a:t>
            </a:r>
            <a:r>
              <a:rPr dirty="0" spc="-10"/>
              <a:t>n</a:t>
            </a:r>
            <a:r>
              <a:rPr dirty="0"/>
              <a:t>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mR</a:t>
            </a:r>
            <a:r>
              <a:rPr dirty="0" spc="-10"/>
              <a:t>N</a:t>
            </a:r>
            <a:r>
              <a:rPr dirty="0"/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pc="-5"/>
              <a:t>DN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e </a:t>
            </a:r>
            <a:r>
              <a:rPr dirty="0" spc="-10"/>
              <a:t>p</a:t>
            </a:r>
            <a:r>
              <a:rPr dirty="0"/>
              <a:t>rot</a:t>
            </a:r>
            <a:r>
              <a:rPr dirty="0" spc="-10"/>
              <a:t>e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e</a:t>
            </a: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800000"/>
                </a:solidFill>
              </a:rPr>
              <a:t>4</a:t>
            </a:r>
            <a:r>
              <a:rPr dirty="0"/>
              <a:t>.</a:t>
            </a:r>
            <a:r>
              <a:rPr dirty="0" spc="-10"/>
              <a:t> </a:t>
            </a:r>
            <a:r>
              <a:rPr dirty="0"/>
              <a:t>C</a:t>
            </a:r>
            <a:r>
              <a:rPr dirty="0" spc="-15"/>
              <a:t>h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10"/>
              <a:t>o</a:t>
            </a:r>
            <a:r>
              <a:rPr dirty="0"/>
              <a:t>rma</a:t>
            </a:r>
            <a:r>
              <a:rPr dirty="0" spc="-10"/>
              <a:t> </a:t>
            </a:r>
            <a:r>
              <a:rPr dirty="0"/>
              <a:t>ha la</a:t>
            </a:r>
            <a:r>
              <a:rPr dirty="0" spc="-15"/>
              <a:t> </a:t>
            </a:r>
            <a:r>
              <a:rPr dirty="0"/>
              <a:t>struttura</a:t>
            </a:r>
          </a:p>
          <a:p>
            <a:pPr algn="ctr" marR="1905">
              <a:lnSpc>
                <a:spcPct val="100000"/>
              </a:lnSpc>
            </a:pPr>
            <a:r>
              <a:rPr dirty="0"/>
              <a:t>sec</a:t>
            </a:r>
            <a:r>
              <a:rPr dirty="0" spc="-10"/>
              <a:t>o</a:t>
            </a:r>
            <a:r>
              <a:rPr dirty="0"/>
              <a:t>n</a:t>
            </a:r>
            <a:r>
              <a:rPr dirty="0" spc="-10"/>
              <a:t>d</a:t>
            </a:r>
            <a:r>
              <a:rPr dirty="0"/>
              <a:t>ar</a:t>
            </a:r>
            <a:r>
              <a:rPr dirty="0" spc="-10"/>
              <a:t>i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</a:t>
            </a:r>
            <a:r>
              <a:rPr dirty="0" spc="-10"/>
              <a:t>e</a:t>
            </a:r>
            <a:r>
              <a:rPr dirty="0"/>
              <a:t>l</a:t>
            </a:r>
            <a:r>
              <a:rPr dirty="0" spc="10"/>
              <a:t> </a:t>
            </a:r>
            <a:r>
              <a:rPr dirty="0"/>
              <a:t>tRN</a:t>
            </a:r>
            <a:r>
              <a:rPr dirty="0" spc="-5"/>
              <a:t>A</a:t>
            </a:r>
            <a:r>
              <a:rPr dirty="0"/>
              <a:t>?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</a:t>
            </a:r>
            <a:r>
              <a:rPr dirty="0" spc="-10"/>
              <a:t> </a:t>
            </a:r>
            <a:r>
              <a:rPr dirty="0"/>
              <a:t>trifo</a:t>
            </a:r>
            <a:r>
              <a:rPr dirty="0" spc="-10"/>
              <a:t>g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</a:t>
            </a:r>
            <a:r>
              <a:rPr dirty="0" spc="-10"/>
              <a:t> </a:t>
            </a:r>
            <a:r>
              <a:rPr dirty="0"/>
              <a:t>L c</a:t>
            </a:r>
            <a:r>
              <a:rPr dirty="0" spc="-10"/>
              <a:t>a</a:t>
            </a:r>
            <a:r>
              <a:rPr dirty="0"/>
              <a:t>p</a:t>
            </a:r>
            <a:r>
              <a:rPr dirty="0" spc="-10"/>
              <a:t>o</a:t>
            </a:r>
            <a:r>
              <a:rPr dirty="0"/>
              <a:t>vo</a:t>
            </a:r>
            <a:r>
              <a:rPr dirty="0" spc="-10"/>
              <a:t>l</a:t>
            </a:r>
            <a:r>
              <a:rPr dirty="0"/>
              <a:t>ta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</a:t>
            </a:r>
            <a:r>
              <a:rPr dirty="0" spc="-10"/>
              <a:t> </a:t>
            </a:r>
            <a:r>
              <a:rPr dirty="0"/>
              <a:t>fiore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N</a:t>
            </a:r>
            <a:r>
              <a:rPr dirty="0" spc="-10"/>
              <a:t>e</a:t>
            </a:r>
            <a:r>
              <a:rPr dirty="0"/>
              <a:t>ssu</a:t>
            </a:r>
            <a:r>
              <a:rPr dirty="0" spc="-10"/>
              <a:t>n</a:t>
            </a:r>
            <a:r>
              <a:rPr dirty="0"/>
              <a:t>a </a:t>
            </a:r>
            <a:r>
              <a:rPr dirty="0" spc="-10"/>
              <a:t>d</a:t>
            </a:r>
            <a:r>
              <a:rPr dirty="0"/>
              <a:t>e</a:t>
            </a:r>
            <a:r>
              <a:rPr dirty="0" spc="-10"/>
              <a:t>l</a:t>
            </a:r>
            <a:r>
              <a:rPr dirty="0"/>
              <a:t>le</a:t>
            </a:r>
            <a:r>
              <a:rPr dirty="0" spc="15"/>
              <a:t> </a:t>
            </a:r>
            <a:r>
              <a:rPr dirty="0"/>
              <a:t>pr</a:t>
            </a:r>
            <a:r>
              <a:rPr dirty="0" spc="-10"/>
              <a:t>e</a:t>
            </a:r>
            <a:r>
              <a:rPr dirty="0"/>
              <a:t>ce</a:t>
            </a:r>
            <a:r>
              <a:rPr dirty="0" spc="-10"/>
              <a:t>d</a:t>
            </a:r>
            <a:r>
              <a:rPr dirty="0"/>
              <a:t>e</a:t>
            </a:r>
            <a:r>
              <a:rPr dirty="0" spc="-10"/>
              <a:t>n</a:t>
            </a:r>
            <a:r>
              <a:rPr dirty="0"/>
              <a:t>ti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394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437515" indent="-342900">
              <a:lnSpc>
                <a:spcPct val="100000"/>
              </a:lnSpc>
              <a:tabLst>
                <a:tab pos="354965" algn="l"/>
              </a:tabLst>
            </a:pPr>
            <a:r>
              <a:rPr dirty="0" spc="-5">
                <a:solidFill>
                  <a:srgbClr val="800000"/>
                </a:solidFill>
              </a:rPr>
              <a:t>1</a:t>
            </a:r>
            <a:r>
              <a:rPr dirty="0"/>
              <a:t>.	</a:t>
            </a:r>
            <a:r>
              <a:rPr dirty="0"/>
              <a:t>Qu</a:t>
            </a:r>
            <a:r>
              <a:rPr dirty="0" spc="-10"/>
              <a:t>a</a:t>
            </a:r>
            <a:r>
              <a:rPr dirty="0"/>
              <a:t>le</a:t>
            </a:r>
            <a:r>
              <a:rPr dirty="0" spc="-10"/>
              <a:t> </a:t>
            </a:r>
            <a:r>
              <a:rPr dirty="0"/>
              <a:t>di </a:t>
            </a:r>
            <a:r>
              <a:rPr dirty="0" spc="-10"/>
              <a:t>q</a:t>
            </a:r>
            <a:r>
              <a:rPr dirty="0"/>
              <a:t>u</a:t>
            </a:r>
            <a:r>
              <a:rPr dirty="0" spc="-10"/>
              <a:t>e</a:t>
            </a:r>
            <a:r>
              <a:rPr dirty="0"/>
              <a:t>sti</a:t>
            </a:r>
            <a:r>
              <a:rPr dirty="0" spc="10"/>
              <a:t> </a:t>
            </a:r>
            <a:r>
              <a:rPr dirty="0"/>
              <a:t>e</a:t>
            </a:r>
            <a:r>
              <a:rPr dirty="0" spc="-10"/>
              <a:t>n</a:t>
            </a:r>
            <a:r>
              <a:rPr dirty="0"/>
              <a:t>zimi </a:t>
            </a:r>
            <a:r>
              <a:rPr dirty="0" spc="-5"/>
              <a:t> </a:t>
            </a:r>
            <a:r>
              <a:rPr dirty="0"/>
              <a:t>è</a:t>
            </a:r>
            <a:r>
              <a:rPr dirty="0"/>
              <a:t> co</a:t>
            </a:r>
            <a:r>
              <a:rPr dirty="0" spc="-10"/>
              <a:t>i</a:t>
            </a:r>
            <a:r>
              <a:rPr dirty="0"/>
              <a:t>nv</a:t>
            </a:r>
            <a:r>
              <a:rPr dirty="0" spc="-10"/>
              <a:t>o</a:t>
            </a:r>
            <a:r>
              <a:rPr dirty="0"/>
              <a:t>lto </a:t>
            </a:r>
            <a:r>
              <a:rPr dirty="0" spc="-10"/>
              <a:t>n</a:t>
            </a:r>
            <a:r>
              <a:rPr dirty="0"/>
              <a:t>e</a:t>
            </a:r>
            <a:r>
              <a:rPr dirty="0" spc="-10"/>
              <a:t>l</a:t>
            </a:r>
            <a:r>
              <a:rPr dirty="0"/>
              <a:t>la</a:t>
            </a:r>
            <a:r>
              <a:rPr dirty="0" spc="15"/>
              <a:t> </a:t>
            </a:r>
            <a:r>
              <a:rPr dirty="0"/>
              <a:t>trascriz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pc="-1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dirty="0" spc="-15">
                <a:solidFill>
                  <a:srgbClr val="CCCCCC"/>
                </a:solidFill>
              </a:rPr>
              <a:t>g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pc="10">
                <a:solidFill>
                  <a:srgbClr val="CCCCCC"/>
                </a:solidFill>
              </a:rPr>
              <a:t>T</a:t>
            </a:r>
            <a:r>
              <a:rPr dirty="0">
                <a:solidFill>
                  <a:srgbClr val="CCCCCC"/>
                </a:solidFill>
              </a:rPr>
              <a:t>o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o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som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rasi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El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casi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d) 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si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2</a:t>
            </a:r>
            <a:r>
              <a:rPr dirty="0"/>
              <a:t>. Q</a:t>
            </a:r>
            <a:r>
              <a:rPr dirty="0" spc="-10"/>
              <a:t>u</a:t>
            </a:r>
            <a:r>
              <a:rPr dirty="0"/>
              <a:t>al</a:t>
            </a:r>
            <a:r>
              <a:rPr dirty="0" spc="-10"/>
              <a:t> </a:t>
            </a:r>
            <a:r>
              <a:rPr dirty="0"/>
              <a:t>è il </a:t>
            </a:r>
            <a:r>
              <a:rPr dirty="0" spc="-10"/>
              <a:t>p</a:t>
            </a:r>
            <a:r>
              <a:rPr dirty="0"/>
              <a:t>rimo</a:t>
            </a:r>
            <a:r>
              <a:rPr dirty="0" spc="5"/>
              <a:t> </a:t>
            </a:r>
            <a:r>
              <a:rPr dirty="0"/>
              <a:t>amm</a:t>
            </a:r>
            <a:r>
              <a:rPr dirty="0" spc="-10"/>
              <a:t>i</a:t>
            </a:r>
            <a:r>
              <a:rPr dirty="0"/>
              <a:t>n</a:t>
            </a:r>
            <a:r>
              <a:rPr dirty="0" spc="-10"/>
              <a:t>o</a:t>
            </a:r>
            <a:r>
              <a:rPr dirty="0"/>
              <a:t>ac</a:t>
            </a:r>
            <a:r>
              <a:rPr dirty="0" spc="-10"/>
              <a:t>i</a:t>
            </a:r>
            <a:r>
              <a:rPr dirty="0"/>
              <a:t>do</a:t>
            </a:r>
            <a:r>
              <a:rPr dirty="0" spc="15"/>
              <a:t> </a:t>
            </a:r>
            <a:r>
              <a:rPr dirty="0"/>
              <a:t>che</a:t>
            </a:r>
            <a:r>
              <a:rPr dirty="0"/>
              <a:t> vi</a:t>
            </a:r>
            <a:r>
              <a:rPr dirty="0" spc="-10"/>
              <a:t>e</a:t>
            </a:r>
            <a:r>
              <a:rPr dirty="0"/>
              <a:t>ne</a:t>
            </a:r>
            <a:r>
              <a:rPr dirty="0" spc="-10"/>
              <a:t> </a:t>
            </a:r>
            <a:r>
              <a:rPr dirty="0"/>
              <a:t>p</a:t>
            </a:r>
            <a:r>
              <a:rPr dirty="0" spc="-10"/>
              <a:t>o</a:t>
            </a:r>
            <a:r>
              <a:rPr dirty="0"/>
              <a:t>siz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ato</a:t>
            </a:r>
            <a:r>
              <a:rPr dirty="0" spc="15"/>
              <a:t> </a:t>
            </a:r>
            <a:r>
              <a:rPr dirty="0"/>
              <a:t>sul</a:t>
            </a:r>
            <a:r>
              <a:rPr dirty="0" spc="-10"/>
              <a:t> </a:t>
            </a:r>
            <a:r>
              <a:rPr dirty="0"/>
              <a:t>rib</a:t>
            </a:r>
            <a:r>
              <a:rPr dirty="0" spc="-10"/>
              <a:t>o</a:t>
            </a:r>
            <a:r>
              <a:rPr dirty="0"/>
              <a:t>soma</a:t>
            </a:r>
            <a:r>
              <a:rPr dirty="0"/>
              <a:t> d</a:t>
            </a:r>
            <a:r>
              <a:rPr dirty="0" spc="-10"/>
              <a:t>u</a:t>
            </a:r>
            <a:r>
              <a:rPr dirty="0"/>
              <a:t>ra</a:t>
            </a:r>
            <a:r>
              <a:rPr dirty="0" spc="-10"/>
              <a:t>n</a:t>
            </a:r>
            <a:r>
              <a:rPr dirty="0"/>
              <a:t>te la</a:t>
            </a:r>
            <a:r>
              <a:rPr dirty="0" spc="-10"/>
              <a:t> </a:t>
            </a:r>
            <a:r>
              <a:rPr dirty="0" spc="5"/>
              <a:t>t</a:t>
            </a:r>
            <a:r>
              <a:rPr dirty="0"/>
              <a:t>ra</a:t>
            </a:r>
            <a:r>
              <a:rPr dirty="0" spc="-10"/>
              <a:t>d</a:t>
            </a:r>
            <a:r>
              <a:rPr dirty="0"/>
              <a:t>uz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Met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Ala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Gly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V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3</a:t>
            </a:r>
            <a:r>
              <a:rPr dirty="0"/>
              <a:t>. Il</a:t>
            </a:r>
            <a:r>
              <a:rPr dirty="0" spc="-15"/>
              <a:t> </a:t>
            </a:r>
            <a:r>
              <a:rPr dirty="0"/>
              <a:t>ri</a:t>
            </a:r>
            <a:r>
              <a:rPr dirty="0" spc="-10"/>
              <a:t>b</a:t>
            </a:r>
            <a:r>
              <a:rPr dirty="0"/>
              <a:t>os</a:t>
            </a:r>
            <a:r>
              <a:rPr dirty="0" spc="-10"/>
              <a:t>o</a:t>
            </a:r>
            <a:r>
              <a:rPr dirty="0"/>
              <a:t>ma</a:t>
            </a:r>
            <a:r>
              <a:rPr dirty="0" spc="20"/>
              <a:t> </a:t>
            </a:r>
            <a:r>
              <a:rPr dirty="0"/>
              <a:t>è form</a:t>
            </a:r>
            <a:r>
              <a:rPr dirty="0" spc="-10"/>
              <a:t>a</a:t>
            </a:r>
            <a:r>
              <a:rPr dirty="0"/>
              <a:t>to d</a:t>
            </a:r>
            <a:r>
              <a:rPr dirty="0" spc="-10"/>
              <a:t>a</a:t>
            </a:r>
            <a:r>
              <a:rPr dirty="0"/>
              <a:t>: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pc="-5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)	</a:t>
            </a:r>
            <a:r>
              <a:rPr dirty="0" spc="-5">
                <a:solidFill>
                  <a:srgbClr val="CCCCCC"/>
                </a:solidFill>
              </a:rPr>
              <a:t>R</a:t>
            </a:r>
            <a:r>
              <a:rPr dirty="0">
                <a:solidFill>
                  <a:srgbClr val="CCCCCC"/>
                </a:solidFill>
              </a:rPr>
              <a:t>NA</a:t>
            </a:r>
            <a:r>
              <a:rPr dirty="0" spc="-1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e 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rot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b) 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rRN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prot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ine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mR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 spc="-5">
                <a:solidFill>
                  <a:srgbClr val="CCCCCC"/>
                </a:solidFill>
              </a:rPr>
              <a:t>DN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e 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rot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e</a:t>
            </a: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800000"/>
                </a:solidFill>
              </a:rPr>
              <a:t>4</a:t>
            </a:r>
            <a:r>
              <a:rPr dirty="0"/>
              <a:t>.</a:t>
            </a:r>
            <a:r>
              <a:rPr dirty="0" spc="-10"/>
              <a:t> </a:t>
            </a:r>
            <a:r>
              <a:rPr dirty="0"/>
              <a:t>C</a:t>
            </a:r>
            <a:r>
              <a:rPr dirty="0" spc="-15"/>
              <a:t>h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10"/>
              <a:t>o</a:t>
            </a:r>
            <a:r>
              <a:rPr dirty="0"/>
              <a:t>rma</a:t>
            </a:r>
            <a:r>
              <a:rPr dirty="0" spc="-10"/>
              <a:t> </a:t>
            </a:r>
            <a:r>
              <a:rPr dirty="0"/>
              <a:t>ha la</a:t>
            </a:r>
            <a:r>
              <a:rPr dirty="0" spc="-15"/>
              <a:t> </a:t>
            </a:r>
            <a:r>
              <a:rPr dirty="0"/>
              <a:t>struttura</a:t>
            </a:r>
          </a:p>
          <a:p>
            <a:pPr algn="ctr" marR="1905">
              <a:lnSpc>
                <a:spcPct val="100000"/>
              </a:lnSpc>
            </a:pPr>
            <a:r>
              <a:rPr dirty="0"/>
              <a:t>sec</a:t>
            </a:r>
            <a:r>
              <a:rPr dirty="0" spc="-10"/>
              <a:t>o</a:t>
            </a:r>
            <a:r>
              <a:rPr dirty="0"/>
              <a:t>n</a:t>
            </a:r>
            <a:r>
              <a:rPr dirty="0" spc="-10"/>
              <a:t>d</a:t>
            </a:r>
            <a:r>
              <a:rPr dirty="0"/>
              <a:t>ar</a:t>
            </a:r>
            <a:r>
              <a:rPr dirty="0" spc="-10"/>
              <a:t>i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</a:t>
            </a:r>
            <a:r>
              <a:rPr dirty="0" spc="-10"/>
              <a:t>e</a:t>
            </a:r>
            <a:r>
              <a:rPr dirty="0"/>
              <a:t>l</a:t>
            </a:r>
            <a:r>
              <a:rPr dirty="0" spc="10"/>
              <a:t> </a:t>
            </a:r>
            <a:r>
              <a:rPr dirty="0"/>
              <a:t>tRN</a:t>
            </a:r>
            <a:r>
              <a:rPr dirty="0" spc="-5"/>
              <a:t>A</a:t>
            </a:r>
            <a:r>
              <a:rPr dirty="0"/>
              <a:t>?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trifo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L c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vo</a:t>
            </a:r>
            <a:r>
              <a:rPr dirty="0" spc="-1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ta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fiore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ssu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 </a:t>
            </a:r>
            <a:r>
              <a:rPr dirty="0" spc="-1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e</a:t>
            </a:r>
            <a:r>
              <a:rPr dirty="0" spc="-1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le</a:t>
            </a:r>
            <a:r>
              <a:rPr dirty="0" spc="1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pr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ce</a:t>
            </a:r>
            <a:r>
              <a:rPr dirty="0" spc="-1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e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DA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PR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TEINA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8252" y="3068916"/>
            <a:ext cx="2305050" cy="831215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434340">
              <a:lnSpc>
                <a:spcPct val="100000"/>
              </a:lnSpc>
            </a:pP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US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TITUI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CEZ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1594" y="1124800"/>
            <a:ext cx="5194935" cy="5040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2390">
              <a:lnSpc>
                <a:spcPct val="100000"/>
              </a:lnSpc>
            </a:pPr>
            <a:r>
              <a:rPr dirty="0" sz="2000" spc="-7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radu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1594" y="1124800"/>
            <a:ext cx="5194554" cy="504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102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18540" y="2419659"/>
            <a:ext cx="526669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costitu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sce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ria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trale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>
                <a:latin typeface="Arial"/>
                <a:cs typeface="Arial"/>
              </a:rPr>
              <a:t> tutte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 istr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term</a:t>
            </a:r>
            <a:r>
              <a:rPr dirty="0" sz="1800" spc="-10">
                <a:latin typeface="Arial"/>
                <a:cs typeface="Arial"/>
              </a:rPr>
              <a:t>inan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 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tic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morfo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fu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smo.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969" y="5444824"/>
            <a:ext cx="605282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otto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tiche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ass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ove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 ori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vis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ogen</a:t>
            </a:r>
            <a:r>
              <a:rPr dirty="0" sz="1800">
                <a:latin typeface="Arial"/>
                <a:cs typeface="Arial"/>
              </a:rPr>
              <a:t>itr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55" y="1484718"/>
            <a:ext cx="5798820" cy="83121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117475" marR="113664" indent="1056005">
              <a:lnSpc>
                <a:spcPct val="100000"/>
              </a:lnSpc>
            </a:pP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RIALE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ICO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4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ORM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9720" y="4077030"/>
            <a:ext cx="6057900" cy="120078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483360" marR="154686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ODUPLI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ARSI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METTERE</a:t>
            </a:r>
            <a:endParaRPr sz="24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2400" spc="-24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ORM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AZIONE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’)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04" y="1700910"/>
            <a:ext cx="8912225" cy="137350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3825" marR="123189" indent="-635">
              <a:lnSpc>
                <a:spcPct val="100000"/>
              </a:lnSpc>
            </a:pPr>
            <a:r>
              <a:rPr dirty="0" sz="2800" spc="-10">
                <a:latin typeface="Arial"/>
                <a:cs typeface="Arial"/>
              </a:rPr>
              <a:t>Il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DNA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0">
                <a:latin typeface="Arial"/>
                <a:cs typeface="Arial"/>
              </a:rPr>
              <a:t>v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et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</a:t>
            </a:r>
            <a:r>
              <a:rPr dirty="0" sz="2800" spc="-15">
                <a:latin typeface="Arial"/>
                <a:cs typeface="Arial"/>
              </a:rPr>
              <a:t>er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la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5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di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p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he</a:t>
            </a:r>
            <a:r>
              <a:rPr dirty="0" sz="2800" spc="-15">
                <a:latin typeface="Arial"/>
                <a:cs typeface="Arial"/>
              </a:rPr>
              <a:t> s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le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-5">
                <a:latin typeface="Arial"/>
                <a:cs typeface="Arial"/>
              </a:rPr>
              <a:t>c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mol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le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h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co</a:t>
            </a:r>
            <a:r>
              <a:rPr dirty="0" sz="2800" spc="-10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tr</a:t>
            </a:r>
            <a:r>
              <a:rPr dirty="0" sz="2800" spc="-1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ll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10">
                <a:latin typeface="Arial"/>
                <a:cs typeface="Arial"/>
              </a:rPr>
              <a:t>ir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tt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me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 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tt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me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te,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tu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le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fu</a:t>
            </a:r>
            <a:r>
              <a:rPr dirty="0" sz="2800" spc="-1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z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79514" y="4365561"/>
            <a:ext cx="8785225" cy="1373505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67640" marR="167005">
              <a:lnSpc>
                <a:spcPct val="100000"/>
              </a:lnSpc>
              <a:tabLst>
                <a:tab pos="5824855" algn="l"/>
              </a:tabLst>
            </a:pPr>
            <a:r>
              <a:rPr dirty="0" sz="2800" spc="-20">
                <a:latin typeface="Arial"/>
                <a:cs typeface="Arial"/>
              </a:rPr>
              <a:t>La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let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ur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inte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pr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ta</a:t>
            </a:r>
            <a:r>
              <a:rPr dirty="0" sz="2800" spc="-10">
                <a:latin typeface="Arial"/>
                <a:cs typeface="Arial"/>
              </a:rPr>
              <a:t>z</a:t>
            </a:r>
            <a:r>
              <a:rPr dirty="0" sz="2800" spc="-15">
                <a:latin typeface="Arial"/>
                <a:cs typeface="Arial"/>
              </a:rPr>
              <a:t>io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attu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zi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de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le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is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ru</a:t>
            </a:r>
            <a:r>
              <a:rPr dirty="0" sz="2800" spc="-5">
                <a:latin typeface="Arial"/>
                <a:cs typeface="Arial"/>
              </a:rPr>
              <a:t>z</a:t>
            </a:r>
            <a:r>
              <a:rPr dirty="0" sz="2800" spc="-15">
                <a:latin typeface="Arial"/>
                <a:cs typeface="Arial"/>
              </a:rPr>
              <a:t>io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 c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nt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lla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q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z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el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DNA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0">
                <a:latin typeface="Arial"/>
                <a:cs typeface="Arial"/>
              </a:rPr>
              <a:t>è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h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am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ta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espression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ll</a:t>
            </a:r>
            <a:r>
              <a:rPr dirty="0" sz="2800" spc="-5">
                <a:solidFill>
                  <a:srgbClr val="822333"/>
                </a:solidFill>
                <a:latin typeface="Arial"/>
                <a:cs typeface="Arial"/>
              </a:rPr>
              <a:t>’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fo</a:t>
            </a:r>
            <a:r>
              <a:rPr dirty="0" sz="28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2800" spc="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8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ti</a:t>
            </a:r>
            <a:r>
              <a:rPr dirty="0" sz="28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9099" rIns="0" bIns="0" rtlCol="0" vert="horz">
            <a:spAutoFit/>
          </a:bodyPr>
          <a:lstStyle/>
          <a:p>
            <a:pPr marL="189230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408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G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450" y="2276411"/>
            <a:ext cx="6696075" cy="422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238" y="1280445"/>
            <a:ext cx="747585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Arial"/>
                <a:cs typeface="Arial"/>
              </a:rPr>
              <a:t>gen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è un trat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D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 contie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 fab</a:t>
            </a:r>
            <a:r>
              <a:rPr dirty="0" sz="2400" spc="-1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ricare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tipo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protei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295649"/>
            <a:ext cx="472757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>
                <a:solidFill>
                  <a:srgbClr val="6600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0">
                <a:solidFill>
                  <a:srgbClr val="6600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20">
                <a:solidFill>
                  <a:srgbClr val="660033"/>
                </a:solidFill>
                <a:latin typeface="Franklin Gothic Medium"/>
                <a:cs typeface="Franklin Gothic Medium"/>
              </a:rPr>
              <a:t>PIO</a:t>
            </a:r>
            <a:r>
              <a:rPr dirty="0" sz="2400" spc="-10">
                <a:solidFill>
                  <a:srgbClr val="6600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 spc="10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660033"/>
                </a:solidFill>
                <a:latin typeface="Franklin Gothic Medium"/>
                <a:cs typeface="Franklin Gothic Medium"/>
              </a:rPr>
              <a:t>sequenz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6600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400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660033"/>
                </a:solidFill>
                <a:latin typeface="Franklin Gothic Medium"/>
                <a:cs typeface="Franklin Gothic Medium"/>
              </a:rPr>
              <a:t>se</a:t>
            </a:r>
            <a:r>
              <a:rPr dirty="0" sz="2400">
                <a:solidFill>
                  <a:srgbClr val="6600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>
                <a:solidFill>
                  <a:srgbClr val="660033"/>
                </a:solidFill>
                <a:latin typeface="Franklin Gothic Medium"/>
                <a:cs typeface="Franklin Gothic Medium"/>
              </a:rPr>
              <a:t>men</a:t>
            </a:r>
            <a:r>
              <a:rPr dirty="0" sz="2400" spc="-10">
                <a:solidFill>
                  <a:srgbClr val="66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660033"/>
                </a:solidFill>
                <a:latin typeface="Franklin Gothic Medium"/>
                <a:cs typeface="Franklin Gothic Medium"/>
              </a:rPr>
              <a:t> di</a:t>
            </a:r>
            <a:r>
              <a:rPr dirty="0" sz="2400" spc="-25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660033"/>
                </a:solidFill>
                <a:latin typeface="Franklin Gothic Medium"/>
                <a:cs typeface="Franklin Gothic Medium"/>
              </a:rPr>
              <a:t>DNA</a:t>
            </a:r>
            <a:r>
              <a:rPr dirty="0" sz="2400" spc="10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5">
                <a:solidFill>
                  <a:srgbClr val="6600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6600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660033"/>
                </a:solidFill>
                <a:latin typeface="Franklin Gothic Medium"/>
                <a:cs typeface="Franklin Gothic Medium"/>
              </a:rPr>
              <a:t>include</a:t>
            </a:r>
            <a:r>
              <a:rPr dirty="0" sz="2400" spc="-10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660033"/>
                </a:solidFill>
                <a:latin typeface="Franklin Gothic Medium"/>
                <a:cs typeface="Franklin Gothic Medium"/>
              </a:rPr>
              <a:t>3</a:t>
            </a:r>
            <a:r>
              <a:rPr dirty="0" sz="2400" spc="-5">
                <a:solidFill>
                  <a:srgbClr val="66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660033"/>
                </a:solidFill>
                <a:latin typeface="Franklin Gothic Medium"/>
                <a:cs typeface="Franklin Gothic Medium"/>
              </a:rPr>
              <a:t>geni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1403" y="1765181"/>
            <a:ext cx="4767580" cy="140335"/>
          </a:xfrm>
          <a:custGeom>
            <a:avLst/>
            <a:gdLst/>
            <a:ahLst/>
            <a:cxnLst/>
            <a:rect l="l" t="t" r="r" b="b"/>
            <a:pathLst>
              <a:path w="4767580" h="140335">
                <a:moveTo>
                  <a:pt x="0" y="139976"/>
                </a:moveTo>
                <a:lnTo>
                  <a:pt x="4766988" y="139976"/>
                </a:lnTo>
                <a:lnTo>
                  <a:pt x="4766988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2987" y="1905106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2987" y="2045185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2987" y="2184851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987" y="2324828"/>
            <a:ext cx="6465570" cy="147955"/>
          </a:xfrm>
          <a:custGeom>
            <a:avLst/>
            <a:gdLst/>
            <a:ahLst/>
            <a:cxnLst/>
            <a:rect l="l" t="t" r="r" b="b"/>
            <a:pathLst>
              <a:path w="6465570" h="147955">
                <a:moveTo>
                  <a:pt x="0" y="147479"/>
                </a:moveTo>
                <a:lnTo>
                  <a:pt x="6465404" y="147479"/>
                </a:lnTo>
                <a:lnTo>
                  <a:pt x="6465404" y="0"/>
                </a:lnTo>
                <a:lnTo>
                  <a:pt x="0" y="0"/>
                </a:lnTo>
                <a:lnTo>
                  <a:pt x="0" y="1474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2987" y="2472359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2987" y="2612336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4" h="140335">
                <a:moveTo>
                  <a:pt x="0" y="139717"/>
                </a:moveTo>
                <a:lnTo>
                  <a:pt x="80063" y="139717"/>
                </a:lnTo>
                <a:lnTo>
                  <a:pt x="80063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76821" y="3311390"/>
            <a:ext cx="5231765" cy="140335"/>
          </a:xfrm>
          <a:custGeom>
            <a:avLst/>
            <a:gdLst/>
            <a:ahLst/>
            <a:cxnLst/>
            <a:rect l="l" t="t" r="r" b="b"/>
            <a:pathLst>
              <a:path w="5231765" h="140335">
                <a:moveTo>
                  <a:pt x="0" y="139976"/>
                </a:moveTo>
                <a:lnTo>
                  <a:pt x="5231677" y="139976"/>
                </a:lnTo>
                <a:lnTo>
                  <a:pt x="5231677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2987" y="3451418"/>
            <a:ext cx="6465570" cy="147955"/>
          </a:xfrm>
          <a:custGeom>
            <a:avLst/>
            <a:gdLst/>
            <a:ahLst/>
            <a:cxnLst/>
            <a:rect l="l" t="t" r="r" b="b"/>
            <a:pathLst>
              <a:path w="6465570" h="147954">
                <a:moveTo>
                  <a:pt x="0" y="147738"/>
                </a:moveTo>
                <a:lnTo>
                  <a:pt x="6465404" y="147738"/>
                </a:lnTo>
                <a:lnTo>
                  <a:pt x="6465404" y="0"/>
                </a:lnTo>
                <a:lnTo>
                  <a:pt x="0" y="0"/>
                </a:lnTo>
                <a:lnTo>
                  <a:pt x="0" y="14773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2987" y="3599156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2987" y="3738822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42987" y="3878798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2987" y="4018464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42987" y="4158441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2987" y="4298210"/>
            <a:ext cx="6081395" cy="140335"/>
          </a:xfrm>
          <a:custGeom>
            <a:avLst/>
            <a:gdLst/>
            <a:ahLst/>
            <a:cxnLst/>
            <a:rect l="l" t="t" r="r" b="b"/>
            <a:pathLst>
              <a:path w="6081395" h="140335">
                <a:moveTo>
                  <a:pt x="0" y="139976"/>
                </a:moveTo>
                <a:lnTo>
                  <a:pt x="6080885" y="139976"/>
                </a:lnTo>
                <a:lnTo>
                  <a:pt x="6080885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30484" y="4865360"/>
            <a:ext cx="4077970" cy="140335"/>
          </a:xfrm>
          <a:custGeom>
            <a:avLst/>
            <a:gdLst/>
            <a:ahLst/>
            <a:cxnLst/>
            <a:rect l="l" t="t" r="r" b="b"/>
            <a:pathLst>
              <a:path w="4077970" h="140335">
                <a:moveTo>
                  <a:pt x="0" y="139976"/>
                </a:moveTo>
                <a:lnTo>
                  <a:pt x="4077907" y="139976"/>
                </a:lnTo>
                <a:lnTo>
                  <a:pt x="4077907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2987" y="5005337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2987" y="5145106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42987" y="5285031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42987" y="5425007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717"/>
                </a:moveTo>
                <a:lnTo>
                  <a:pt x="6465404" y="139717"/>
                </a:lnTo>
                <a:lnTo>
                  <a:pt x="6465404" y="0"/>
                </a:lnTo>
                <a:lnTo>
                  <a:pt x="0" y="0"/>
                </a:lnTo>
                <a:lnTo>
                  <a:pt x="0" y="1397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42987" y="5564725"/>
            <a:ext cx="6465570" cy="140335"/>
          </a:xfrm>
          <a:custGeom>
            <a:avLst/>
            <a:gdLst/>
            <a:ahLst/>
            <a:cxnLst/>
            <a:rect l="l" t="t" r="r" b="b"/>
            <a:pathLst>
              <a:path w="6465570" h="140335">
                <a:moveTo>
                  <a:pt x="0" y="139976"/>
                </a:moveTo>
                <a:lnTo>
                  <a:pt x="6465404" y="139976"/>
                </a:lnTo>
                <a:lnTo>
                  <a:pt x="6465404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2987" y="5704701"/>
            <a:ext cx="6465570" cy="147955"/>
          </a:xfrm>
          <a:custGeom>
            <a:avLst/>
            <a:gdLst/>
            <a:ahLst/>
            <a:cxnLst/>
            <a:rect l="l" t="t" r="r" b="b"/>
            <a:pathLst>
              <a:path w="6465570" h="147954">
                <a:moveTo>
                  <a:pt x="0" y="147479"/>
                </a:moveTo>
                <a:lnTo>
                  <a:pt x="6465404" y="147479"/>
                </a:lnTo>
                <a:lnTo>
                  <a:pt x="6465404" y="0"/>
                </a:lnTo>
                <a:lnTo>
                  <a:pt x="0" y="0"/>
                </a:lnTo>
                <a:lnTo>
                  <a:pt x="0" y="147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42987" y="5852181"/>
            <a:ext cx="464820" cy="140335"/>
          </a:xfrm>
          <a:custGeom>
            <a:avLst/>
            <a:gdLst/>
            <a:ahLst/>
            <a:cxnLst/>
            <a:rect l="l" t="t" r="r" b="b"/>
            <a:pathLst>
              <a:path w="464819" h="140335">
                <a:moveTo>
                  <a:pt x="0" y="139976"/>
                </a:moveTo>
                <a:lnTo>
                  <a:pt x="464635" y="139976"/>
                </a:lnTo>
                <a:lnTo>
                  <a:pt x="464635" y="0"/>
                </a:lnTo>
                <a:lnTo>
                  <a:pt x="0" y="0"/>
                </a:lnTo>
                <a:lnTo>
                  <a:pt x="0" y="139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30287" y="1183338"/>
            <a:ext cx="6933565" cy="58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E’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su</a:t>
            </a:r>
            <a:r>
              <a:rPr dirty="0" sz="1200" spc="-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ficien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 indicare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sequenza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solo filamen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o (l’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ltra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deduce per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complemen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arità)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50" spc="10" b="1">
                <a:latin typeface="Courier New"/>
                <a:cs typeface="Courier New"/>
              </a:rPr>
              <a:t>…………………………………</a:t>
            </a:r>
            <a:r>
              <a:rPr dirty="0" sz="1650" spc="20" b="1">
                <a:latin typeface="Courier New"/>
                <a:cs typeface="Courier New"/>
              </a:rPr>
              <a:t>…</a:t>
            </a:r>
            <a:r>
              <a:rPr dirty="0" sz="950" spc="50" b="1">
                <a:latin typeface="Courier New"/>
                <a:cs typeface="Courier New"/>
              </a:rPr>
              <a:t>GAC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C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0287" y="1762375"/>
            <a:ext cx="649414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0287" y="1902093"/>
            <a:ext cx="6493510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0287" y="2042017"/>
            <a:ext cx="6494780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0287" y="2181735"/>
            <a:ext cx="6496050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0287" y="2321763"/>
            <a:ext cx="6496050" cy="1136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7400"/>
              </a:lnSpc>
            </a:pP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1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0287" y="3448301"/>
            <a:ext cx="649541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0287" y="3596092"/>
            <a:ext cx="649922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1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AA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0287" y="3735809"/>
            <a:ext cx="649541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1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0287" y="3875734"/>
            <a:ext cx="649414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T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30287" y="4015659"/>
            <a:ext cx="6499225" cy="1136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7400"/>
              </a:lnSpc>
            </a:pP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1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7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10" b="1">
                <a:latin typeface="Courier New"/>
                <a:cs typeface="Courier New"/>
              </a:rPr>
              <a:t>T</a:t>
            </a:r>
            <a:r>
              <a:rPr dirty="0" sz="950" spc="55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CC</a:t>
            </a:r>
            <a:r>
              <a:rPr dirty="0" sz="950" spc="55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1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7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TC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0287" y="5142301"/>
            <a:ext cx="649541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0287" y="5281967"/>
            <a:ext cx="649414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5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G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0287" y="5421943"/>
            <a:ext cx="6494145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15" b="1">
                <a:latin typeface="Courier New"/>
                <a:cs typeface="Courier New"/>
              </a:rPr>
              <a:t>C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30" b="1">
                <a:latin typeface="Courier New"/>
                <a:cs typeface="Courier New"/>
              </a:rPr>
              <a:t>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0287" y="5561660"/>
            <a:ext cx="6546850" cy="817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</a:pP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3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15" b="1">
                <a:latin typeface="Courier New"/>
                <a:cs typeface="Courier New"/>
              </a:rPr>
              <a:t>T</a:t>
            </a:r>
            <a:r>
              <a:rPr dirty="0" sz="950" spc="5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5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AC</a:t>
            </a:r>
            <a:r>
              <a:rPr dirty="0" sz="950" spc="55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GC</a:t>
            </a:r>
            <a:r>
              <a:rPr dirty="0" sz="950" spc="-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15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GT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5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75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6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30" b="1">
                <a:latin typeface="Courier New"/>
                <a:cs typeface="Courier New"/>
              </a:rPr>
              <a:t>C</a:t>
            </a:r>
            <a:r>
              <a:rPr dirty="0" sz="950" spc="30" b="1">
                <a:latin typeface="Courier New"/>
                <a:cs typeface="Courier New"/>
              </a:rPr>
              <a:t> 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65" b="1">
                <a:latin typeface="Courier New"/>
                <a:cs typeface="Courier New"/>
              </a:rPr>
              <a:t>T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GA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CC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TT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7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GG</a:t>
            </a:r>
            <a:r>
              <a:rPr dirty="0" sz="95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TG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AA</a:t>
            </a:r>
            <a:r>
              <a:rPr dirty="0" sz="95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CT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5" b="1">
                <a:latin typeface="Courier New"/>
                <a:cs typeface="Courier New"/>
              </a:rPr>
              <a:t>G</a:t>
            </a:r>
            <a:r>
              <a:rPr dirty="0" sz="950" spc="-10" b="1">
                <a:latin typeface="Courier New"/>
                <a:cs typeface="Courier New"/>
              </a:rPr>
              <a:t>C</a:t>
            </a:r>
            <a:r>
              <a:rPr dirty="0" sz="950" spc="50" b="1">
                <a:latin typeface="Courier New"/>
                <a:cs typeface="Courier New"/>
              </a:rPr>
              <a:t>TA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AT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0" b="1">
                <a:latin typeface="Courier New"/>
                <a:cs typeface="Courier New"/>
              </a:rPr>
              <a:t>T</a:t>
            </a:r>
            <a:r>
              <a:rPr dirty="0" sz="950" spc="-10" b="1">
                <a:latin typeface="Courier New"/>
                <a:cs typeface="Courier New"/>
              </a:rPr>
              <a:t>G</a:t>
            </a:r>
            <a:r>
              <a:rPr dirty="0" sz="950" spc="50" b="1">
                <a:latin typeface="Courier New"/>
                <a:cs typeface="Courier New"/>
              </a:rPr>
              <a:t>CA</a:t>
            </a:r>
            <a:r>
              <a:rPr dirty="0" sz="950" spc="-10" b="1">
                <a:latin typeface="Courier New"/>
                <a:cs typeface="Courier New"/>
              </a:rPr>
              <a:t>T</a:t>
            </a:r>
            <a:r>
              <a:rPr dirty="0" sz="950" spc="50" b="1">
                <a:latin typeface="Courier New"/>
                <a:cs typeface="Courier New"/>
              </a:rPr>
              <a:t>A</a:t>
            </a:r>
            <a:r>
              <a:rPr dirty="0" sz="950" spc="1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A</a:t>
            </a:r>
            <a:r>
              <a:rPr dirty="0" sz="950" spc="-10" b="1">
                <a:latin typeface="Courier New"/>
                <a:cs typeface="Courier New"/>
              </a:rPr>
              <a:t>A</a:t>
            </a:r>
            <a:r>
              <a:rPr dirty="0" sz="950" spc="55" b="1">
                <a:latin typeface="Courier New"/>
                <a:cs typeface="Courier New"/>
              </a:rPr>
              <a:t>CT</a:t>
            </a:r>
            <a:r>
              <a:rPr dirty="0" sz="1650" spc="10">
                <a:latin typeface="Courier New"/>
                <a:cs typeface="Courier New"/>
              </a:rPr>
              <a:t>…………………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67625" y="1844738"/>
            <a:ext cx="1217930" cy="443230"/>
          </a:xfrm>
          <a:prstGeom prst="rect">
            <a:avLst/>
          </a:prstGeom>
          <a:solidFill>
            <a:srgbClr val="67F01B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ct val="100000"/>
              </a:lnSpc>
            </a:pPr>
            <a:r>
              <a:rPr dirty="0" sz="2300">
                <a:latin typeface="Arial Unicode MS"/>
                <a:cs typeface="Arial Unicode MS"/>
              </a:rPr>
              <a:t>Ge</a:t>
            </a:r>
            <a:r>
              <a:rPr dirty="0" sz="2300" spc="5">
                <a:latin typeface="Arial Unicode MS"/>
                <a:cs typeface="Arial Unicode MS"/>
              </a:rPr>
              <a:t>n</a:t>
            </a:r>
            <a:r>
              <a:rPr dirty="0" sz="2300">
                <a:latin typeface="Arial Unicode MS"/>
                <a:cs typeface="Arial Unicode MS"/>
              </a:rPr>
              <a:t>e</a:t>
            </a:r>
            <a:r>
              <a:rPr dirty="0" sz="2300" spc="-35">
                <a:latin typeface="Arial Unicode MS"/>
                <a:cs typeface="Arial Unicode MS"/>
              </a:rPr>
              <a:t> </a:t>
            </a:r>
            <a:r>
              <a:rPr dirty="0" sz="2300">
                <a:latin typeface="Arial Unicode MS"/>
                <a:cs typeface="Arial Unicode MS"/>
              </a:rPr>
              <a:t>A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40650" y="3500437"/>
            <a:ext cx="1217930" cy="44323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ct val="100000"/>
              </a:lnSpc>
            </a:pPr>
            <a:r>
              <a:rPr dirty="0" sz="2300">
                <a:latin typeface="Arial Unicode MS"/>
                <a:cs typeface="Arial Unicode MS"/>
              </a:rPr>
              <a:t>Gene</a:t>
            </a:r>
            <a:r>
              <a:rPr dirty="0" sz="2300" spc="-40">
                <a:latin typeface="Arial Unicode MS"/>
                <a:cs typeface="Arial Unicode MS"/>
              </a:rPr>
              <a:t> </a:t>
            </a:r>
            <a:r>
              <a:rPr dirty="0" sz="2300">
                <a:latin typeface="Arial Unicode MS"/>
                <a:cs typeface="Arial Unicode MS"/>
              </a:rPr>
              <a:t>B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18501" y="5146675"/>
            <a:ext cx="1217930" cy="443230"/>
          </a:xfrm>
          <a:custGeom>
            <a:avLst/>
            <a:gdLst/>
            <a:ahLst/>
            <a:cxnLst/>
            <a:rect l="l" t="t" r="r" b="b"/>
            <a:pathLst>
              <a:path w="1217929" h="443229">
                <a:moveTo>
                  <a:pt x="0" y="442912"/>
                </a:moveTo>
                <a:lnTo>
                  <a:pt x="1217612" y="442912"/>
                </a:lnTo>
                <a:lnTo>
                  <a:pt x="1217612" y="0"/>
                </a:lnTo>
                <a:lnTo>
                  <a:pt x="0" y="0"/>
                </a:lnTo>
                <a:lnTo>
                  <a:pt x="0" y="442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898383" y="5226558"/>
            <a:ext cx="1029335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>
                <a:latin typeface="Arial Unicode MS"/>
                <a:cs typeface="Arial Unicode MS"/>
              </a:rPr>
              <a:t>Gene</a:t>
            </a:r>
            <a:r>
              <a:rPr dirty="0" sz="2300" spc="-40">
                <a:latin typeface="Arial Unicode MS"/>
                <a:cs typeface="Arial Unicode MS"/>
              </a:rPr>
              <a:t> </a:t>
            </a:r>
            <a:r>
              <a:rPr dirty="0" sz="2300">
                <a:latin typeface="Arial Unicode MS"/>
                <a:cs typeface="Arial Unicode MS"/>
              </a:rPr>
              <a:t>C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13000" y="6418261"/>
            <a:ext cx="3743325" cy="3956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7470">
              <a:lnSpc>
                <a:spcPct val="100000"/>
              </a:lnSpc>
            </a:pPr>
            <a:r>
              <a:rPr dirty="0" sz="1800">
                <a:latin typeface="Comic Sans MS"/>
                <a:cs typeface="Comic Sans MS"/>
              </a:rPr>
              <a:t>Nell’uo</a:t>
            </a:r>
            <a:r>
              <a:rPr dirty="0" sz="1800" spc="5">
                <a:latin typeface="Comic Sans MS"/>
                <a:cs typeface="Comic Sans MS"/>
              </a:rPr>
              <a:t>m</a:t>
            </a:r>
            <a:r>
              <a:rPr dirty="0" sz="1800">
                <a:latin typeface="Comic Sans MS"/>
                <a:cs typeface="Comic Sans MS"/>
              </a:rPr>
              <a:t>o</a:t>
            </a:r>
            <a:r>
              <a:rPr dirty="0" sz="1800" spc="-20">
                <a:latin typeface="Comic Sans MS"/>
                <a:cs typeface="Comic Sans MS"/>
              </a:rPr>
              <a:t> </a:t>
            </a:r>
            <a:r>
              <a:rPr dirty="0" sz="1800" spc="-15">
                <a:latin typeface="Comic Sans MS"/>
                <a:cs typeface="Comic Sans MS"/>
              </a:rPr>
              <a:t>~</a:t>
            </a:r>
            <a:r>
              <a:rPr dirty="0" sz="1800">
                <a:latin typeface="Comic Sans MS"/>
                <a:cs typeface="Comic Sans MS"/>
              </a:rPr>
              <a:t> 20.000</a:t>
            </a:r>
            <a:r>
              <a:rPr dirty="0" sz="1800" spc="-1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–</a:t>
            </a:r>
            <a:r>
              <a:rPr dirty="0" sz="1800" spc="1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30.000</a:t>
            </a:r>
            <a:r>
              <a:rPr dirty="0" sz="1800" spc="-2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ge</a:t>
            </a:r>
            <a:r>
              <a:rPr dirty="0" sz="1800" spc="5">
                <a:latin typeface="Comic Sans MS"/>
                <a:cs typeface="Comic Sans MS"/>
              </a:rPr>
              <a:t>n</a:t>
            </a:r>
            <a:r>
              <a:rPr dirty="0" sz="1800">
                <a:latin typeface="Comic Sans MS"/>
                <a:cs typeface="Comic Sans MS"/>
              </a:rPr>
              <a:t>i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11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CO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IC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G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ET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C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412773"/>
            <a:ext cx="4876800" cy="4823460"/>
          </a:xfrm>
          <a:custGeom>
            <a:avLst/>
            <a:gdLst/>
            <a:ahLst/>
            <a:cxnLst/>
            <a:rect l="l" t="t" r="r" b="b"/>
            <a:pathLst>
              <a:path w="4876800" h="4823460">
                <a:moveTo>
                  <a:pt x="0" y="4823460"/>
                </a:moveTo>
                <a:lnTo>
                  <a:pt x="4876800" y="4823460"/>
                </a:lnTo>
                <a:lnTo>
                  <a:pt x="4876800" y="0"/>
                </a:lnTo>
                <a:lnTo>
                  <a:pt x="0" y="0"/>
                </a:lnTo>
                <a:lnTo>
                  <a:pt x="0" y="482346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532" y="1412773"/>
            <a:ext cx="4876800" cy="482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770" y="1408010"/>
            <a:ext cx="4886325" cy="4832985"/>
          </a:xfrm>
          <a:custGeom>
            <a:avLst/>
            <a:gdLst/>
            <a:ahLst/>
            <a:cxnLst/>
            <a:rect l="l" t="t" r="r" b="b"/>
            <a:pathLst>
              <a:path w="4886325" h="4832985">
                <a:moveTo>
                  <a:pt x="0" y="4832985"/>
                </a:moveTo>
                <a:lnTo>
                  <a:pt x="4886325" y="4832985"/>
                </a:lnTo>
                <a:lnTo>
                  <a:pt x="4886325" y="0"/>
                </a:lnTo>
                <a:lnTo>
                  <a:pt x="0" y="0"/>
                </a:lnTo>
                <a:lnTo>
                  <a:pt x="0" y="483298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80126" y="1844801"/>
            <a:ext cx="2664460" cy="2554605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CODIC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NET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Uni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sale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ico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idondan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tu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da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6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codo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1E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2023-04-19T10:06:44Z</dcterms:created>
  <dcterms:modified xsi:type="dcterms:W3CDTF">2023-04-19T10:06:44Z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2023-04-19T00:00:00Z</vt:filetime>
  </property>
</Properties>
</file>