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Default Extension="png" ContentType="image/png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E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241" y="1046600"/>
            <a:ext cx="809091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332" y="3619834"/>
            <a:ext cx="7920735" cy="290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notesSlide" Target="../notesSlides/notesSlide21.xml"/><Relationship Id="rId6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6304" y="4972063"/>
            <a:ext cx="3402329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Misu</a:t>
            </a:r>
            <a:r>
              <a:rPr dirty="0" sz="2800" spc="15" i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are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 contar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e 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(2)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9204" y="5760120"/>
            <a:ext cx="50133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64410" algn="l"/>
                <a:tab pos="3665854" algn="l"/>
              </a:tabLst>
            </a:pP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(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I numeri,</a:t>
            </a:r>
            <a:r>
              <a:rPr dirty="0" sz="2400" spc="-10" i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e 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lo</a:t>
            </a:r>
            <a:r>
              <a:rPr dirty="0" sz="2400" spc="-25" i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25" i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0" i="1">
                <a:solidFill>
                  <a:srgbClr val="FFFFFF"/>
                </a:solidFill>
                <a:latin typeface="Franklin Gothic Book"/>
                <a:cs typeface="Franklin Gothic Book"/>
              </a:rPr>
              <a:t>opri</a:t>
            </a:r>
            <a:r>
              <a:rPr dirty="0" sz="2400" spc="-40" i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 i="1">
                <a:solidFill>
                  <a:srgbClr val="FFFFFF"/>
                </a:solidFill>
                <a:latin typeface="Franklin Gothic Book"/>
                <a:cs typeface="Franklin Gothic Book"/>
              </a:rPr>
              <a:t>tà,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l 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lo</a:t>
            </a:r>
            <a:r>
              <a:rPr dirty="0" sz="2400" spc="-25" i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i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Franklin Gothic Book"/>
                <a:cs typeface="Franklin Gothic Book"/>
              </a:rPr>
              <a:t>uso)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83083"/>
            <a:ext cx="7639050" cy="3874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Soluzione</a:t>
            </a:r>
            <a:r>
              <a:rPr dirty="0" sz="20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esercizi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1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3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  <a:p>
            <a:pPr algn="just"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rispondere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ocedere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contando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costituiscono</a:t>
            </a:r>
            <a:r>
              <a:rPr dirty="0" sz="1600" spc="-5">
                <a:latin typeface="Franklin Gothic Book"/>
                <a:cs typeface="Franklin Gothic Book"/>
              </a:rPr>
              <a:t> il</a:t>
            </a:r>
            <a:endParaRPr sz="1600">
              <a:latin typeface="Franklin Gothic Book"/>
              <a:cs typeface="Franklin Gothic Book"/>
            </a:endParaRPr>
          </a:p>
          <a:p>
            <a:pPr marL="12700" marR="590550">
              <a:lnSpc>
                <a:spcPct val="130200"/>
              </a:lnSpc>
              <a:spcBef>
                <a:spcPts val="100"/>
              </a:spcBef>
            </a:pP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vimen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po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segnati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frecce,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1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aluta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secondi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ai</a:t>
            </a:r>
            <a:r>
              <a:rPr dirty="0" sz="1600" spc="-5">
                <a:latin typeface="Franklin Gothic Book"/>
                <a:cs typeface="Franklin Gothic Book"/>
              </a:rPr>
              <a:t> primi.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algn="just" marL="12700" marR="18351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ocedimen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 spc="-3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l’area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del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quadra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(ch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5x5=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=2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unità),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Medium"/>
                <a:cs typeface="Franklin Gothic Medium"/>
              </a:rPr>
              <a:t>l’area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ttangol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giall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segnati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frecce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 spc="-5">
                <a:latin typeface="Franklin Gothic Book"/>
                <a:cs typeface="Franklin Gothic Book"/>
              </a:rPr>
              <a:t> poi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algano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aree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977900" marR="2126615" indent="-5080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1) </a:t>
            </a:r>
            <a:r>
              <a:rPr dirty="0" sz="1600" spc="-5" i="1">
                <a:latin typeface="Franklin Gothic Book"/>
                <a:cs typeface="Franklin Gothic Book"/>
              </a:rPr>
              <a:t>l’are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ttangolo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5x</a:t>
            </a:r>
            <a:r>
              <a:rPr dirty="0" sz="1600">
                <a:latin typeface="Franklin Gothic Book"/>
                <a:cs typeface="Franklin Gothic Book"/>
              </a:rPr>
              <a:t>2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unità;</a:t>
            </a:r>
            <a:r>
              <a:rPr dirty="0" sz="1600" spc="-10">
                <a:latin typeface="Franklin Gothic Book"/>
                <a:cs typeface="Franklin Gothic Book"/>
              </a:rPr>
              <a:t> 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2)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(5x2)+(2,5x1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12,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unità;</a:t>
            </a:r>
            <a:endParaRPr sz="1600">
              <a:latin typeface="Franklin Gothic Book"/>
              <a:cs typeface="Franklin Gothic Book"/>
            </a:endParaRPr>
          </a:p>
          <a:p>
            <a:pPr marL="9779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3)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(5x2)+(5x1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unità.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602220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5500" marR="5080" indent="-208280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restaurare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zioni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5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1)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5 = </a:t>
            </a:r>
            <a:r>
              <a:rPr dirty="0" sz="1600" i="1">
                <a:latin typeface="Franklin Gothic Book"/>
                <a:cs typeface="Franklin Gothic Book"/>
              </a:rPr>
              <a:t>x 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endParaRPr sz="1600">
              <a:latin typeface="Franklin Gothic Book"/>
              <a:cs typeface="Franklin Gothic Book"/>
            </a:endParaRPr>
          </a:p>
          <a:p>
            <a:pPr algn="ctr" marR="556895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i="1">
                <a:latin typeface="Franklin Gothic Book"/>
                <a:cs typeface="Franklin Gothic Book"/>
              </a:rPr>
              <a:t>x 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017515"/>
            <a:ext cx="4740910" cy="87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3151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i="1">
                <a:latin typeface="Franklin Gothic Book"/>
                <a:cs typeface="Franklin Gothic Book"/>
              </a:rPr>
              <a:t>x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40.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  <a:tabLst>
                <a:tab pos="2619375" algn="l"/>
                <a:tab pos="4383405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2)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12,</a:t>
            </a:r>
            <a:r>
              <a:rPr dirty="0" sz="1600">
                <a:latin typeface="Franklin Gothic Book"/>
                <a:cs typeface="Franklin Gothic Book"/>
              </a:rPr>
              <a:t>5 :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5 = </a:t>
            </a:r>
            <a:r>
              <a:rPr dirty="0" sz="1600" i="1">
                <a:latin typeface="Franklin Gothic Book"/>
                <a:cs typeface="Franklin Gothic Book"/>
              </a:rPr>
              <a:t>x 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In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3)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x 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181" y="3335015"/>
            <a:ext cx="64262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425" marR="5080" indent="-8636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1821" y="3335015"/>
            <a:ext cx="70739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i="1">
                <a:latin typeface="Franklin Gothic Book"/>
                <a:cs typeface="Franklin Gothic Book"/>
              </a:rPr>
              <a:t>x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50.</a:t>
            </a:r>
            <a:endParaRPr sz="1600">
              <a:latin typeface="Franklin Gothic Book"/>
              <a:cs typeface="Franklin Gothic Book"/>
            </a:endParaRPr>
          </a:p>
          <a:p>
            <a:pPr marL="149225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=60.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841" y="4306946"/>
            <a:ext cx="6274435" cy="90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de</a:t>
            </a:r>
            <a:r>
              <a:rPr dirty="0" sz="18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initi</a:t>
            </a:r>
            <a:r>
              <a:rPr dirty="0" sz="18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a:</a:t>
            </a:r>
            <a:endParaRPr sz="1800">
              <a:latin typeface="Franklin Gothic Medium"/>
              <a:cs typeface="Franklin Gothic Medium"/>
            </a:endParaRPr>
          </a:p>
          <a:p>
            <a:pPr marL="1435100" marR="5080" indent="-609600">
              <a:lnSpc>
                <a:spcPts val="2600"/>
              </a:lnSpc>
              <a:spcBef>
                <a:spcPts val="145"/>
              </a:spcBef>
              <a:tabLst>
                <a:tab pos="34290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1)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vimen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restaurare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40%,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2)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 </a:t>
            </a:r>
            <a:r>
              <a:rPr dirty="0" sz="1600" spc="-5">
                <a:latin typeface="Franklin Gothic Book"/>
                <a:cs typeface="Franklin Gothic Book"/>
              </a:rPr>
              <a:t>50%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(3)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60%.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495" y="1978782"/>
            <a:ext cx="8035290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14">
                <a:solidFill>
                  <a:srgbClr val="9412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TR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UMENTI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800" spc="-45">
                <a:solidFill>
                  <a:srgbClr val="9412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600" spc="-15">
                <a:latin typeface="Franklin Gothic Book"/>
                <a:cs typeface="Franklin Gothic Book"/>
              </a:rPr>
              <a:t>Supponiam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misura.</a:t>
            </a:r>
            <a:endParaRPr sz="1600">
              <a:latin typeface="Franklin Gothic Book"/>
              <a:cs typeface="Franklin Gothic Book"/>
            </a:endParaRPr>
          </a:p>
          <a:p>
            <a:pPr algn="ctr" marR="720725">
              <a:lnSpc>
                <a:spcPct val="100000"/>
              </a:lnSpc>
              <a:spcBef>
                <a:spcPts val="580"/>
              </a:spcBef>
            </a:pPr>
            <a:r>
              <a:rPr dirty="0" sz="1600" spc="-15">
                <a:latin typeface="Franklin Gothic Book"/>
                <a:cs typeface="Franklin Gothic Book"/>
              </a:rPr>
              <a:t>Supponiam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risulta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</a:t>
            </a:r>
            <a:r>
              <a:rPr dirty="0" sz="1600">
                <a:latin typeface="Franklin Gothic Book"/>
                <a:cs typeface="Franklin Gothic Book"/>
              </a:rPr>
              <a:t> sia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4.</a:t>
            </a:r>
            <a:endParaRPr sz="1600">
              <a:latin typeface="Franklin Gothic Book"/>
              <a:cs typeface="Franklin Gothic Book"/>
            </a:endParaRPr>
          </a:p>
          <a:p>
            <a:pPr marL="24511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Qual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risulta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inal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plic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 + 4 + 4 + 4 = 4(4)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quadra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del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311150">
              <a:lnSpc>
                <a:spcPct val="130200"/>
              </a:lnSpc>
              <a:spcBef>
                <a:spcPts val="100"/>
              </a:spcBef>
              <a:tabLst>
                <a:tab pos="427482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4,  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moltiplica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4[4(4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]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;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moltiplica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4{4[4(4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}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baseline="26455" sz="1575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così</a:t>
            </a:r>
            <a:r>
              <a:rPr dirty="0" sz="1600" spc="-5">
                <a:latin typeface="Franklin Gothic Book"/>
                <a:cs typeface="Franklin Gothic Book"/>
              </a:rPr>
              <a:t> via.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46355">
              <a:lnSpc>
                <a:spcPct val="100000"/>
              </a:lnSpc>
            </a:pP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Ot</a:t>
            </a: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eniamo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 spc="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ques</a:t>
            </a:r>
            <a:r>
              <a:rPr dirty="0" sz="1600" spc="-4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modo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enz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4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o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qualunque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alt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o)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3580"/>
            <a:ext cx="956944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enze.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8134" y="1894645"/>
            <a:ext cx="62166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k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positi</a:t>
            </a:r>
            <a:r>
              <a:rPr dirty="0" sz="1600" spc="-3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positi</a:t>
            </a:r>
            <a:r>
              <a:rPr dirty="0" sz="1600" spc="-30">
                <a:latin typeface="Franklin Gothic Medium"/>
                <a:cs typeface="Franklin Gothic Medium"/>
              </a:rPr>
              <a:t>v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176021"/>
            <a:ext cx="7506334" cy="159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  <a:tabLst>
                <a:tab pos="3067050" algn="l"/>
                <a:tab pos="5218430" algn="l"/>
              </a:tabLst>
            </a:pP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ttiene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moltiplicando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k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2000" spc="-10" i="1">
                <a:latin typeface="Franklin Gothic Book"/>
                <a:cs typeface="Franklin Gothic Book"/>
              </a:rPr>
              <a:t>k</a:t>
            </a:r>
            <a:r>
              <a:rPr dirty="0" sz="2000" i="1">
                <a:latin typeface="Franklin Gothic Book"/>
                <a:cs typeface="Franklin Gothic Book"/>
              </a:rPr>
              <a:t> x </a:t>
            </a:r>
            <a:r>
              <a:rPr dirty="0" sz="2000" spc="-10" i="1">
                <a:latin typeface="Franklin Gothic Book"/>
                <a:cs typeface="Franklin Gothic Book"/>
              </a:rPr>
              <a:t>k</a:t>
            </a:r>
            <a:r>
              <a:rPr dirty="0" sz="2000" i="1">
                <a:latin typeface="Franklin Gothic Book"/>
                <a:cs typeface="Franklin Gothic Book"/>
              </a:rPr>
              <a:t> x </a:t>
            </a:r>
            <a:r>
              <a:rPr dirty="0" sz="2000" spc="-10" i="1">
                <a:latin typeface="Franklin Gothic Book"/>
                <a:cs typeface="Franklin Gothic Book"/>
              </a:rPr>
              <a:t>k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-15" i="1">
                <a:latin typeface="Franklin Gothic Book"/>
                <a:cs typeface="Franklin Gothic Book"/>
              </a:rPr>
              <a:t>x…x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latin typeface="Franklin Gothic Book"/>
                <a:cs typeface="Franklin Gothic Book"/>
              </a:rPr>
              <a:t>k</a:t>
            </a:r>
            <a:r>
              <a:rPr dirty="0" sz="2000" i="1">
                <a:latin typeface="Franklin Gothic Book"/>
                <a:cs typeface="Franklin Gothic Book"/>
              </a:rPr>
              <a:t> = </a:t>
            </a:r>
            <a:r>
              <a:rPr dirty="0" sz="2000" spc="-10" i="1">
                <a:latin typeface="Franklin Gothic Book"/>
                <a:cs typeface="Franklin Gothic Book"/>
              </a:rPr>
              <a:t>k</a:t>
            </a:r>
            <a:r>
              <a:rPr dirty="0" baseline="25641" sz="1950" spc="15" i="1">
                <a:latin typeface="Franklin Gothic Book"/>
                <a:cs typeface="Franklin Gothic Book"/>
              </a:rPr>
              <a:t>a</a:t>
            </a:r>
            <a:r>
              <a:rPr dirty="0" baseline="25641" sz="1950" i="1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 p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enz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a-esima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k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“base”,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“l’esponen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e”.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due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opri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à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conoscere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5992" y="4185512"/>
            <a:ext cx="2940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Medium"/>
                <a:cs typeface="Franklin Gothic Medium"/>
              </a:rPr>
              <a:t>(1)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2817" y="4157221"/>
            <a:ext cx="1207135" cy="28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15">
                <a:latin typeface="Franklin Gothic Book"/>
                <a:cs typeface="Franklin Gothic Book"/>
              </a:rPr>
              <a:t>k</a:t>
            </a:r>
            <a:r>
              <a:rPr dirty="0" sz="1300" spc="10">
                <a:latin typeface="Franklin Gothic Book"/>
                <a:cs typeface="Franklin Gothic Book"/>
              </a:rPr>
              <a:t>a+b</a:t>
            </a:r>
            <a:r>
              <a:rPr dirty="0" sz="1300" spc="10">
                <a:latin typeface="Franklin Gothic Book"/>
                <a:cs typeface="Franklin Gothic Book"/>
              </a:rPr>
              <a:t> </a:t>
            </a:r>
            <a:r>
              <a:rPr dirty="0" sz="1300" spc="-155">
                <a:latin typeface="Franklin Gothic Book"/>
                <a:cs typeface="Franklin Gothic Book"/>
              </a:rPr>
              <a:t> </a:t>
            </a:r>
            <a:r>
              <a:rPr dirty="0" baseline="-16666" sz="3000">
                <a:latin typeface="Franklin Gothic Book"/>
                <a:cs typeface="Franklin Gothic Book"/>
              </a:rPr>
              <a:t>= </a:t>
            </a:r>
            <a:r>
              <a:rPr dirty="0" baseline="-16666" sz="3000" spc="-15">
                <a:latin typeface="Franklin Gothic Book"/>
                <a:cs typeface="Franklin Gothic Book"/>
              </a:rPr>
              <a:t>k</a:t>
            </a:r>
            <a:r>
              <a:rPr dirty="0" sz="1300" spc="10">
                <a:latin typeface="Franklin Gothic Book"/>
                <a:cs typeface="Franklin Gothic Book"/>
              </a:rPr>
              <a:t>a</a:t>
            </a:r>
            <a:r>
              <a:rPr dirty="0" sz="1300">
                <a:latin typeface="Franklin Gothic Book"/>
                <a:cs typeface="Franklin Gothic Book"/>
              </a:rPr>
              <a:t> </a:t>
            </a:r>
            <a:r>
              <a:rPr dirty="0" sz="1300" spc="-150">
                <a:latin typeface="Franklin Gothic Book"/>
                <a:cs typeface="Franklin Gothic Book"/>
              </a:rPr>
              <a:t> </a:t>
            </a:r>
            <a:r>
              <a:rPr dirty="0" baseline="-16666" sz="3000" spc="-15">
                <a:latin typeface="Franklin Gothic Book"/>
                <a:cs typeface="Franklin Gothic Book"/>
              </a:rPr>
              <a:t>k</a:t>
            </a:r>
            <a:r>
              <a:rPr dirty="0" sz="1300" spc="10">
                <a:latin typeface="Franklin Gothic Book"/>
                <a:cs typeface="Franklin Gothic Book"/>
              </a:rPr>
              <a:t>b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3971" y="4185512"/>
            <a:ext cx="2940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Medium"/>
                <a:cs typeface="Franklin Gothic Medium"/>
              </a:rPr>
              <a:t>(2)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0846" y="4157221"/>
            <a:ext cx="1735455" cy="28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)</a:t>
            </a:r>
            <a:r>
              <a:rPr dirty="0" baseline="25641" sz="1950" spc="15">
                <a:latin typeface="Franklin Gothic Book"/>
                <a:cs typeface="Franklin Gothic Book"/>
              </a:rPr>
              <a:t>b</a:t>
            </a:r>
            <a:r>
              <a:rPr dirty="0" baseline="25641" sz="1950" spc="15">
                <a:latin typeface="Franklin Gothic Book"/>
                <a:cs typeface="Franklin Gothic Book"/>
              </a:rPr>
              <a:t> </a:t>
            </a:r>
            <a:r>
              <a:rPr dirty="0" baseline="25641" sz="1950" spc="-2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=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baseline="25641" sz="1950" spc="15">
                <a:latin typeface="Franklin Gothic Book"/>
                <a:cs typeface="Franklin Gothic Book"/>
              </a:rPr>
              <a:t>a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ab</a:t>
            </a:r>
            <a:endParaRPr baseline="25641" sz="195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5841" y="4866952"/>
            <a:ext cx="10833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6901" y="4860745"/>
            <a:ext cx="335724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3786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baseline="26455" sz="1575">
                <a:latin typeface="Franklin Gothic Book"/>
                <a:cs typeface="Franklin Gothic Book"/>
              </a:rPr>
              <a:t>3+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4(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4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3968" y="4860745"/>
            <a:ext cx="150495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baseline="26455" sz="1575" spc="7">
                <a:latin typeface="Franklin Gothic Book"/>
                <a:cs typeface="Franklin Gothic Book"/>
              </a:rPr>
              <a:t>6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43).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5842" y="5501700"/>
            <a:ext cx="1824989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k</a:t>
            </a:r>
            <a:r>
              <a:rPr dirty="0" baseline="25462" sz="1800">
                <a:latin typeface="Franklin Gothic Book"/>
                <a:cs typeface="Franklin Gothic Book"/>
              </a:rPr>
              <a:t>0</a:t>
            </a:r>
            <a:r>
              <a:rPr dirty="0" baseline="25462" sz="1800" spc="22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=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21992" y="4005072"/>
            <a:ext cx="5867400" cy="1905"/>
          </a:xfrm>
          <a:custGeom>
            <a:avLst/>
            <a:gdLst/>
            <a:ahLst/>
            <a:cxnLst/>
            <a:rect l="l" t="t" r="r" b="b"/>
            <a:pathLst>
              <a:path w="5867400" h="1904">
                <a:moveTo>
                  <a:pt x="0" y="0"/>
                </a:moveTo>
                <a:lnTo>
                  <a:pt x="58674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21992" y="4614672"/>
            <a:ext cx="5867400" cy="1905"/>
          </a:xfrm>
          <a:custGeom>
            <a:avLst/>
            <a:gdLst/>
            <a:ahLst/>
            <a:cxnLst/>
            <a:rect l="l" t="t" r="r" b="b"/>
            <a:pathLst>
              <a:path w="5867400" h="1904">
                <a:moveTo>
                  <a:pt x="0" y="0"/>
                </a:moveTo>
                <a:lnTo>
                  <a:pt x="58674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21197" y="4005865"/>
            <a:ext cx="1905" cy="609600"/>
          </a:xfrm>
          <a:custGeom>
            <a:avLst/>
            <a:gdLst/>
            <a:ahLst/>
            <a:cxnLst/>
            <a:rect l="l" t="t" r="r" b="b"/>
            <a:pathLst>
              <a:path w="1905" h="609600">
                <a:moveTo>
                  <a:pt x="1588" y="0"/>
                </a:moveTo>
                <a:lnTo>
                  <a:pt x="0" y="6096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88597" y="4005865"/>
            <a:ext cx="1905" cy="609600"/>
          </a:xfrm>
          <a:custGeom>
            <a:avLst/>
            <a:gdLst/>
            <a:ahLst/>
            <a:cxnLst/>
            <a:rect l="l" t="t" r="r" b="b"/>
            <a:pathLst>
              <a:path w="1904" h="609600">
                <a:moveTo>
                  <a:pt x="1588" y="0"/>
                </a:moveTo>
                <a:lnTo>
                  <a:pt x="0" y="6096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495" y="1856259"/>
            <a:ext cx="7786370" cy="417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1)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inir</a:t>
            </a:r>
            <a:r>
              <a:rPr dirty="0" sz="160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esponen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negati</a:t>
            </a:r>
            <a:r>
              <a:rPr dirty="0" sz="1600" spc="-3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1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scegliamo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0">
                <a:latin typeface="Franklin Gothic Book"/>
                <a:cs typeface="Franklin Gothic Book"/>
              </a:rPr>
              <a:t>a,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(1)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1035"/>
              </a:spcBef>
              <a:tabLst>
                <a:tab pos="386207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a-a</a:t>
            </a:r>
            <a:r>
              <a:rPr dirty="0" baseline="25641" sz="1950" spc="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a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-a</a:t>
            </a:r>
            <a:r>
              <a:rPr dirty="0" baseline="25641" sz="1950" spc="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22">
                <a:latin typeface="Franklin Gothic Book"/>
                <a:cs typeface="Franklin Gothic Book"/>
              </a:rPr>
              <a:t>0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1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a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-a</a:t>
            </a:r>
            <a:r>
              <a:rPr dirty="0" baseline="25641" sz="1950" spc="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1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endParaRPr sz="1600">
              <a:latin typeface="Franklin Gothic Book"/>
              <a:cs typeface="Franklin Gothic Book"/>
            </a:endParaRPr>
          </a:p>
          <a:p>
            <a:pPr marL="12700" indent="3149600">
              <a:lnSpc>
                <a:spcPct val="100000"/>
              </a:lnSpc>
              <a:spcBef>
                <a:spcPts val="375"/>
              </a:spcBef>
            </a:pP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baseline="25641" sz="1950" spc="15">
                <a:latin typeface="Franklin Gothic Book"/>
                <a:cs typeface="Franklin Gothic Book"/>
              </a:rPr>
              <a:t>-a</a:t>
            </a:r>
            <a:r>
              <a:rPr dirty="0" baseline="25641" sz="1950" spc="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1/</a:t>
            </a:r>
            <a:r>
              <a:rPr dirty="0" sz="2000" spc="-10">
                <a:latin typeface="Franklin Gothic Book"/>
                <a:cs typeface="Franklin Gothic Book"/>
              </a:rPr>
              <a:t>k</a:t>
            </a:r>
            <a:r>
              <a:rPr dirty="0" baseline="25641" sz="1950" spc="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 </a:t>
            </a:r>
            <a:r>
              <a:rPr dirty="0" baseline="26455" sz="1575">
                <a:latin typeface="Franklin Gothic Book"/>
                <a:cs typeface="Franklin Gothic Book"/>
              </a:rPr>
              <a:t>-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= 1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1/9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2 </a:t>
            </a:r>
            <a:r>
              <a:rPr dirty="0" baseline="26455" sz="1575">
                <a:latin typeface="Franklin Gothic Book"/>
                <a:cs typeface="Franklin Gothic Book"/>
              </a:rPr>
              <a:t>-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7">
                <a:latin typeface="Franklin Gothic Book"/>
                <a:cs typeface="Franklin Gothic Book"/>
              </a:rPr>
              <a:t>1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=1</a:t>
            </a:r>
            <a:r>
              <a:rPr dirty="0" sz="1600">
                <a:latin typeface="Franklin Gothic Book"/>
                <a:cs typeface="Franklin Gothic Book"/>
              </a:rPr>
              <a:t>/2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333500" marR="5080" indent="-50800">
              <a:lnSpc>
                <a:spcPct val="1328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(Quan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algono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(-2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(-1</a:t>
            </a:r>
            <a:r>
              <a:rPr dirty="0" sz="1600">
                <a:latin typeface="Franklin Gothic Book"/>
                <a:cs typeface="Franklin Gothic Book"/>
              </a:rPr>
              <a:t>/3) </a:t>
            </a:r>
            <a:r>
              <a:rPr dirty="0" baseline="26455" sz="1575">
                <a:latin typeface="Franklin Gothic Book"/>
                <a:cs typeface="Franklin Gothic Book"/>
              </a:rPr>
              <a:t>-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?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(rico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</a:t>
            </a:r>
            <a:r>
              <a:rPr dirty="0" sz="1600" spc="-5">
                <a:latin typeface="Franklin Gothic Book"/>
                <a:cs typeface="Franklin Gothic Book"/>
              </a:rPr>
              <a:t> par</a:t>
            </a:r>
            <a:r>
              <a:rPr dirty="0" sz="1600">
                <a:latin typeface="Franklin Gothic Book"/>
                <a:cs typeface="Franklin Gothic Book"/>
              </a:rPr>
              <a:t>i 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negativi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positivi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dispari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negativi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negativi))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7192" y="5148071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419100" y="0"/>
                </a:moveTo>
                <a:lnTo>
                  <a:pt x="4191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19100" y="171450"/>
                </a:lnTo>
                <a:lnTo>
                  <a:pt x="419100" y="228600"/>
                </a:lnTo>
                <a:lnTo>
                  <a:pt x="533400" y="114300"/>
                </a:lnTo>
                <a:lnTo>
                  <a:pt x="419100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7192" y="5148072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57150"/>
                </a:moveTo>
                <a:lnTo>
                  <a:pt x="419100" y="57150"/>
                </a:lnTo>
                <a:lnTo>
                  <a:pt x="419100" y="0"/>
                </a:lnTo>
                <a:lnTo>
                  <a:pt x="533400" y="114300"/>
                </a:lnTo>
                <a:lnTo>
                  <a:pt x="419100" y="228600"/>
                </a:lnTo>
                <a:lnTo>
                  <a:pt x="4191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774189" y="1795271"/>
            <a:ext cx="8763000" cy="5410200"/>
          </a:xfrm>
          <a:custGeom>
            <a:avLst/>
            <a:gdLst/>
            <a:ahLst/>
            <a:cxnLst/>
            <a:rect l="l" t="t" r="r" b="b"/>
            <a:pathLst>
              <a:path w="8763000" h="5410200">
                <a:moveTo>
                  <a:pt x="0" y="5410200"/>
                </a:moveTo>
                <a:lnTo>
                  <a:pt x="8763002" y="5410200"/>
                </a:lnTo>
                <a:lnTo>
                  <a:pt x="8763002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30718" y="2420217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8999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7887" y="267386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8999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24436" y="2927503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8999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15056" y="3308108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8999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8721" y="4250228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8999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12914" y="5234504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 h="0">
                <a:moveTo>
                  <a:pt x="0" y="0"/>
                </a:moveTo>
                <a:lnTo>
                  <a:pt x="221947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53569" y="5917971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 h="0">
                <a:moveTo>
                  <a:pt x="0" y="0"/>
                </a:moveTo>
                <a:lnTo>
                  <a:pt x="241700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28098" y="5924127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 h="0">
                <a:moveTo>
                  <a:pt x="0" y="0"/>
                </a:moveTo>
                <a:lnTo>
                  <a:pt x="241701" y="0"/>
                </a:lnTo>
              </a:path>
            </a:pathLst>
          </a:custGeom>
          <a:ln w="8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67332" y="1795902"/>
            <a:ext cx="6450965" cy="4357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Esponenti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razionali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235585" marR="5080" indent="-1270">
              <a:lnSpc>
                <a:spcPct val="118900"/>
              </a:lnSpc>
            </a:pPr>
            <a:r>
              <a:rPr dirty="0" sz="1400" spc="315">
                <a:latin typeface="Calibri"/>
                <a:cs typeface="Calibri"/>
              </a:rPr>
              <a:t>Abbiamo</a:t>
            </a:r>
            <a:r>
              <a:rPr dirty="0" sz="1400" spc="315">
                <a:latin typeface="Calibri"/>
                <a:cs typeface="Calibri"/>
              </a:rPr>
              <a:t> 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229">
                <a:latin typeface="Calibri"/>
                <a:cs typeface="Calibri"/>
              </a:rPr>
              <a:t>visto</a:t>
            </a:r>
            <a:r>
              <a:rPr dirty="0" sz="1400">
                <a:latin typeface="Calibri"/>
                <a:cs typeface="Calibri"/>
              </a:rPr>
              <a:t> 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260">
                <a:latin typeface="Calibri"/>
                <a:cs typeface="Calibri"/>
              </a:rPr>
              <a:t>che</a:t>
            </a:r>
            <a:r>
              <a:rPr dirty="0" sz="1400">
                <a:latin typeface="Calibri"/>
                <a:cs typeface="Calibri"/>
              </a:rPr>
              <a:t>  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330">
                <a:latin typeface="Lucida Sans"/>
                <a:cs typeface="Lucida Sans"/>
              </a:rPr>
              <a:t>(</a:t>
            </a:r>
            <a:r>
              <a:rPr dirty="0" baseline="47619" sz="2100" spc="997" i="1">
                <a:latin typeface="Arial"/>
                <a:cs typeface="Arial"/>
              </a:rPr>
              <a:t>√</a:t>
            </a:r>
            <a:r>
              <a:rPr dirty="0" sz="1400" spc="225">
                <a:latin typeface="Lucida Sans"/>
                <a:cs typeface="Lucida Sans"/>
              </a:rPr>
              <a:t>2)</a:t>
            </a:r>
            <a:r>
              <a:rPr dirty="0" baseline="24154" sz="1725" spc="172">
                <a:latin typeface="Lucida Sans"/>
                <a:cs typeface="Lucida Sans"/>
              </a:rPr>
              <a:t>2</a:t>
            </a:r>
            <a:r>
              <a:rPr dirty="0" baseline="24154" sz="1725">
                <a:latin typeface="Lucida Sans"/>
                <a:cs typeface="Lucida Sans"/>
              </a:rPr>
              <a:t> </a:t>
            </a:r>
            <a:r>
              <a:rPr dirty="0" baseline="24154" sz="1725" spc="254">
                <a:latin typeface="Lucida Sans"/>
                <a:cs typeface="Lucida San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-25">
                <a:latin typeface="Lucida Sans"/>
                <a:cs typeface="Lucida Sans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60">
                <a:latin typeface="Lucida Sans"/>
                <a:cs typeface="Lucida Sans"/>
              </a:rPr>
              <a:t> </a:t>
            </a:r>
            <a:r>
              <a:rPr dirty="0" sz="1400" spc="220">
                <a:latin typeface="Calibri"/>
                <a:cs typeface="Calibri"/>
              </a:rPr>
              <a:t>(ric</a:t>
            </a:r>
            <a:r>
              <a:rPr dirty="0" sz="1400" spc="300">
                <a:latin typeface="Calibri"/>
                <a:cs typeface="Calibri"/>
              </a:rPr>
              <a:t>o</a:t>
            </a:r>
            <a:r>
              <a:rPr dirty="0" sz="1400" spc="270">
                <a:latin typeface="Calibri"/>
                <a:cs typeface="Calibri"/>
              </a:rPr>
              <a:t>rdiamo</a:t>
            </a:r>
            <a:r>
              <a:rPr dirty="0" sz="1400">
                <a:latin typeface="Calibri"/>
                <a:cs typeface="Calibri"/>
              </a:rPr>
              <a:t> 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260">
                <a:latin typeface="Calibri"/>
                <a:cs typeface="Calibri"/>
              </a:rPr>
              <a:t>che</a:t>
            </a:r>
            <a:r>
              <a:rPr dirty="0" sz="1400">
                <a:latin typeface="Calibri"/>
                <a:cs typeface="Calibri"/>
              </a:rPr>
              <a:t>  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-25">
                <a:latin typeface="Lucida Sans"/>
                <a:cs typeface="Lucida San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-30">
                <a:latin typeface="Lucida Sans"/>
                <a:cs typeface="Lucida Sans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baseline="24154" sz="1725" spc="225">
                <a:latin typeface="Lucida Sans"/>
                <a:cs typeface="Lucida Sans"/>
              </a:rPr>
              <a:t>1</a:t>
            </a:r>
            <a:r>
              <a:rPr dirty="0" sz="1400" spc="330">
                <a:latin typeface="Lucida Sans"/>
                <a:cs typeface="Lucida Sans"/>
              </a:rPr>
              <a:t>)</a:t>
            </a:r>
            <a:r>
              <a:rPr dirty="0" sz="1400" spc="195">
                <a:latin typeface="Calibri"/>
                <a:cs typeface="Calibri"/>
              </a:rPr>
              <a:t>. </a:t>
            </a:r>
            <a:r>
              <a:rPr dirty="0" sz="1400" spc="340">
                <a:latin typeface="Calibri"/>
                <a:cs typeface="Calibri"/>
              </a:rPr>
              <a:t>Se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70">
                <a:latin typeface="Calibri"/>
                <a:cs typeface="Calibri"/>
              </a:rPr>
              <a:t>vogliamo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10">
                <a:latin typeface="Calibri"/>
                <a:cs typeface="Calibri"/>
              </a:rPr>
              <a:t>scrivere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baseline="47619" sz="2100" spc="997" i="1">
                <a:latin typeface="Arial"/>
                <a:cs typeface="Arial"/>
              </a:rPr>
              <a:t>√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-210">
                <a:latin typeface="Lucida Sans"/>
                <a:cs typeface="Lucida Sans"/>
              </a:rPr>
              <a:t> </a:t>
            </a:r>
            <a:r>
              <a:rPr dirty="0" sz="1400" spc="260">
                <a:latin typeface="Calibri"/>
                <a:cs typeface="Calibri"/>
              </a:rPr>
              <a:t>sotto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170">
                <a:latin typeface="Calibri"/>
                <a:cs typeface="Calibri"/>
              </a:rPr>
              <a:t>f</a:t>
            </a:r>
            <a:r>
              <a:rPr dirty="0" sz="1400" spc="235">
                <a:latin typeface="Calibri"/>
                <a:cs typeface="Calibri"/>
              </a:rPr>
              <a:t>o</a:t>
            </a:r>
            <a:r>
              <a:rPr dirty="0" sz="1400" spc="310">
                <a:latin typeface="Calibri"/>
                <a:cs typeface="Calibri"/>
              </a:rPr>
              <a:t>rma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04">
                <a:latin typeface="Calibri"/>
                <a:cs typeface="Calibri"/>
              </a:rPr>
              <a:t>di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330">
                <a:latin typeface="Calibri"/>
                <a:cs typeface="Calibri"/>
              </a:rPr>
              <a:t>p</a:t>
            </a:r>
            <a:r>
              <a:rPr dirty="0" sz="1400" spc="254">
                <a:latin typeface="Calibri"/>
                <a:cs typeface="Calibri"/>
              </a:rPr>
              <a:t>otenza,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330">
                <a:latin typeface="Calibri"/>
                <a:cs typeface="Calibri"/>
              </a:rPr>
              <a:t>p</a:t>
            </a:r>
            <a:r>
              <a:rPr dirty="0" sz="1400" spc="265">
                <a:latin typeface="Calibri"/>
                <a:cs typeface="Calibri"/>
              </a:rPr>
              <a:t>ossiamo</a:t>
            </a:r>
            <a:r>
              <a:rPr dirty="0" sz="1400" spc="210">
                <a:latin typeface="Calibri"/>
                <a:cs typeface="Calibri"/>
              </a:rPr>
              <a:t> us</a:t>
            </a:r>
            <a:r>
              <a:rPr dirty="0" sz="1400" spc="204">
                <a:latin typeface="Calibri"/>
                <a:cs typeface="Calibri"/>
              </a:rPr>
              <a:t>a</a:t>
            </a:r>
            <a:r>
              <a:rPr dirty="0" sz="1400" spc="195">
                <a:latin typeface="Calibri"/>
                <a:cs typeface="Calibri"/>
              </a:rPr>
              <a:t>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204">
                <a:latin typeface="Calibri"/>
                <a:cs typeface="Calibri"/>
              </a:rPr>
              <a:t>la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215">
                <a:latin typeface="Calibri"/>
                <a:cs typeface="Calibri"/>
              </a:rPr>
              <a:t>p</a:t>
            </a:r>
            <a:r>
              <a:rPr dirty="0" sz="1400" spc="229">
                <a:latin typeface="Calibri"/>
                <a:cs typeface="Calibri"/>
              </a:rPr>
              <a:t>ro</a:t>
            </a:r>
            <a:r>
              <a:rPr dirty="0" sz="1400" spc="215">
                <a:latin typeface="Calibri"/>
                <a:cs typeface="Calibri"/>
              </a:rPr>
              <a:t>p</a:t>
            </a:r>
            <a:r>
              <a:rPr dirty="0" sz="1400" spc="210">
                <a:latin typeface="Calibri"/>
                <a:cs typeface="Calibri"/>
              </a:rPr>
              <a:t>rietà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310">
                <a:latin typeface="Calibri"/>
                <a:cs typeface="Calibri"/>
              </a:rPr>
              <a:t>(2).</a:t>
            </a:r>
            <a:r>
              <a:rPr dirty="0" sz="1400">
                <a:latin typeface="Calibri"/>
                <a:cs typeface="Calibri"/>
              </a:rPr>
              <a:t>  </a:t>
            </a:r>
            <a:r>
              <a:rPr dirty="0" sz="1400" spc="-95">
                <a:latin typeface="Calibri"/>
                <a:cs typeface="Calibri"/>
              </a:rPr>
              <a:t> </a:t>
            </a:r>
            <a:r>
              <a:rPr dirty="0" sz="1400" spc="490">
                <a:latin typeface="Calibri"/>
                <a:cs typeface="Calibri"/>
              </a:rPr>
              <a:t>P</a:t>
            </a:r>
            <a:r>
              <a:rPr dirty="0" sz="1400" spc="260">
                <a:latin typeface="Calibri"/>
                <a:cs typeface="Calibri"/>
              </a:rPr>
              <a:t>osto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10">
                <a:latin typeface="Calibri"/>
                <a:cs typeface="Calibri"/>
              </a:rPr>
              <a:t> </a:t>
            </a:r>
            <a:r>
              <a:rPr dirty="0" baseline="47619" sz="2100" spc="997" i="1">
                <a:latin typeface="Arial"/>
                <a:cs typeface="Arial"/>
              </a:rPr>
              <a:t>√</a:t>
            </a:r>
            <a:r>
              <a:rPr dirty="0" sz="1400" spc="440">
                <a:latin typeface="Lucida Sans"/>
                <a:cs typeface="Lucida Sans"/>
              </a:rPr>
              <a:t>2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405">
                <a:latin typeface="Lucida Sans"/>
                <a:cs typeface="Lucida Sans"/>
              </a:rPr>
              <a:t>=</a:t>
            </a:r>
            <a:r>
              <a:rPr dirty="0" sz="1400" spc="35">
                <a:latin typeface="Lucida Sans"/>
                <a:cs typeface="Lucida Sans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baseline="24154" sz="1725" spc="292" i="1">
                <a:latin typeface="Trebuchet MS"/>
                <a:cs typeface="Trebuchet MS"/>
              </a:rPr>
              <a:t>a</a:t>
            </a:r>
            <a:r>
              <a:rPr dirty="0" sz="1400" spc="21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229">
                <a:latin typeface="Calibri"/>
                <a:cs typeface="Calibri"/>
              </a:rPr>
              <a:t>visto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290">
                <a:latin typeface="Calibri"/>
                <a:cs typeface="Calibri"/>
              </a:rPr>
              <a:t>ch</a:t>
            </a:r>
            <a:r>
              <a:rPr dirty="0" sz="1400" spc="20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229">
                <a:latin typeface="Calibri"/>
                <a:cs typeface="Calibri"/>
              </a:rPr>
              <a:t>deve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400" spc="204">
                <a:latin typeface="Calibri"/>
                <a:cs typeface="Calibri"/>
              </a:rPr>
              <a:t>essere</a:t>
            </a:r>
            <a:endParaRPr sz="1400">
              <a:latin typeface="Calibri"/>
              <a:cs typeface="Calibri"/>
            </a:endParaRPr>
          </a:p>
          <a:p>
            <a:pPr algn="ctr" marL="282575">
              <a:lnSpc>
                <a:spcPct val="100000"/>
              </a:lnSpc>
              <a:spcBef>
                <a:spcPts val="1385"/>
              </a:spcBef>
            </a:pPr>
            <a:r>
              <a:rPr dirty="0" sz="1400" spc="330">
                <a:latin typeface="Lucida Sans"/>
                <a:cs typeface="Lucida Sans"/>
              </a:rPr>
              <a:t>(</a:t>
            </a:r>
            <a:r>
              <a:rPr dirty="0" baseline="49603" sz="2100" spc="997" i="1">
                <a:latin typeface="Arial"/>
                <a:cs typeface="Arial"/>
              </a:rPr>
              <a:t>√</a:t>
            </a:r>
            <a:r>
              <a:rPr dirty="0" sz="1400" spc="225">
                <a:latin typeface="Lucida Sans"/>
                <a:cs typeface="Lucida Sans"/>
              </a:rPr>
              <a:t>2)</a:t>
            </a:r>
            <a:r>
              <a:rPr dirty="0" baseline="28985" sz="1725" spc="172">
                <a:latin typeface="Lucida Sans"/>
                <a:cs typeface="Lucida Sans"/>
              </a:rPr>
              <a:t>2</a:t>
            </a:r>
            <a:r>
              <a:rPr dirty="0" baseline="28985" sz="1725" spc="232">
                <a:latin typeface="Lucida Sans"/>
                <a:cs typeface="Lucida San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 spc="35">
                <a:latin typeface="Lucida Sans"/>
                <a:cs typeface="Lucida Sans"/>
              </a:rPr>
              <a:t> </a:t>
            </a:r>
            <a:r>
              <a:rPr dirty="0" sz="1400" spc="225">
                <a:latin typeface="Lucida Sans"/>
                <a:cs typeface="Lucida Sans"/>
              </a:rPr>
              <a:t>(2</a:t>
            </a:r>
            <a:r>
              <a:rPr dirty="0" baseline="28985" sz="1725" spc="292" i="1">
                <a:latin typeface="Trebuchet MS"/>
                <a:cs typeface="Trebuchet MS"/>
              </a:rPr>
              <a:t>a</a:t>
            </a:r>
            <a:r>
              <a:rPr dirty="0" sz="1400" spc="330">
                <a:latin typeface="Lucida Sans"/>
                <a:cs typeface="Lucida Sans"/>
              </a:rPr>
              <a:t>)</a:t>
            </a:r>
            <a:r>
              <a:rPr dirty="0" baseline="28985" sz="1725" spc="172">
                <a:latin typeface="Lucida Sans"/>
                <a:cs typeface="Lucida Sans"/>
              </a:rPr>
              <a:t>2</a:t>
            </a:r>
            <a:r>
              <a:rPr dirty="0" baseline="28985" sz="1725" spc="232">
                <a:latin typeface="Lucida Sans"/>
                <a:cs typeface="Lucida Sans"/>
              </a:rPr>
              <a:t> </a:t>
            </a:r>
            <a:r>
              <a:rPr dirty="0" sz="1400" spc="440">
                <a:latin typeface="Lucida Sans"/>
                <a:cs typeface="Lucida Sans"/>
              </a:rPr>
              <a:t>=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405">
                <a:latin typeface="Lucida Sans"/>
                <a:cs typeface="Lucida Sans"/>
              </a:rPr>
              <a:t>2</a:t>
            </a:r>
            <a:r>
              <a:rPr dirty="0" sz="1400" spc="35"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L="235585" marR="5715">
              <a:lnSpc>
                <a:spcPct val="118900"/>
              </a:lnSpc>
              <a:spcBef>
                <a:spcPts val="710"/>
              </a:spcBef>
            </a:pPr>
            <a:r>
              <a:rPr dirty="0" sz="1400" spc="200">
                <a:latin typeface="Calibri"/>
                <a:cs typeface="Calibri"/>
              </a:rPr>
              <a:t>e</a:t>
            </a:r>
            <a:r>
              <a:rPr dirty="0" sz="1400" spc="200">
                <a:latin typeface="Calibri"/>
                <a:cs typeface="Calibri"/>
              </a:rPr>
              <a:t> </a:t>
            </a:r>
            <a:r>
              <a:rPr dirty="0" sz="1400" spc="-114">
                <a:latin typeface="Calibri"/>
                <a:cs typeface="Calibri"/>
              </a:rPr>
              <a:t> </a:t>
            </a:r>
            <a:r>
              <a:rPr dirty="0" sz="1400" spc="260">
                <a:latin typeface="Calibri"/>
                <a:cs typeface="Calibri"/>
              </a:rPr>
              <a:t>che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14">
                <a:latin typeface="Calibri"/>
                <a:cs typeface="Calibri"/>
              </a:rPr>
              <a:t> </a:t>
            </a:r>
            <a:r>
              <a:rPr dirty="0" sz="1400" spc="229">
                <a:latin typeface="Calibri"/>
                <a:cs typeface="Calibri"/>
              </a:rPr>
              <a:t>deve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14">
                <a:latin typeface="Calibri"/>
                <a:cs typeface="Calibri"/>
              </a:rPr>
              <a:t> </a:t>
            </a:r>
            <a:r>
              <a:rPr dirty="0" sz="1400" spc="204">
                <a:latin typeface="Calibri"/>
                <a:cs typeface="Calibri"/>
              </a:rPr>
              <a:t>essere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20">
                <a:latin typeface="Calibri"/>
                <a:cs typeface="Calibri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sz="1400" spc="175" i="1">
                <a:latin typeface="Trebuchet MS"/>
                <a:cs typeface="Trebuchet MS"/>
              </a:rPr>
              <a:t>a</a:t>
            </a:r>
            <a:r>
              <a:rPr dirty="0" sz="1400" spc="55" i="1">
                <a:latin typeface="Trebuchet MS"/>
                <a:cs typeface="Trebuchet M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 spc="35">
                <a:latin typeface="Lucida Sans"/>
                <a:cs typeface="Lucida Sans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1</a:t>
            </a:r>
            <a:r>
              <a:rPr dirty="0" sz="1400" spc="21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 spc="330">
                <a:latin typeface="Calibri"/>
                <a:cs typeface="Calibri"/>
              </a:rPr>
              <a:t>p</a:t>
            </a:r>
            <a:r>
              <a:rPr dirty="0" sz="1400" spc="265">
                <a:latin typeface="Calibri"/>
                <a:cs typeface="Calibri"/>
              </a:rPr>
              <a:t>ossiamo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14">
                <a:latin typeface="Calibri"/>
                <a:cs typeface="Calibri"/>
              </a:rPr>
              <a:t> </a:t>
            </a:r>
            <a:r>
              <a:rPr dirty="0" sz="1400" spc="245">
                <a:latin typeface="Calibri"/>
                <a:cs typeface="Calibri"/>
              </a:rPr>
              <a:t>concludere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14">
                <a:latin typeface="Calibri"/>
                <a:cs typeface="Calibri"/>
              </a:rPr>
              <a:t> </a:t>
            </a:r>
            <a:r>
              <a:rPr dirty="0" sz="1400" spc="260">
                <a:latin typeface="Calibri"/>
                <a:cs typeface="Calibri"/>
              </a:rPr>
              <a:t>che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20">
                <a:latin typeface="Calibri"/>
                <a:cs typeface="Calibri"/>
              </a:rPr>
              <a:t> </a:t>
            </a:r>
            <a:r>
              <a:rPr dirty="0" sz="1400" spc="175" i="1">
                <a:latin typeface="Trebuchet MS"/>
                <a:cs typeface="Trebuchet MS"/>
              </a:rPr>
              <a:t>a</a:t>
            </a:r>
            <a:r>
              <a:rPr dirty="0" sz="1400" spc="55" i="1">
                <a:latin typeface="Trebuchet MS"/>
                <a:cs typeface="Trebuchet M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 spc="35">
                <a:latin typeface="Lucida Sans"/>
                <a:cs typeface="Lucida Sans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1</a:t>
            </a:r>
            <a:r>
              <a:rPr dirty="0" sz="1400" spc="120" i="1">
                <a:latin typeface="Trebuchet MS"/>
                <a:cs typeface="Trebuchet MS"/>
              </a:rPr>
              <a:t>/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sz="1400" spc="195">
                <a:latin typeface="Calibri"/>
                <a:cs typeface="Calibri"/>
              </a:rPr>
              <a:t>. </a:t>
            </a:r>
            <a:r>
              <a:rPr dirty="0" sz="1400" spc="220">
                <a:latin typeface="Calibri"/>
                <a:cs typeface="Calibri"/>
              </a:rPr>
              <a:t>In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10">
                <a:latin typeface="Calibri"/>
                <a:cs typeface="Calibri"/>
              </a:rPr>
              <a:t>definitiva</a:t>
            </a:r>
            <a:endParaRPr sz="1400">
              <a:latin typeface="Calibri"/>
              <a:cs typeface="Calibri"/>
            </a:endParaRPr>
          </a:p>
          <a:p>
            <a:pPr algn="ctr" marL="221615">
              <a:lnSpc>
                <a:spcPct val="100000"/>
              </a:lnSpc>
              <a:spcBef>
                <a:spcPts val="1030"/>
              </a:spcBef>
            </a:pPr>
            <a:r>
              <a:rPr dirty="0" baseline="49603" sz="2100" spc="997" i="1">
                <a:latin typeface="Arial"/>
                <a:cs typeface="Arial"/>
              </a:rPr>
              <a:t>√</a:t>
            </a:r>
            <a:r>
              <a:rPr dirty="0" sz="1400" spc="440">
                <a:latin typeface="Lucida Sans"/>
                <a:cs typeface="Lucida Sans"/>
              </a:rPr>
              <a:t>2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405">
                <a:latin typeface="Lucida Sans"/>
                <a:cs typeface="Lucida Sans"/>
              </a:rPr>
              <a:t>=</a:t>
            </a:r>
            <a:r>
              <a:rPr dirty="0" sz="1400" spc="35">
                <a:latin typeface="Lucida Sans"/>
                <a:cs typeface="Lucida Sans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2</a:t>
            </a:r>
            <a:r>
              <a:rPr dirty="0" baseline="28985" sz="1725" spc="172">
                <a:latin typeface="Lucida Sans"/>
                <a:cs typeface="Lucida Sans"/>
              </a:rPr>
              <a:t>1</a:t>
            </a:r>
            <a:r>
              <a:rPr dirty="0" baseline="28985" sz="1725" spc="165" i="1">
                <a:latin typeface="Trebuchet MS"/>
                <a:cs typeface="Trebuchet MS"/>
              </a:rPr>
              <a:t>/</a:t>
            </a:r>
            <a:r>
              <a:rPr dirty="0" baseline="28985" sz="1725" spc="225">
                <a:latin typeface="Lucida Sans"/>
                <a:cs typeface="Lucida Sans"/>
              </a:rPr>
              <a:t>2</a:t>
            </a:r>
            <a:r>
              <a:rPr dirty="0" sz="1400" spc="-40" i="1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235585" marR="5080">
              <a:lnSpc>
                <a:spcPct val="118900"/>
              </a:lnSpc>
              <a:spcBef>
                <a:spcPts val="710"/>
              </a:spcBef>
              <a:tabLst>
                <a:tab pos="2415540" algn="l"/>
              </a:tabLst>
            </a:pPr>
            <a:r>
              <a:rPr dirty="0" sz="1400" spc="220">
                <a:latin typeface="Calibri"/>
                <a:cs typeface="Calibri"/>
              </a:rPr>
              <a:t>In</a:t>
            </a:r>
            <a:r>
              <a:rPr dirty="0" sz="1400" spc="22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229">
                <a:latin typeface="Calibri"/>
                <a:cs typeface="Calibri"/>
              </a:rPr>
              <a:t>generale,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100">
                <a:latin typeface="Calibri"/>
                <a:cs typeface="Calibri"/>
              </a:rPr>
              <a:t> </a:t>
            </a:r>
            <a:r>
              <a:rPr dirty="0" sz="1400" spc="330">
                <a:latin typeface="Calibri"/>
                <a:cs typeface="Calibri"/>
              </a:rPr>
              <a:t>p</a:t>
            </a:r>
            <a:r>
              <a:rPr dirty="0" sz="1400" spc="195">
                <a:latin typeface="Calibri"/>
                <a:cs typeface="Calibri"/>
              </a:rPr>
              <a:t>er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85">
                <a:latin typeface="Calibri"/>
                <a:cs typeface="Calibri"/>
              </a:rPr>
              <a:t> </a:t>
            </a:r>
            <a:r>
              <a:rPr dirty="0" sz="1400" spc="-50" i="1">
                <a:latin typeface="Trebuchet MS"/>
                <a:cs typeface="Trebuchet MS"/>
              </a:rPr>
              <a:t>b</a:t>
            </a:r>
            <a:r>
              <a:rPr dirty="0" sz="1400" spc="120" i="1">
                <a:latin typeface="Trebuchet MS"/>
                <a:cs typeface="Trebuchet MS"/>
              </a:rPr>
              <a:t> </a:t>
            </a:r>
            <a:r>
              <a:rPr dirty="0" sz="1400" spc="-890">
                <a:latin typeface="Lucida Sans"/>
                <a:cs typeface="Lucida Sans"/>
              </a:rPr>
              <a:t>=</a:t>
            </a:r>
            <a:r>
              <a:rPr dirty="0" sz="1400" spc="60" i="1">
                <a:latin typeface="Arial"/>
                <a:cs typeface="Arial"/>
              </a:rPr>
              <a:t>/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120">
                <a:latin typeface="Lucida Sans"/>
                <a:cs typeface="Lucida Sans"/>
              </a:rPr>
              <a:t>0</a:t>
            </a:r>
            <a:r>
              <a:rPr dirty="0" sz="1400" spc="21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100">
                <a:latin typeface="Calibri"/>
                <a:cs typeface="Calibri"/>
              </a:rPr>
              <a:t> </a:t>
            </a:r>
            <a:r>
              <a:rPr dirty="0" sz="1400" spc="165">
                <a:latin typeface="Calibri"/>
                <a:cs typeface="Calibri"/>
              </a:rPr>
              <a:t>le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330">
                <a:latin typeface="Calibri"/>
                <a:cs typeface="Calibri"/>
              </a:rPr>
              <a:t>p</a:t>
            </a:r>
            <a:r>
              <a:rPr dirty="0" sz="1400" spc="254">
                <a:latin typeface="Calibri"/>
                <a:cs typeface="Calibri"/>
              </a:rPr>
              <a:t>otenze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290">
                <a:latin typeface="Calibri"/>
                <a:cs typeface="Calibri"/>
              </a:rPr>
              <a:t>co</a:t>
            </a:r>
            <a:r>
              <a:rPr dirty="0" sz="1400" spc="27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85">
                <a:latin typeface="Calibri"/>
                <a:cs typeface="Calibri"/>
              </a:rPr>
              <a:t> </a:t>
            </a:r>
            <a:r>
              <a:rPr dirty="0" sz="1400" spc="220">
                <a:latin typeface="Calibri"/>
                <a:cs typeface="Calibri"/>
              </a:rPr>
              <a:t>es</a:t>
            </a:r>
            <a:r>
              <a:rPr dirty="0" sz="1400" spc="315">
                <a:latin typeface="Calibri"/>
                <a:cs typeface="Calibri"/>
              </a:rPr>
              <a:t>p</a:t>
            </a:r>
            <a:r>
              <a:rPr dirty="0" sz="1400" spc="250">
                <a:latin typeface="Calibri"/>
                <a:cs typeface="Calibri"/>
              </a:rPr>
              <a:t>onente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229">
                <a:latin typeface="Calibri"/>
                <a:cs typeface="Calibri"/>
              </a:rPr>
              <a:t>razionale</a:t>
            </a:r>
            <a:r>
              <a:rPr dirty="0" sz="1400" spc="125">
                <a:latin typeface="Calibri"/>
                <a:cs typeface="Calibri"/>
              </a:rPr>
              <a:t> </a:t>
            </a:r>
            <a:r>
              <a:rPr dirty="0" sz="1400" spc="175">
                <a:latin typeface="Calibri"/>
                <a:cs typeface="Calibri"/>
              </a:rPr>
              <a:t>si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29">
                <a:latin typeface="Calibri"/>
                <a:cs typeface="Calibri"/>
              </a:rPr>
              <a:t>definiscono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200">
                <a:latin typeface="Calibri"/>
                <a:cs typeface="Calibri"/>
              </a:rPr>
              <a:t>nel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434">
                <a:latin typeface="Calibri"/>
                <a:cs typeface="Calibri"/>
              </a:rPr>
              <a:t>m</a:t>
            </a:r>
            <a:r>
              <a:rPr dirty="0" sz="1400" spc="340">
                <a:latin typeface="Calibri"/>
                <a:cs typeface="Calibri"/>
              </a:rPr>
              <a:t>o</a:t>
            </a:r>
            <a:r>
              <a:rPr dirty="0" sz="1400" spc="270">
                <a:latin typeface="Calibri"/>
                <a:cs typeface="Calibri"/>
              </a:rPr>
              <a:t>do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245">
                <a:latin typeface="Calibri"/>
                <a:cs typeface="Calibri"/>
              </a:rPr>
              <a:t>seguente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221615">
              <a:lnSpc>
                <a:spcPct val="100000"/>
              </a:lnSpc>
            </a:pPr>
            <a:r>
              <a:rPr dirty="0" sz="1400" spc="225" i="1">
                <a:latin typeface="Trebuchet MS"/>
                <a:cs typeface="Trebuchet MS"/>
              </a:rPr>
              <a:t>k</a:t>
            </a:r>
            <a:r>
              <a:rPr dirty="0" baseline="28985" sz="1725" spc="120" i="1">
                <a:latin typeface="Trebuchet MS"/>
                <a:cs typeface="Trebuchet MS"/>
              </a:rPr>
              <a:t>a/b</a:t>
            </a:r>
            <a:r>
              <a:rPr dirty="0" baseline="28985" sz="1725" i="1">
                <a:latin typeface="Trebuchet MS"/>
                <a:cs typeface="Trebuchet MS"/>
              </a:rPr>
              <a:t> </a:t>
            </a:r>
            <a:r>
              <a:rPr dirty="0" baseline="28985" sz="1725" spc="-262" i="1">
                <a:latin typeface="Trebuchet MS"/>
                <a:cs typeface="Trebuchet M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 spc="70">
                <a:latin typeface="Lucida Sans"/>
                <a:cs typeface="Lucida Sans"/>
              </a:rPr>
              <a:t> </a:t>
            </a:r>
            <a:r>
              <a:rPr dirty="0" baseline="49603" sz="2100" spc="-494" i="1">
                <a:latin typeface="Arial"/>
                <a:cs typeface="Arial"/>
              </a:rPr>
              <a:t>√</a:t>
            </a:r>
            <a:r>
              <a:rPr dirty="0" baseline="46783" sz="1425" spc="-30" i="1">
                <a:latin typeface="Trebuchet MS"/>
                <a:cs typeface="Trebuchet MS"/>
              </a:rPr>
              <a:t>b</a:t>
            </a:r>
            <a:r>
              <a:rPr dirty="0" baseline="46783" sz="1425" i="1">
                <a:latin typeface="Trebuchet MS"/>
                <a:cs typeface="Trebuchet MS"/>
              </a:rPr>
              <a:t> </a:t>
            </a:r>
            <a:r>
              <a:rPr dirty="0" baseline="46783" sz="1425" spc="-142" i="1">
                <a:latin typeface="Trebuchet MS"/>
                <a:cs typeface="Trebuchet MS"/>
              </a:rPr>
              <a:t> </a:t>
            </a:r>
            <a:r>
              <a:rPr dirty="0" sz="1400" spc="225" i="1">
                <a:latin typeface="Trebuchet MS"/>
                <a:cs typeface="Trebuchet MS"/>
              </a:rPr>
              <a:t>k</a:t>
            </a:r>
            <a:r>
              <a:rPr dirty="0" baseline="19323" sz="1725" spc="292" i="1">
                <a:latin typeface="Trebuchet MS"/>
                <a:cs typeface="Trebuchet MS"/>
              </a:rPr>
              <a:t>a</a:t>
            </a:r>
            <a:r>
              <a:rPr dirty="0" sz="1400" spc="-40" i="1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25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(</a:t>
            </a:r>
            <a:r>
              <a:rPr dirty="0" sz="1400" spc="505">
                <a:latin typeface="Calibri"/>
                <a:cs typeface="Calibri"/>
              </a:rPr>
              <a:t>A</a:t>
            </a:r>
            <a:r>
              <a:rPr dirty="0" sz="1400" spc="275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45">
                <a:latin typeface="Calibri"/>
                <a:cs typeface="Calibri"/>
              </a:rPr>
              <a:t>esempio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5</a:t>
            </a:r>
            <a:r>
              <a:rPr dirty="0" baseline="24154" sz="1725" spc="172">
                <a:latin typeface="Lucida Sans"/>
                <a:cs typeface="Lucida Sans"/>
              </a:rPr>
              <a:t>3</a:t>
            </a:r>
            <a:r>
              <a:rPr dirty="0" baseline="24154" sz="1725" spc="165" i="1">
                <a:latin typeface="Trebuchet MS"/>
                <a:cs typeface="Trebuchet MS"/>
              </a:rPr>
              <a:t>/</a:t>
            </a:r>
            <a:r>
              <a:rPr dirty="0" baseline="24154" sz="1725" spc="172">
                <a:latin typeface="Lucida Sans"/>
                <a:cs typeface="Lucida Sans"/>
              </a:rPr>
              <a:t>2</a:t>
            </a:r>
            <a:r>
              <a:rPr dirty="0" baseline="24154" sz="1725" spc="232">
                <a:latin typeface="Lucida Sans"/>
                <a:cs typeface="Lucida San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 spc="35">
                <a:latin typeface="Lucida Sans"/>
                <a:cs typeface="Lucida Sans"/>
              </a:rPr>
              <a:t> </a:t>
            </a:r>
            <a:r>
              <a:rPr dirty="0" baseline="53571" sz="2100" spc="997" i="1">
                <a:latin typeface="Arial"/>
                <a:cs typeface="Arial"/>
              </a:rPr>
              <a:t>√</a:t>
            </a:r>
            <a:r>
              <a:rPr dirty="0" sz="1400" spc="120">
                <a:latin typeface="Lucida Sans"/>
                <a:cs typeface="Lucida Sans"/>
              </a:rPr>
              <a:t>5</a:t>
            </a:r>
            <a:r>
              <a:rPr dirty="0" baseline="24154" sz="1725" spc="225">
                <a:latin typeface="Lucida Sans"/>
                <a:cs typeface="Lucida Sans"/>
              </a:rPr>
              <a:t>3</a:t>
            </a:r>
            <a:r>
              <a:rPr dirty="0" sz="1400" spc="21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0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6</a:t>
            </a:r>
            <a:r>
              <a:rPr dirty="0" baseline="24154" sz="1725" spc="172">
                <a:latin typeface="Lucida Sans"/>
                <a:cs typeface="Lucida Sans"/>
              </a:rPr>
              <a:t>5</a:t>
            </a:r>
            <a:r>
              <a:rPr dirty="0" baseline="24154" sz="1725" spc="165" i="1">
                <a:latin typeface="Trebuchet MS"/>
                <a:cs typeface="Trebuchet MS"/>
              </a:rPr>
              <a:t>/</a:t>
            </a:r>
            <a:r>
              <a:rPr dirty="0" baseline="24154" sz="1725" spc="172">
                <a:latin typeface="Lucida Sans"/>
                <a:cs typeface="Lucida Sans"/>
              </a:rPr>
              <a:t>4</a:t>
            </a:r>
            <a:r>
              <a:rPr dirty="0" baseline="24154" sz="1725" spc="232">
                <a:latin typeface="Lucida Sans"/>
                <a:cs typeface="Lucida Sans"/>
              </a:rPr>
              <a:t> </a:t>
            </a:r>
            <a:r>
              <a:rPr dirty="0" sz="1400" spc="690">
                <a:latin typeface="Lucida Sans"/>
                <a:cs typeface="Lucida Sans"/>
              </a:rPr>
              <a:t>=</a:t>
            </a:r>
            <a:r>
              <a:rPr dirty="0" sz="1400">
                <a:latin typeface="Lucida Sans"/>
                <a:cs typeface="Lucida Sans"/>
              </a:rPr>
              <a:t> </a:t>
            </a:r>
            <a:r>
              <a:rPr dirty="0" sz="1400" spc="-180">
                <a:latin typeface="Lucida Sans"/>
                <a:cs typeface="Lucida Sans"/>
              </a:rPr>
              <a:t> </a:t>
            </a:r>
            <a:r>
              <a:rPr dirty="0" baseline="51587" sz="2100" spc="-780" i="1">
                <a:latin typeface="Arial"/>
                <a:cs typeface="Arial"/>
              </a:rPr>
              <a:t>√</a:t>
            </a:r>
            <a:r>
              <a:rPr dirty="0" baseline="46783" sz="1425" spc="150">
                <a:latin typeface="Lucida Sans"/>
                <a:cs typeface="Lucida Sans"/>
              </a:rPr>
              <a:t>4</a:t>
            </a:r>
            <a:r>
              <a:rPr dirty="0" baseline="46783" sz="1425">
                <a:latin typeface="Lucida Sans"/>
                <a:cs typeface="Lucida Sans"/>
              </a:rPr>
              <a:t> </a:t>
            </a:r>
            <a:r>
              <a:rPr dirty="0" baseline="46783" sz="1425" spc="-187">
                <a:latin typeface="Lucida Sans"/>
                <a:cs typeface="Lucida Sans"/>
              </a:rPr>
              <a:t> </a:t>
            </a:r>
            <a:r>
              <a:rPr dirty="0" sz="1400" spc="120">
                <a:latin typeface="Lucida Sans"/>
                <a:cs typeface="Lucida Sans"/>
              </a:rPr>
              <a:t>6</a:t>
            </a:r>
            <a:r>
              <a:rPr dirty="0" baseline="19323" sz="1725" spc="225">
                <a:latin typeface="Lucida Sans"/>
                <a:cs typeface="Lucida Sans"/>
              </a:rPr>
              <a:t>5</a:t>
            </a:r>
            <a:r>
              <a:rPr dirty="0" sz="1400" spc="285">
                <a:latin typeface="Calibri"/>
                <a:cs typeface="Calibri"/>
              </a:rPr>
              <a:t>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64792" y="2252472"/>
            <a:ext cx="6781800" cy="1905"/>
          </a:xfrm>
          <a:custGeom>
            <a:avLst/>
            <a:gdLst/>
            <a:ahLst/>
            <a:cxnLst/>
            <a:rect l="l" t="t" r="r" b="b"/>
            <a:pathLst>
              <a:path w="6781800" h="1905">
                <a:moveTo>
                  <a:pt x="0" y="0"/>
                </a:moveTo>
                <a:lnTo>
                  <a:pt x="67818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64792" y="6367272"/>
            <a:ext cx="6781800" cy="1905"/>
          </a:xfrm>
          <a:custGeom>
            <a:avLst/>
            <a:gdLst/>
            <a:ahLst/>
            <a:cxnLst/>
            <a:rect l="l" t="t" r="r" b="b"/>
            <a:pathLst>
              <a:path w="6781800" h="1904">
                <a:moveTo>
                  <a:pt x="0" y="0"/>
                </a:moveTo>
                <a:lnTo>
                  <a:pt x="6781800" y="1588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45797" y="2253265"/>
            <a:ext cx="1905" cy="4114800"/>
          </a:xfrm>
          <a:custGeom>
            <a:avLst/>
            <a:gdLst/>
            <a:ahLst/>
            <a:cxnLst/>
            <a:rect l="l" t="t" r="r" b="b"/>
            <a:pathLst>
              <a:path w="1904" h="4114800">
                <a:moveTo>
                  <a:pt x="1588" y="0"/>
                </a:moveTo>
                <a:lnTo>
                  <a:pt x="0" y="41148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64792" y="2252472"/>
            <a:ext cx="1905" cy="4114800"/>
          </a:xfrm>
          <a:custGeom>
            <a:avLst/>
            <a:gdLst/>
            <a:ahLst/>
            <a:cxnLst/>
            <a:rect l="l" t="t" r="r" b="b"/>
            <a:pathLst>
              <a:path w="1905" h="4114800">
                <a:moveTo>
                  <a:pt x="1587" y="0"/>
                </a:moveTo>
                <a:lnTo>
                  <a:pt x="0" y="4114800"/>
                </a:lnTo>
              </a:path>
            </a:pathLst>
          </a:custGeom>
          <a:ln w="38100">
            <a:solidFill>
              <a:srgbClr val="94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2191" y="1871472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285750"/>
                </a:moveTo>
                <a:lnTo>
                  <a:pt x="328787" y="285750"/>
                </a:lnTo>
                <a:lnTo>
                  <a:pt x="431093" y="381000"/>
                </a:lnTo>
                <a:lnTo>
                  <a:pt x="533400" y="285750"/>
                </a:lnTo>
                <a:close/>
              </a:path>
              <a:path w="533400" h="381000">
                <a:moveTo>
                  <a:pt x="312031" y="0"/>
                </a:moveTo>
                <a:lnTo>
                  <a:pt x="0" y="0"/>
                </a:lnTo>
                <a:lnTo>
                  <a:pt x="0" y="95250"/>
                </a:lnTo>
                <a:lnTo>
                  <a:pt x="325874" y="96590"/>
                </a:lnTo>
                <a:lnTo>
                  <a:pt x="339401" y="100681"/>
                </a:lnTo>
                <a:lnTo>
                  <a:pt x="371137" y="126552"/>
                </a:lnTo>
                <a:lnTo>
                  <a:pt x="383468" y="166687"/>
                </a:lnTo>
                <a:lnTo>
                  <a:pt x="383468" y="285750"/>
                </a:lnTo>
                <a:lnTo>
                  <a:pt x="478718" y="285750"/>
                </a:lnTo>
                <a:lnTo>
                  <a:pt x="478515" y="158381"/>
                </a:lnTo>
                <a:lnTo>
                  <a:pt x="470854" y="115954"/>
                </a:lnTo>
                <a:lnTo>
                  <a:pt x="453267" y="78119"/>
                </a:lnTo>
                <a:lnTo>
                  <a:pt x="427127" y="46115"/>
                </a:lnTo>
                <a:lnTo>
                  <a:pt x="393909" y="21461"/>
                </a:lnTo>
                <a:lnTo>
                  <a:pt x="355060" y="5606"/>
                </a:lnTo>
                <a:lnTo>
                  <a:pt x="326749" y="640"/>
                </a:lnTo>
                <a:lnTo>
                  <a:pt x="312031" y="0"/>
                </a:lnTo>
                <a:close/>
              </a:path>
            </a:pathLst>
          </a:custGeom>
          <a:solidFill>
            <a:srgbClr val="941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22191" y="1871472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0"/>
                </a:moveTo>
                <a:lnTo>
                  <a:pt x="312031" y="0"/>
                </a:lnTo>
                <a:lnTo>
                  <a:pt x="326749" y="640"/>
                </a:lnTo>
                <a:lnTo>
                  <a:pt x="341110" y="2527"/>
                </a:lnTo>
                <a:lnTo>
                  <a:pt x="381513" y="15127"/>
                </a:lnTo>
                <a:lnTo>
                  <a:pt x="416769" y="37009"/>
                </a:lnTo>
                <a:lnTo>
                  <a:pt x="445430" y="66724"/>
                </a:lnTo>
                <a:lnTo>
                  <a:pt x="466046" y="102823"/>
                </a:lnTo>
                <a:lnTo>
                  <a:pt x="477168" y="143857"/>
                </a:lnTo>
                <a:lnTo>
                  <a:pt x="478719" y="285750"/>
                </a:lnTo>
                <a:lnTo>
                  <a:pt x="533400" y="285750"/>
                </a:lnTo>
                <a:lnTo>
                  <a:pt x="431094" y="381000"/>
                </a:lnTo>
                <a:lnTo>
                  <a:pt x="328788" y="285750"/>
                </a:lnTo>
                <a:lnTo>
                  <a:pt x="383469" y="285750"/>
                </a:lnTo>
                <a:lnTo>
                  <a:pt x="383469" y="166688"/>
                </a:lnTo>
                <a:lnTo>
                  <a:pt x="382001" y="152211"/>
                </a:lnTo>
                <a:lnTo>
                  <a:pt x="377793" y="138736"/>
                </a:lnTo>
                <a:lnTo>
                  <a:pt x="351649" y="107233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7052"/>
            <a:ext cx="735520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vuo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cizi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391" y="2481071"/>
            <a:ext cx="7315198" cy="444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00732" y="3167502"/>
            <a:ext cx="5844540" cy="324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1200"/>
              </a:buClr>
              <a:buSzPct val="112500"/>
              <a:buFont typeface="Franklin Gothic Medium"/>
              <a:buAutoNum type="arabicPeriod"/>
              <a:tabLst>
                <a:tab pos="26098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Calcolare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seguent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enze</a:t>
            </a:r>
            <a:endParaRPr sz="1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</a:pPr>
            <a:r>
              <a:rPr dirty="0" sz="1600" spc="-5" i="1">
                <a:latin typeface="Franklin Gothic Book"/>
                <a:cs typeface="Franklin Gothic Book"/>
              </a:rPr>
              <a:t>(-5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,  </a:t>
            </a:r>
            <a:r>
              <a:rPr dirty="0" sz="1600" spc="-5" i="1">
                <a:latin typeface="Franklin Gothic Book"/>
                <a:cs typeface="Franklin Gothic Book"/>
              </a:rPr>
              <a:t>(-3</a:t>
            </a:r>
            <a:r>
              <a:rPr dirty="0" sz="1600" i="1">
                <a:latin typeface="Franklin Gothic Book"/>
                <a:cs typeface="Franklin Gothic Book"/>
              </a:rPr>
              <a:t>/2)</a:t>
            </a:r>
            <a:r>
              <a:rPr dirty="0" baseline="26455" sz="1575" i="1">
                <a:latin typeface="Franklin Gothic Book"/>
                <a:cs typeface="Franklin Gothic Book"/>
              </a:rPr>
              <a:t>-3</a:t>
            </a:r>
            <a:r>
              <a:rPr dirty="0" sz="1600" i="1">
                <a:latin typeface="Franklin Gothic Book"/>
                <a:cs typeface="Franklin Gothic Book"/>
              </a:rPr>
              <a:t>,  - (1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2)</a:t>
            </a:r>
            <a:r>
              <a:rPr dirty="0" baseline="26455" sz="1575" spc="7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,  0</a:t>
            </a:r>
            <a:r>
              <a:rPr dirty="0" baseline="26455" sz="1575" i="1">
                <a:latin typeface="Franklin Gothic Book"/>
                <a:cs typeface="Franklin Gothic Book"/>
              </a:rPr>
              <a:t>-3</a:t>
            </a:r>
            <a:r>
              <a:rPr dirty="0" sz="1600" i="1">
                <a:latin typeface="Franklin Gothic Book"/>
                <a:cs typeface="Franklin Gothic Book"/>
              </a:rPr>
              <a:t>,  (1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3 + 5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8 + 7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9)</a:t>
            </a:r>
            <a:r>
              <a:rPr dirty="0" baseline="26455" sz="1575" spc="7" i="1">
                <a:latin typeface="Franklin Gothic Book"/>
                <a:cs typeface="Franklin Gothic Book"/>
              </a:rPr>
              <a:t>0</a:t>
            </a:r>
            <a:endParaRPr baseline="26455" sz="1575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550">
              <a:latin typeface="Times New Roman"/>
              <a:cs typeface="Times New Roman"/>
            </a:endParaRPr>
          </a:p>
          <a:p>
            <a:pPr marL="355600" marR="441959" indent="-342900">
              <a:lnSpc>
                <a:spcPct val="101899"/>
              </a:lnSpc>
              <a:buClr>
                <a:srgbClr val="941200"/>
              </a:buClr>
              <a:buSzPct val="112500"/>
              <a:buFont typeface="Franklin Gothic Medium"/>
              <a:buAutoNum type="arabicPeriod" startAt="2"/>
              <a:tabLst>
                <a:tab pos="316230" algn="l"/>
              </a:tabLst>
            </a:pPr>
            <a:r>
              <a:rPr dirty="0" sz="1600" spc="-15" i="1">
                <a:latin typeface="Franklin Gothic Book"/>
                <a:cs typeface="Franklin Gothic Book"/>
              </a:rPr>
              <a:t>Dop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erli</a:t>
            </a:r>
            <a:r>
              <a:rPr dirty="0" sz="1600" spc="-5" i="1">
                <a:latin typeface="Franklin Gothic Book"/>
                <a:cs typeface="Franklin Gothic Book"/>
              </a:rPr>
              <a:t> scritt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radici,</a:t>
            </a:r>
            <a:r>
              <a:rPr dirty="0" sz="1600" spc="-5" i="1">
                <a:latin typeface="Franklin Gothic Book"/>
                <a:cs typeface="Franklin Gothic Book"/>
              </a:rPr>
              <a:t> calcolar</a:t>
            </a:r>
            <a:r>
              <a:rPr dirty="0" sz="1600" i="1">
                <a:latin typeface="Franklin Gothic Book"/>
                <a:cs typeface="Franklin Gothic Book"/>
              </a:rPr>
              <a:t>e  i</a:t>
            </a:r>
            <a:r>
              <a:rPr dirty="0" sz="1600" spc="-5" i="1">
                <a:latin typeface="Franklin Gothic Book"/>
                <a:cs typeface="Franklin Gothic Book"/>
              </a:rPr>
              <a:t> seguenti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numeri</a:t>
            </a:r>
            <a:endParaRPr sz="1600">
              <a:latin typeface="Franklin Gothic Book"/>
              <a:cs typeface="Franklin Gothic Book"/>
            </a:endParaRPr>
          </a:p>
          <a:p>
            <a:pPr marL="1079500">
              <a:lnSpc>
                <a:spcPts val="1900"/>
              </a:lnSpc>
              <a:tabLst>
                <a:tab pos="1852295" algn="l"/>
              </a:tabLst>
            </a:pPr>
            <a:r>
              <a:rPr dirty="0" sz="1600" spc="-75" i="1">
                <a:latin typeface="Franklin Gothic Book"/>
                <a:cs typeface="Franklin Gothic Book"/>
              </a:rPr>
              <a:t>2</a:t>
            </a:r>
            <a:r>
              <a:rPr dirty="0" sz="1600" spc="-5" i="1">
                <a:latin typeface="Franklin Gothic Book"/>
                <a:cs typeface="Franklin Gothic Book"/>
              </a:rPr>
              <a:t>43</a:t>
            </a:r>
            <a:r>
              <a:rPr dirty="0" baseline="26455" sz="1575" i="1">
                <a:latin typeface="Franklin Gothic Book"/>
                <a:cs typeface="Franklin Gothic Book"/>
              </a:rPr>
              <a:t>1</a:t>
            </a:r>
            <a:r>
              <a:rPr dirty="0" baseline="26455" sz="1575" spc="7" i="1">
                <a:latin typeface="Franklin Gothic Book"/>
                <a:cs typeface="Franklin Gothic Book"/>
              </a:rPr>
              <a:t>/5</a:t>
            </a:r>
            <a:r>
              <a:rPr dirty="0" sz="1600" i="1">
                <a:latin typeface="Franklin Gothic Book"/>
                <a:cs typeface="Franklin Gothic Book"/>
              </a:rPr>
              <a:t>,	</a:t>
            </a:r>
            <a:r>
              <a:rPr dirty="0" sz="1600" spc="-5" i="1">
                <a:latin typeface="Franklin Gothic Book"/>
                <a:cs typeface="Franklin Gothic Book"/>
              </a:rPr>
              <a:t>[(</a:t>
            </a:r>
            <a:r>
              <a:rPr dirty="0" sz="1600" spc="-60" i="1">
                <a:latin typeface="Franklin Gothic Book"/>
                <a:cs typeface="Franklin Gothic Book"/>
              </a:rPr>
              <a:t>8</a:t>
            </a:r>
            <a:r>
              <a:rPr dirty="0" sz="1600" spc="-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baseline="26455" sz="1575" spc="7" i="1">
                <a:latin typeface="Franklin Gothic Book"/>
                <a:cs typeface="Franklin Gothic Book"/>
              </a:rPr>
              <a:t>1/4</a:t>
            </a:r>
            <a:r>
              <a:rPr dirty="0" sz="1600" i="1">
                <a:latin typeface="Franklin Gothic Book"/>
                <a:cs typeface="Franklin Gothic Book"/>
              </a:rPr>
              <a:t>]</a:t>
            </a:r>
            <a:r>
              <a:rPr dirty="0" baseline="26455" sz="1575" spc="7" i="1">
                <a:latin typeface="Franklin Gothic Book"/>
                <a:cs typeface="Franklin Gothic Book"/>
              </a:rPr>
              <a:t>1/2</a:t>
            </a:r>
            <a:r>
              <a:rPr dirty="0" sz="1600" i="1">
                <a:latin typeface="Franklin Gothic Book"/>
                <a:cs typeface="Franklin Gothic Book"/>
              </a:rPr>
              <a:t>,  </a:t>
            </a:r>
            <a:r>
              <a:rPr dirty="0" sz="1600" spc="-5" i="1">
                <a:latin typeface="Franklin Gothic Book"/>
                <a:cs typeface="Franklin Gothic Book"/>
              </a:rPr>
              <a:t>(</a:t>
            </a:r>
            <a:r>
              <a:rPr dirty="0" sz="1600" spc="-7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6/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8)</a:t>
            </a:r>
            <a:r>
              <a:rPr dirty="0" baseline="26455" sz="1575" spc="7" i="1">
                <a:latin typeface="Franklin Gothic Book"/>
                <a:cs typeface="Franklin Gothic Book"/>
              </a:rPr>
              <a:t>1/3</a:t>
            </a:r>
            <a:endParaRPr baseline="26455" sz="1575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3953510">
              <a:lnSpc>
                <a:spcPct val="101899"/>
              </a:lnSpc>
              <a:buClr>
                <a:srgbClr val="941200"/>
              </a:buClr>
              <a:buSzPct val="112500"/>
              <a:buFont typeface="Franklin Gothic Medium"/>
              <a:buAutoNum type="arabicPeriod" startAt="3"/>
              <a:tabLst>
                <a:tab pos="31623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E’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falso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he</a:t>
            </a:r>
            <a:r>
              <a:rPr dirty="0" sz="1600" spc="-5" i="1">
                <a:latin typeface="Franklin Gothic Book"/>
                <a:cs typeface="Franklin Gothic Book"/>
              </a:rPr>
              <a:t> (a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9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(-5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135" i="1">
                <a:latin typeface="Franklin Gothic Book"/>
                <a:cs typeface="Franklin Gothic Book"/>
              </a:rPr>
              <a:t> </a:t>
            </a:r>
            <a:r>
              <a:rPr dirty="0" baseline="26455" sz="1575" i="1">
                <a:latin typeface="Franklin Gothic Book"/>
                <a:cs typeface="Franklin Gothic Book"/>
              </a:rPr>
              <a:t>-1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5?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889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(b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20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(1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3)</a:t>
            </a:r>
            <a:r>
              <a:rPr dirty="0" baseline="26455" sz="1575" i="1">
                <a:latin typeface="Franklin Gothic Book"/>
                <a:cs typeface="Franklin Gothic Book"/>
              </a:rPr>
              <a:t>-2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9?</a:t>
            </a:r>
            <a:endParaRPr sz="1600">
              <a:latin typeface="Franklin Gothic Book"/>
              <a:cs typeface="Franklin Gothic Book"/>
            </a:endParaRPr>
          </a:p>
          <a:p>
            <a:pPr marL="316865" indent="-304165">
              <a:lnSpc>
                <a:spcPts val="1900"/>
              </a:lnSpc>
              <a:buFont typeface="Franklin Gothic Book"/>
              <a:buAutoNum type="alphaLcParenBoth" startAt="3"/>
              <a:tabLst>
                <a:tab pos="31750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esponen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pari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se</a:t>
            </a:r>
            <a:r>
              <a:rPr dirty="0" sz="1600" spc="-2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positi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a?</a:t>
            </a:r>
            <a:endParaRPr sz="1600">
              <a:latin typeface="Franklin Gothic Book"/>
              <a:cs typeface="Franklin Gothic Book"/>
            </a:endParaRPr>
          </a:p>
          <a:p>
            <a:pPr marL="316865" indent="-304165">
              <a:lnSpc>
                <a:spcPts val="1910"/>
              </a:lnSpc>
              <a:buFont typeface="Franklin Gothic Book"/>
              <a:buAutoNum type="alphaLcParenBoth" startAt="3"/>
              <a:tabLst>
                <a:tab pos="31750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enza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esponen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frazionario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se</a:t>
            </a:r>
            <a:r>
              <a:rPr dirty="0" sz="1600" spc="-2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pre</a:t>
            </a:r>
            <a:r>
              <a:rPr dirty="0" sz="1600" spc="-5" i="1">
                <a:latin typeface="Franklin Gothic Book"/>
                <a:cs typeface="Franklin Gothic Book"/>
              </a:rPr>
              <a:t> un</a:t>
            </a:r>
            <a:endParaRPr sz="1600">
              <a:latin typeface="Franklin Gothic Book"/>
              <a:cs typeface="Franklin Gothic Book"/>
            </a:endParaRPr>
          </a:p>
          <a:p>
            <a:pPr marL="355600">
              <a:lnSpc>
                <a:spcPct val="100000"/>
              </a:lnSpc>
              <a:spcBef>
                <a:spcPts val="80"/>
              </a:spcBef>
            </a:pPr>
            <a:r>
              <a:rPr dirty="0" sz="1600" i="1">
                <a:latin typeface="Franklin Gothic Book"/>
                <a:cs typeface="Franklin Gothic Book"/>
              </a:rPr>
              <a:t>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reale?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1536191" y="1490471"/>
            <a:ext cx="7620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48332" y="2253102"/>
            <a:ext cx="6198235" cy="3195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41200"/>
              </a:buClr>
              <a:buSzPct val="112500"/>
              <a:buFont typeface="Franklin Gothic Medium"/>
              <a:buAutoNum type="arabicPeriod" startAt="4"/>
              <a:tabLst>
                <a:tab pos="259079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decimale,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0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baseline="26455" sz="1575" i="1">
                <a:latin typeface="Franklin Gothic Book"/>
                <a:cs typeface="Franklin Gothic Book"/>
              </a:rPr>
              <a:t>-2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0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baseline="26455" sz="1575" i="1">
                <a:latin typeface="Franklin Gothic Book"/>
                <a:cs typeface="Franklin Gothic Book"/>
              </a:rPr>
              <a:t>-3</a:t>
            </a:r>
            <a:r>
              <a:rPr dirty="0" sz="1600" i="1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941200"/>
              </a:buClr>
              <a:buFont typeface="Franklin Gothic Medium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315595" indent="-302895">
              <a:lnSpc>
                <a:spcPct val="100000"/>
              </a:lnSpc>
              <a:buClr>
                <a:srgbClr val="941200"/>
              </a:buClr>
              <a:buSzPct val="112500"/>
              <a:buFont typeface="Franklin Gothic Medium"/>
              <a:buAutoNum type="arabicPeriod" startAt="4"/>
              <a:tabLst>
                <a:tab pos="316230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Quan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5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)?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941200"/>
              </a:buClr>
              <a:buFont typeface="Franklin Gothic Medium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941200"/>
              </a:buClr>
              <a:buSzPct val="112500"/>
              <a:buFont typeface="Franklin Gothic Medium"/>
              <a:buAutoNum type="arabicPeriod" startAt="4"/>
              <a:tabLst>
                <a:tab pos="299720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Quan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tà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2</a:t>
            </a:r>
            <a:r>
              <a:rPr dirty="0" baseline="26455" sz="1575" spc="7" i="1">
                <a:latin typeface="Franklin Gothic Book"/>
                <a:cs typeface="Franklin Gothic Book"/>
              </a:rPr>
              <a:t>7</a:t>
            </a:r>
            <a:r>
              <a:rPr dirty="0" sz="1600" i="1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 marR="120650">
              <a:lnSpc>
                <a:spcPct val="101899"/>
              </a:lnSpc>
              <a:spcBef>
                <a:spcPts val="1195"/>
              </a:spcBef>
              <a:buClr>
                <a:srgbClr val="941200"/>
              </a:buClr>
              <a:buSzPct val="112500"/>
              <a:buFont typeface="Franklin Gothic Medium"/>
              <a:buAutoNum type="arabicPeriod" startAt="4"/>
              <a:tabLst>
                <a:tab pos="240029" algn="l"/>
              </a:tabLst>
            </a:pPr>
            <a:r>
              <a:rPr dirty="0" sz="1600" spc="-20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na</a:t>
            </a:r>
            <a:r>
              <a:rPr dirty="0" sz="1600" spc="-5" i="1">
                <a:latin typeface="Franklin Gothic Book"/>
                <a:cs typeface="Franklin Gothic Book"/>
              </a:rPr>
              <a:t> sca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ola</a:t>
            </a:r>
            <a:r>
              <a:rPr dirty="0" sz="1600" spc="-5" i="1">
                <a:latin typeface="Franklin Gothic Book"/>
                <a:cs typeface="Franklin Gothic Book"/>
              </a:rPr>
              <a:t> h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parallelepipedo</a:t>
            </a:r>
            <a:r>
              <a:rPr dirty="0" sz="1600" spc="-2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base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uadrata.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2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’area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base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misura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m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9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Se</a:t>
            </a:r>
            <a:r>
              <a:rPr dirty="0" sz="1600" spc="-5" i="1">
                <a:latin typeface="Franklin Gothic Book"/>
                <a:cs typeface="Franklin Gothic Book"/>
              </a:rPr>
              <a:t> l’al</a:t>
            </a:r>
            <a:r>
              <a:rPr dirty="0" sz="1600" spc="-3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misura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baseline="26455" sz="1575" i="1">
                <a:latin typeface="Franklin Gothic Book"/>
                <a:cs typeface="Franklin Gothic Book"/>
              </a:rPr>
              <a:t>3</a:t>
            </a:r>
            <a:r>
              <a:rPr dirty="0" baseline="26455" sz="1575" spc="7" i="1">
                <a:latin typeface="Franklin Gothic Book"/>
                <a:cs typeface="Franklin Gothic Book"/>
              </a:rPr>
              <a:t>/2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può</a:t>
            </a:r>
            <a:r>
              <a:rPr dirty="0" sz="1600" spc="-5" i="1">
                <a:latin typeface="Franklin Gothic Book"/>
                <a:cs typeface="Franklin Gothic Book"/>
              </a:rPr>
              <a:t> saper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sca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ola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più</a:t>
            </a:r>
            <a:r>
              <a:rPr dirty="0" sz="1600" spc="-5" i="1">
                <a:latin typeface="Franklin Gothic Book"/>
                <a:cs typeface="Franklin Gothic Book"/>
              </a:rPr>
              <a:t> larg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alta?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404745">
              <a:lnSpc>
                <a:spcPct val="101600"/>
              </a:lnSpc>
            </a:pP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soluzioni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sono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nell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pagin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seguen</a:t>
            </a:r>
            <a:r>
              <a:rPr dirty="0" sz="1600" spc="-2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e.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Suggeriamo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i 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25" i="1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olgere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au</a:t>
            </a:r>
            <a:r>
              <a:rPr dirty="0" sz="1600" spc="-3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onomamen</a:t>
            </a:r>
            <a:r>
              <a:rPr dirty="0" sz="1600" spc="-3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gli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eserciz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5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prim</a:t>
            </a:r>
            <a:r>
              <a:rPr dirty="0" sz="1600" spc="-10" i="1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i </a:t>
            </a:r>
            <a:r>
              <a:rPr dirty="0" sz="1600" spc="-15" i="1">
                <a:solidFill>
                  <a:srgbClr val="941200"/>
                </a:solidFill>
                <a:latin typeface="Franklin Gothic Medium"/>
                <a:cs typeface="Franklin Gothic Medium"/>
              </a:rPr>
              <a:t>gua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dar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i="1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 rispo</a:t>
            </a:r>
            <a:r>
              <a:rPr dirty="0" sz="16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35" i="1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e.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2991" y="4614671"/>
            <a:ext cx="2524182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4652343"/>
            <a:ext cx="5844540" cy="930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58339">
              <a:lnSpc>
                <a:spcPct val="125200"/>
              </a:lnSpc>
              <a:tabLst>
                <a:tab pos="1544320" algn="l"/>
              </a:tabLst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3) </a:t>
            </a:r>
            <a:r>
              <a:rPr dirty="0" sz="1600" spc="-5" i="1">
                <a:latin typeface="Franklin Gothic Book"/>
                <a:cs typeface="Franklin Gothic Book"/>
              </a:rPr>
              <a:t>(a</a:t>
            </a:r>
            <a:r>
              <a:rPr dirty="0" sz="1600" i="1">
                <a:latin typeface="Franklin Gothic Book"/>
                <a:cs typeface="Franklin Gothic Book"/>
              </a:rPr>
              <a:t>)  </a:t>
            </a:r>
            <a:r>
              <a:rPr dirty="0" sz="1600" spc="-5" i="1">
                <a:latin typeface="Franklin Gothic Book"/>
                <a:cs typeface="Franklin Gothic Book"/>
              </a:rPr>
              <a:t>(-5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130" i="1">
                <a:latin typeface="Franklin Gothic Book"/>
                <a:cs typeface="Franklin Gothic Book"/>
              </a:rPr>
              <a:t> </a:t>
            </a:r>
            <a:r>
              <a:rPr dirty="0" baseline="26455" sz="1575" i="1">
                <a:latin typeface="Franklin Gothic Book"/>
                <a:cs typeface="Franklin Gothic Book"/>
              </a:rPr>
              <a:t>-1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5?  </a:t>
            </a:r>
            <a:r>
              <a:rPr dirty="0" sz="1600" spc="-45" i="1">
                <a:latin typeface="Franklin Gothic Medium"/>
                <a:cs typeface="Franklin Gothic Medium"/>
              </a:rPr>
              <a:t>F</a:t>
            </a:r>
            <a:r>
              <a:rPr dirty="0" sz="1600" spc="-10" i="1">
                <a:latin typeface="Franklin Gothic Medium"/>
                <a:cs typeface="Franklin Gothic Medium"/>
              </a:rPr>
              <a:t>also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(S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a  </a:t>
            </a:r>
            <a:r>
              <a:rPr dirty="0" sz="1600" spc="-5" i="1">
                <a:latin typeface="Franklin Gothic Book"/>
                <a:cs typeface="Franklin Gothic Book"/>
              </a:rPr>
              <a:t>(-5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130" i="1">
                <a:latin typeface="Franklin Gothic Book"/>
                <a:cs typeface="Franklin Gothic Book"/>
              </a:rPr>
              <a:t> </a:t>
            </a:r>
            <a:r>
              <a:rPr dirty="0" baseline="26455" sz="1575" i="1">
                <a:latin typeface="Franklin Gothic Book"/>
                <a:cs typeface="Franklin Gothic Book"/>
              </a:rPr>
              <a:t>-1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-1/5 )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(a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9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(1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3) </a:t>
            </a:r>
            <a:r>
              <a:rPr dirty="0" baseline="26455" sz="1575" i="1">
                <a:latin typeface="Franklin Gothic Book"/>
                <a:cs typeface="Franklin Gothic Book"/>
              </a:rPr>
              <a:t>-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9?	</a:t>
            </a:r>
            <a:r>
              <a:rPr dirty="0" sz="1600" spc="-40" i="1">
                <a:latin typeface="Franklin Gothic Medium"/>
                <a:cs typeface="Franklin Gothic Medium"/>
              </a:rPr>
              <a:t>V</a:t>
            </a:r>
            <a:r>
              <a:rPr dirty="0" sz="1600" spc="-5" i="1">
                <a:latin typeface="Franklin Gothic Medium"/>
                <a:cs typeface="Franklin Gothic Medium"/>
              </a:rPr>
              <a:t>ero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 i="1">
                <a:latin typeface="Franklin Gothic Book"/>
                <a:cs typeface="Franklin Gothic Book"/>
              </a:rPr>
              <a:t>(b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2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esponen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pari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se</a:t>
            </a:r>
            <a:r>
              <a:rPr dirty="0" sz="1600" spc="-2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positi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5136" y="5354315"/>
            <a:ext cx="4140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i="1">
                <a:latin typeface="Franklin Gothic Medium"/>
                <a:cs typeface="Franklin Gothic Medium"/>
              </a:rPr>
              <a:t>V</a:t>
            </a:r>
            <a:r>
              <a:rPr dirty="0" sz="1600" spc="-5" i="1">
                <a:latin typeface="Franklin Gothic Medium"/>
                <a:cs typeface="Franklin Gothic Medium"/>
              </a:rPr>
              <a:t>ero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891" y="5684515"/>
            <a:ext cx="7770495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66700" marR="5080" indent="-254000">
              <a:lnSpc>
                <a:spcPct val="1354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(c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esponen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frazionario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se</a:t>
            </a:r>
            <a:r>
              <a:rPr dirty="0" sz="1600" spc="-2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pre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reale? 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45" i="1">
                <a:latin typeface="Franklin Gothic Medium"/>
                <a:cs typeface="Franklin Gothic Medium"/>
              </a:rPr>
              <a:t>F</a:t>
            </a:r>
            <a:r>
              <a:rPr dirty="0" sz="1600" spc="-10" i="1">
                <a:latin typeface="Franklin Gothic Medium"/>
                <a:cs typeface="Franklin Gothic Medium"/>
              </a:rPr>
              <a:t>also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(</a:t>
            </a:r>
            <a:r>
              <a:rPr dirty="0" sz="1600" spc="-15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 ese</a:t>
            </a:r>
            <a:r>
              <a:rPr dirty="0" sz="1600" spc="-2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pio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 (-2)</a:t>
            </a:r>
            <a:r>
              <a:rPr dirty="0" baseline="26455" sz="1575" spc="7" i="1">
                <a:latin typeface="Franklin Gothic Book"/>
                <a:cs typeface="Franklin Gothic Book"/>
              </a:rPr>
              <a:t>1/2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reale,</a:t>
            </a:r>
            <a:r>
              <a:rPr dirty="0" sz="1600" spc="-5" i="1">
                <a:latin typeface="Franklin Gothic Book"/>
                <a:cs typeface="Franklin Gothic Book"/>
              </a:rPr>
              <a:t> infatti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generale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radice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uadrat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un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negati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reale)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0467" y="321190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 h="0">
                <a:moveTo>
                  <a:pt x="0" y="0"/>
                </a:moveTo>
                <a:lnTo>
                  <a:pt x="390963" y="0"/>
                </a:lnTo>
              </a:path>
            </a:pathLst>
          </a:custGeom>
          <a:ln w="74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77178" y="3193957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 h="0">
                <a:moveTo>
                  <a:pt x="0" y="0"/>
                </a:moveTo>
                <a:lnTo>
                  <a:pt x="244170" y="0"/>
                </a:lnTo>
              </a:path>
            </a:pathLst>
          </a:custGeom>
          <a:ln w="5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4891" y="1683083"/>
            <a:ext cx="7062470" cy="1723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12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2000" spc="-4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e.</a:t>
            </a:r>
            <a:endParaRPr sz="2000">
              <a:latin typeface="Franklin Gothic Medium"/>
              <a:cs typeface="Franklin Gothic Medium"/>
            </a:endParaRPr>
          </a:p>
          <a:p>
            <a:pPr marL="266700" marR="5080" indent="-254000">
              <a:lnSpc>
                <a:spcPts val="2590"/>
              </a:lnSpc>
              <a:spcBef>
                <a:spcPts val="125"/>
              </a:spcBef>
              <a:tabLst>
                <a:tab pos="384810" algn="l"/>
                <a:tab pos="1517015" algn="l"/>
                <a:tab pos="3289935" algn="l"/>
                <a:tab pos="4986020" algn="l"/>
              </a:tabLst>
            </a:pP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1)		</a:t>
            </a:r>
            <a:r>
              <a:rPr dirty="0" sz="1600" spc="-5" i="1">
                <a:latin typeface="Franklin Gothic Book"/>
                <a:cs typeface="Franklin Gothic Book"/>
              </a:rPr>
              <a:t>(-5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25</a:t>
            </a:r>
            <a:r>
              <a:rPr dirty="0" sz="1600" i="1">
                <a:latin typeface="Franklin Gothic Book"/>
                <a:cs typeface="Franklin Gothic Book"/>
              </a:rPr>
              <a:t>;	</a:t>
            </a:r>
            <a:r>
              <a:rPr dirty="0" sz="1600" spc="-5" i="1">
                <a:latin typeface="Franklin Gothic Book"/>
                <a:cs typeface="Franklin Gothic Book"/>
              </a:rPr>
              <a:t>(-3</a:t>
            </a:r>
            <a:r>
              <a:rPr dirty="0" sz="1600" i="1">
                <a:latin typeface="Franklin Gothic Book"/>
                <a:cs typeface="Franklin Gothic Book"/>
              </a:rPr>
              <a:t>/2) </a:t>
            </a:r>
            <a:r>
              <a:rPr dirty="0" baseline="26455" sz="1575" i="1">
                <a:latin typeface="Franklin Gothic Book"/>
                <a:cs typeface="Franklin Gothic Book"/>
              </a:rPr>
              <a:t>-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7" i="1">
                <a:latin typeface="Franklin Gothic Book"/>
                <a:cs typeface="Franklin Gothic Book"/>
              </a:rPr>
              <a:t>3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- 8/</a:t>
            </a:r>
            <a:r>
              <a:rPr dirty="0" sz="1600" spc="-75" i="1">
                <a:latin typeface="Franklin Gothic Book"/>
                <a:cs typeface="Franklin Gothic Book"/>
              </a:rPr>
              <a:t>2</a:t>
            </a:r>
            <a:r>
              <a:rPr dirty="0" sz="1600" spc="-5" i="1">
                <a:latin typeface="Franklin Gothic Book"/>
                <a:cs typeface="Franklin Gothic Book"/>
              </a:rPr>
              <a:t>7</a:t>
            </a:r>
            <a:r>
              <a:rPr dirty="0" sz="1600" i="1">
                <a:latin typeface="Franklin Gothic Book"/>
                <a:cs typeface="Franklin Gothic Book"/>
              </a:rPr>
              <a:t>;	- </a:t>
            </a:r>
            <a:r>
              <a:rPr dirty="0" sz="1600" spc="-5" i="1">
                <a:latin typeface="Franklin Gothic Book"/>
                <a:cs typeface="Franklin Gothic Book"/>
              </a:rPr>
              <a:t>(</a:t>
            </a:r>
            <a:r>
              <a:rPr dirty="0" sz="1600" i="1">
                <a:latin typeface="Franklin Gothic Book"/>
                <a:cs typeface="Franklin Gothic Book"/>
              </a:rPr>
              <a:t>1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2)</a:t>
            </a:r>
            <a:r>
              <a:rPr dirty="0" baseline="26455" sz="1575" spc="7" i="1">
                <a:latin typeface="Franklin Gothic Book"/>
                <a:cs typeface="Franklin Gothic Book"/>
              </a:rPr>
              <a:t>3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- 1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8;	0</a:t>
            </a:r>
            <a:r>
              <a:rPr dirty="0" baseline="26455" sz="1575" i="1">
                <a:latin typeface="Franklin Gothic Book"/>
                <a:cs typeface="Franklin Gothic Book"/>
              </a:rPr>
              <a:t>-3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può</a:t>
            </a:r>
            <a:r>
              <a:rPr dirty="0" sz="1600" spc="-5" i="1">
                <a:latin typeface="Franklin Gothic Book"/>
                <a:cs typeface="Franklin Gothic Book"/>
              </a:rPr>
              <a:t> calcolare;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(1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3 + 5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8 + 7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9)</a:t>
            </a:r>
            <a:r>
              <a:rPr dirty="0" baseline="26455" sz="1575" spc="7" i="1">
                <a:latin typeface="Franklin Gothic Book"/>
                <a:cs typeface="Franklin Gothic Book"/>
              </a:rPr>
              <a:t>0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1.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2) 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radici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410460">
              <a:lnSpc>
                <a:spcPct val="100000"/>
              </a:lnSpc>
            </a:pPr>
            <a:r>
              <a:rPr dirty="0" sz="1300" spc="195">
                <a:latin typeface="Lucida Sans"/>
                <a:cs typeface="Lucida Sans"/>
              </a:rPr>
              <a:t>243</a:t>
            </a:r>
            <a:r>
              <a:rPr dirty="0" baseline="29100" sz="1575" spc="277">
                <a:latin typeface="Lucida Sans"/>
                <a:cs typeface="Lucida Sans"/>
              </a:rPr>
              <a:t>1</a:t>
            </a:r>
            <a:r>
              <a:rPr dirty="0" baseline="29100" sz="1575" spc="247" i="1">
                <a:latin typeface="Calisto MT"/>
                <a:cs typeface="Calisto MT"/>
              </a:rPr>
              <a:t>/</a:t>
            </a:r>
            <a:r>
              <a:rPr dirty="0" baseline="29100" sz="1575" spc="277">
                <a:latin typeface="Lucida Sans"/>
                <a:cs typeface="Lucida Sans"/>
              </a:rPr>
              <a:t>5</a:t>
            </a:r>
            <a:r>
              <a:rPr dirty="0" baseline="29100" sz="1575" spc="277">
                <a:latin typeface="Lucida Sans"/>
                <a:cs typeface="Lucida Sans"/>
              </a:rPr>
              <a:t> </a:t>
            </a:r>
            <a:r>
              <a:rPr dirty="0" baseline="29100" sz="1575" spc="-209">
                <a:latin typeface="Lucida Sans"/>
                <a:cs typeface="Lucida Sans"/>
              </a:rPr>
              <a:t> 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>
                <a:latin typeface="Lucida Sans"/>
                <a:cs typeface="Lucida Sans"/>
              </a:rPr>
              <a:t> </a:t>
            </a:r>
            <a:r>
              <a:rPr dirty="0" sz="1300" spc="-110">
                <a:latin typeface="Lucida Sans"/>
                <a:cs typeface="Lucida Sans"/>
              </a:rPr>
              <a:t> </a:t>
            </a:r>
            <a:r>
              <a:rPr dirty="0" baseline="49145" sz="1950" spc="-697" i="1">
                <a:latin typeface="Arial"/>
                <a:cs typeface="Arial"/>
              </a:rPr>
              <a:t>√</a:t>
            </a:r>
            <a:r>
              <a:rPr dirty="0" baseline="43209" sz="1350" spc="209">
                <a:latin typeface="Lucida Sans"/>
                <a:cs typeface="Lucida Sans"/>
              </a:rPr>
              <a:t>5</a:t>
            </a:r>
            <a:r>
              <a:rPr dirty="0" baseline="43209" sz="1350">
                <a:latin typeface="Lucida Sans"/>
                <a:cs typeface="Lucida Sans"/>
              </a:rPr>
              <a:t> </a:t>
            </a:r>
            <a:r>
              <a:rPr dirty="0" baseline="43209" sz="1350" spc="-127">
                <a:latin typeface="Lucida Sans"/>
                <a:cs typeface="Lucida Sans"/>
              </a:rPr>
              <a:t> </a:t>
            </a:r>
            <a:r>
              <a:rPr dirty="0" sz="1300" spc="195">
                <a:latin typeface="Lucida Sans"/>
                <a:cs typeface="Lucida Sans"/>
              </a:rPr>
              <a:t>243</a:t>
            </a:r>
            <a:r>
              <a:rPr dirty="0" sz="1300" spc="70">
                <a:latin typeface="Lucida Sans"/>
                <a:cs typeface="Lucida Sans"/>
              </a:rPr>
              <a:t> 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>
                <a:latin typeface="Lucida Sans"/>
                <a:cs typeface="Lucida Sans"/>
              </a:rPr>
              <a:t> </a:t>
            </a:r>
            <a:r>
              <a:rPr dirty="0" sz="1300" spc="-110">
                <a:latin typeface="Lucida Sans"/>
                <a:cs typeface="Lucida Sans"/>
              </a:rPr>
              <a:t> </a:t>
            </a:r>
            <a:r>
              <a:rPr dirty="0" baseline="65656" sz="1650" spc="-540">
                <a:latin typeface="Arial"/>
                <a:cs typeface="Arial"/>
              </a:rPr>
              <a:t>1</a:t>
            </a:r>
            <a:r>
              <a:rPr dirty="0" baseline="49382" sz="1350" spc="209">
                <a:latin typeface="Lucida Sans"/>
                <a:cs typeface="Lucida Sans"/>
              </a:rPr>
              <a:t>5</a:t>
            </a:r>
            <a:r>
              <a:rPr dirty="0" baseline="49382" sz="1350">
                <a:latin typeface="Lucida Sans"/>
                <a:cs typeface="Lucida Sans"/>
              </a:rPr>
              <a:t> </a:t>
            </a:r>
            <a:r>
              <a:rPr dirty="0" baseline="49382" sz="1350" spc="-172">
                <a:latin typeface="Lucida Sans"/>
                <a:cs typeface="Lucida Sans"/>
              </a:rPr>
              <a:t> </a:t>
            </a:r>
            <a:r>
              <a:rPr dirty="0" sz="1300" spc="195">
                <a:latin typeface="Lucida Sans"/>
                <a:cs typeface="Lucida Sans"/>
              </a:rPr>
              <a:t>3</a:t>
            </a:r>
            <a:r>
              <a:rPr dirty="0" baseline="18518" sz="1575" spc="277">
                <a:latin typeface="Lucida Sans"/>
                <a:cs typeface="Lucida Sans"/>
              </a:rPr>
              <a:t>5</a:t>
            </a:r>
            <a:r>
              <a:rPr dirty="0" baseline="18518" sz="1575">
                <a:latin typeface="Lucida Sans"/>
                <a:cs typeface="Lucida Sans"/>
              </a:rPr>
              <a:t> </a:t>
            </a:r>
            <a:r>
              <a:rPr dirty="0" baseline="18518" sz="1575" spc="-209">
                <a:latin typeface="Lucida Sans"/>
                <a:cs typeface="Lucida Sans"/>
              </a:rPr>
              <a:t> </a:t>
            </a:r>
            <a:r>
              <a:rPr dirty="0" sz="1300" spc="550">
                <a:latin typeface="Lucida Sans"/>
                <a:cs typeface="Lucida Sans"/>
              </a:rPr>
              <a:t>=</a:t>
            </a:r>
            <a:r>
              <a:rPr dirty="0" sz="1300">
                <a:latin typeface="Lucida Sans"/>
                <a:cs typeface="Lucida Sans"/>
              </a:rPr>
              <a:t> </a:t>
            </a:r>
            <a:r>
              <a:rPr dirty="0" sz="1300" spc="480">
                <a:latin typeface="Lucida Sans"/>
                <a:cs typeface="Lucida Sans"/>
              </a:rPr>
              <a:t>3</a:t>
            </a:r>
            <a:r>
              <a:rPr dirty="0" sz="1300" spc="70">
                <a:latin typeface="Lucida Sans"/>
                <a:cs typeface="Lucida Sans"/>
              </a:rPr>
              <a:t> 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36856" y="3550898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 h="0">
                <a:moveTo>
                  <a:pt x="0" y="0"/>
                </a:moveTo>
                <a:lnTo>
                  <a:pt x="778131" y="0"/>
                </a:lnTo>
              </a:path>
            </a:pathLst>
          </a:custGeom>
          <a:ln w="5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77469" y="3511292"/>
            <a:ext cx="305752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260">
                <a:latin typeface="Lucida Sans"/>
                <a:cs typeface="Lucida Sans"/>
              </a:rPr>
              <a:t>[(81)</a:t>
            </a:r>
            <a:r>
              <a:rPr dirty="0" baseline="29100" sz="1575" spc="277">
                <a:latin typeface="Lucida Sans"/>
                <a:cs typeface="Lucida Sans"/>
              </a:rPr>
              <a:t>1</a:t>
            </a:r>
            <a:r>
              <a:rPr dirty="0" baseline="29100" sz="1575" spc="247" i="1">
                <a:latin typeface="Calisto MT"/>
                <a:cs typeface="Calisto MT"/>
              </a:rPr>
              <a:t>/</a:t>
            </a:r>
            <a:r>
              <a:rPr dirty="0" baseline="29100" sz="1575" spc="337">
                <a:latin typeface="Lucida Sans"/>
                <a:cs typeface="Lucida Sans"/>
              </a:rPr>
              <a:t>4</a:t>
            </a:r>
            <a:r>
              <a:rPr dirty="0" sz="1300" spc="150">
                <a:latin typeface="Lucida Sans"/>
                <a:cs typeface="Lucida Sans"/>
              </a:rPr>
              <a:t>]</a:t>
            </a:r>
            <a:r>
              <a:rPr dirty="0" baseline="29100" sz="1575" spc="277">
                <a:latin typeface="Lucida Sans"/>
                <a:cs typeface="Lucida Sans"/>
              </a:rPr>
              <a:t>1</a:t>
            </a:r>
            <a:r>
              <a:rPr dirty="0" baseline="29100" sz="1575" spc="247" i="1">
                <a:latin typeface="Calisto MT"/>
                <a:cs typeface="Calisto MT"/>
              </a:rPr>
              <a:t>/</a:t>
            </a:r>
            <a:r>
              <a:rPr dirty="0" baseline="29100" sz="1575" spc="277">
                <a:latin typeface="Lucida Sans"/>
                <a:cs typeface="Lucida Sans"/>
              </a:rPr>
              <a:t>2</a:t>
            </a:r>
            <a:r>
              <a:rPr dirty="0" baseline="29100" sz="1575">
                <a:latin typeface="Lucida Sans"/>
                <a:cs typeface="Lucida Sans"/>
              </a:rPr>
              <a:t> </a:t>
            </a:r>
            <a:r>
              <a:rPr dirty="0" baseline="29100" sz="1575" spc="-209">
                <a:latin typeface="Lucida Sans"/>
                <a:cs typeface="Lucida Sans"/>
              </a:rPr>
              <a:t> 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 spc="70">
                <a:latin typeface="Lucida Sans"/>
                <a:cs typeface="Lucida Sans"/>
              </a:rPr>
              <a:t> </a:t>
            </a:r>
            <a:r>
              <a:rPr dirty="0" baseline="83333" sz="1650" spc="1672">
                <a:latin typeface="Arial"/>
                <a:cs typeface="Arial"/>
              </a:rPr>
              <a:t>/</a:t>
            </a:r>
            <a:r>
              <a:rPr dirty="0" sz="1300" spc="285">
                <a:latin typeface="Lucida Sans"/>
                <a:cs typeface="Lucida Sans"/>
              </a:rPr>
              <a:t>(81)</a:t>
            </a:r>
            <a:r>
              <a:rPr dirty="0" baseline="29100" sz="1575" spc="277">
                <a:latin typeface="Lucida Sans"/>
                <a:cs typeface="Lucida Sans"/>
              </a:rPr>
              <a:t>1</a:t>
            </a:r>
            <a:r>
              <a:rPr dirty="0" baseline="29100" sz="1575" spc="247" i="1">
                <a:latin typeface="Calisto MT"/>
                <a:cs typeface="Calisto MT"/>
              </a:rPr>
              <a:t>/</a:t>
            </a:r>
            <a:r>
              <a:rPr dirty="0" baseline="29100" sz="1575" spc="277">
                <a:latin typeface="Lucida Sans"/>
                <a:cs typeface="Lucida Sans"/>
              </a:rPr>
              <a:t>4</a:t>
            </a:r>
            <a:r>
              <a:rPr dirty="0" baseline="29100" sz="1575">
                <a:latin typeface="Lucida Sans"/>
                <a:cs typeface="Lucida Sans"/>
              </a:rPr>
              <a:t> </a:t>
            </a:r>
            <a:r>
              <a:rPr dirty="0" baseline="29100" sz="1575" spc="-209">
                <a:latin typeface="Lucida Sans"/>
                <a:cs typeface="Lucida Sans"/>
              </a:rPr>
              <a:t> 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 spc="70">
                <a:latin typeface="Lucida Sans"/>
                <a:cs typeface="Lucida Sans"/>
              </a:rPr>
              <a:t> </a:t>
            </a:r>
            <a:r>
              <a:rPr dirty="0" baseline="83333" sz="1650" spc="1672">
                <a:latin typeface="Arial"/>
                <a:cs typeface="Arial"/>
              </a:rPr>
              <a:t>/</a:t>
            </a:r>
            <a:endParaRPr baseline="83333" sz="1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21791" y="3550898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1656" y="0"/>
                </a:lnTo>
              </a:path>
            </a:pathLst>
          </a:custGeom>
          <a:ln w="5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09091" y="3568456"/>
            <a:ext cx="472440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285">
                <a:latin typeface="Lucida Sans"/>
                <a:cs typeface="Lucida Sans"/>
              </a:rPr>
              <a:t>(9</a:t>
            </a:r>
            <a:r>
              <a:rPr dirty="0" baseline="29100" sz="1575" spc="337">
                <a:latin typeface="Lucida Sans"/>
                <a:cs typeface="Lucida Sans"/>
              </a:rPr>
              <a:t>2</a:t>
            </a:r>
            <a:r>
              <a:rPr dirty="0" sz="1300" spc="370">
                <a:latin typeface="Lucida Sans"/>
                <a:cs typeface="Lucida Sans"/>
              </a:rPr>
              <a:t>)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5987" y="3568456"/>
            <a:ext cx="33528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85">
                <a:latin typeface="Lucida Sans"/>
                <a:cs typeface="Lucida Sans"/>
              </a:rPr>
              <a:t>1</a:t>
            </a:r>
            <a:r>
              <a:rPr dirty="0" sz="1050" spc="165" i="1">
                <a:latin typeface="Calisto MT"/>
                <a:cs typeface="Calisto MT"/>
              </a:rPr>
              <a:t>/</a:t>
            </a:r>
            <a:r>
              <a:rPr dirty="0" sz="1050" spc="185">
                <a:latin typeface="Lucida Sans"/>
                <a:cs typeface="Lucida Sans"/>
              </a:rPr>
              <a:t>4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90261" y="3550898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1656" y="0"/>
                </a:lnTo>
              </a:path>
            </a:pathLst>
          </a:custGeom>
          <a:ln w="5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09241" y="3568456"/>
            <a:ext cx="55054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85">
                <a:latin typeface="Lucida Sans"/>
                <a:cs typeface="Lucida Sans"/>
              </a:rPr>
              <a:t>4</a:t>
            </a:r>
            <a:r>
              <a:rPr dirty="0" sz="1050" spc="185">
                <a:latin typeface="Lucida Sans"/>
                <a:cs typeface="Lucida Sans"/>
              </a:rPr>
              <a:t>  </a:t>
            </a:r>
            <a:r>
              <a:rPr dirty="0" sz="1050" spc="-160">
                <a:latin typeface="Lucida Sans"/>
                <a:cs typeface="Lucida Sans"/>
              </a:rPr>
              <a:t> </a:t>
            </a:r>
            <a:r>
              <a:rPr dirty="0" sz="1050" spc="185">
                <a:latin typeface="Lucida Sans"/>
                <a:cs typeface="Lucida Sans"/>
              </a:rPr>
              <a:t>1</a:t>
            </a:r>
            <a:r>
              <a:rPr dirty="0" sz="1050" spc="165" i="1">
                <a:latin typeface="Calisto MT"/>
                <a:cs typeface="Calisto MT"/>
              </a:rPr>
              <a:t>/</a:t>
            </a:r>
            <a:r>
              <a:rPr dirty="0" sz="1050" spc="185">
                <a:latin typeface="Lucida Sans"/>
                <a:cs typeface="Lucida Sans"/>
              </a:rPr>
              <a:t>4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62348" y="361184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 h="0">
                <a:moveTo>
                  <a:pt x="0" y="0"/>
                </a:moveTo>
                <a:lnTo>
                  <a:pt x="130317" y="0"/>
                </a:lnTo>
              </a:path>
            </a:pathLst>
          </a:custGeom>
          <a:ln w="74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32294" y="3511292"/>
            <a:ext cx="187325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6860">
              <a:lnSpc>
                <a:spcPct val="100000"/>
              </a:lnSpc>
            </a:pPr>
            <a:r>
              <a:rPr dirty="0" sz="1100" spc="1115">
                <a:latin typeface="Arial"/>
                <a:cs typeface="Arial"/>
              </a:rPr>
              <a:t>/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7834" algn="l"/>
                <a:tab pos="1280795" algn="l"/>
              </a:tabLst>
            </a:pP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 spc="770">
                <a:latin typeface="Lucida Sans"/>
                <a:cs typeface="Lucida Sans"/>
              </a:rPr>
              <a:t>	</a:t>
            </a:r>
            <a:r>
              <a:rPr dirty="0" sz="1300" spc="285">
                <a:latin typeface="Lucida Sans"/>
                <a:cs typeface="Lucida Sans"/>
              </a:rPr>
              <a:t>(3</a:t>
            </a:r>
            <a:r>
              <a:rPr dirty="0" sz="1300" spc="285">
                <a:latin typeface="Lucida Sans"/>
                <a:cs typeface="Lucida Sans"/>
              </a:rPr>
              <a:t> </a:t>
            </a:r>
            <a:r>
              <a:rPr dirty="0" sz="1300" spc="75">
                <a:latin typeface="Lucida Sans"/>
                <a:cs typeface="Lucida Sans"/>
              </a:rPr>
              <a:t> </a:t>
            </a:r>
            <a:r>
              <a:rPr dirty="0" sz="1300" spc="370">
                <a:latin typeface="Lucida Sans"/>
                <a:cs typeface="Lucida Sans"/>
              </a:rPr>
              <a:t>)</a:t>
            </a:r>
            <a:r>
              <a:rPr dirty="0" sz="1300">
                <a:latin typeface="Lucida Sans"/>
                <a:cs typeface="Lucida Sans"/>
              </a:rPr>
              <a:t>	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 spc="70">
                <a:latin typeface="Lucida Sans"/>
                <a:cs typeface="Lucida Sans"/>
              </a:rPr>
              <a:t> </a:t>
            </a:r>
            <a:r>
              <a:rPr dirty="0" baseline="49145" sz="1950" spc="1102" i="1">
                <a:latin typeface="Arial"/>
                <a:cs typeface="Arial"/>
              </a:rPr>
              <a:t>√</a:t>
            </a:r>
            <a:r>
              <a:rPr dirty="0" sz="1300" spc="195">
                <a:latin typeface="Lucida Sans"/>
                <a:cs typeface="Lucida Sans"/>
              </a:rPr>
              <a:t>3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48039" y="3999114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 h="0">
                <a:moveTo>
                  <a:pt x="0" y="0"/>
                </a:moveTo>
                <a:lnTo>
                  <a:pt x="371418" y="0"/>
                </a:lnTo>
              </a:path>
            </a:pathLst>
          </a:custGeom>
          <a:ln w="5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050688" y="3959517"/>
            <a:ext cx="6181725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250">
                <a:latin typeface="Lucida Sans"/>
                <a:cs typeface="Lucida Sans"/>
              </a:rPr>
              <a:t>(16</a:t>
            </a:r>
            <a:r>
              <a:rPr dirty="0" sz="1300" spc="175" i="1">
                <a:latin typeface="Calisto MT"/>
                <a:cs typeface="Calisto MT"/>
              </a:rPr>
              <a:t>/</a:t>
            </a:r>
            <a:r>
              <a:rPr dirty="0" sz="1300" spc="250">
                <a:latin typeface="Lucida Sans"/>
                <a:cs typeface="Lucida Sans"/>
              </a:rPr>
              <a:t>18)</a:t>
            </a:r>
            <a:r>
              <a:rPr dirty="0" baseline="29100" sz="1575" spc="277">
                <a:latin typeface="Lucida Sans"/>
                <a:cs typeface="Lucida Sans"/>
              </a:rPr>
              <a:t>1</a:t>
            </a:r>
            <a:r>
              <a:rPr dirty="0" baseline="29100" sz="1575" spc="247" i="1">
                <a:latin typeface="Calisto MT"/>
                <a:cs typeface="Calisto MT"/>
              </a:rPr>
              <a:t>/</a:t>
            </a:r>
            <a:r>
              <a:rPr dirty="0" baseline="29100" sz="1575" spc="277">
                <a:latin typeface="Lucida Sans"/>
                <a:cs typeface="Lucida Sans"/>
              </a:rPr>
              <a:t>3</a:t>
            </a:r>
            <a:r>
              <a:rPr dirty="0" baseline="29100" sz="1575" spc="277">
                <a:latin typeface="Lucida Sans"/>
                <a:cs typeface="Lucida Sans"/>
              </a:rPr>
              <a:t> </a:t>
            </a:r>
            <a:r>
              <a:rPr dirty="0" baseline="29100" sz="1575" spc="-209">
                <a:latin typeface="Lucida Sans"/>
                <a:cs typeface="Lucida Sans"/>
              </a:rPr>
              <a:t> 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 spc="70">
                <a:latin typeface="Lucida Sans"/>
                <a:cs typeface="Lucida Sans"/>
              </a:rPr>
              <a:t> </a:t>
            </a:r>
            <a:r>
              <a:rPr dirty="0" sz="1300" spc="240">
                <a:latin typeface="Lucida Sans"/>
                <a:cs typeface="Lucida Sans"/>
              </a:rPr>
              <a:t>[(2</a:t>
            </a:r>
            <a:r>
              <a:rPr dirty="0" sz="1300" spc="175" i="1">
                <a:latin typeface="Calisto MT"/>
                <a:cs typeface="Calisto MT"/>
              </a:rPr>
              <a:t>/</a:t>
            </a:r>
            <a:r>
              <a:rPr dirty="0" sz="1300" spc="285">
                <a:latin typeface="Lucida Sans"/>
                <a:cs typeface="Lucida Sans"/>
              </a:rPr>
              <a:t>3)</a:t>
            </a:r>
            <a:r>
              <a:rPr dirty="0" baseline="29100" sz="1575" spc="337">
                <a:latin typeface="Lucida Sans"/>
                <a:cs typeface="Lucida Sans"/>
              </a:rPr>
              <a:t>4</a:t>
            </a:r>
            <a:r>
              <a:rPr dirty="0" sz="1300" spc="150">
                <a:latin typeface="Lucida Sans"/>
                <a:cs typeface="Lucida Sans"/>
              </a:rPr>
              <a:t>]</a:t>
            </a:r>
            <a:r>
              <a:rPr dirty="0" baseline="29100" sz="1575" spc="277">
                <a:latin typeface="Lucida Sans"/>
                <a:cs typeface="Lucida Sans"/>
              </a:rPr>
              <a:t>1</a:t>
            </a:r>
            <a:r>
              <a:rPr dirty="0" baseline="29100" sz="1575" spc="247" i="1">
                <a:latin typeface="Calisto MT"/>
                <a:cs typeface="Calisto MT"/>
              </a:rPr>
              <a:t>/</a:t>
            </a:r>
            <a:r>
              <a:rPr dirty="0" baseline="29100" sz="1575" spc="277">
                <a:latin typeface="Lucida Sans"/>
                <a:cs typeface="Lucida Sans"/>
              </a:rPr>
              <a:t>3</a:t>
            </a:r>
            <a:r>
              <a:rPr dirty="0" baseline="29100" sz="1575">
                <a:latin typeface="Lucida Sans"/>
                <a:cs typeface="Lucida Sans"/>
              </a:rPr>
              <a:t> </a:t>
            </a:r>
            <a:r>
              <a:rPr dirty="0" baseline="29100" sz="1575" spc="-209">
                <a:latin typeface="Lucida Sans"/>
                <a:cs typeface="Lucida Sans"/>
              </a:rPr>
              <a:t> 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 spc="70">
                <a:latin typeface="Lucida Sans"/>
                <a:cs typeface="Lucida Sans"/>
              </a:rPr>
              <a:t> </a:t>
            </a:r>
            <a:r>
              <a:rPr dirty="0" sz="1300" spc="240">
                <a:latin typeface="Lucida Sans"/>
                <a:cs typeface="Lucida Sans"/>
              </a:rPr>
              <a:t>[(2</a:t>
            </a:r>
            <a:r>
              <a:rPr dirty="0" sz="1300" spc="175" i="1">
                <a:latin typeface="Calisto MT"/>
                <a:cs typeface="Calisto MT"/>
              </a:rPr>
              <a:t>/</a:t>
            </a:r>
            <a:r>
              <a:rPr dirty="0" sz="1300" spc="285">
                <a:latin typeface="Lucida Sans"/>
                <a:cs typeface="Lucida Sans"/>
              </a:rPr>
              <a:t>3)</a:t>
            </a:r>
            <a:r>
              <a:rPr dirty="0" baseline="29100" sz="1575" spc="337">
                <a:latin typeface="Lucida Sans"/>
                <a:cs typeface="Lucida Sans"/>
              </a:rPr>
              <a:t>3</a:t>
            </a:r>
            <a:r>
              <a:rPr dirty="0" sz="1300" spc="285">
                <a:latin typeface="Lucida Sans"/>
                <a:cs typeface="Lucida Sans"/>
              </a:rPr>
              <a:t>(2</a:t>
            </a:r>
            <a:r>
              <a:rPr dirty="0" sz="1300" spc="175" i="1">
                <a:latin typeface="Calisto MT"/>
                <a:cs typeface="Calisto MT"/>
              </a:rPr>
              <a:t>/</a:t>
            </a:r>
            <a:r>
              <a:rPr dirty="0" sz="1300" spc="240">
                <a:latin typeface="Lucida Sans"/>
                <a:cs typeface="Lucida Sans"/>
              </a:rPr>
              <a:t>3)]</a:t>
            </a:r>
            <a:r>
              <a:rPr dirty="0" baseline="29100" sz="1575" spc="277">
                <a:latin typeface="Lucida Sans"/>
                <a:cs typeface="Lucida Sans"/>
              </a:rPr>
              <a:t>1</a:t>
            </a:r>
            <a:r>
              <a:rPr dirty="0" baseline="29100" sz="1575" spc="247" i="1">
                <a:latin typeface="Calisto MT"/>
                <a:cs typeface="Calisto MT"/>
              </a:rPr>
              <a:t>/</a:t>
            </a:r>
            <a:r>
              <a:rPr dirty="0" baseline="29100" sz="1575" spc="277">
                <a:latin typeface="Lucida Sans"/>
                <a:cs typeface="Lucida Sans"/>
              </a:rPr>
              <a:t>3</a:t>
            </a:r>
            <a:r>
              <a:rPr dirty="0" baseline="29100" sz="1575">
                <a:latin typeface="Lucida Sans"/>
                <a:cs typeface="Lucida Sans"/>
              </a:rPr>
              <a:t> </a:t>
            </a:r>
            <a:r>
              <a:rPr dirty="0" baseline="29100" sz="1575" spc="-209">
                <a:latin typeface="Lucida Sans"/>
                <a:cs typeface="Lucida Sans"/>
              </a:rPr>
              <a:t> </a:t>
            </a:r>
            <a:r>
              <a:rPr dirty="0" sz="1300" spc="770">
                <a:latin typeface="Lucida Sans"/>
                <a:cs typeface="Lucida Sans"/>
              </a:rPr>
              <a:t>=</a:t>
            </a:r>
            <a:r>
              <a:rPr dirty="0" sz="1300" spc="70">
                <a:latin typeface="Lucida Sans"/>
                <a:cs typeface="Lucida Sans"/>
              </a:rPr>
              <a:t> </a:t>
            </a:r>
            <a:r>
              <a:rPr dirty="0" sz="1300" spc="285">
                <a:latin typeface="Lucida Sans"/>
                <a:cs typeface="Lucida Sans"/>
              </a:rPr>
              <a:t>(2</a:t>
            </a:r>
            <a:r>
              <a:rPr dirty="0" sz="1300" spc="175" i="1">
                <a:latin typeface="Calisto MT"/>
                <a:cs typeface="Calisto MT"/>
              </a:rPr>
              <a:t>/</a:t>
            </a:r>
            <a:r>
              <a:rPr dirty="0" sz="1300" spc="285">
                <a:latin typeface="Lucida Sans"/>
                <a:cs typeface="Lucida Sans"/>
              </a:rPr>
              <a:t>3)</a:t>
            </a:r>
            <a:r>
              <a:rPr dirty="0" sz="1300" spc="-185">
                <a:latin typeface="Lucida Sans"/>
                <a:cs typeface="Lucida Sans"/>
              </a:rPr>
              <a:t> </a:t>
            </a:r>
            <a:r>
              <a:rPr dirty="0" baseline="70707" sz="1650" spc="-82">
                <a:latin typeface="Arial"/>
                <a:cs typeface="Arial"/>
              </a:rPr>
              <a:t>/</a:t>
            </a:r>
            <a:r>
              <a:rPr dirty="0" baseline="33950" sz="1350" spc="209">
                <a:latin typeface="Lucida Sans"/>
                <a:cs typeface="Lucida Sans"/>
              </a:rPr>
              <a:t>3</a:t>
            </a:r>
            <a:r>
              <a:rPr dirty="0" baseline="33950" sz="1350">
                <a:latin typeface="Lucida Sans"/>
                <a:cs typeface="Lucida Sans"/>
              </a:rPr>
              <a:t> </a:t>
            </a:r>
            <a:r>
              <a:rPr dirty="0" baseline="33950" sz="1350" spc="-172">
                <a:latin typeface="Lucida Sans"/>
                <a:cs typeface="Lucida Sans"/>
              </a:rPr>
              <a:t> </a:t>
            </a:r>
            <a:r>
              <a:rPr dirty="0" sz="1300" spc="195">
                <a:latin typeface="Lucida Sans"/>
                <a:cs typeface="Lucida Sans"/>
              </a:rPr>
              <a:t>2</a:t>
            </a:r>
            <a:r>
              <a:rPr dirty="0" sz="1300" spc="175" i="1">
                <a:latin typeface="Calisto MT"/>
                <a:cs typeface="Calisto MT"/>
              </a:rPr>
              <a:t>/</a:t>
            </a:r>
            <a:r>
              <a:rPr dirty="0" sz="1300" spc="195">
                <a:latin typeface="Lucida Sans"/>
                <a:cs typeface="Lucida Sans"/>
              </a:rPr>
              <a:t>3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495" y="1826382"/>
            <a:ext cx="771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4) 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9248" y="1840707"/>
            <a:ext cx="451548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0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baseline="26455" sz="1575" i="1">
                <a:latin typeface="Franklin Gothic Book"/>
                <a:cs typeface="Franklin Gothic Book"/>
              </a:rPr>
              <a:t>-2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0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baseline="26455" sz="1575" i="1">
                <a:latin typeface="Franklin Gothic Book"/>
                <a:cs typeface="Franklin Gothic Book"/>
              </a:rPr>
              <a:t>-3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1/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</a:t>
            </a:r>
            <a:r>
              <a:rPr dirty="0" sz="1600" i="1">
                <a:latin typeface="Franklin Gothic Book"/>
                <a:cs typeface="Franklin Gothic Book"/>
              </a:rPr>
              <a:t>0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1/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00</a:t>
            </a:r>
            <a:r>
              <a:rPr dirty="0" sz="1600" i="1">
                <a:latin typeface="Franklin Gothic Book"/>
                <a:cs typeface="Franklin Gothic Book"/>
              </a:rPr>
              <a:t>0 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1/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00</a:t>
            </a:r>
            <a:r>
              <a:rPr dirty="0" sz="1600" i="1">
                <a:latin typeface="Franklin Gothic Book"/>
                <a:cs typeface="Franklin Gothic Book"/>
              </a:rPr>
              <a:t>0 =</a:t>
            </a:r>
            <a:r>
              <a:rPr dirty="0" sz="1600" spc="-5" i="1">
                <a:latin typeface="Franklin Gothic Book"/>
                <a:cs typeface="Franklin Gothic Book"/>
              </a:rPr>
              <a:t> 0,</a:t>
            </a:r>
            <a:r>
              <a:rPr dirty="0" sz="1600" spc="-80" i="1">
                <a:latin typeface="Franklin Gothic Book"/>
                <a:cs typeface="Franklin Gothic Book"/>
              </a:rPr>
              <a:t>0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1.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495" y="2478146"/>
            <a:ext cx="7877809" cy="253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135" algn="l"/>
              </a:tabLst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5	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5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(6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5)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000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12925" algn="l"/>
              </a:tabLst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6</a:t>
            </a:r>
            <a:r>
              <a:rPr dirty="0" sz="1600" i="1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</a:t>
            </a:r>
            <a:r>
              <a:rPr dirty="0" baseline="26455" sz="1575" spc="7" i="1">
                <a:latin typeface="Franklin Gothic Book"/>
                <a:cs typeface="Franklin Gothic Book"/>
              </a:rPr>
              <a:t>7</a:t>
            </a:r>
            <a:r>
              <a:rPr dirty="0" baseline="26455" sz="1575" i="1">
                <a:latin typeface="Franklin Gothic Book"/>
                <a:cs typeface="Franklin Gothic Book"/>
              </a:rPr>
              <a:t>  </a:t>
            </a:r>
            <a:r>
              <a:rPr dirty="0" baseline="26455" sz="1575" spc="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	2</a:t>
            </a:r>
            <a:r>
              <a:rPr dirty="0" baseline="26455" sz="1575" spc="7" i="1">
                <a:latin typeface="Franklin Gothic Book"/>
                <a:cs typeface="Franklin Gothic Book"/>
              </a:rPr>
              <a:t>7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2 =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</a:t>
            </a:r>
            <a:r>
              <a:rPr dirty="0" baseline="26455" sz="1575" spc="7" i="1">
                <a:latin typeface="Franklin Gothic Book"/>
                <a:cs typeface="Franklin Gothic Book"/>
              </a:rPr>
              <a:t>7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x 2</a:t>
            </a:r>
            <a:r>
              <a:rPr dirty="0" baseline="26455" sz="1575" i="1">
                <a:latin typeface="Franklin Gothic Book"/>
                <a:cs typeface="Franklin Gothic Book"/>
              </a:rPr>
              <a:t>-1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</a:t>
            </a:r>
            <a:r>
              <a:rPr dirty="0" baseline="26455" sz="1575" spc="7" i="1">
                <a:latin typeface="Franklin Gothic Book"/>
                <a:cs typeface="Franklin Gothic Book"/>
              </a:rPr>
              <a:t>6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64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122555">
              <a:lnSpc>
                <a:spcPct val="129600"/>
              </a:lnSpc>
              <a:tabLst>
                <a:tab pos="4680585" algn="l"/>
              </a:tabLst>
            </a:pPr>
            <a:r>
              <a:rPr dirty="0" sz="1800" spc="-155">
                <a:solidFill>
                  <a:srgbClr val="941200"/>
                </a:solidFill>
                <a:latin typeface="Franklin Gothic Medium"/>
                <a:cs typeface="Franklin Gothic Medium"/>
              </a:rPr>
              <a:t>7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area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lungo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L.</a:t>
            </a:r>
            <a:r>
              <a:rPr dirty="0" sz="1600" i="1">
                <a:latin typeface="Franklin Gothic Book"/>
                <a:cs typeface="Franklin Gothic Book"/>
              </a:rPr>
              <a:t>	</a:t>
            </a:r>
            <a:r>
              <a:rPr dirty="0" sz="1600" spc="-204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’al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ezza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lunga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baseline="26455" sz="1575" i="1">
                <a:latin typeface="Franklin Gothic Book"/>
                <a:cs typeface="Franklin Gothic Book"/>
              </a:rPr>
              <a:t>3/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-5" i="1">
                <a:latin typeface="Franklin Gothic Book"/>
                <a:cs typeface="Franklin Gothic Book"/>
              </a:rPr>
              <a:t>=L(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baseline="26455" sz="1575" i="1">
                <a:latin typeface="Franklin Gothic Book"/>
                <a:cs typeface="Franklin Gothic Book"/>
              </a:rPr>
              <a:t>1</a:t>
            </a:r>
            <a:r>
              <a:rPr dirty="0" baseline="26455" sz="1575" spc="7" i="1">
                <a:latin typeface="Franklin Gothic Book"/>
                <a:cs typeface="Franklin Gothic Book"/>
              </a:rPr>
              <a:t>/2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ha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&lt;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(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baseline="26455" sz="1575" i="1">
                <a:latin typeface="Franklin Gothic Book"/>
                <a:cs typeface="Franklin Gothic Book"/>
              </a:rPr>
              <a:t>1</a:t>
            </a:r>
            <a:r>
              <a:rPr dirty="0" baseline="26455" sz="1575" spc="7" i="1">
                <a:latin typeface="Franklin Gothic Book"/>
                <a:cs typeface="Franklin Gothic Book"/>
              </a:rPr>
              <a:t>/2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5">
                <a:latin typeface="Franklin Gothic Book"/>
                <a:cs typeface="Franklin Gothic Book"/>
              </a:rPr>
              <a:t>(bas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piccol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ezza)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baseline="26455" sz="1575" i="1">
                <a:latin typeface="Franklin Gothic Book"/>
                <a:cs typeface="Franklin Gothic Book"/>
              </a:rPr>
              <a:t>1</a:t>
            </a:r>
            <a:r>
              <a:rPr dirty="0" baseline="26455" sz="1575" spc="7" i="1">
                <a:latin typeface="Franklin Gothic Book"/>
                <a:cs typeface="Franklin Gothic Book"/>
              </a:rPr>
              <a:t>/2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&lt; 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 spc="13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&gt;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(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baseline="26455" sz="1575" i="1">
                <a:latin typeface="Franklin Gothic Book"/>
                <a:cs typeface="Franklin Gothic Book"/>
              </a:rPr>
              <a:t>1</a:t>
            </a:r>
            <a:r>
              <a:rPr dirty="0" baseline="26455" sz="1575" spc="7" i="1">
                <a:latin typeface="Franklin Gothic Book"/>
                <a:cs typeface="Franklin Gothic Book"/>
              </a:rPr>
              <a:t>/2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5">
                <a:latin typeface="Franklin Gothic Book"/>
                <a:cs typeface="Franklin Gothic Book"/>
              </a:rPr>
              <a:t>(bas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grande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ezza)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baseline="26455" sz="1575" i="1">
                <a:latin typeface="Franklin Gothic Book"/>
                <a:cs typeface="Franklin Gothic Book"/>
              </a:rPr>
              <a:t>1</a:t>
            </a:r>
            <a:r>
              <a:rPr dirty="0" baseline="26455" sz="1575" spc="7" i="1">
                <a:latin typeface="Franklin Gothic Book"/>
                <a:cs typeface="Franklin Gothic Book"/>
              </a:rPr>
              <a:t>/2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&gt; 1.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initi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ola.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8741" y="3151246"/>
            <a:ext cx="6770370" cy="1494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950" indent="12700">
              <a:lnSpc>
                <a:spcPct val="1081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a</a:t>
            </a:r>
            <a:r>
              <a:rPr dirty="0" sz="1800" spc="45" i="1">
                <a:latin typeface="Franklin Gothic Book"/>
                <a:cs typeface="Franklin Gothic Book"/>
              </a:rPr>
              <a:t>f</a:t>
            </a:r>
            <a:r>
              <a:rPr dirty="0" sz="1800" spc="-30" i="1">
                <a:latin typeface="Franklin Gothic Book"/>
                <a:cs typeface="Franklin Gothic Book"/>
              </a:rPr>
              <a:t>f</a:t>
            </a:r>
            <a:r>
              <a:rPr dirty="0" sz="1800" spc="-10" i="1">
                <a:latin typeface="Franklin Gothic Book"/>
                <a:cs typeface="Franklin Gothic Book"/>
              </a:rPr>
              <a:t>ermo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c</a:t>
            </a:r>
            <a:r>
              <a:rPr dirty="0" sz="1800" spc="-5" i="1">
                <a:latin typeface="Franklin Gothic Book"/>
                <a:cs typeface="Franklin Gothic Book"/>
              </a:rPr>
              <a:t>h</a:t>
            </a:r>
            <a:r>
              <a:rPr dirty="0" sz="1800" i="1">
                <a:latin typeface="Franklin Gothic Book"/>
                <a:cs typeface="Franklin Gothic Book"/>
              </a:rPr>
              <a:t>e </a:t>
            </a:r>
            <a:r>
              <a:rPr dirty="0" sz="1800" spc="-25" i="1">
                <a:latin typeface="Franklin Gothic Book"/>
                <a:cs typeface="Franklin Gothic Book"/>
              </a:rPr>
              <a:t>q</a:t>
            </a:r>
            <a:r>
              <a:rPr dirty="0" sz="1800" spc="-15" i="1">
                <a:latin typeface="Franklin Gothic Book"/>
                <a:cs typeface="Franklin Gothic Book"/>
              </a:rPr>
              <a:t>uand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5" i="1">
                <a:latin typeface="Franklin Gothic Book"/>
                <a:cs typeface="Franklin Gothic Book"/>
              </a:rPr>
              <a:t> </a:t>
            </a:r>
            <a:r>
              <a:rPr dirty="0" sz="1800" spc="-35" i="1">
                <a:latin typeface="Franklin Gothic Book"/>
                <a:cs typeface="Franklin Gothic Book"/>
              </a:rPr>
              <a:t>v</a:t>
            </a:r>
            <a:r>
              <a:rPr dirty="0" sz="1800" i="1">
                <a:latin typeface="Franklin Gothic Book"/>
                <a:cs typeface="Franklin Gothic Book"/>
              </a:rPr>
              <a:t>oi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p</a:t>
            </a:r>
            <a:r>
              <a:rPr dirty="0" sz="1800" spc="-20" i="1">
                <a:latin typeface="Franklin Gothic Book"/>
                <a:cs typeface="Franklin Gothic Book"/>
              </a:rPr>
              <a:t>o</a:t>
            </a:r>
            <a:r>
              <a:rPr dirty="0" sz="1800" spc="-50" i="1">
                <a:latin typeface="Franklin Gothic Book"/>
                <a:cs typeface="Franklin Gothic Book"/>
              </a:rPr>
              <a:t>t</a:t>
            </a:r>
            <a:r>
              <a:rPr dirty="0" sz="1800" spc="-15" i="1">
                <a:latin typeface="Franklin Gothic Book"/>
                <a:cs typeface="Franklin Gothic Book"/>
              </a:rPr>
              <a:t>e</a:t>
            </a:r>
            <a:r>
              <a:rPr dirty="0" sz="1800" spc="-50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e misurare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ed</a:t>
            </a:r>
            <a:r>
              <a:rPr dirty="0" sz="1800" i="1">
                <a:latin typeface="Franklin Gothic Book"/>
                <a:cs typeface="Franklin Gothic Book"/>
              </a:rPr>
              <a:t> esprimere </a:t>
            </a:r>
            <a:r>
              <a:rPr dirty="0" sz="1800" spc="-5" i="1">
                <a:latin typeface="Franklin Gothic Book"/>
                <a:cs typeface="Franklin Gothic Book"/>
              </a:rPr>
              <a:t>i</a:t>
            </a:r>
            <a:r>
              <a:rPr dirty="0" sz="1800" i="1">
                <a:latin typeface="Franklin Gothic Book"/>
                <a:cs typeface="Franklin Gothic Book"/>
              </a:rPr>
              <a:t>n numeri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ci</a:t>
            </a:r>
            <a:r>
              <a:rPr dirty="0" sz="1800" i="1">
                <a:latin typeface="Franklin Gothic Book"/>
                <a:cs typeface="Franklin Gothic Book"/>
              </a:rPr>
              <a:t>ò di</a:t>
            </a:r>
            <a:r>
              <a:rPr dirty="0" sz="1800" spc="-5" i="1">
                <a:latin typeface="Franklin Gothic Book"/>
                <a:cs typeface="Franklin Gothic Book"/>
              </a:rPr>
              <a:t> cu</a:t>
            </a:r>
            <a:r>
              <a:rPr dirty="0" sz="1800" i="1">
                <a:latin typeface="Franklin Gothic Book"/>
                <a:cs typeface="Franklin Gothic Book"/>
              </a:rPr>
              <a:t>i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25" i="1">
                <a:latin typeface="Franklin Gothic Book"/>
                <a:cs typeface="Franklin Gothic Book"/>
              </a:rPr>
              <a:t>s</a:t>
            </a:r>
            <a:r>
              <a:rPr dirty="0" sz="1800" spc="-10" i="1">
                <a:latin typeface="Franklin Gothic Book"/>
                <a:cs typeface="Franklin Gothic Book"/>
              </a:rPr>
              <a:t>ta</a:t>
            </a:r>
            <a:r>
              <a:rPr dirty="0" sz="1800" spc="-50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e  </a:t>
            </a:r>
            <a:r>
              <a:rPr dirty="0" sz="1800" spc="-10" i="1">
                <a:latin typeface="Franklin Gothic Book"/>
                <a:cs typeface="Franklin Gothic Book"/>
              </a:rPr>
              <a:t>parlando,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sol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allor</a:t>
            </a:r>
            <a:r>
              <a:rPr dirty="0" sz="1800" i="1">
                <a:latin typeface="Franklin Gothic Book"/>
                <a:cs typeface="Franklin Gothic Book"/>
              </a:rPr>
              <a:t>a </a:t>
            </a:r>
            <a:r>
              <a:rPr dirty="0" sz="1800" spc="-5" i="1">
                <a:latin typeface="Franklin Gothic Book"/>
                <a:cs typeface="Franklin Gothic Book"/>
              </a:rPr>
              <a:t>sap</a:t>
            </a:r>
            <a:r>
              <a:rPr dirty="0" sz="1800" spc="-15" i="1">
                <a:latin typeface="Franklin Gothic Book"/>
                <a:cs typeface="Franklin Gothic Book"/>
              </a:rPr>
              <a:t>e</a:t>
            </a:r>
            <a:r>
              <a:rPr dirty="0" sz="1800" spc="-50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e </a:t>
            </a:r>
            <a:r>
              <a:rPr dirty="0" sz="1800" spc="-10" i="1">
                <a:latin typeface="Franklin Gothic Book"/>
                <a:cs typeface="Franklin Gothic Book"/>
              </a:rPr>
              <a:t>e</a:t>
            </a:r>
            <a:r>
              <a:rPr dirty="0" sz="1800" spc="45" i="1">
                <a:latin typeface="Franklin Gothic Book"/>
                <a:cs typeface="Franklin Gothic Book"/>
              </a:rPr>
              <a:t>f</a:t>
            </a:r>
            <a:r>
              <a:rPr dirty="0" sz="1800" spc="-30" i="1">
                <a:latin typeface="Franklin Gothic Book"/>
                <a:cs typeface="Franklin Gothic Book"/>
              </a:rPr>
              <a:t>f</a:t>
            </a:r>
            <a:r>
              <a:rPr dirty="0" sz="1800" spc="-15" i="1">
                <a:latin typeface="Franklin Gothic Book"/>
                <a:cs typeface="Franklin Gothic Book"/>
              </a:rPr>
              <a:t>e</a:t>
            </a:r>
            <a:r>
              <a:rPr dirty="0" sz="1800" i="1">
                <a:latin typeface="Franklin Gothic Book"/>
                <a:cs typeface="Franklin Gothic Book"/>
              </a:rPr>
              <a:t>tti</a:t>
            </a:r>
            <a:r>
              <a:rPr dirty="0" sz="1800" spc="-15" i="1">
                <a:latin typeface="Franklin Gothic Book"/>
                <a:cs typeface="Franklin Gothic Book"/>
              </a:rPr>
              <a:t>v</a:t>
            </a:r>
            <a:r>
              <a:rPr dirty="0" sz="1800" spc="-20" i="1">
                <a:latin typeface="Franklin Gothic Book"/>
                <a:cs typeface="Franklin Gothic Book"/>
              </a:rPr>
              <a:t>amen</a:t>
            </a:r>
            <a:r>
              <a:rPr dirty="0" sz="1800" spc="-50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e </a:t>
            </a:r>
            <a:r>
              <a:rPr dirty="0" sz="1800" spc="-25" i="1">
                <a:latin typeface="Franklin Gothic Book"/>
                <a:cs typeface="Franklin Gothic Book"/>
              </a:rPr>
              <a:t>q</a:t>
            </a:r>
            <a:r>
              <a:rPr dirty="0" sz="1800" spc="-5" i="1">
                <a:latin typeface="Franklin Gothic Book"/>
                <a:cs typeface="Franklin Gothic Book"/>
              </a:rPr>
              <a:t>ualcosa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relati</a:t>
            </a:r>
            <a:r>
              <a:rPr dirty="0" sz="1800" spc="-15" i="1">
                <a:latin typeface="Franklin Gothic Book"/>
                <a:cs typeface="Franklin Gothic Book"/>
              </a:rPr>
              <a:t>v</a:t>
            </a:r>
            <a:r>
              <a:rPr dirty="0" sz="1800" spc="-20" i="1">
                <a:latin typeface="Franklin Gothic Book"/>
                <a:cs typeface="Franklin Gothic Book"/>
              </a:rPr>
              <a:t>amen</a:t>
            </a:r>
            <a:r>
              <a:rPr dirty="0" sz="1800" spc="-50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e </a:t>
            </a:r>
            <a:r>
              <a:rPr dirty="0" sz="1800" spc="-5" i="1">
                <a:latin typeface="Franklin Gothic Book"/>
                <a:cs typeface="Franklin Gothic Book"/>
              </a:rPr>
              <a:t>all’ogg</a:t>
            </a:r>
            <a:r>
              <a:rPr dirty="0" sz="1800" spc="-20" i="1">
                <a:latin typeface="Franklin Gothic Book"/>
                <a:cs typeface="Franklin Gothic Book"/>
              </a:rPr>
              <a:t>e</a:t>
            </a:r>
            <a:r>
              <a:rPr dirty="0" sz="1800" spc="-10" i="1">
                <a:latin typeface="Franklin Gothic Book"/>
                <a:cs typeface="Franklin Gothic Book"/>
              </a:rPr>
              <a:t>t</a:t>
            </a:r>
            <a:r>
              <a:rPr dirty="0" sz="1800" spc="-55" i="1">
                <a:latin typeface="Franklin Gothic Book"/>
                <a:cs typeface="Franklin Gothic Book"/>
              </a:rPr>
              <a:t>t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i="1">
                <a:latin typeface="Franklin Gothic Book"/>
                <a:cs typeface="Franklin Gothic Book"/>
              </a:rPr>
              <a:t>  della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35" i="1">
                <a:latin typeface="Franklin Gothic Book"/>
                <a:cs typeface="Franklin Gothic Book"/>
              </a:rPr>
              <a:t>v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35" i="1">
                <a:latin typeface="Franklin Gothic Book"/>
                <a:cs typeface="Franklin Gothic Book"/>
              </a:rPr>
              <a:t>s</a:t>
            </a:r>
            <a:r>
              <a:rPr dirty="0" sz="1800" spc="-10" i="1">
                <a:latin typeface="Franklin Gothic Book"/>
                <a:cs typeface="Franklin Gothic Book"/>
              </a:rPr>
              <a:t>tra</a:t>
            </a:r>
            <a:r>
              <a:rPr dirty="0" sz="1800" spc="-5" i="1">
                <a:latin typeface="Franklin Gothic Book"/>
                <a:cs typeface="Franklin Gothic Book"/>
              </a:rPr>
              <a:t> indagine”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492500">
              <a:lnSpc>
                <a:spcPct val="100000"/>
              </a:lnSpc>
              <a:spcBef>
                <a:spcPts val="1340"/>
              </a:spcBef>
            </a:pPr>
            <a:r>
              <a:rPr dirty="0" sz="1400" spc="-15" i="1">
                <a:latin typeface="Franklin Gothic Book"/>
                <a:cs typeface="Franklin Gothic Book"/>
              </a:rPr>
              <a:t>(Lo</a:t>
            </a:r>
            <a:r>
              <a:rPr dirty="0" sz="1400" spc="-20" i="1">
                <a:latin typeface="Franklin Gothic Book"/>
                <a:cs typeface="Franklin Gothic Book"/>
              </a:rPr>
              <a:t>r</a:t>
            </a:r>
            <a:r>
              <a:rPr dirty="0" sz="1400" spc="-10" i="1">
                <a:latin typeface="Franklin Gothic Book"/>
                <a:cs typeface="Franklin Gothic Book"/>
              </a:rPr>
              <a:t>d</a:t>
            </a:r>
            <a:r>
              <a:rPr dirty="0" sz="1400" i="1">
                <a:latin typeface="Franklin Gothic Book"/>
                <a:cs typeface="Franklin Gothic Book"/>
              </a:rPr>
              <a:t> </a:t>
            </a:r>
            <a:r>
              <a:rPr dirty="0" sz="1400" spc="-60" i="1">
                <a:latin typeface="Franklin Gothic Book"/>
                <a:cs typeface="Franklin Gothic Book"/>
              </a:rPr>
              <a:t>K</a:t>
            </a:r>
            <a:r>
              <a:rPr dirty="0" sz="1400" i="1">
                <a:latin typeface="Franklin Gothic Book"/>
                <a:cs typeface="Franklin Gothic Book"/>
              </a:rPr>
              <a:t>elvin</a:t>
            </a:r>
            <a:r>
              <a:rPr dirty="0" sz="1400" spc="-5" i="1">
                <a:latin typeface="Franklin Gothic Book"/>
                <a:cs typeface="Franklin Gothic Book"/>
              </a:rPr>
              <a:t> </a:t>
            </a:r>
            <a:r>
              <a:rPr dirty="0" sz="1400" i="1">
                <a:latin typeface="Franklin Gothic Book"/>
                <a:cs typeface="Franklin Gothic Book"/>
              </a:rPr>
              <a:t>William</a:t>
            </a:r>
            <a:r>
              <a:rPr dirty="0" sz="1400" spc="-5" i="1">
                <a:latin typeface="Franklin Gothic Book"/>
                <a:cs typeface="Franklin Gothic Book"/>
              </a:rPr>
              <a:t> Tho</a:t>
            </a:r>
            <a:r>
              <a:rPr dirty="0" sz="1400" spc="-20" i="1">
                <a:latin typeface="Franklin Gothic Book"/>
                <a:cs typeface="Franklin Gothic Book"/>
              </a:rPr>
              <a:t>m</a:t>
            </a:r>
            <a:r>
              <a:rPr dirty="0" sz="1400" spc="-10" i="1">
                <a:latin typeface="Franklin Gothic Book"/>
                <a:cs typeface="Franklin Gothic Book"/>
              </a:rPr>
              <a:t>pson</a:t>
            </a:r>
            <a:r>
              <a:rPr dirty="0" sz="1400" spc="-5" i="1">
                <a:latin typeface="Franklin Gothic Book"/>
                <a:cs typeface="Franklin Gothic Book"/>
              </a:rPr>
              <a:t> </a:t>
            </a:r>
            <a:r>
              <a:rPr dirty="0" sz="1400" spc="-25" i="1">
                <a:latin typeface="Franklin Gothic Book"/>
                <a:cs typeface="Franklin Gothic Book"/>
              </a:rPr>
              <a:t>1</a:t>
            </a:r>
            <a:r>
              <a:rPr dirty="0" sz="1400" spc="-5" i="1">
                <a:latin typeface="Franklin Gothic Book"/>
                <a:cs typeface="Franklin Gothic Book"/>
              </a:rPr>
              <a:t>8</a:t>
            </a:r>
            <a:r>
              <a:rPr dirty="0" sz="1400" spc="-65" i="1">
                <a:latin typeface="Franklin Gothic Book"/>
                <a:cs typeface="Franklin Gothic Book"/>
              </a:rPr>
              <a:t>2</a:t>
            </a:r>
            <a:r>
              <a:rPr dirty="0" sz="1400" spc="-5" i="1">
                <a:latin typeface="Franklin Gothic Book"/>
                <a:cs typeface="Franklin Gothic Book"/>
              </a:rPr>
              <a:t>4-</a:t>
            </a:r>
            <a:r>
              <a:rPr dirty="0" sz="1400" spc="-20" i="1">
                <a:latin typeface="Franklin Gothic Book"/>
                <a:cs typeface="Franklin Gothic Book"/>
              </a:rPr>
              <a:t>1</a:t>
            </a:r>
            <a:r>
              <a:rPr dirty="0" sz="1400" spc="-5" i="1">
                <a:latin typeface="Franklin Gothic Book"/>
                <a:cs typeface="Franklin Gothic Book"/>
              </a:rPr>
              <a:t>9</a:t>
            </a:r>
            <a:r>
              <a:rPr dirty="0" sz="1400" spc="-70" i="1">
                <a:latin typeface="Franklin Gothic Book"/>
                <a:cs typeface="Franklin Gothic Book"/>
              </a:rPr>
              <a:t>0</a:t>
            </a:r>
            <a:r>
              <a:rPr dirty="0" sz="1400" spc="-5" i="1">
                <a:latin typeface="Franklin Gothic Book"/>
                <a:cs typeface="Franklin Gothic Book"/>
              </a:rPr>
              <a:t>7)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2992" y="4233671"/>
            <a:ext cx="2057400" cy="246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83083"/>
            <a:ext cx="7675245" cy="453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43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tazion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scienti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ica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dei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numeri.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trami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scritti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cosidd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azion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scienti</a:t>
            </a:r>
            <a:r>
              <a:rPr dirty="0" sz="1600" spc="1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”,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rapido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conciso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esprimere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utilizzando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0.</a:t>
            </a:r>
            <a:endParaRPr sz="1600">
              <a:latin typeface="Franklin Gothic Book"/>
              <a:cs typeface="Franklin Gothic Book"/>
            </a:endParaRPr>
          </a:p>
          <a:p>
            <a:pPr marL="12700" marR="803910">
              <a:lnSpc>
                <a:spcPts val="2600"/>
              </a:lnSpc>
              <a:spcBef>
                <a:spcPts val="100"/>
              </a:spcBef>
            </a:pP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milione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000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scienti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6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milia</a:t>
            </a:r>
            <a:r>
              <a:rPr dirty="0" sz="1600" spc="-3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000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882015">
              <a:lnSpc>
                <a:spcPts val="2600"/>
              </a:lnSpc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millesimo</a:t>
            </a:r>
            <a:r>
              <a:rPr dirty="0" sz="1600" spc="-5">
                <a:latin typeface="Franklin Gothic Book"/>
                <a:cs typeface="Franklin Gothic Book"/>
              </a:rPr>
              <a:t> (0,0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1=1/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000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baseline="26455" sz="1575">
                <a:latin typeface="Franklin Gothic Book"/>
                <a:cs typeface="Franklin Gothic Book"/>
              </a:rPr>
              <a:t>-3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esimo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(0,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1=1/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934085">
              <a:lnSpc>
                <a:spcPct val="1302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Quindi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scienti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2,5</a:t>
            </a:r>
            <a:r>
              <a:rPr dirty="0" sz="1600">
                <a:latin typeface="Franklin Gothic Book"/>
                <a:cs typeface="Franklin Gothic Book"/>
              </a:rPr>
              <a:t>x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0,000</a:t>
            </a:r>
            <a:r>
              <a:rPr dirty="0" sz="1600">
                <a:latin typeface="Franklin Gothic Book"/>
                <a:cs typeface="Franklin Gothic Book"/>
              </a:rPr>
              <a:t>4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4x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baseline="26455" sz="1575">
                <a:latin typeface="Franklin Gothic Book"/>
                <a:cs typeface="Franklin Gothic Book"/>
              </a:rPr>
              <a:t>-4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570865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Le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enz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5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0</a:t>
            </a:r>
            <a:r>
              <a:rPr dirty="0" baseline="26455" sz="1575" spc="7">
                <a:latin typeface="Franklin Gothic Medium"/>
                <a:cs typeface="Franklin Gothic Medium"/>
              </a:rPr>
              <a:t>4</a:t>
            </a:r>
            <a:r>
              <a:rPr dirty="0" baseline="26455" sz="1575">
                <a:latin typeface="Franklin Gothic Medium"/>
                <a:cs typeface="Franklin Gothic Medium"/>
              </a:rPr>
              <a:t> </a:t>
            </a:r>
            <a:r>
              <a:rPr dirty="0" baseline="26455" sz="1575" spc="-187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0</a:t>
            </a:r>
            <a:r>
              <a:rPr dirty="0" baseline="26455" sz="1575">
                <a:latin typeface="Franklin Gothic Medium"/>
                <a:cs typeface="Franklin Gothic Medium"/>
              </a:rPr>
              <a:t>-4</a:t>
            </a:r>
            <a:r>
              <a:rPr dirty="0" baseline="26455" sz="157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danno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cosidd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“</a:t>
            </a:r>
            <a:r>
              <a:rPr dirty="0" sz="1600" i="1">
                <a:latin typeface="Franklin Gothic Medium"/>
                <a:cs typeface="Franklin Gothic Medium"/>
              </a:rPr>
              <a:t>o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spc="-5" i="1">
                <a:latin typeface="Franklin Gothic Medium"/>
                <a:cs typeface="Franklin Gothic Medium"/>
              </a:rPr>
              <a:t>din</a:t>
            </a:r>
            <a:r>
              <a:rPr dirty="0" sz="1600" i="1">
                <a:latin typeface="Franklin Gothic Medium"/>
                <a:cs typeface="Franklin Gothic Medium"/>
              </a:rPr>
              <a:t>e </a:t>
            </a:r>
            <a:r>
              <a:rPr dirty="0" sz="1600" spc="-5" i="1">
                <a:latin typeface="Franklin Gothic Medium"/>
                <a:cs typeface="Franklin Gothic Medium"/>
              </a:rPr>
              <a:t>d</a:t>
            </a:r>
            <a:r>
              <a:rPr dirty="0" sz="1600" i="1">
                <a:latin typeface="Franklin Gothic Medium"/>
                <a:cs typeface="Franklin Gothic Medium"/>
              </a:rPr>
              <a:t>i </a:t>
            </a:r>
            <a:r>
              <a:rPr dirty="0" sz="1600" spc="-5" i="1">
                <a:latin typeface="Franklin Gothic Medium"/>
                <a:cs typeface="Franklin Gothic Medium"/>
              </a:rPr>
              <a:t>g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i="1">
                <a:latin typeface="Franklin Gothic Medium"/>
                <a:cs typeface="Franklin Gothic Medium"/>
              </a:rPr>
              <a:t>andezz</a:t>
            </a:r>
            <a:r>
              <a:rPr dirty="0" sz="1600" spc="-5" i="1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”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del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290434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4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(L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distanza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Sol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- </a:t>
            </a: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ossimati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9 </a:t>
            </a:r>
            <a:r>
              <a:rPr dirty="0" sz="1600" spc="-5">
                <a:latin typeface="Franklin Gothic Book"/>
                <a:cs typeface="Franklin Gothic Book"/>
              </a:rPr>
              <a:t>60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Km.</a:t>
            </a:r>
            <a:endParaRPr sz="1600">
              <a:latin typeface="Franklin Gothic Book"/>
              <a:cs typeface="Franklin Gothic Book"/>
            </a:endParaRPr>
          </a:p>
          <a:p>
            <a:pPr marL="3162300" marR="5080" indent="-3149600">
              <a:lnSpc>
                <a:spcPts val="2600"/>
              </a:lnSpc>
              <a:spcBef>
                <a:spcPts val="180"/>
              </a:spcBef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misuriamo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distanza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tri,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-22">
                <a:latin typeface="Franklin Gothic Book"/>
                <a:cs typeface="Franklin Gothic Book"/>
              </a:rPr>
              <a:t>1</a:t>
            </a:r>
            <a:r>
              <a:rPr dirty="0" baseline="26455" sz="1575" spc="7">
                <a:latin typeface="Franklin Gothic Book"/>
                <a:cs typeface="Franklin Gothic Book"/>
              </a:rPr>
              <a:t>1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9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tri?)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8541" y="2481072"/>
            <a:ext cx="2622550" cy="163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342265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•</a:t>
            </a:r>
            <a:r>
              <a:rPr dirty="0" sz="1600" spc="-15">
                <a:latin typeface="Franklin Gothic Book"/>
                <a:cs typeface="Franklin Gothic Book"/>
              </a:rPr>
              <a:t>	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7591" y="1795272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406506" y="0"/>
                </a:moveTo>
                <a:lnTo>
                  <a:pt x="406506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06506" y="171450"/>
                </a:lnTo>
                <a:lnTo>
                  <a:pt x="406506" y="228600"/>
                </a:lnTo>
                <a:lnTo>
                  <a:pt x="520700" y="114300"/>
                </a:lnTo>
                <a:lnTo>
                  <a:pt x="406506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7591" y="1795272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0" y="171450"/>
                </a:moveTo>
                <a:lnTo>
                  <a:pt x="406507" y="171450"/>
                </a:lnTo>
                <a:lnTo>
                  <a:pt x="406507" y="228600"/>
                </a:lnTo>
                <a:lnTo>
                  <a:pt x="520700" y="114300"/>
                </a:lnTo>
                <a:lnTo>
                  <a:pt x="406507" y="0"/>
                </a:lnTo>
                <a:lnTo>
                  <a:pt x="406507" y="57150"/>
                </a:lnTo>
                <a:lnTo>
                  <a:pt x="0" y="57150"/>
                </a:lnTo>
                <a:lnTo>
                  <a:pt x="0" y="171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07591" y="2481072"/>
            <a:ext cx="260350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53132" y="4528027"/>
            <a:ext cx="684403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5">
                <a:latin typeface="Franklin Gothic Book"/>
                <a:cs typeface="Franklin Gothic Book"/>
              </a:rPr>
              <a:t>(L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massa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riposo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6x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2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</a:t>
            </a:r>
            <a:r>
              <a:rPr dirty="0" baseline="26455" sz="1575" spc="-6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7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chili.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5">
                <a:latin typeface="Franklin Gothic Book"/>
                <a:cs typeface="Franklin Gothic Book"/>
              </a:rPr>
              <a:t>gramm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40992" y="4462271"/>
            <a:ext cx="558799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69991" y="4995671"/>
            <a:ext cx="26924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2079747"/>
            <a:ext cx="8020050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eressan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sapere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maggior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calcolatrici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ogrammi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utilizzano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scienti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piccol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normalmen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omesso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usata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l'esponen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398515"/>
            <a:ext cx="21151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8354" y="3392308"/>
            <a:ext cx="203962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74725" algn="l"/>
              </a:tabLst>
            </a:pPr>
            <a:r>
              <a:rPr dirty="0" sz="1600">
                <a:latin typeface="Franklin Gothic Book"/>
                <a:cs typeface="Franklin Gothic Book"/>
              </a:rPr>
              <a:t>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	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,734x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-15">
                <a:latin typeface="Franklin Gothic Book"/>
                <a:cs typeface="Franklin Gothic Book"/>
              </a:rPr>
              <a:t>1</a:t>
            </a:r>
            <a:r>
              <a:rPr dirty="0" baseline="26455" sz="1575">
                <a:latin typeface="Franklin Gothic Book"/>
                <a:cs typeface="Franklin Gothic Book"/>
              </a:rPr>
              <a:t>5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4046215"/>
            <a:ext cx="409575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tabLst>
                <a:tab pos="82550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 </a:t>
            </a:r>
            <a:r>
              <a:rPr dirty="0" sz="1600" spc="-10">
                <a:latin typeface="Franklin Gothic Book"/>
                <a:cs typeface="Franklin Gothic Book"/>
              </a:rPr>
              <a:t>simbolo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 i="1" u="heavy">
                <a:latin typeface="Franklin Gothic Book"/>
                <a:cs typeface="Franklin Gothic Book"/>
              </a:rPr>
              <a:t>non</a:t>
            </a:r>
            <a:r>
              <a:rPr dirty="0" sz="1600" spc="-5" i="1" u="heavy">
                <a:latin typeface="Franklin Gothic Book"/>
                <a:cs typeface="Franklin Gothic Book"/>
              </a:rPr>
              <a:t> ha</a:t>
            </a:r>
            <a:r>
              <a:rPr dirty="0" sz="1600" i="1" u="heavy">
                <a:latin typeface="Franklin Gothic Book"/>
                <a:cs typeface="Franklin Gothic Book"/>
              </a:rPr>
              <a:t> relazioni</a:t>
            </a:r>
            <a:r>
              <a:rPr dirty="0" sz="1600" spc="-5" i="1" u="heavy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5">
                <a:latin typeface="Franklin Gothic Book"/>
                <a:cs typeface="Franklin Gothic Book"/>
              </a:rPr>
              <a:t> 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	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Nepe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irrazional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ossimati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2,</a:t>
            </a:r>
            <a:r>
              <a:rPr dirty="0" sz="1600" spc="-135">
                <a:latin typeface="Franklin Gothic Book"/>
                <a:cs typeface="Franklin Gothic Book"/>
              </a:rPr>
              <a:t>7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82</a:t>
            </a:r>
            <a:r>
              <a:rPr dirty="0" sz="1600" spc="-65">
                <a:latin typeface="Franklin Gothic Book"/>
                <a:cs typeface="Franklin Gothic Book"/>
              </a:rPr>
              <a:t>8</a:t>
            </a:r>
            <a:r>
              <a:rPr dirty="0" sz="1600" spc="-5">
                <a:latin typeface="Franklin Gothic Book"/>
                <a:cs typeface="Franklin Gothic Book"/>
              </a:rPr>
              <a:t>1…)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5791" y="4005071"/>
            <a:ext cx="2801937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28885"/>
            <a:ext cx="7994015" cy="5154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ope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i="1">
                <a:latin typeface="Franklin Gothic Medium"/>
                <a:cs typeface="Franklin Gothic Medium"/>
              </a:rPr>
              <a:t>azioni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scienti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icile.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Somma</a:t>
            </a:r>
            <a:r>
              <a:rPr dirty="0" sz="1600" spc="-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azion</a:t>
            </a:r>
            <a:r>
              <a:rPr dirty="0" sz="1600" spc="-1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solidFill>
                  <a:srgbClr val="008F00"/>
                </a:solidFill>
                <a:latin typeface="Franklin Gothic Medium"/>
                <a:cs typeface="Franklin Gothic Medium"/>
              </a:rPr>
              <a:t>:</a:t>
            </a:r>
            <a:r>
              <a:rPr dirty="0" sz="1600" i="1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solidFill>
                  <a:srgbClr val="008F00"/>
                </a:solidFill>
                <a:latin typeface="Franklin Gothic Book"/>
                <a:cs typeface="Franklin Gothic Book"/>
              </a:rPr>
              <a:t>(a</a:t>
            </a:r>
            <a:r>
              <a:rPr dirty="0" sz="1600" i="1">
                <a:solidFill>
                  <a:srgbClr val="008F00"/>
                </a:solidFill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ogliamo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10">
                <a:latin typeface="Franklin Gothic Book"/>
                <a:cs typeface="Franklin Gothic Book"/>
              </a:rPr>
              <a:t> 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grandezza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endParaRPr sz="1600">
              <a:latin typeface="Franklin Gothic Book"/>
              <a:cs typeface="Franklin Gothic Book"/>
            </a:endParaRPr>
          </a:p>
          <a:p>
            <a:pPr marL="21971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3,5x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2,95x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“in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videnza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1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sommiamo:</a:t>
            </a:r>
            <a:endParaRPr sz="1600">
              <a:latin typeface="Franklin Gothic Book"/>
              <a:cs typeface="Franklin Gothic Book"/>
            </a:endParaRPr>
          </a:p>
          <a:p>
            <a:pPr marL="2146300">
              <a:lnSpc>
                <a:spcPct val="100000"/>
              </a:lnSpc>
              <a:spcBef>
                <a:spcPts val="680"/>
              </a:spcBef>
            </a:pP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(3,5+2,95)=6,45x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2349500" marR="1583690" indent="-2336800">
              <a:lnSpc>
                <a:spcPct val="135400"/>
              </a:lnSpc>
            </a:pPr>
            <a:r>
              <a:rPr dirty="0" sz="1600" i="1">
                <a:solidFill>
                  <a:srgbClr val="008F00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spc="-10" i="1">
                <a:solidFill>
                  <a:srgbClr val="008F00"/>
                </a:solidFill>
                <a:latin typeface="Franklin Gothic Medium"/>
                <a:cs typeface="Franklin Gothic Medium"/>
              </a:rPr>
              <a:t>b</a:t>
            </a:r>
            <a:r>
              <a:rPr dirty="0" sz="1600" spc="-10" i="1">
                <a:solidFill>
                  <a:srgbClr val="008F00"/>
                </a:solidFill>
                <a:latin typeface="Franklin Gothic Medium"/>
                <a:cs typeface="Franklin Gothic Medium"/>
              </a:rPr>
              <a:t>)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hann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grandezza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r>
              <a:rPr dirty="0" sz="1600" spc="-5">
                <a:latin typeface="Franklin Gothic Book"/>
                <a:cs typeface="Franklin Gothic Book"/>
              </a:rPr>
              <a:t> 3,5x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  <a:p>
            <a:pPr algn="just" marL="12700" marR="211454">
              <a:lnSpc>
                <a:spcPct val="132800"/>
              </a:lnSpc>
              <a:spcBef>
                <a:spcPts val="50"/>
              </a:spcBef>
            </a:pPr>
            <a:r>
              <a:rPr dirty="0" sz="1600" spc="-5">
                <a:latin typeface="Franklin Gothic Book"/>
                <a:cs typeface="Franklin Gothic Book"/>
              </a:rPr>
              <a:t>bisogn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esprimere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grandezza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esprimiamo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ù  </a:t>
            </a:r>
            <a:r>
              <a:rPr dirty="0" sz="1600" spc="-15">
                <a:latin typeface="Franklin Gothic Book"/>
                <a:cs typeface="Franklin Gothic Book"/>
              </a:rPr>
              <a:t>piccol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 </a:t>
            </a:r>
            <a:r>
              <a:rPr dirty="0" sz="1600" spc="-15">
                <a:latin typeface="Franklin Gothic Book"/>
                <a:cs typeface="Franklin Gothic Book"/>
              </a:rPr>
              <a:t>grand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2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=0,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8x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</a:t>
            </a:r>
            <a:r>
              <a:rPr dirty="0" sz="1600">
                <a:latin typeface="Franklin Gothic Book"/>
                <a:cs typeface="Franklin Gothic Book"/>
              </a:rPr>
              <a:t>i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usando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regola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preceden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20955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3,5x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</a:t>
            </a:r>
            <a:r>
              <a:rPr dirty="0" sz="1600" spc="-5">
                <a:latin typeface="Franklin Gothic Book"/>
                <a:cs typeface="Franklin Gothic Book"/>
              </a:rPr>
              <a:t>0,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8x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3,48</a:t>
            </a:r>
            <a:r>
              <a:rPr dirty="0" sz="1600">
                <a:latin typeface="Franklin Gothic Book"/>
                <a:cs typeface="Franklin Gothic Book"/>
              </a:rPr>
              <a:t>2 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825500" marR="234950" indent="-5080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,06x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1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</a:t>
            </a:r>
            <a:r>
              <a:rPr dirty="0" sz="1600" spc="-5">
                <a:latin typeface="Franklin Gothic Book"/>
                <a:cs typeface="Franklin Gothic Book"/>
              </a:rPr>
              <a:t>3,8x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,022x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o?)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991" y="6138671"/>
            <a:ext cx="444500" cy="228600"/>
          </a:xfrm>
          <a:custGeom>
            <a:avLst/>
            <a:gdLst/>
            <a:ahLst/>
            <a:cxnLst/>
            <a:rect l="l" t="t" r="r" b="b"/>
            <a:pathLst>
              <a:path w="444500" h="228600">
                <a:moveTo>
                  <a:pt x="330329" y="0"/>
                </a:moveTo>
                <a:lnTo>
                  <a:pt x="330329" y="57149"/>
                </a:lnTo>
                <a:lnTo>
                  <a:pt x="0" y="57149"/>
                </a:lnTo>
                <a:lnTo>
                  <a:pt x="0" y="171449"/>
                </a:lnTo>
                <a:lnTo>
                  <a:pt x="330329" y="171449"/>
                </a:lnTo>
                <a:lnTo>
                  <a:pt x="330329" y="228599"/>
                </a:lnTo>
                <a:lnTo>
                  <a:pt x="444500" y="114299"/>
                </a:lnTo>
                <a:lnTo>
                  <a:pt x="330329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9991" y="6138672"/>
            <a:ext cx="444500" cy="228600"/>
          </a:xfrm>
          <a:custGeom>
            <a:avLst/>
            <a:gdLst/>
            <a:ahLst/>
            <a:cxnLst/>
            <a:rect l="l" t="t" r="r" b="b"/>
            <a:pathLst>
              <a:path w="444500" h="228600">
                <a:moveTo>
                  <a:pt x="0" y="57150"/>
                </a:moveTo>
                <a:lnTo>
                  <a:pt x="330330" y="57150"/>
                </a:lnTo>
                <a:lnTo>
                  <a:pt x="330330" y="0"/>
                </a:lnTo>
                <a:lnTo>
                  <a:pt x="444500" y="114300"/>
                </a:lnTo>
                <a:lnTo>
                  <a:pt x="330330" y="228600"/>
                </a:lnTo>
                <a:lnTo>
                  <a:pt x="33033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52184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Moltiplicazioni</a:t>
            </a:r>
            <a:r>
              <a:rPr dirty="0" sz="1600" spc="1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 divisioni</a:t>
            </a:r>
            <a:r>
              <a:rPr dirty="0" sz="160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2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120" i="1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usano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regole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enze)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357115"/>
            <a:ext cx="102361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5042" y="2350908"/>
            <a:ext cx="5337810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(3,6x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sz="1600" spc="-5">
                <a:latin typeface="Franklin Gothic Book"/>
                <a:cs typeface="Franklin Gothic Book"/>
              </a:rPr>
              <a:t>)(2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(3,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1)(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7,5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7</a:t>
            </a:r>
            <a:endParaRPr baseline="26455" sz="1575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(6,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">
                <a:latin typeface="Franklin Gothic Book"/>
                <a:cs typeface="Franklin Gothic Book"/>
              </a:rPr>
              <a:t>(2,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(6,5/2,5)(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2,</a:t>
            </a:r>
            <a:r>
              <a:rPr dirty="0" sz="1600">
                <a:latin typeface="Franklin Gothic Book"/>
                <a:cs typeface="Franklin Gothic Book"/>
              </a:rPr>
              <a:t>6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26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1915" y="2357115"/>
            <a:ext cx="1314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841" y="3328808"/>
            <a:ext cx="267398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600" spc="-3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enz</a:t>
            </a:r>
            <a:r>
              <a:rPr dirty="0" sz="1600" i="1" u="heavy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(l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regola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FF2800"/>
                </a:solidFill>
                <a:latin typeface="Franklin Gothic Book"/>
                <a:cs typeface="Franklin Gothic Book"/>
              </a:rPr>
              <a:t>(</a:t>
            </a:r>
            <a:r>
              <a:rPr dirty="0" sz="1600" i="1">
                <a:solidFill>
                  <a:srgbClr val="FF2800"/>
                </a:solidFill>
                <a:latin typeface="Franklin Gothic Book"/>
                <a:cs typeface="Franklin Gothic Book"/>
              </a:rPr>
              <a:t>a</a:t>
            </a:r>
            <a:r>
              <a:rPr dirty="0" baseline="26455" sz="1575" spc="7" i="1">
                <a:solidFill>
                  <a:srgbClr val="FF2800"/>
                </a:solidFill>
                <a:latin typeface="Franklin Gothic Book"/>
                <a:cs typeface="Franklin Gothic Book"/>
              </a:rPr>
              <a:t>h</a:t>
            </a:r>
            <a:r>
              <a:rPr dirty="0" sz="1600" i="1">
                <a:solidFill>
                  <a:srgbClr val="FF2800"/>
                </a:solidFill>
                <a:latin typeface="Franklin Gothic Book"/>
                <a:cs typeface="Franklin Gothic Book"/>
              </a:rPr>
              <a:t>)</a:t>
            </a:r>
            <a:r>
              <a:rPr dirty="0" baseline="26455" sz="1575" spc="7" i="1">
                <a:solidFill>
                  <a:srgbClr val="FF2800"/>
                </a:solidFill>
                <a:latin typeface="Franklin Gothic Book"/>
                <a:cs typeface="Franklin Gothic Book"/>
              </a:rPr>
              <a:t>k</a:t>
            </a:r>
            <a:r>
              <a:rPr dirty="0" sz="1600" spc="-5" i="1">
                <a:solidFill>
                  <a:srgbClr val="FF2800"/>
                </a:solidFill>
                <a:latin typeface="Franklin Gothic Book"/>
                <a:cs typeface="Franklin Gothic Book"/>
              </a:rPr>
              <a:t>=</a:t>
            </a:r>
            <a:r>
              <a:rPr dirty="0" sz="1600" i="1">
                <a:solidFill>
                  <a:srgbClr val="FF2800"/>
                </a:solidFill>
                <a:latin typeface="Franklin Gothic Book"/>
                <a:cs typeface="Franklin Gothic Book"/>
              </a:rPr>
              <a:t>a</a:t>
            </a:r>
            <a:r>
              <a:rPr dirty="0" baseline="26455" sz="1575" i="1">
                <a:solidFill>
                  <a:srgbClr val="FF2800"/>
                </a:solidFill>
                <a:latin typeface="Franklin Gothic Book"/>
                <a:cs typeface="Franklin Gothic Book"/>
              </a:rPr>
              <a:t>h</a:t>
            </a:r>
            <a:r>
              <a:rPr dirty="0" baseline="26455" sz="1575" spc="7" i="1">
                <a:solidFill>
                  <a:srgbClr val="FF2800"/>
                </a:solidFill>
                <a:latin typeface="Franklin Gothic Book"/>
                <a:cs typeface="Franklin Gothic Book"/>
              </a:rPr>
              <a:t>k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5841" y="3995415"/>
            <a:ext cx="102361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1757" y="3989208"/>
            <a:ext cx="312674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(2,5x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2,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6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6,2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3442" y="4624208"/>
            <a:ext cx="633222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(Qua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(0,3</a:t>
            </a: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-3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3</a:t>
            </a:r>
            <a:r>
              <a:rPr dirty="0" sz="1600" spc="-5">
                <a:latin typeface="Franklin Gothic Book"/>
                <a:cs typeface="Franklin Gothic Book"/>
              </a:rPr>
              <a:t>(0,</a:t>
            </a:r>
            <a:r>
              <a:rPr dirty="0" sz="1600">
                <a:latin typeface="Franklin Gothic Book"/>
                <a:cs typeface="Franklin Gothic Book"/>
              </a:rPr>
              <a:t>4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4792" y="4614671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406506" y="0"/>
                </a:moveTo>
                <a:lnTo>
                  <a:pt x="406506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06506" y="171450"/>
                </a:lnTo>
                <a:lnTo>
                  <a:pt x="406506" y="228600"/>
                </a:lnTo>
                <a:lnTo>
                  <a:pt x="520700" y="114300"/>
                </a:lnTo>
                <a:lnTo>
                  <a:pt x="406506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4792" y="4614672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0" y="57150"/>
                </a:moveTo>
                <a:lnTo>
                  <a:pt x="406506" y="57150"/>
                </a:lnTo>
                <a:lnTo>
                  <a:pt x="406506" y="0"/>
                </a:lnTo>
                <a:lnTo>
                  <a:pt x="520699" y="114300"/>
                </a:lnTo>
                <a:lnTo>
                  <a:pt x="406506" y="228600"/>
                </a:lnTo>
                <a:lnTo>
                  <a:pt x="406506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6495" y="2226643"/>
            <a:ext cx="6300470" cy="127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2200">
              <a:lnSpc>
                <a:spcPct val="100000"/>
              </a:lnSpc>
              <a:tabLst>
                <a:tab pos="1286510" algn="l"/>
              </a:tabLst>
            </a:pPr>
            <a:r>
              <a:rPr dirty="0" sz="2000" spc="-10">
                <a:latin typeface="Franklin Gothic Medium"/>
                <a:cs typeface="Franklin Gothic Medium"/>
              </a:rPr>
              <a:t>I</a:t>
            </a:r>
            <a:r>
              <a:rPr dirty="0" sz="2000" spc="-10">
                <a:latin typeface="Franklin Gothic Medium"/>
                <a:cs typeface="Franklin Gothic Medium"/>
              </a:rPr>
              <a:t>	</a:t>
            </a:r>
            <a:r>
              <a:rPr dirty="0" sz="2000" spc="-15">
                <a:latin typeface="Franklin Gothic Medium"/>
                <a:cs typeface="Franklin Gothic Medium"/>
              </a:rPr>
              <a:t>numeri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reali</a:t>
            </a:r>
            <a:r>
              <a:rPr dirty="0" sz="2000" spc="-5">
                <a:latin typeface="Franklin Gothic Medium"/>
                <a:cs typeface="Franklin Gothic Medium"/>
              </a:rPr>
              <a:t> se</a:t>
            </a:r>
            <a:r>
              <a:rPr dirty="0" sz="2000" spc="45">
                <a:latin typeface="Franklin Gothic Medium"/>
                <a:cs typeface="Franklin Gothic Medium"/>
              </a:rPr>
              <a:t>r</a:t>
            </a:r>
            <a:r>
              <a:rPr dirty="0" sz="2000" spc="-25">
                <a:latin typeface="Franklin Gothic Medium"/>
                <a:cs typeface="Franklin Gothic Medium"/>
              </a:rPr>
              <a:t>v</a:t>
            </a:r>
            <a:r>
              <a:rPr dirty="0" sz="2000" spc="-15">
                <a:latin typeface="Franklin Gothic Medium"/>
                <a:cs typeface="Franklin Gothic Medium"/>
              </a:rPr>
              <a:t>ono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fare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misur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e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con</a:t>
            </a:r>
            <a:r>
              <a:rPr dirty="0" sz="2000" spc="-4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eggi.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Domanda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inale: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oltre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reali,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esis</a:t>
            </a:r>
            <a:r>
              <a:rPr dirty="0" sz="20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ono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altri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numeri?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4591" y="3395471"/>
            <a:ext cx="5943600" cy="340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495" y="1683083"/>
            <a:ext cx="7787640" cy="420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Numeri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complessi.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Supponiam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astrat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R="555625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5" i="1">
                <a:latin typeface="Franklin Gothic Medium"/>
                <a:cs typeface="Franklin Gothic Medium"/>
              </a:rPr>
              <a:t>esi</a:t>
            </a:r>
            <a:r>
              <a:rPr dirty="0" sz="1600" spc="10" i="1">
                <a:latin typeface="Franklin Gothic Medium"/>
                <a:cs typeface="Franklin Gothic Medium"/>
              </a:rPr>
              <a:t>s</a:t>
            </a:r>
            <a:r>
              <a:rPr dirty="0" sz="1600" spc="-35" i="1">
                <a:latin typeface="Franklin Gothic Medium"/>
                <a:cs typeface="Franklin Gothic Medium"/>
              </a:rPr>
              <a:t>t</a:t>
            </a:r>
            <a:r>
              <a:rPr dirty="0" sz="1600" i="1"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un</a:t>
            </a:r>
            <a:r>
              <a:rPr dirty="0" sz="1600" spc="-5" i="1">
                <a:latin typeface="Franklin Gothic Medium"/>
                <a:cs typeface="Franklin Gothic Medium"/>
              </a:rPr>
              <a:t> numer</a:t>
            </a:r>
            <a:r>
              <a:rPr dirty="0" sz="1600" i="1">
                <a:latin typeface="Franklin Gothic Medium"/>
                <a:cs typeface="Franklin Gothic Medium"/>
              </a:rPr>
              <a:t>o </a:t>
            </a:r>
            <a:r>
              <a:rPr dirty="0" sz="1600" spc="-5" i="1">
                <a:latin typeface="Franklin Gothic Medium"/>
                <a:cs typeface="Franklin Gothic Medium"/>
              </a:rPr>
              <a:t>real</a:t>
            </a:r>
            <a:r>
              <a:rPr dirty="0" sz="1600" i="1">
                <a:latin typeface="Franklin Gothic Medium"/>
                <a:cs typeface="Franklin Gothic Medium"/>
              </a:rPr>
              <a:t>e n che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soddisfa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l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relazion</a:t>
            </a:r>
            <a:r>
              <a:rPr dirty="0" sz="1600" i="1">
                <a:latin typeface="Franklin Gothic Medium"/>
                <a:cs typeface="Franklin Gothic Medium"/>
              </a:rPr>
              <a:t>e seguen</a:t>
            </a:r>
            <a:r>
              <a:rPr dirty="0" sz="1600" spc="-25" i="1">
                <a:latin typeface="Franklin Gothic Medium"/>
                <a:cs typeface="Franklin Gothic Medium"/>
              </a:rPr>
              <a:t>t</a:t>
            </a:r>
            <a:r>
              <a:rPr dirty="0" sz="1600" i="1">
                <a:latin typeface="Franklin Gothic Medium"/>
                <a:cs typeface="Franklin Gothic Medium"/>
              </a:rPr>
              <a:t>e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n</a:t>
            </a:r>
            <a:r>
              <a:rPr dirty="0" baseline="26455" sz="1575" spc="7" i="1">
                <a:latin typeface="Franklin Gothic Medium"/>
                <a:cs typeface="Franklin Gothic Medium"/>
              </a:rPr>
              <a:t>2</a:t>
            </a:r>
            <a:r>
              <a:rPr dirty="0" sz="1600" spc="-5" i="1">
                <a:latin typeface="Franklin Gothic Medium"/>
                <a:cs typeface="Franklin Gothic Medium"/>
              </a:rPr>
              <a:t>+1</a:t>
            </a:r>
            <a:r>
              <a:rPr dirty="0" sz="1600" i="1">
                <a:latin typeface="Franklin Gothic Medium"/>
                <a:cs typeface="Franklin Gothic Medium"/>
              </a:rPr>
              <a:t>= 0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?</a:t>
            </a:r>
            <a:endParaRPr sz="1600">
              <a:latin typeface="Franklin Gothic Book"/>
              <a:cs typeface="Franklin Gothic Book"/>
            </a:endParaRPr>
          </a:p>
          <a:p>
            <a:pPr marL="12700" marR="38100">
              <a:lnSpc>
                <a:spcPts val="2600"/>
              </a:lnSpc>
              <a:spcBef>
                <a:spcPts val="10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risposta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é </a:t>
            </a:r>
            <a:r>
              <a:rPr dirty="0" sz="1600" spc="-15">
                <a:latin typeface="Franklin Gothic Medium"/>
                <a:cs typeface="Franklin Gothic Medium"/>
              </a:rPr>
              <a:t>N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1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ze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= 0</a:t>
            </a:r>
            <a:r>
              <a:rPr dirty="0" sz="1600" spc="-5">
                <a:latin typeface="Franklin Gothic Book"/>
                <a:cs typeface="Franklin Gothic Book"/>
              </a:rPr>
              <a:t>),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  </a:t>
            </a:r>
            <a:r>
              <a:rPr dirty="0" sz="1600" spc="-10">
                <a:latin typeface="Franklin Gothic Book"/>
                <a:cs typeface="Franklin Gothic Book"/>
              </a:rPr>
              <a:t>dà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ze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necessario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considerare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 spc="-40">
                <a:latin typeface="Franklin Gothic Book"/>
                <a:cs typeface="Franklin Gothic Book"/>
              </a:rPr>
              <a:t>i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: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numeri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complessi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(senz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isic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moderna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trattare).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311785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n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1</a:t>
            </a:r>
            <a:r>
              <a:rPr dirty="0" sz="1600">
                <a:latin typeface="Franklin Gothic Book"/>
                <a:cs typeface="Franklin Gothic Book"/>
              </a:rPr>
              <a:t>= 0,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iniam</a:t>
            </a:r>
            <a:r>
              <a:rPr dirty="0" sz="1600">
                <a:latin typeface="Franklin Gothic Book"/>
                <a:cs typeface="Franklin Gothic Book"/>
              </a:rPr>
              <a:t>o  </a:t>
            </a:r>
            <a:r>
              <a:rPr dirty="0" sz="1600" spc="-10">
                <a:latin typeface="Franklin Gothic Medium"/>
                <a:cs typeface="Franklin Gothic Medium"/>
              </a:rPr>
              <a:t>l’unità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immaginaria</a:t>
            </a:r>
            <a:r>
              <a:rPr dirty="0" sz="1600" spc="-2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e: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-1 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>
                <a:latin typeface="Franklin Gothic Book"/>
                <a:cs typeface="Franklin Gothic Book"/>
              </a:rPr>
              <a:t>i =</a:t>
            </a:r>
            <a:r>
              <a:rPr dirty="0" sz="1600" spc="-5">
                <a:latin typeface="Franklin Gothic Book"/>
                <a:cs typeface="Franklin Gothic Book"/>
              </a:rPr>
              <a:t> (-1</a:t>
            </a:r>
            <a:r>
              <a:rPr dirty="0" sz="1600" spc="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6731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soluzion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dell’equazione</a:t>
            </a:r>
            <a:r>
              <a:rPr dirty="0" sz="1600" spc="-25">
                <a:latin typeface="Franklin Gothic Medium"/>
                <a:cs typeface="Franklin Gothic Medium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n</a:t>
            </a:r>
            <a:r>
              <a:rPr dirty="0" baseline="26455" sz="1575" spc="7" i="1">
                <a:latin typeface="Franklin Gothic Medium"/>
                <a:cs typeface="Franklin Gothic Medium"/>
              </a:rPr>
              <a:t>2</a:t>
            </a:r>
            <a:r>
              <a:rPr dirty="0" sz="1600" spc="-5" i="1">
                <a:latin typeface="Franklin Gothic Medium"/>
                <a:cs typeface="Franklin Gothic Medium"/>
              </a:rPr>
              <a:t>+1</a:t>
            </a:r>
            <a:r>
              <a:rPr dirty="0" sz="1600" i="1">
                <a:latin typeface="Franklin Gothic Medium"/>
                <a:cs typeface="Franklin Gothic Medium"/>
              </a:rPr>
              <a:t>= 0  </a:t>
            </a:r>
            <a:r>
              <a:rPr dirty="0" sz="1600">
                <a:latin typeface="Franklin Gothic Medium"/>
                <a:cs typeface="Franklin Gothic Medium"/>
              </a:rPr>
              <a:t>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oprio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immaginario</a:t>
            </a:r>
            <a:r>
              <a:rPr dirty="0" sz="1600" spc="-2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 =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495" y="1856259"/>
            <a:ext cx="7750809" cy="350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9055">
              <a:lnSpc>
                <a:spcPct val="1354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Medium"/>
                <a:cs typeface="Franklin Gothic Medium"/>
              </a:rPr>
              <a:t>compless</a:t>
            </a:r>
            <a:r>
              <a:rPr dirty="0" sz="1600" spc="-15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immaginari</a:t>
            </a:r>
            <a:r>
              <a:rPr dirty="0" sz="160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icien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dell’unità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immaginaria.</a:t>
            </a:r>
            <a:endParaRPr sz="1600">
              <a:latin typeface="Franklin Gothic Book"/>
              <a:cs typeface="Franklin Gothic Book"/>
            </a:endParaRPr>
          </a:p>
          <a:p>
            <a:pPr marL="1181100">
              <a:lnSpc>
                <a:spcPct val="100000"/>
              </a:lnSpc>
              <a:spcBef>
                <a:spcPts val="680"/>
              </a:spcBef>
              <a:tabLst>
                <a:tab pos="4902835" algn="l"/>
              </a:tabLst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pless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i="1">
                <a:latin typeface="Franklin Gothic Medium"/>
                <a:cs typeface="Franklin Gothic Medium"/>
              </a:rPr>
              <a:t>z =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i="1">
                <a:latin typeface="Franklin Gothic Medium"/>
                <a:cs typeface="Franklin Gothic Medium"/>
              </a:rPr>
              <a:t> +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5" i="1">
                <a:latin typeface="Franklin Gothic Medium"/>
                <a:cs typeface="Franklin Gothic Medium"/>
              </a:rPr>
              <a:t>ib.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z = 3 +</a:t>
            </a:r>
            <a:r>
              <a:rPr dirty="0" sz="1600" spc="-5">
                <a:latin typeface="Franklin Gothic Book"/>
                <a:cs typeface="Franklin Gothic Book"/>
              </a:rPr>
              <a:t> 2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z = 4 – 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plessi</a:t>
            </a:r>
            <a:r>
              <a:rPr dirty="0" sz="1600" spc="-5">
                <a:latin typeface="Franklin Gothic Book"/>
                <a:cs typeface="Franklin Gothic Book"/>
              </a:rPr>
              <a:t>;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z =</a:t>
            </a:r>
            <a:r>
              <a:rPr dirty="0" sz="1600" spc="-5">
                <a:latin typeface="Franklin Gothic Book"/>
                <a:cs typeface="Franklin Gothic Book"/>
              </a:rPr>
              <a:t> 2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z =</a:t>
            </a:r>
            <a:r>
              <a:rPr dirty="0" sz="1600" spc="-5">
                <a:latin typeface="Franklin Gothic Book"/>
                <a:cs typeface="Franklin Gothic Book"/>
              </a:rPr>
              <a:t> (3i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immaginar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puri.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viden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coe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icien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 </a:t>
            </a:r>
            <a:r>
              <a:rPr dirty="0" sz="1600" spc="-10">
                <a:latin typeface="Franklin Gothic Book"/>
                <a:cs typeface="Franklin Gothic Book"/>
              </a:rPr>
              <a:t>dell’unità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immaginari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ze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993900" marR="919480" indent="-1524000">
              <a:lnSpc>
                <a:spcPct val="130200"/>
              </a:lnSpc>
            </a:pPr>
            <a:r>
              <a:rPr dirty="0" sz="1600" spc="-180">
                <a:solidFill>
                  <a:srgbClr val="9412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’osse</a:t>
            </a:r>
            <a:r>
              <a:rPr dirty="0" sz="16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azione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nume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complesso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esser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reale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perm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disegnare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lo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hema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segue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3669791" y="3166872"/>
            <a:ext cx="3733800" cy="2819400"/>
          </a:xfrm>
          <a:custGeom>
            <a:avLst/>
            <a:gdLst/>
            <a:ahLst/>
            <a:cxnLst/>
            <a:rect l="l" t="t" r="r" b="b"/>
            <a:pathLst>
              <a:path w="3733800" h="2819400">
                <a:moveTo>
                  <a:pt x="1866900" y="0"/>
                </a:moveTo>
                <a:lnTo>
                  <a:pt x="1713785" y="4673"/>
                </a:lnTo>
                <a:lnTo>
                  <a:pt x="1564079" y="18450"/>
                </a:lnTo>
                <a:lnTo>
                  <a:pt x="1418262" y="40969"/>
                </a:lnTo>
                <a:lnTo>
                  <a:pt x="1276815" y="71867"/>
                </a:lnTo>
                <a:lnTo>
                  <a:pt x="1140218" y="110781"/>
                </a:lnTo>
                <a:lnTo>
                  <a:pt x="1008952" y="157348"/>
                </a:lnTo>
                <a:lnTo>
                  <a:pt x="883497" y="211205"/>
                </a:lnTo>
                <a:lnTo>
                  <a:pt x="764333" y="271990"/>
                </a:lnTo>
                <a:lnTo>
                  <a:pt x="651941" y="339339"/>
                </a:lnTo>
                <a:lnTo>
                  <a:pt x="546802" y="412891"/>
                </a:lnTo>
                <a:lnTo>
                  <a:pt x="449396" y="492282"/>
                </a:lnTo>
                <a:lnTo>
                  <a:pt x="360203" y="577149"/>
                </a:lnTo>
                <a:lnTo>
                  <a:pt x="279704" y="667130"/>
                </a:lnTo>
                <a:lnTo>
                  <a:pt x="208380" y="761861"/>
                </a:lnTo>
                <a:lnTo>
                  <a:pt x="146710" y="860981"/>
                </a:lnTo>
                <a:lnTo>
                  <a:pt x="95175" y="964125"/>
                </a:lnTo>
                <a:lnTo>
                  <a:pt x="54257" y="1070932"/>
                </a:lnTo>
                <a:lnTo>
                  <a:pt x="24434" y="1181039"/>
                </a:lnTo>
                <a:lnTo>
                  <a:pt x="6188" y="1294082"/>
                </a:lnTo>
                <a:lnTo>
                  <a:pt x="0" y="1409700"/>
                </a:lnTo>
                <a:lnTo>
                  <a:pt x="6188" y="1525317"/>
                </a:lnTo>
                <a:lnTo>
                  <a:pt x="24434" y="1638360"/>
                </a:lnTo>
                <a:lnTo>
                  <a:pt x="54257" y="1748467"/>
                </a:lnTo>
                <a:lnTo>
                  <a:pt x="95175" y="1855274"/>
                </a:lnTo>
                <a:lnTo>
                  <a:pt x="146710" y="1958418"/>
                </a:lnTo>
                <a:lnTo>
                  <a:pt x="208380" y="2057538"/>
                </a:lnTo>
                <a:lnTo>
                  <a:pt x="279704" y="2152269"/>
                </a:lnTo>
                <a:lnTo>
                  <a:pt x="360203" y="2242250"/>
                </a:lnTo>
                <a:lnTo>
                  <a:pt x="449396" y="2327117"/>
                </a:lnTo>
                <a:lnTo>
                  <a:pt x="546802" y="2406508"/>
                </a:lnTo>
                <a:lnTo>
                  <a:pt x="651941" y="2480060"/>
                </a:lnTo>
                <a:lnTo>
                  <a:pt x="764333" y="2547409"/>
                </a:lnTo>
                <a:lnTo>
                  <a:pt x="883497" y="2608194"/>
                </a:lnTo>
                <a:lnTo>
                  <a:pt x="1008952" y="2662051"/>
                </a:lnTo>
                <a:lnTo>
                  <a:pt x="1140218" y="2708618"/>
                </a:lnTo>
                <a:lnTo>
                  <a:pt x="1276815" y="2747532"/>
                </a:lnTo>
                <a:lnTo>
                  <a:pt x="1418262" y="2778430"/>
                </a:lnTo>
                <a:lnTo>
                  <a:pt x="1564079" y="2800949"/>
                </a:lnTo>
                <a:lnTo>
                  <a:pt x="1713785" y="2814726"/>
                </a:lnTo>
                <a:lnTo>
                  <a:pt x="1866900" y="2819400"/>
                </a:lnTo>
                <a:lnTo>
                  <a:pt x="2020014" y="2814726"/>
                </a:lnTo>
                <a:lnTo>
                  <a:pt x="2169721" y="2800949"/>
                </a:lnTo>
                <a:lnTo>
                  <a:pt x="2315537" y="2778430"/>
                </a:lnTo>
                <a:lnTo>
                  <a:pt x="2456984" y="2747532"/>
                </a:lnTo>
                <a:lnTo>
                  <a:pt x="2593581" y="2708618"/>
                </a:lnTo>
                <a:lnTo>
                  <a:pt x="2724848" y="2662051"/>
                </a:lnTo>
                <a:lnTo>
                  <a:pt x="2850303" y="2608194"/>
                </a:lnTo>
                <a:lnTo>
                  <a:pt x="2969467" y="2547409"/>
                </a:lnTo>
                <a:lnTo>
                  <a:pt x="3081858" y="2480060"/>
                </a:lnTo>
                <a:lnTo>
                  <a:pt x="3186997" y="2406508"/>
                </a:lnTo>
                <a:lnTo>
                  <a:pt x="3284404" y="2327117"/>
                </a:lnTo>
                <a:lnTo>
                  <a:pt x="3373596" y="2242250"/>
                </a:lnTo>
                <a:lnTo>
                  <a:pt x="3454095" y="2152269"/>
                </a:lnTo>
                <a:lnTo>
                  <a:pt x="3525420" y="2057538"/>
                </a:lnTo>
                <a:lnTo>
                  <a:pt x="3587089" y="1958418"/>
                </a:lnTo>
                <a:lnTo>
                  <a:pt x="3638624" y="1855274"/>
                </a:lnTo>
                <a:lnTo>
                  <a:pt x="3679542" y="1748467"/>
                </a:lnTo>
                <a:lnTo>
                  <a:pt x="3709365" y="1638360"/>
                </a:lnTo>
                <a:lnTo>
                  <a:pt x="3727611" y="1525317"/>
                </a:lnTo>
                <a:lnTo>
                  <a:pt x="3733800" y="1409700"/>
                </a:lnTo>
                <a:lnTo>
                  <a:pt x="3727611" y="1294082"/>
                </a:lnTo>
                <a:lnTo>
                  <a:pt x="3709365" y="1181039"/>
                </a:lnTo>
                <a:lnTo>
                  <a:pt x="3679542" y="1070932"/>
                </a:lnTo>
                <a:lnTo>
                  <a:pt x="3638624" y="964125"/>
                </a:lnTo>
                <a:lnTo>
                  <a:pt x="3587089" y="860981"/>
                </a:lnTo>
                <a:lnTo>
                  <a:pt x="3525420" y="761861"/>
                </a:lnTo>
                <a:lnTo>
                  <a:pt x="3454095" y="667130"/>
                </a:lnTo>
                <a:lnTo>
                  <a:pt x="3373596" y="577149"/>
                </a:lnTo>
                <a:lnTo>
                  <a:pt x="3284404" y="492282"/>
                </a:lnTo>
                <a:lnTo>
                  <a:pt x="3186997" y="412891"/>
                </a:lnTo>
                <a:lnTo>
                  <a:pt x="3081858" y="339339"/>
                </a:lnTo>
                <a:lnTo>
                  <a:pt x="2969467" y="271990"/>
                </a:lnTo>
                <a:lnTo>
                  <a:pt x="2850303" y="211205"/>
                </a:lnTo>
                <a:lnTo>
                  <a:pt x="2724848" y="157348"/>
                </a:lnTo>
                <a:lnTo>
                  <a:pt x="2593581" y="110781"/>
                </a:lnTo>
                <a:lnTo>
                  <a:pt x="2456984" y="71867"/>
                </a:lnTo>
                <a:lnTo>
                  <a:pt x="2315537" y="40969"/>
                </a:lnTo>
                <a:lnTo>
                  <a:pt x="2169721" y="18450"/>
                </a:lnTo>
                <a:lnTo>
                  <a:pt x="2020014" y="4673"/>
                </a:lnTo>
                <a:lnTo>
                  <a:pt x="1866900" y="0"/>
                </a:lnTo>
                <a:close/>
              </a:path>
            </a:pathLst>
          </a:custGeom>
          <a:solidFill>
            <a:srgbClr val="427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69791" y="3166872"/>
            <a:ext cx="3733800" cy="2819400"/>
          </a:xfrm>
          <a:custGeom>
            <a:avLst/>
            <a:gdLst/>
            <a:ahLst/>
            <a:cxnLst/>
            <a:rect l="l" t="t" r="r" b="b"/>
            <a:pathLst>
              <a:path w="3733800" h="2819400">
                <a:moveTo>
                  <a:pt x="0" y="1409700"/>
                </a:moveTo>
                <a:lnTo>
                  <a:pt x="6188" y="1294082"/>
                </a:lnTo>
                <a:lnTo>
                  <a:pt x="24434" y="1181039"/>
                </a:lnTo>
                <a:lnTo>
                  <a:pt x="54257" y="1070932"/>
                </a:lnTo>
                <a:lnTo>
                  <a:pt x="95175" y="964125"/>
                </a:lnTo>
                <a:lnTo>
                  <a:pt x="146710" y="860981"/>
                </a:lnTo>
                <a:lnTo>
                  <a:pt x="208380" y="761861"/>
                </a:lnTo>
                <a:lnTo>
                  <a:pt x="279704" y="667130"/>
                </a:lnTo>
                <a:lnTo>
                  <a:pt x="360203" y="577149"/>
                </a:lnTo>
                <a:lnTo>
                  <a:pt x="449396" y="492282"/>
                </a:lnTo>
                <a:lnTo>
                  <a:pt x="546802" y="412891"/>
                </a:lnTo>
                <a:lnTo>
                  <a:pt x="651941" y="339339"/>
                </a:lnTo>
                <a:lnTo>
                  <a:pt x="764333" y="271990"/>
                </a:lnTo>
                <a:lnTo>
                  <a:pt x="883496" y="211205"/>
                </a:lnTo>
                <a:lnTo>
                  <a:pt x="1008952" y="157348"/>
                </a:lnTo>
                <a:lnTo>
                  <a:pt x="1140218" y="110781"/>
                </a:lnTo>
                <a:lnTo>
                  <a:pt x="1276815" y="71867"/>
                </a:lnTo>
                <a:lnTo>
                  <a:pt x="1418262" y="40969"/>
                </a:lnTo>
                <a:lnTo>
                  <a:pt x="1564079" y="18450"/>
                </a:lnTo>
                <a:lnTo>
                  <a:pt x="1713785" y="4673"/>
                </a:lnTo>
                <a:lnTo>
                  <a:pt x="1866900" y="0"/>
                </a:lnTo>
                <a:lnTo>
                  <a:pt x="2020014" y="4673"/>
                </a:lnTo>
                <a:lnTo>
                  <a:pt x="2169720" y="18450"/>
                </a:lnTo>
                <a:lnTo>
                  <a:pt x="2315537" y="40969"/>
                </a:lnTo>
                <a:lnTo>
                  <a:pt x="2456984" y="71867"/>
                </a:lnTo>
                <a:lnTo>
                  <a:pt x="2593581" y="110781"/>
                </a:lnTo>
                <a:lnTo>
                  <a:pt x="2724847" y="157348"/>
                </a:lnTo>
                <a:lnTo>
                  <a:pt x="2850303" y="211205"/>
                </a:lnTo>
                <a:lnTo>
                  <a:pt x="2969466" y="271990"/>
                </a:lnTo>
                <a:lnTo>
                  <a:pt x="3081858" y="339339"/>
                </a:lnTo>
                <a:lnTo>
                  <a:pt x="3186997" y="412891"/>
                </a:lnTo>
                <a:lnTo>
                  <a:pt x="3284403" y="492282"/>
                </a:lnTo>
                <a:lnTo>
                  <a:pt x="3373596" y="577149"/>
                </a:lnTo>
                <a:lnTo>
                  <a:pt x="3454095" y="667130"/>
                </a:lnTo>
                <a:lnTo>
                  <a:pt x="3525419" y="761861"/>
                </a:lnTo>
                <a:lnTo>
                  <a:pt x="3587089" y="860981"/>
                </a:lnTo>
                <a:lnTo>
                  <a:pt x="3638624" y="964125"/>
                </a:lnTo>
                <a:lnTo>
                  <a:pt x="3679542" y="1070932"/>
                </a:lnTo>
                <a:lnTo>
                  <a:pt x="3709365" y="1181039"/>
                </a:lnTo>
                <a:lnTo>
                  <a:pt x="3727611" y="1294082"/>
                </a:lnTo>
                <a:lnTo>
                  <a:pt x="3733800" y="1409700"/>
                </a:lnTo>
                <a:lnTo>
                  <a:pt x="3727611" y="1525317"/>
                </a:lnTo>
                <a:lnTo>
                  <a:pt x="3709365" y="1638360"/>
                </a:lnTo>
                <a:lnTo>
                  <a:pt x="3679543" y="1748467"/>
                </a:lnTo>
                <a:lnTo>
                  <a:pt x="3638624" y="1855274"/>
                </a:lnTo>
                <a:lnTo>
                  <a:pt x="3587090" y="1958418"/>
                </a:lnTo>
                <a:lnTo>
                  <a:pt x="3525420" y="2057538"/>
                </a:lnTo>
                <a:lnTo>
                  <a:pt x="3454095" y="2152269"/>
                </a:lnTo>
                <a:lnTo>
                  <a:pt x="3373597" y="2242250"/>
                </a:lnTo>
                <a:lnTo>
                  <a:pt x="3284404" y="2327117"/>
                </a:lnTo>
                <a:lnTo>
                  <a:pt x="3186998" y="2406508"/>
                </a:lnTo>
                <a:lnTo>
                  <a:pt x="3081859" y="2480060"/>
                </a:lnTo>
                <a:lnTo>
                  <a:pt x="2969467" y="2547409"/>
                </a:lnTo>
                <a:lnTo>
                  <a:pt x="2850303" y="2608194"/>
                </a:lnTo>
                <a:lnTo>
                  <a:pt x="2724848" y="2662051"/>
                </a:lnTo>
                <a:lnTo>
                  <a:pt x="2593582" y="2708618"/>
                </a:lnTo>
                <a:lnTo>
                  <a:pt x="2456985" y="2747532"/>
                </a:lnTo>
                <a:lnTo>
                  <a:pt x="2315538" y="2778430"/>
                </a:lnTo>
                <a:lnTo>
                  <a:pt x="2169721" y="2800949"/>
                </a:lnTo>
                <a:lnTo>
                  <a:pt x="2020015" y="2814726"/>
                </a:lnTo>
                <a:lnTo>
                  <a:pt x="1866900" y="2819400"/>
                </a:lnTo>
                <a:lnTo>
                  <a:pt x="1713785" y="2814726"/>
                </a:lnTo>
                <a:lnTo>
                  <a:pt x="1564079" y="2800949"/>
                </a:lnTo>
                <a:lnTo>
                  <a:pt x="1418262" y="2778430"/>
                </a:lnTo>
                <a:lnTo>
                  <a:pt x="1276815" y="2747532"/>
                </a:lnTo>
                <a:lnTo>
                  <a:pt x="1140218" y="2708618"/>
                </a:lnTo>
                <a:lnTo>
                  <a:pt x="1008952" y="2662051"/>
                </a:lnTo>
                <a:lnTo>
                  <a:pt x="883496" y="2608194"/>
                </a:lnTo>
                <a:lnTo>
                  <a:pt x="764333" y="2547409"/>
                </a:lnTo>
                <a:lnTo>
                  <a:pt x="651941" y="2480060"/>
                </a:lnTo>
                <a:lnTo>
                  <a:pt x="546802" y="2406508"/>
                </a:lnTo>
                <a:lnTo>
                  <a:pt x="449396" y="2327117"/>
                </a:lnTo>
                <a:lnTo>
                  <a:pt x="360203" y="2242250"/>
                </a:lnTo>
                <a:lnTo>
                  <a:pt x="279704" y="2152269"/>
                </a:lnTo>
                <a:lnTo>
                  <a:pt x="208380" y="2057538"/>
                </a:lnTo>
                <a:lnTo>
                  <a:pt x="146710" y="1958418"/>
                </a:lnTo>
                <a:lnTo>
                  <a:pt x="95175" y="1855274"/>
                </a:lnTo>
                <a:lnTo>
                  <a:pt x="54257" y="1748467"/>
                </a:lnTo>
                <a:lnTo>
                  <a:pt x="24434" y="1638360"/>
                </a:lnTo>
                <a:lnTo>
                  <a:pt x="6188" y="1525317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03191" y="3547871"/>
            <a:ext cx="3124200" cy="2133600"/>
          </a:xfrm>
          <a:custGeom>
            <a:avLst/>
            <a:gdLst/>
            <a:ahLst/>
            <a:cxnLst/>
            <a:rect l="l" t="t" r="r" b="b"/>
            <a:pathLst>
              <a:path w="3124200" h="2133600">
                <a:moveTo>
                  <a:pt x="1562100" y="0"/>
                </a:moveTo>
                <a:lnTo>
                  <a:pt x="1433983" y="3536"/>
                </a:lnTo>
                <a:lnTo>
                  <a:pt x="1308719" y="13962"/>
                </a:lnTo>
                <a:lnTo>
                  <a:pt x="1186709" y="31003"/>
                </a:lnTo>
                <a:lnTo>
                  <a:pt x="1068355" y="54386"/>
                </a:lnTo>
                <a:lnTo>
                  <a:pt x="954060" y="83834"/>
                </a:lnTo>
                <a:lnTo>
                  <a:pt x="844225" y="119074"/>
                </a:lnTo>
                <a:lnTo>
                  <a:pt x="739252" y="159830"/>
                </a:lnTo>
                <a:lnTo>
                  <a:pt x="639544" y="205830"/>
                </a:lnTo>
                <a:lnTo>
                  <a:pt x="545502" y="256797"/>
                </a:lnTo>
                <a:lnTo>
                  <a:pt x="457528" y="312458"/>
                </a:lnTo>
                <a:lnTo>
                  <a:pt x="376025" y="372537"/>
                </a:lnTo>
                <a:lnTo>
                  <a:pt x="301394" y="436761"/>
                </a:lnTo>
                <a:lnTo>
                  <a:pt x="234038" y="504854"/>
                </a:lnTo>
                <a:lnTo>
                  <a:pt x="174358" y="576543"/>
                </a:lnTo>
                <a:lnTo>
                  <a:pt x="122757" y="651552"/>
                </a:lnTo>
                <a:lnTo>
                  <a:pt x="79636" y="729608"/>
                </a:lnTo>
                <a:lnTo>
                  <a:pt x="45398" y="810435"/>
                </a:lnTo>
                <a:lnTo>
                  <a:pt x="20445" y="893759"/>
                </a:lnTo>
                <a:lnTo>
                  <a:pt x="5178" y="979305"/>
                </a:lnTo>
                <a:lnTo>
                  <a:pt x="0" y="1066800"/>
                </a:lnTo>
                <a:lnTo>
                  <a:pt x="5178" y="1154294"/>
                </a:lnTo>
                <a:lnTo>
                  <a:pt x="20445" y="1239840"/>
                </a:lnTo>
                <a:lnTo>
                  <a:pt x="45398" y="1323164"/>
                </a:lnTo>
                <a:lnTo>
                  <a:pt x="79636" y="1403991"/>
                </a:lnTo>
                <a:lnTo>
                  <a:pt x="122757" y="1482046"/>
                </a:lnTo>
                <a:lnTo>
                  <a:pt x="174358" y="1557055"/>
                </a:lnTo>
                <a:lnTo>
                  <a:pt x="234038" y="1628744"/>
                </a:lnTo>
                <a:lnTo>
                  <a:pt x="301394" y="1696838"/>
                </a:lnTo>
                <a:lnTo>
                  <a:pt x="376025" y="1761061"/>
                </a:lnTo>
                <a:lnTo>
                  <a:pt x="457528" y="1821141"/>
                </a:lnTo>
                <a:lnTo>
                  <a:pt x="545502" y="1876802"/>
                </a:lnTo>
                <a:lnTo>
                  <a:pt x="639544" y="1927769"/>
                </a:lnTo>
                <a:lnTo>
                  <a:pt x="739252" y="1973768"/>
                </a:lnTo>
                <a:lnTo>
                  <a:pt x="844225" y="2014525"/>
                </a:lnTo>
                <a:lnTo>
                  <a:pt x="954060" y="2049765"/>
                </a:lnTo>
                <a:lnTo>
                  <a:pt x="1068355" y="2079213"/>
                </a:lnTo>
                <a:lnTo>
                  <a:pt x="1186709" y="2102595"/>
                </a:lnTo>
                <a:lnTo>
                  <a:pt x="1308719" y="2119637"/>
                </a:lnTo>
                <a:lnTo>
                  <a:pt x="1433983" y="2130063"/>
                </a:lnTo>
                <a:lnTo>
                  <a:pt x="1562100" y="2133600"/>
                </a:lnTo>
                <a:lnTo>
                  <a:pt x="1690216" y="2130063"/>
                </a:lnTo>
                <a:lnTo>
                  <a:pt x="1815480" y="2119637"/>
                </a:lnTo>
                <a:lnTo>
                  <a:pt x="1937491" y="2102595"/>
                </a:lnTo>
                <a:lnTo>
                  <a:pt x="2055844" y="2079213"/>
                </a:lnTo>
                <a:lnTo>
                  <a:pt x="2170140" y="2049765"/>
                </a:lnTo>
                <a:lnTo>
                  <a:pt x="2279975" y="2014525"/>
                </a:lnTo>
                <a:lnTo>
                  <a:pt x="2384948" y="1973768"/>
                </a:lnTo>
                <a:lnTo>
                  <a:pt x="2484656" y="1927769"/>
                </a:lnTo>
                <a:lnTo>
                  <a:pt x="2578698" y="1876802"/>
                </a:lnTo>
                <a:lnTo>
                  <a:pt x="2666671" y="1821141"/>
                </a:lnTo>
                <a:lnTo>
                  <a:pt x="2748174" y="1761061"/>
                </a:lnTo>
                <a:lnTo>
                  <a:pt x="2822805" y="1696838"/>
                </a:lnTo>
                <a:lnTo>
                  <a:pt x="2890161" y="1628744"/>
                </a:lnTo>
                <a:lnTo>
                  <a:pt x="2949841" y="1557055"/>
                </a:lnTo>
                <a:lnTo>
                  <a:pt x="3001442" y="1482046"/>
                </a:lnTo>
                <a:lnTo>
                  <a:pt x="3044563" y="1403991"/>
                </a:lnTo>
                <a:lnTo>
                  <a:pt x="3078801" y="1323164"/>
                </a:lnTo>
                <a:lnTo>
                  <a:pt x="3103754" y="1239840"/>
                </a:lnTo>
                <a:lnTo>
                  <a:pt x="3119021" y="1154294"/>
                </a:lnTo>
                <a:lnTo>
                  <a:pt x="3124200" y="1066800"/>
                </a:lnTo>
                <a:lnTo>
                  <a:pt x="3119021" y="979305"/>
                </a:lnTo>
                <a:lnTo>
                  <a:pt x="3103754" y="893759"/>
                </a:lnTo>
                <a:lnTo>
                  <a:pt x="3078801" y="810435"/>
                </a:lnTo>
                <a:lnTo>
                  <a:pt x="3044563" y="729608"/>
                </a:lnTo>
                <a:lnTo>
                  <a:pt x="3001442" y="651552"/>
                </a:lnTo>
                <a:lnTo>
                  <a:pt x="2949841" y="576543"/>
                </a:lnTo>
                <a:lnTo>
                  <a:pt x="2890161" y="504854"/>
                </a:lnTo>
                <a:lnTo>
                  <a:pt x="2822805" y="436761"/>
                </a:lnTo>
                <a:lnTo>
                  <a:pt x="2748174" y="372537"/>
                </a:lnTo>
                <a:lnTo>
                  <a:pt x="2666671" y="312458"/>
                </a:lnTo>
                <a:lnTo>
                  <a:pt x="2578698" y="256797"/>
                </a:lnTo>
                <a:lnTo>
                  <a:pt x="2484656" y="205830"/>
                </a:lnTo>
                <a:lnTo>
                  <a:pt x="2384948" y="159830"/>
                </a:lnTo>
                <a:lnTo>
                  <a:pt x="2279975" y="119074"/>
                </a:lnTo>
                <a:lnTo>
                  <a:pt x="2170140" y="83834"/>
                </a:lnTo>
                <a:lnTo>
                  <a:pt x="2055844" y="54386"/>
                </a:lnTo>
                <a:lnTo>
                  <a:pt x="1937491" y="31003"/>
                </a:lnTo>
                <a:lnTo>
                  <a:pt x="1815480" y="13962"/>
                </a:lnTo>
                <a:lnTo>
                  <a:pt x="1690216" y="3536"/>
                </a:lnTo>
                <a:lnTo>
                  <a:pt x="1562100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03191" y="3547872"/>
            <a:ext cx="3124200" cy="2133600"/>
          </a:xfrm>
          <a:custGeom>
            <a:avLst/>
            <a:gdLst/>
            <a:ahLst/>
            <a:cxnLst/>
            <a:rect l="l" t="t" r="r" b="b"/>
            <a:pathLst>
              <a:path w="3124200" h="2133600">
                <a:moveTo>
                  <a:pt x="0" y="1066800"/>
                </a:moveTo>
                <a:lnTo>
                  <a:pt x="5178" y="979305"/>
                </a:lnTo>
                <a:lnTo>
                  <a:pt x="20445" y="893759"/>
                </a:lnTo>
                <a:lnTo>
                  <a:pt x="45398" y="810435"/>
                </a:lnTo>
                <a:lnTo>
                  <a:pt x="79636" y="729608"/>
                </a:lnTo>
                <a:lnTo>
                  <a:pt x="122757" y="651553"/>
                </a:lnTo>
                <a:lnTo>
                  <a:pt x="174358" y="576543"/>
                </a:lnTo>
                <a:lnTo>
                  <a:pt x="234038" y="504855"/>
                </a:lnTo>
                <a:lnTo>
                  <a:pt x="301394" y="436761"/>
                </a:lnTo>
                <a:lnTo>
                  <a:pt x="376025" y="372537"/>
                </a:lnTo>
                <a:lnTo>
                  <a:pt x="457528" y="312458"/>
                </a:lnTo>
                <a:lnTo>
                  <a:pt x="545502" y="256797"/>
                </a:lnTo>
                <a:lnTo>
                  <a:pt x="639544" y="205830"/>
                </a:lnTo>
                <a:lnTo>
                  <a:pt x="739252" y="159831"/>
                </a:lnTo>
                <a:lnTo>
                  <a:pt x="844225" y="119074"/>
                </a:lnTo>
                <a:lnTo>
                  <a:pt x="954060" y="83834"/>
                </a:lnTo>
                <a:lnTo>
                  <a:pt x="1068355" y="54386"/>
                </a:lnTo>
                <a:lnTo>
                  <a:pt x="1186709" y="31004"/>
                </a:lnTo>
                <a:lnTo>
                  <a:pt x="1308719" y="13962"/>
                </a:lnTo>
                <a:lnTo>
                  <a:pt x="1433983" y="3536"/>
                </a:lnTo>
                <a:lnTo>
                  <a:pt x="1562100" y="0"/>
                </a:lnTo>
                <a:lnTo>
                  <a:pt x="1690216" y="3536"/>
                </a:lnTo>
                <a:lnTo>
                  <a:pt x="1815480" y="13962"/>
                </a:lnTo>
                <a:lnTo>
                  <a:pt x="1937490" y="31004"/>
                </a:lnTo>
                <a:lnTo>
                  <a:pt x="2055844" y="54386"/>
                </a:lnTo>
                <a:lnTo>
                  <a:pt x="2170139" y="83834"/>
                </a:lnTo>
                <a:lnTo>
                  <a:pt x="2279974" y="119074"/>
                </a:lnTo>
                <a:lnTo>
                  <a:pt x="2384947" y="159831"/>
                </a:lnTo>
                <a:lnTo>
                  <a:pt x="2484656" y="205830"/>
                </a:lnTo>
                <a:lnTo>
                  <a:pt x="2578697" y="256797"/>
                </a:lnTo>
                <a:lnTo>
                  <a:pt x="2666671" y="312458"/>
                </a:lnTo>
                <a:lnTo>
                  <a:pt x="2748174" y="372537"/>
                </a:lnTo>
                <a:lnTo>
                  <a:pt x="2822805" y="436761"/>
                </a:lnTo>
                <a:lnTo>
                  <a:pt x="2890161" y="504855"/>
                </a:lnTo>
                <a:lnTo>
                  <a:pt x="2949841" y="576543"/>
                </a:lnTo>
                <a:lnTo>
                  <a:pt x="3001442" y="651553"/>
                </a:lnTo>
                <a:lnTo>
                  <a:pt x="3044563" y="729608"/>
                </a:lnTo>
                <a:lnTo>
                  <a:pt x="3078801" y="810435"/>
                </a:lnTo>
                <a:lnTo>
                  <a:pt x="3103754" y="893759"/>
                </a:lnTo>
                <a:lnTo>
                  <a:pt x="3119021" y="979305"/>
                </a:lnTo>
                <a:lnTo>
                  <a:pt x="3124200" y="1066800"/>
                </a:lnTo>
                <a:lnTo>
                  <a:pt x="3119021" y="1154294"/>
                </a:lnTo>
                <a:lnTo>
                  <a:pt x="3103754" y="1239840"/>
                </a:lnTo>
                <a:lnTo>
                  <a:pt x="3078801" y="1323164"/>
                </a:lnTo>
                <a:lnTo>
                  <a:pt x="3044563" y="1403991"/>
                </a:lnTo>
                <a:lnTo>
                  <a:pt x="3001442" y="1482046"/>
                </a:lnTo>
                <a:lnTo>
                  <a:pt x="2949841" y="1557056"/>
                </a:lnTo>
                <a:lnTo>
                  <a:pt x="2890161" y="1628745"/>
                </a:lnTo>
                <a:lnTo>
                  <a:pt x="2822805" y="1696838"/>
                </a:lnTo>
                <a:lnTo>
                  <a:pt x="2748174" y="1761062"/>
                </a:lnTo>
                <a:lnTo>
                  <a:pt x="2666671" y="1821141"/>
                </a:lnTo>
                <a:lnTo>
                  <a:pt x="2578697" y="1876802"/>
                </a:lnTo>
                <a:lnTo>
                  <a:pt x="2484656" y="1927769"/>
                </a:lnTo>
                <a:lnTo>
                  <a:pt x="2384947" y="1973769"/>
                </a:lnTo>
                <a:lnTo>
                  <a:pt x="2279974" y="2014525"/>
                </a:lnTo>
                <a:lnTo>
                  <a:pt x="2170139" y="2049765"/>
                </a:lnTo>
                <a:lnTo>
                  <a:pt x="2055844" y="2079213"/>
                </a:lnTo>
                <a:lnTo>
                  <a:pt x="1937490" y="2102596"/>
                </a:lnTo>
                <a:lnTo>
                  <a:pt x="1815480" y="2119637"/>
                </a:lnTo>
                <a:lnTo>
                  <a:pt x="1690216" y="2130063"/>
                </a:lnTo>
                <a:lnTo>
                  <a:pt x="1562100" y="2133600"/>
                </a:lnTo>
                <a:lnTo>
                  <a:pt x="1433983" y="2130063"/>
                </a:lnTo>
                <a:lnTo>
                  <a:pt x="1308719" y="2119637"/>
                </a:lnTo>
                <a:lnTo>
                  <a:pt x="1186709" y="2102596"/>
                </a:lnTo>
                <a:lnTo>
                  <a:pt x="1068355" y="2079213"/>
                </a:lnTo>
                <a:lnTo>
                  <a:pt x="954060" y="2049765"/>
                </a:lnTo>
                <a:lnTo>
                  <a:pt x="844225" y="2014525"/>
                </a:lnTo>
                <a:lnTo>
                  <a:pt x="739252" y="1973769"/>
                </a:lnTo>
                <a:lnTo>
                  <a:pt x="639544" y="1927769"/>
                </a:lnTo>
                <a:lnTo>
                  <a:pt x="545502" y="1876802"/>
                </a:lnTo>
                <a:lnTo>
                  <a:pt x="457528" y="1821141"/>
                </a:lnTo>
                <a:lnTo>
                  <a:pt x="376025" y="1761062"/>
                </a:lnTo>
                <a:lnTo>
                  <a:pt x="301394" y="1696838"/>
                </a:lnTo>
                <a:lnTo>
                  <a:pt x="234038" y="1628745"/>
                </a:lnTo>
                <a:lnTo>
                  <a:pt x="174358" y="1557056"/>
                </a:lnTo>
                <a:lnTo>
                  <a:pt x="122757" y="1482046"/>
                </a:lnTo>
                <a:lnTo>
                  <a:pt x="79636" y="1403991"/>
                </a:lnTo>
                <a:lnTo>
                  <a:pt x="45398" y="1323164"/>
                </a:lnTo>
                <a:lnTo>
                  <a:pt x="20445" y="1239840"/>
                </a:lnTo>
                <a:lnTo>
                  <a:pt x="5178" y="1154294"/>
                </a:lnTo>
                <a:lnTo>
                  <a:pt x="0" y="1066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17591" y="3852671"/>
            <a:ext cx="2133600" cy="1524000"/>
          </a:xfrm>
          <a:custGeom>
            <a:avLst/>
            <a:gdLst/>
            <a:ahLst/>
            <a:cxnLst/>
            <a:rect l="l" t="t" r="r" b="b"/>
            <a:pathLst>
              <a:path w="2133600" h="1524000">
                <a:moveTo>
                  <a:pt x="1066800" y="0"/>
                </a:moveTo>
                <a:lnTo>
                  <a:pt x="979305" y="2526"/>
                </a:lnTo>
                <a:lnTo>
                  <a:pt x="893759" y="9973"/>
                </a:lnTo>
                <a:lnTo>
                  <a:pt x="810435" y="22145"/>
                </a:lnTo>
                <a:lnTo>
                  <a:pt x="729608" y="38847"/>
                </a:lnTo>
                <a:lnTo>
                  <a:pt x="651553" y="59881"/>
                </a:lnTo>
                <a:lnTo>
                  <a:pt x="576544" y="85053"/>
                </a:lnTo>
                <a:lnTo>
                  <a:pt x="504855" y="114165"/>
                </a:lnTo>
                <a:lnTo>
                  <a:pt x="436761" y="147021"/>
                </a:lnTo>
                <a:lnTo>
                  <a:pt x="372538" y="183426"/>
                </a:lnTo>
                <a:lnTo>
                  <a:pt x="312458" y="223184"/>
                </a:lnTo>
                <a:lnTo>
                  <a:pt x="256797" y="266098"/>
                </a:lnTo>
                <a:lnTo>
                  <a:pt x="205830" y="311972"/>
                </a:lnTo>
                <a:lnTo>
                  <a:pt x="159831" y="360610"/>
                </a:lnTo>
                <a:lnTo>
                  <a:pt x="119074" y="411817"/>
                </a:lnTo>
                <a:lnTo>
                  <a:pt x="83834" y="465395"/>
                </a:lnTo>
                <a:lnTo>
                  <a:pt x="54386" y="521148"/>
                </a:lnTo>
                <a:lnTo>
                  <a:pt x="31004" y="578882"/>
                </a:lnTo>
                <a:lnTo>
                  <a:pt x="13962" y="638399"/>
                </a:lnTo>
                <a:lnTo>
                  <a:pt x="3536" y="699504"/>
                </a:lnTo>
                <a:lnTo>
                  <a:pt x="0" y="762000"/>
                </a:lnTo>
                <a:lnTo>
                  <a:pt x="3536" y="824495"/>
                </a:lnTo>
                <a:lnTo>
                  <a:pt x="13962" y="885600"/>
                </a:lnTo>
                <a:lnTo>
                  <a:pt x="31004" y="945117"/>
                </a:lnTo>
                <a:lnTo>
                  <a:pt x="54386" y="1002851"/>
                </a:lnTo>
                <a:lnTo>
                  <a:pt x="83834" y="1058604"/>
                </a:lnTo>
                <a:lnTo>
                  <a:pt x="119074" y="1112182"/>
                </a:lnTo>
                <a:lnTo>
                  <a:pt x="159831" y="1163389"/>
                </a:lnTo>
                <a:lnTo>
                  <a:pt x="205830" y="1212027"/>
                </a:lnTo>
                <a:lnTo>
                  <a:pt x="256797" y="1257901"/>
                </a:lnTo>
                <a:lnTo>
                  <a:pt x="312458" y="1300815"/>
                </a:lnTo>
                <a:lnTo>
                  <a:pt x="372538" y="1340573"/>
                </a:lnTo>
                <a:lnTo>
                  <a:pt x="436761" y="1376978"/>
                </a:lnTo>
                <a:lnTo>
                  <a:pt x="504855" y="1409834"/>
                </a:lnTo>
                <a:lnTo>
                  <a:pt x="576544" y="1438946"/>
                </a:lnTo>
                <a:lnTo>
                  <a:pt x="651553" y="1464118"/>
                </a:lnTo>
                <a:lnTo>
                  <a:pt x="729608" y="1485152"/>
                </a:lnTo>
                <a:lnTo>
                  <a:pt x="810435" y="1501854"/>
                </a:lnTo>
                <a:lnTo>
                  <a:pt x="893759" y="1514026"/>
                </a:lnTo>
                <a:lnTo>
                  <a:pt x="979305" y="1521473"/>
                </a:lnTo>
                <a:lnTo>
                  <a:pt x="1066800" y="1524000"/>
                </a:lnTo>
                <a:lnTo>
                  <a:pt x="1154294" y="1521473"/>
                </a:lnTo>
                <a:lnTo>
                  <a:pt x="1239840" y="1514026"/>
                </a:lnTo>
                <a:lnTo>
                  <a:pt x="1323164" y="1501854"/>
                </a:lnTo>
                <a:lnTo>
                  <a:pt x="1403991" y="1485152"/>
                </a:lnTo>
                <a:lnTo>
                  <a:pt x="1482046" y="1464118"/>
                </a:lnTo>
                <a:lnTo>
                  <a:pt x="1557055" y="1438946"/>
                </a:lnTo>
                <a:lnTo>
                  <a:pt x="1628744" y="1409834"/>
                </a:lnTo>
                <a:lnTo>
                  <a:pt x="1696838" y="1376978"/>
                </a:lnTo>
                <a:lnTo>
                  <a:pt x="1761061" y="1340573"/>
                </a:lnTo>
                <a:lnTo>
                  <a:pt x="1821141" y="1300815"/>
                </a:lnTo>
                <a:lnTo>
                  <a:pt x="1876802" y="1257901"/>
                </a:lnTo>
                <a:lnTo>
                  <a:pt x="1927769" y="1212027"/>
                </a:lnTo>
                <a:lnTo>
                  <a:pt x="1973768" y="1163389"/>
                </a:lnTo>
                <a:lnTo>
                  <a:pt x="2014525" y="1112182"/>
                </a:lnTo>
                <a:lnTo>
                  <a:pt x="2049765" y="1058604"/>
                </a:lnTo>
                <a:lnTo>
                  <a:pt x="2079213" y="1002851"/>
                </a:lnTo>
                <a:lnTo>
                  <a:pt x="2102595" y="945117"/>
                </a:lnTo>
                <a:lnTo>
                  <a:pt x="2119637" y="885600"/>
                </a:lnTo>
                <a:lnTo>
                  <a:pt x="2130063" y="824495"/>
                </a:lnTo>
                <a:lnTo>
                  <a:pt x="2133600" y="762000"/>
                </a:lnTo>
                <a:lnTo>
                  <a:pt x="2130063" y="699504"/>
                </a:lnTo>
                <a:lnTo>
                  <a:pt x="2119637" y="638399"/>
                </a:lnTo>
                <a:lnTo>
                  <a:pt x="2102595" y="578882"/>
                </a:lnTo>
                <a:lnTo>
                  <a:pt x="2079213" y="521148"/>
                </a:lnTo>
                <a:lnTo>
                  <a:pt x="2049765" y="465395"/>
                </a:lnTo>
                <a:lnTo>
                  <a:pt x="2014525" y="411817"/>
                </a:lnTo>
                <a:lnTo>
                  <a:pt x="1973768" y="360610"/>
                </a:lnTo>
                <a:lnTo>
                  <a:pt x="1927769" y="311972"/>
                </a:lnTo>
                <a:lnTo>
                  <a:pt x="1876802" y="266098"/>
                </a:lnTo>
                <a:lnTo>
                  <a:pt x="1821141" y="223184"/>
                </a:lnTo>
                <a:lnTo>
                  <a:pt x="1761061" y="183426"/>
                </a:lnTo>
                <a:lnTo>
                  <a:pt x="1696838" y="147021"/>
                </a:lnTo>
                <a:lnTo>
                  <a:pt x="1628744" y="114165"/>
                </a:lnTo>
                <a:lnTo>
                  <a:pt x="1557055" y="85053"/>
                </a:lnTo>
                <a:lnTo>
                  <a:pt x="1482046" y="59881"/>
                </a:lnTo>
                <a:lnTo>
                  <a:pt x="1403991" y="38847"/>
                </a:lnTo>
                <a:lnTo>
                  <a:pt x="1323164" y="22145"/>
                </a:lnTo>
                <a:lnTo>
                  <a:pt x="1239840" y="9973"/>
                </a:lnTo>
                <a:lnTo>
                  <a:pt x="1154294" y="2526"/>
                </a:lnTo>
                <a:lnTo>
                  <a:pt x="106680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17591" y="3852672"/>
            <a:ext cx="2133600" cy="1524000"/>
          </a:xfrm>
          <a:custGeom>
            <a:avLst/>
            <a:gdLst/>
            <a:ahLst/>
            <a:cxnLst/>
            <a:rect l="l" t="t" r="r" b="b"/>
            <a:pathLst>
              <a:path w="2133600" h="1524000">
                <a:moveTo>
                  <a:pt x="0" y="762000"/>
                </a:moveTo>
                <a:lnTo>
                  <a:pt x="3536" y="699504"/>
                </a:lnTo>
                <a:lnTo>
                  <a:pt x="13962" y="638399"/>
                </a:lnTo>
                <a:lnTo>
                  <a:pt x="31004" y="578882"/>
                </a:lnTo>
                <a:lnTo>
                  <a:pt x="54386" y="521149"/>
                </a:lnTo>
                <a:lnTo>
                  <a:pt x="83834" y="465395"/>
                </a:lnTo>
                <a:lnTo>
                  <a:pt x="119074" y="411817"/>
                </a:lnTo>
                <a:lnTo>
                  <a:pt x="159831" y="360610"/>
                </a:lnTo>
                <a:lnTo>
                  <a:pt x="205830" y="311972"/>
                </a:lnTo>
                <a:lnTo>
                  <a:pt x="256797" y="266098"/>
                </a:lnTo>
                <a:lnTo>
                  <a:pt x="312458" y="223184"/>
                </a:lnTo>
                <a:lnTo>
                  <a:pt x="372537" y="183427"/>
                </a:lnTo>
                <a:lnTo>
                  <a:pt x="436761" y="147021"/>
                </a:lnTo>
                <a:lnTo>
                  <a:pt x="504855" y="114165"/>
                </a:lnTo>
                <a:lnTo>
                  <a:pt x="576543" y="85053"/>
                </a:lnTo>
                <a:lnTo>
                  <a:pt x="651553" y="59881"/>
                </a:lnTo>
                <a:lnTo>
                  <a:pt x="729608" y="38847"/>
                </a:lnTo>
                <a:lnTo>
                  <a:pt x="810435" y="22145"/>
                </a:lnTo>
                <a:lnTo>
                  <a:pt x="893759" y="9973"/>
                </a:lnTo>
                <a:lnTo>
                  <a:pt x="979305" y="2526"/>
                </a:lnTo>
                <a:lnTo>
                  <a:pt x="1066800" y="0"/>
                </a:lnTo>
                <a:lnTo>
                  <a:pt x="1154294" y="2526"/>
                </a:lnTo>
                <a:lnTo>
                  <a:pt x="1239840" y="9973"/>
                </a:lnTo>
                <a:lnTo>
                  <a:pt x="1323163" y="22145"/>
                </a:lnTo>
                <a:lnTo>
                  <a:pt x="1403990" y="38847"/>
                </a:lnTo>
                <a:lnTo>
                  <a:pt x="1482046" y="59881"/>
                </a:lnTo>
                <a:lnTo>
                  <a:pt x="1557055" y="85053"/>
                </a:lnTo>
                <a:lnTo>
                  <a:pt x="1628744" y="114165"/>
                </a:lnTo>
                <a:lnTo>
                  <a:pt x="1696837" y="147021"/>
                </a:lnTo>
                <a:lnTo>
                  <a:pt x="1761061" y="183427"/>
                </a:lnTo>
                <a:lnTo>
                  <a:pt x="1821141" y="223184"/>
                </a:lnTo>
                <a:lnTo>
                  <a:pt x="1876801" y="266098"/>
                </a:lnTo>
                <a:lnTo>
                  <a:pt x="1927769" y="311972"/>
                </a:lnTo>
                <a:lnTo>
                  <a:pt x="1973768" y="360610"/>
                </a:lnTo>
                <a:lnTo>
                  <a:pt x="2014525" y="411817"/>
                </a:lnTo>
                <a:lnTo>
                  <a:pt x="2049765" y="465395"/>
                </a:lnTo>
                <a:lnTo>
                  <a:pt x="2079213" y="521149"/>
                </a:lnTo>
                <a:lnTo>
                  <a:pt x="2102595" y="578882"/>
                </a:lnTo>
                <a:lnTo>
                  <a:pt x="2119637" y="638399"/>
                </a:lnTo>
                <a:lnTo>
                  <a:pt x="2130063" y="699504"/>
                </a:lnTo>
                <a:lnTo>
                  <a:pt x="2133600" y="762000"/>
                </a:lnTo>
                <a:lnTo>
                  <a:pt x="2130063" y="824495"/>
                </a:lnTo>
                <a:lnTo>
                  <a:pt x="2119637" y="885600"/>
                </a:lnTo>
                <a:lnTo>
                  <a:pt x="2102596" y="945117"/>
                </a:lnTo>
                <a:lnTo>
                  <a:pt x="2079213" y="1002850"/>
                </a:lnTo>
                <a:lnTo>
                  <a:pt x="2049765" y="1058604"/>
                </a:lnTo>
                <a:lnTo>
                  <a:pt x="2014525" y="1112182"/>
                </a:lnTo>
                <a:lnTo>
                  <a:pt x="1973769" y="1163389"/>
                </a:lnTo>
                <a:lnTo>
                  <a:pt x="1927769" y="1212027"/>
                </a:lnTo>
                <a:lnTo>
                  <a:pt x="1876802" y="1257901"/>
                </a:lnTo>
                <a:lnTo>
                  <a:pt x="1821141" y="1300815"/>
                </a:lnTo>
                <a:lnTo>
                  <a:pt x="1761062" y="1340573"/>
                </a:lnTo>
                <a:lnTo>
                  <a:pt x="1696838" y="1376978"/>
                </a:lnTo>
                <a:lnTo>
                  <a:pt x="1628745" y="1409834"/>
                </a:lnTo>
                <a:lnTo>
                  <a:pt x="1557056" y="1438946"/>
                </a:lnTo>
                <a:lnTo>
                  <a:pt x="1482046" y="1464118"/>
                </a:lnTo>
                <a:lnTo>
                  <a:pt x="1403991" y="1485152"/>
                </a:lnTo>
                <a:lnTo>
                  <a:pt x="1323164" y="1501854"/>
                </a:lnTo>
                <a:lnTo>
                  <a:pt x="1239840" y="1514026"/>
                </a:lnTo>
                <a:lnTo>
                  <a:pt x="1154294" y="1521474"/>
                </a:lnTo>
                <a:lnTo>
                  <a:pt x="1066800" y="1524000"/>
                </a:lnTo>
                <a:lnTo>
                  <a:pt x="979305" y="1521474"/>
                </a:lnTo>
                <a:lnTo>
                  <a:pt x="893759" y="1514026"/>
                </a:lnTo>
                <a:lnTo>
                  <a:pt x="810435" y="1501854"/>
                </a:lnTo>
                <a:lnTo>
                  <a:pt x="729608" y="1485152"/>
                </a:lnTo>
                <a:lnTo>
                  <a:pt x="651553" y="1464118"/>
                </a:lnTo>
                <a:lnTo>
                  <a:pt x="576543" y="1438946"/>
                </a:lnTo>
                <a:lnTo>
                  <a:pt x="504855" y="1409834"/>
                </a:lnTo>
                <a:lnTo>
                  <a:pt x="436761" y="1376978"/>
                </a:lnTo>
                <a:lnTo>
                  <a:pt x="372537" y="1340573"/>
                </a:lnTo>
                <a:lnTo>
                  <a:pt x="312458" y="1300815"/>
                </a:lnTo>
                <a:lnTo>
                  <a:pt x="256797" y="1257901"/>
                </a:lnTo>
                <a:lnTo>
                  <a:pt x="205830" y="1212027"/>
                </a:lnTo>
                <a:lnTo>
                  <a:pt x="159831" y="1163389"/>
                </a:lnTo>
                <a:lnTo>
                  <a:pt x="119074" y="1112182"/>
                </a:lnTo>
                <a:lnTo>
                  <a:pt x="83834" y="1058604"/>
                </a:lnTo>
                <a:lnTo>
                  <a:pt x="54386" y="1002850"/>
                </a:lnTo>
                <a:lnTo>
                  <a:pt x="31004" y="945117"/>
                </a:lnTo>
                <a:lnTo>
                  <a:pt x="13962" y="885600"/>
                </a:lnTo>
                <a:lnTo>
                  <a:pt x="3536" y="824495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31991" y="423367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39" y="5983"/>
                </a:lnTo>
                <a:lnTo>
                  <a:pt x="312689" y="23308"/>
                </a:lnTo>
                <a:lnTo>
                  <a:pt x="247090" y="51031"/>
                </a:lnTo>
                <a:lnTo>
                  <a:pt x="187183" y="88213"/>
                </a:lnTo>
                <a:lnTo>
                  <a:pt x="133911" y="133911"/>
                </a:lnTo>
                <a:lnTo>
                  <a:pt x="88213" y="187183"/>
                </a:lnTo>
                <a:lnTo>
                  <a:pt x="51031" y="247090"/>
                </a:lnTo>
                <a:lnTo>
                  <a:pt x="23308" y="312689"/>
                </a:lnTo>
                <a:lnTo>
                  <a:pt x="5983" y="383039"/>
                </a:lnTo>
                <a:lnTo>
                  <a:pt x="0" y="457200"/>
                </a:lnTo>
                <a:lnTo>
                  <a:pt x="1515" y="494697"/>
                </a:lnTo>
                <a:lnTo>
                  <a:pt x="13287" y="567070"/>
                </a:lnTo>
                <a:lnTo>
                  <a:pt x="35929" y="635162"/>
                </a:lnTo>
                <a:lnTo>
                  <a:pt x="68499" y="698033"/>
                </a:lnTo>
                <a:lnTo>
                  <a:pt x="110056" y="754740"/>
                </a:lnTo>
                <a:lnTo>
                  <a:pt x="159659" y="804343"/>
                </a:lnTo>
                <a:lnTo>
                  <a:pt x="216366" y="845900"/>
                </a:lnTo>
                <a:lnTo>
                  <a:pt x="279237" y="878470"/>
                </a:lnTo>
                <a:lnTo>
                  <a:pt x="347329" y="901112"/>
                </a:lnTo>
                <a:lnTo>
                  <a:pt x="419702" y="912884"/>
                </a:lnTo>
                <a:lnTo>
                  <a:pt x="457200" y="914400"/>
                </a:lnTo>
                <a:lnTo>
                  <a:pt x="494697" y="912884"/>
                </a:lnTo>
                <a:lnTo>
                  <a:pt x="567070" y="901112"/>
                </a:lnTo>
                <a:lnTo>
                  <a:pt x="635162" y="878470"/>
                </a:lnTo>
                <a:lnTo>
                  <a:pt x="698033" y="845900"/>
                </a:lnTo>
                <a:lnTo>
                  <a:pt x="754740" y="804343"/>
                </a:lnTo>
                <a:lnTo>
                  <a:pt x="804343" y="754740"/>
                </a:lnTo>
                <a:lnTo>
                  <a:pt x="845900" y="698033"/>
                </a:lnTo>
                <a:lnTo>
                  <a:pt x="878470" y="635162"/>
                </a:lnTo>
                <a:lnTo>
                  <a:pt x="901112" y="567070"/>
                </a:lnTo>
                <a:lnTo>
                  <a:pt x="912884" y="494697"/>
                </a:lnTo>
                <a:lnTo>
                  <a:pt x="914400" y="457200"/>
                </a:lnTo>
                <a:lnTo>
                  <a:pt x="912884" y="419702"/>
                </a:lnTo>
                <a:lnTo>
                  <a:pt x="901112" y="347329"/>
                </a:lnTo>
                <a:lnTo>
                  <a:pt x="878470" y="279237"/>
                </a:lnTo>
                <a:lnTo>
                  <a:pt x="845900" y="216366"/>
                </a:lnTo>
                <a:lnTo>
                  <a:pt x="804343" y="159659"/>
                </a:lnTo>
                <a:lnTo>
                  <a:pt x="754740" y="110056"/>
                </a:lnTo>
                <a:lnTo>
                  <a:pt x="698033" y="68499"/>
                </a:lnTo>
                <a:lnTo>
                  <a:pt x="635162" y="35929"/>
                </a:lnTo>
                <a:lnTo>
                  <a:pt x="567070" y="13287"/>
                </a:lnTo>
                <a:lnTo>
                  <a:pt x="494697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31991" y="423367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1515" y="419702"/>
                </a:lnTo>
                <a:lnTo>
                  <a:pt x="5983" y="383039"/>
                </a:lnTo>
                <a:lnTo>
                  <a:pt x="23308" y="312689"/>
                </a:lnTo>
                <a:lnTo>
                  <a:pt x="51031" y="247090"/>
                </a:lnTo>
                <a:lnTo>
                  <a:pt x="88213" y="187183"/>
                </a:lnTo>
                <a:lnTo>
                  <a:pt x="133911" y="133911"/>
                </a:lnTo>
                <a:lnTo>
                  <a:pt x="187183" y="88213"/>
                </a:lnTo>
                <a:lnTo>
                  <a:pt x="247090" y="51031"/>
                </a:lnTo>
                <a:lnTo>
                  <a:pt x="312689" y="23308"/>
                </a:lnTo>
                <a:lnTo>
                  <a:pt x="383039" y="5983"/>
                </a:lnTo>
                <a:lnTo>
                  <a:pt x="457200" y="0"/>
                </a:lnTo>
                <a:lnTo>
                  <a:pt x="531360" y="5983"/>
                </a:lnTo>
                <a:lnTo>
                  <a:pt x="601710" y="23308"/>
                </a:lnTo>
                <a:lnTo>
                  <a:pt x="667309" y="51031"/>
                </a:lnTo>
                <a:lnTo>
                  <a:pt x="727216" y="88213"/>
                </a:lnTo>
                <a:lnTo>
                  <a:pt x="780489" y="133911"/>
                </a:lnTo>
                <a:lnTo>
                  <a:pt x="826186" y="187183"/>
                </a:lnTo>
                <a:lnTo>
                  <a:pt x="863368" y="247090"/>
                </a:lnTo>
                <a:lnTo>
                  <a:pt x="891091" y="312689"/>
                </a:lnTo>
                <a:lnTo>
                  <a:pt x="908416" y="383039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8416" y="531360"/>
                </a:lnTo>
                <a:lnTo>
                  <a:pt x="891091" y="601710"/>
                </a:lnTo>
                <a:lnTo>
                  <a:pt x="863368" y="667309"/>
                </a:lnTo>
                <a:lnTo>
                  <a:pt x="826186" y="727216"/>
                </a:lnTo>
                <a:lnTo>
                  <a:pt x="780489" y="780489"/>
                </a:lnTo>
                <a:lnTo>
                  <a:pt x="727216" y="826186"/>
                </a:lnTo>
                <a:lnTo>
                  <a:pt x="667309" y="863368"/>
                </a:lnTo>
                <a:lnTo>
                  <a:pt x="601710" y="891091"/>
                </a:lnTo>
                <a:lnTo>
                  <a:pt x="531360" y="908416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83039" y="908416"/>
                </a:lnTo>
                <a:lnTo>
                  <a:pt x="312689" y="891091"/>
                </a:lnTo>
                <a:lnTo>
                  <a:pt x="247090" y="863368"/>
                </a:lnTo>
                <a:lnTo>
                  <a:pt x="187183" y="826186"/>
                </a:lnTo>
                <a:lnTo>
                  <a:pt x="133911" y="780489"/>
                </a:lnTo>
                <a:lnTo>
                  <a:pt x="88213" y="727216"/>
                </a:lnTo>
                <a:lnTo>
                  <a:pt x="51031" y="667309"/>
                </a:lnTo>
                <a:lnTo>
                  <a:pt x="23308" y="601710"/>
                </a:lnTo>
                <a:lnTo>
                  <a:pt x="5983" y="53136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75495" y="1698747"/>
            <a:ext cx="7996555" cy="1737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Dallo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schema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oinsieme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plessi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gli</a:t>
            </a:r>
            <a:r>
              <a:rPr dirty="0" sz="1600" spc="-5">
                <a:latin typeface="Franklin Gothic Book"/>
                <a:cs typeface="Franklin Gothic Book"/>
              </a:rPr>
              <a:t> irrazional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razionali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oinsiemi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reali,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oinsieme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razionali.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300">
              <a:latin typeface="Times New Roman"/>
              <a:cs typeface="Times New Roman"/>
            </a:endParaRPr>
          </a:p>
          <a:p>
            <a:pPr algn="ctr" marL="1276985">
              <a:lnSpc>
                <a:spcPct val="100000"/>
              </a:lnSpc>
              <a:tabLst>
                <a:tab pos="1768475" algn="l"/>
              </a:tabLst>
            </a:pPr>
            <a:r>
              <a:rPr dirty="0" sz="2400" spc="-1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reali</a:t>
            </a:r>
            <a:endParaRPr sz="1600">
              <a:latin typeface="Franklin Gothic Book"/>
              <a:cs typeface="Franklin Gothic Book"/>
            </a:endParaRPr>
          </a:p>
          <a:p>
            <a:pPr algn="ctr" marR="2153285">
              <a:lnSpc>
                <a:spcPct val="100000"/>
              </a:lnSpc>
              <a:spcBef>
                <a:spcPts val="869"/>
              </a:spcBef>
            </a:pPr>
            <a:r>
              <a:rPr dirty="0" sz="240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6295" y="4020815"/>
            <a:ext cx="7505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razionali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5895" y="4998715"/>
            <a:ext cx="8858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plessi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1444" y="4998715"/>
            <a:ext cx="4616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9495" y="5659115"/>
            <a:ext cx="8604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irrazionali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8790" y="4166692"/>
            <a:ext cx="2628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Arial"/>
                <a:cs typeface="Arial"/>
              </a:rPr>
              <a:t>Q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4643" y="4458419"/>
            <a:ext cx="212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7792" y="4768660"/>
            <a:ext cx="990600" cy="303530"/>
          </a:xfrm>
          <a:custGeom>
            <a:avLst/>
            <a:gdLst/>
            <a:ahLst/>
            <a:cxnLst/>
            <a:rect l="l" t="t" r="r" b="b"/>
            <a:pathLst>
              <a:path w="990600" h="303529">
                <a:moveTo>
                  <a:pt x="0" y="303212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8549" y="4734490"/>
            <a:ext cx="124460" cy="113664"/>
          </a:xfrm>
          <a:custGeom>
            <a:avLst/>
            <a:gdLst/>
            <a:ahLst/>
            <a:cxnLst/>
            <a:rect l="l" t="t" r="r" b="b"/>
            <a:pathLst>
              <a:path w="124460" h="113664">
                <a:moveTo>
                  <a:pt x="10049" y="0"/>
                </a:moveTo>
                <a:lnTo>
                  <a:pt x="3213" y="4232"/>
                </a:lnTo>
                <a:lnTo>
                  <a:pt x="0" y="17887"/>
                </a:lnTo>
                <a:lnTo>
                  <a:pt x="4232" y="24725"/>
                </a:lnTo>
                <a:lnTo>
                  <a:pt x="75741" y="41546"/>
                </a:lnTo>
                <a:lnTo>
                  <a:pt x="25900" y="95511"/>
                </a:lnTo>
                <a:lnTo>
                  <a:pt x="26219" y="103546"/>
                </a:lnTo>
                <a:lnTo>
                  <a:pt x="36525" y="113064"/>
                </a:lnTo>
                <a:lnTo>
                  <a:pt x="44560" y="112745"/>
                </a:lnTo>
                <a:lnTo>
                  <a:pt x="123943" y="26793"/>
                </a:lnTo>
                <a:lnTo>
                  <a:pt x="10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17391" y="4995672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60960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83216" y="4982122"/>
            <a:ext cx="123189" cy="104775"/>
          </a:xfrm>
          <a:custGeom>
            <a:avLst/>
            <a:gdLst/>
            <a:ahLst/>
            <a:cxnLst/>
            <a:rect l="l" t="t" r="r" b="b"/>
            <a:pathLst>
              <a:path w="123189" h="104775">
                <a:moveTo>
                  <a:pt x="5861" y="0"/>
                </a:moveTo>
                <a:lnTo>
                  <a:pt x="124" y="5634"/>
                </a:lnTo>
                <a:lnTo>
                  <a:pt x="0" y="19662"/>
                </a:lnTo>
                <a:lnTo>
                  <a:pt x="5634" y="25398"/>
                </a:lnTo>
                <a:lnTo>
                  <a:pt x="79090" y="26054"/>
                </a:lnTo>
                <a:lnTo>
                  <a:pt x="42362" y="89673"/>
                </a:lnTo>
                <a:lnTo>
                  <a:pt x="44443" y="97440"/>
                </a:lnTo>
                <a:lnTo>
                  <a:pt x="56592" y="104453"/>
                </a:lnTo>
                <a:lnTo>
                  <a:pt x="64359" y="102372"/>
                </a:lnTo>
                <a:lnTo>
                  <a:pt x="122858" y="1043"/>
                </a:lnTo>
                <a:lnTo>
                  <a:pt x="5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50991" y="3014472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6200" y="0"/>
                </a:moveTo>
                <a:lnTo>
                  <a:pt x="0" y="838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99148" y="3758284"/>
            <a:ext cx="117475" cy="120014"/>
          </a:xfrm>
          <a:custGeom>
            <a:avLst/>
            <a:gdLst/>
            <a:ahLst/>
            <a:cxnLst/>
            <a:rect l="l" t="t" r="r" b="b"/>
            <a:pathLst>
              <a:path w="117475" h="120014">
                <a:moveTo>
                  <a:pt x="15449" y="0"/>
                </a:moveTo>
                <a:lnTo>
                  <a:pt x="2741" y="5942"/>
                </a:lnTo>
                <a:lnTo>
                  <a:pt x="0" y="13502"/>
                </a:lnTo>
                <a:lnTo>
                  <a:pt x="49561" y="119489"/>
                </a:lnTo>
                <a:lnTo>
                  <a:pt x="85306" y="69286"/>
                </a:lnTo>
                <a:lnTo>
                  <a:pt x="54126" y="69286"/>
                </a:lnTo>
                <a:lnTo>
                  <a:pt x="23008" y="2743"/>
                </a:lnTo>
                <a:lnTo>
                  <a:pt x="15449" y="0"/>
                </a:lnTo>
                <a:close/>
              </a:path>
              <a:path w="117475" h="120014">
                <a:moveTo>
                  <a:pt x="104661" y="8111"/>
                </a:moveTo>
                <a:lnTo>
                  <a:pt x="96732" y="9444"/>
                </a:lnTo>
                <a:lnTo>
                  <a:pt x="54126" y="69286"/>
                </a:lnTo>
                <a:lnTo>
                  <a:pt x="85306" y="69286"/>
                </a:lnTo>
                <a:lnTo>
                  <a:pt x="117424" y="24176"/>
                </a:lnTo>
                <a:lnTo>
                  <a:pt x="116089" y="16247"/>
                </a:lnTo>
                <a:lnTo>
                  <a:pt x="104661" y="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89191" y="4157472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4">
                <a:moveTo>
                  <a:pt x="1066800" y="15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63987" y="409863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151" y="0"/>
                </a:moveTo>
                <a:lnTo>
                  <a:pt x="0" y="58803"/>
                </a:lnTo>
                <a:lnTo>
                  <a:pt x="100976" y="117908"/>
                </a:lnTo>
                <a:lnTo>
                  <a:pt x="108755" y="115873"/>
                </a:lnTo>
                <a:lnTo>
                  <a:pt x="115841" y="103766"/>
                </a:lnTo>
                <a:lnTo>
                  <a:pt x="113807" y="95987"/>
                </a:lnTo>
                <a:lnTo>
                  <a:pt x="50408" y="58878"/>
                </a:lnTo>
                <a:lnTo>
                  <a:pt x="113917" y="21959"/>
                </a:lnTo>
                <a:lnTo>
                  <a:pt x="115975" y="14185"/>
                </a:lnTo>
                <a:lnTo>
                  <a:pt x="108924" y="2058"/>
                </a:lnTo>
                <a:lnTo>
                  <a:pt x="101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22592" y="4843272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53340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98358" y="4807426"/>
            <a:ext cx="123825" cy="113664"/>
          </a:xfrm>
          <a:custGeom>
            <a:avLst/>
            <a:gdLst/>
            <a:ahLst/>
            <a:cxnLst/>
            <a:rect l="l" t="t" r="r" b="b"/>
            <a:pathLst>
              <a:path w="123825" h="113664">
                <a:moveTo>
                  <a:pt x="113370" y="0"/>
                </a:moveTo>
                <a:lnTo>
                  <a:pt x="0" y="28921"/>
                </a:lnTo>
                <a:lnTo>
                  <a:pt x="80979" y="113371"/>
                </a:lnTo>
                <a:lnTo>
                  <a:pt x="89019" y="113540"/>
                </a:lnTo>
                <a:lnTo>
                  <a:pt x="99143" y="103831"/>
                </a:lnTo>
                <a:lnTo>
                  <a:pt x="99311" y="95792"/>
                </a:lnTo>
                <a:lnTo>
                  <a:pt x="48469" y="42769"/>
                </a:lnTo>
                <a:lnTo>
                  <a:pt x="119649" y="24611"/>
                </a:lnTo>
                <a:lnTo>
                  <a:pt x="123753" y="17696"/>
                </a:lnTo>
                <a:lnTo>
                  <a:pt x="120285" y="4103"/>
                </a:lnTo>
                <a:lnTo>
                  <a:pt x="113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662932" y="4629308"/>
            <a:ext cx="110489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495" y="1528091"/>
            <a:ext cx="763143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concludere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numeri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reali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posson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rappresentare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geome</a:t>
            </a:r>
            <a:r>
              <a:rPr dirty="0" sz="1600" spc="-10">
                <a:latin typeface="Franklin Gothic Book"/>
                <a:cs typeface="Franklin Gothic Book"/>
              </a:rPr>
              <a:t>tricamen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495" y="4154959"/>
            <a:ext cx="8018780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128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sceglie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arbitrario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“origine”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corrispondere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0;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issa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arbitrariamen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lunghezza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unitaria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igura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vrappon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l’estremo</a:t>
            </a:r>
            <a:r>
              <a:rPr dirty="0" sz="1600" spc="-10">
                <a:latin typeface="Franklin Gothic Book"/>
                <a:cs typeface="Franklin Gothic Book"/>
              </a:rPr>
              <a:t> sinist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ze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o: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l’estremo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corrisponde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posizion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trica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 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-1</a:t>
            </a:r>
            <a:r>
              <a:rPr dirty="0" sz="1600" spc="-5">
                <a:latin typeface="Franklin Gothic Book"/>
                <a:cs typeface="Franklin Gothic Book"/>
              </a:rPr>
              <a:t> (i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correndo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tutti</a:t>
            </a:r>
            <a:r>
              <a:rPr dirty="0" sz="1600" spc="-5">
                <a:latin typeface="Franklin Gothic Book"/>
                <a:cs typeface="Franklin Gothic Book"/>
              </a:rPr>
              <a:t> gl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-5">
                <a:latin typeface="Franklin Gothic Book"/>
                <a:cs typeface="Franklin Gothic Book"/>
              </a:rPr>
              <a:t> positivi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sinistra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saranno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negativi.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distanza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3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distanza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così</a:t>
            </a:r>
            <a:r>
              <a:rPr dirty="0" sz="1600" spc="-5">
                <a:latin typeface="Franklin Gothic Book"/>
                <a:cs typeface="Franklin Gothic Book"/>
              </a:rPr>
              <a:t> via.</a:t>
            </a:r>
            <a:r>
              <a:rPr dirty="0" sz="1600" spc="-5">
                <a:latin typeface="Franklin Gothic Book"/>
                <a:cs typeface="Franklin Gothic Book"/>
              </a:rPr>
              <a:t> Simme</a:t>
            </a:r>
            <a:r>
              <a:rPr dirty="0" sz="1600" spc="-10">
                <a:latin typeface="Franklin Gothic Book"/>
                <a:cs typeface="Franklin Gothic Book"/>
              </a:rPr>
              <a:t>tricamen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-2,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4792" y="2404872"/>
            <a:ext cx="7010398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9841" y="1528885"/>
            <a:ext cx="723709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ct val="1346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scoprire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oblemi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eggio,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seguenti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818780"/>
            <a:ext cx="120269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tr</a:t>
            </a:r>
            <a:r>
              <a:rPr dirty="0" sz="2000">
                <a:solidFill>
                  <a:srgbClr val="FF28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6792" y="2176271"/>
            <a:ext cx="7391398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15132" y="2715169"/>
            <a:ext cx="4701540" cy="52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marR="5080" indent="-355600">
              <a:lnSpc>
                <a:spcPct val="100000"/>
              </a:lnSpc>
              <a:tabLst>
                <a:tab pos="351155" algn="l"/>
              </a:tabLst>
            </a:pPr>
            <a:r>
              <a:rPr dirty="0" sz="2000" spc="15" i="1">
                <a:solidFill>
                  <a:srgbClr val="941200"/>
                </a:solidFill>
                <a:latin typeface="Franklin Gothic Medium"/>
                <a:cs typeface="Franklin Gothic Medium"/>
              </a:rPr>
              <a:t>1</a:t>
            </a:r>
            <a:r>
              <a:rPr dirty="0" sz="20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 i="1">
                <a:solidFill>
                  <a:srgbClr val="9412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 i="1">
                <a:latin typeface="Franklin Gothic Book"/>
                <a:cs typeface="Franklin Gothic Book"/>
              </a:rPr>
              <a:t>Qualcun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pesa</a:t>
            </a:r>
            <a:r>
              <a:rPr dirty="0" sz="1600" spc="-5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5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ogg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tti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dice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hann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seguent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pesi: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5132" y="3492834"/>
            <a:ext cx="3382645" cy="194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0">
              <a:lnSpc>
                <a:spcPct val="100000"/>
              </a:lnSpc>
              <a:tabLst>
                <a:tab pos="986155" algn="l"/>
                <a:tab pos="1691005" algn="l"/>
                <a:tab pos="2581910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25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5" i="1">
                <a:latin typeface="Franklin Gothic Book"/>
                <a:cs typeface="Franklin Gothic Book"/>
              </a:rPr>
              <a:t>g</a:t>
            </a:r>
            <a:r>
              <a:rPr dirty="0" sz="1600" spc="-9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,	</a:t>
            </a:r>
            <a:r>
              <a:rPr dirty="0" sz="1600" spc="-5" i="1">
                <a:latin typeface="Franklin Gothic Book"/>
                <a:cs typeface="Franklin Gothic Book"/>
              </a:rPr>
              <a:t>1,7hg</a:t>
            </a:r>
            <a:r>
              <a:rPr dirty="0" sz="1600" i="1">
                <a:latin typeface="Franklin Gothic Book"/>
                <a:cs typeface="Franklin Gothic Book"/>
              </a:rPr>
              <a:t>,	</a:t>
            </a:r>
            <a:r>
              <a:rPr dirty="0" sz="1600" spc="-5" i="1">
                <a:latin typeface="Franklin Gothic Book"/>
                <a:cs typeface="Franklin Gothic Book"/>
              </a:rPr>
              <a:t>0,8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0" i="1">
                <a:latin typeface="Franklin Gothic Book"/>
                <a:cs typeface="Franklin Gothic Book"/>
              </a:rPr>
              <a:t>Kg,</a:t>
            </a:r>
            <a:r>
              <a:rPr dirty="0" sz="1600" i="1">
                <a:latin typeface="Franklin Gothic Book"/>
                <a:cs typeface="Franklin Gothic Book"/>
              </a:rPr>
              <a:t>	</a:t>
            </a:r>
            <a:r>
              <a:rPr dirty="0" sz="1600" spc="-5" i="1">
                <a:latin typeface="Franklin Gothic Book"/>
                <a:cs typeface="Franklin Gothic Book"/>
              </a:rPr>
              <a:t>120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5" i="1">
                <a:latin typeface="Franklin Gothic Book"/>
                <a:cs typeface="Franklin Gothic Book"/>
              </a:rPr>
              <a:t>g</a:t>
            </a:r>
            <a:r>
              <a:rPr dirty="0" sz="1600" spc="-9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.,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  <a:tabLst>
                <a:tab pos="1750695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23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5" i="1">
                <a:latin typeface="Franklin Gothic Book"/>
                <a:cs typeface="Franklin Gothic Book"/>
              </a:rPr>
              <a:t>hg.</a:t>
            </a:r>
            <a:r>
              <a:rPr dirty="0" sz="1600" i="1">
                <a:latin typeface="Franklin Gothic Book"/>
                <a:cs typeface="Franklin Gothic Book"/>
              </a:rPr>
              <a:t>,	</a:t>
            </a:r>
            <a:r>
              <a:rPr dirty="0" sz="1600" spc="-5" i="1">
                <a:latin typeface="Franklin Gothic Book"/>
                <a:cs typeface="Franklin Gothic Book"/>
              </a:rPr>
              <a:t>1,05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10" i="1">
                <a:latin typeface="Franklin Gothic Book"/>
                <a:cs typeface="Franklin Gothic Book"/>
              </a:rPr>
              <a:t>Kg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327025">
              <a:lnSpc>
                <a:spcPct val="2031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Quan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pesa </a:t>
            </a:r>
            <a:r>
              <a:rPr dirty="0" sz="1600" spc="-5" i="1">
                <a:latin typeface="Franklin Gothic Book"/>
                <a:cs typeface="Franklin Gothic Book"/>
              </a:rPr>
              <a:t> l’ogg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più</a:t>
            </a:r>
            <a:r>
              <a:rPr dirty="0" sz="1600" spc="-5" i="1">
                <a:latin typeface="Franklin Gothic Book"/>
                <a:cs typeface="Franklin Gothic Book"/>
              </a:rPr>
              <a:t> legge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o?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Quan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pesa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uell</a:t>
            </a:r>
            <a:r>
              <a:rPr dirty="0" sz="1600" i="1">
                <a:latin typeface="Franklin Gothic Book"/>
                <a:cs typeface="Franklin Gothic Book"/>
              </a:rPr>
              <a:t>o più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pesan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22592" y="3700271"/>
            <a:ext cx="2285998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/>
          <p:nvPr/>
        </p:nvSpPr>
        <p:spPr>
          <a:xfrm>
            <a:off x="1917192" y="2100072"/>
            <a:ext cx="6705598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86332" y="1643502"/>
            <a:ext cx="28911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Numeri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razionali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irrazionali.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pc="-5"/>
              <a:t>Il</a:t>
            </a:r>
            <a:r>
              <a:rPr dirty="0" spc="-5"/>
              <a:t> </a:t>
            </a:r>
            <a:r>
              <a:rPr dirty="0" spc="-15"/>
              <a:t>pun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medio</a:t>
            </a:r>
            <a:r>
              <a:rPr dirty="0"/>
              <a:t> </a:t>
            </a:r>
            <a:r>
              <a:rPr dirty="0" spc="-10"/>
              <a:t>del</a:t>
            </a:r>
            <a:r>
              <a:rPr dirty="0" spc="-5"/>
              <a:t> </a:t>
            </a:r>
            <a:r>
              <a:rPr dirty="0" spc="-10"/>
              <a:t>segmen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unitario</a:t>
            </a:r>
            <a:r>
              <a:rPr dirty="0" spc="-10"/>
              <a:t> </a:t>
            </a:r>
            <a:r>
              <a:rPr dirty="0" spc="-10"/>
              <a:t>corrisponde</a:t>
            </a:r>
            <a:r>
              <a:rPr dirty="0" spc="-5"/>
              <a:t> </a:t>
            </a:r>
            <a:r>
              <a:rPr dirty="0" spc="-10"/>
              <a:t>ad</a:t>
            </a:r>
            <a:r>
              <a:rPr dirty="0" spc="-15"/>
              <a:t> </a:t>
            </a:r>
            <a:r>
              <a:rPr dirty="0"/>
              <a:t>1/2 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traslando</a:t>
            </a:r>
            <a:r>
              <a:rPr dirty="0" spc="-10"/>
              <a:t> </a:t>
            </a:r>
            <a:r>
              <a:rPr dirty="0" spc="-10"/>
              <a:t>a</a:t>
            </a:r>
            <a:r>
              <a:rPr dirty="0"/>
              <a:t> </a:t>
            </a:r>
            <a:r>
              <a:rPr dirty="0" spc="-10"/>
              <a:t>destra</a:t>
            </a:r>
            <a:r>
              <a:rPr dirty="0" spc="-5"/>
              <a:t> i</a:t>
            </a:r>
            <a:r>
              <a:rPr dirty="0"/>
              <a:t>l </a:t>
            </a:r>
            <a:r>
              <a:rPr dirty="0" spc="-10"/>
              <a:t>segmen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 spc="-10"/>
              <a:t> OI,</a:t>
            </a:r>
            <a:r>
              <a:rPr dirty="0" spc="-5"/>
              <a:t> </a:t>
            </a:r>
            <a:r>
              <a:rPr dirty="0" spc="-10"/>
              <a:t>ad</a:t>
            </a:r>
            <a:r>
              <a:rPr dirty="0"/>
              <a:t> </a:t>
            </a:r>
            <a:r>
              <a:rPr dirty="0" spc="-10"/>
              <a:t>ese</a:t>
            </a:r>
            <a:r>
              <a:rPr dirty="0" spc="-30"/>
              <a:t>m</a:t>
            </a:r>
            <a:r>
              <a:rPr dirty="0" spc="-5"/>
              <a:t>pi</a:t>
            </a:r>
            <a:r>
              <a:rPr dirty="0"/>
              <a:t>o</a:t>
            </a:r>
            <a:r>
              <a:rPr dirty="0" spc="-5"/>
              <a:t> </a:t>
            </a:r>
            <a:r>
              <a:rPr dirty="0"/>
              <a:t>5 </a:t>
            </a:r>
            <a:r>
              <a:rPr dirty="0" spc="-25"/>
              <a:t>v</a:t>
            </a:r>
            <a:r>
              <a:rPr dirty="0" spc="-10"/>
              <a:t>ol</a:t>
            </a:r>
            <a:r>
              <a:rPr dirty="0" spc="-35"/>
              <a:t>t</a:t>
            </a:r>
            <a:r>
              <a:rPr dirty="0" spc="-10"/>
              <a:t>e,</a:t>
            </a:r>
            <a:r>
              <a:rPr dirty="0" spc="-5"/>
              <a:t> </a:t>
            </a:r>
            <a:r>
              <a:rPr dirty="0"/>
              <a:t>si</a:t>
            </a:r>
            <a:r>
              <a:rPr dirty="0" spc="-5"/>
              <a:t> </a:t>
            </a:r>
            <a:r>
              <a:rPr dirty="0" spc="-5"/>
              <a:t>t</a:t>
            </a:r>
            <a:r>
              <a:rPr dirty="0" spc="-40"/>
              <a:t>ro</a:t>
            </a:r>
            <a:r>
              <a:rPr dirty="0" spc="-15"/>
              <a:t>v</a:t>
            </a:r>
            <a:r>
              <a:rPr dirty="0" spc="-10"/>
              <a:t>a</a:t>
            </a:r>
            <a:r>
              <a:rPr dirty="0"/>
              <a:t> </a:t>
            </a:r>
            <a:r>
              <a:rPr dirty="0" spc="-5"/>
              <a:t>i</a:t>
            </a:r>
            <a:r>
              <a:rPr dirty="0"/>
              <a:t>l </a:t>
            </a:r>
            <a:r>
              <a:rPr dirty="0" spc="-15"/>
              <a:t>pun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 spc="-15"/>
              <a:t> </a:t>
            </a:r>
            <a:r>
              <a:rPr dirty="0" spc="-10"/>
              <a:t>L</a:t>
            </a:r>
            <a:r>
              <a:rPr dirty="0"/>
              <a:t> </a:t>
            </a:r>
            <a:r>
              <a:rPr dirty="0" spc="-10"/>
              <a:t>che</a:t>
            </a:r>
            <a:r>
              <a:rPr dirty="0" spc="-5"/>
              <a:t> </a:t>
            </a:r>
            <a:r>
              <a:rPr dirty="0" spc="-10"/>
              <a:t>corrisponde</a:t>
            </a:r>
            <a:r>
              <a:rPr dirty="0" spc="-5"/>
              <a:t> </a:t>
            </a:r>
            <a:r>
              <a:rPr dirty="0" spc="-10"/>
              <a:t>al</a:t>
            </a:r>
            <a:r>
              <a:rPr dirty="0" spc="-5"/>
              <a:t> </a:t>
            </a:r>
            <a:r>
              <a:rPr dirty="0" spc="-15"/>
              <a:t>v</a:t>
            </a:r>
            <a:r>
              <a:rPr dirty="0" spc="-10"/>
              <a:t>alore</a:t>
            </a:r>
            <a:r>
              <a:rPr dirty="0" spc="-10"/>
              <a:t> </a:t>
            </a:r>
            <a:r>
              <a:rPr dirty="0"/>
              <a:t>5/2. </a:t>
            </a:r>
            <a:r>
              <a:rPr dirty="0" spc="-15"/>
              <a:t>Co</a:t>
            </a:r>
            <a:r>
              <a:rPr dirty="0" spc="-10"/>
              <a:t>n</a:t>
            </a:r>
            <a:r>
              <a:rPr dirty="0"/>
              <a:t> </a:t>
            </a:r>
            <a:r>
              <a:rPr dirty="0" spc="-25"/>
              <a:t>q</a:t>
            </a:r>
            <a:r>
              <a:rPr dirty="0" spc="-10"/>
              <a:t>uesta</a:t>
            </a:r>
            <a:r>
              <a:rPr dirty="0" spc="-5"/>
              <a:t> </a:t>
            </a:r>
            <a:r>
              <a:rPr dirty="0" spc="-10"/>
              <a:t>logica</a:t>
            </a:r>
            <a:r>
              <a:rPr dirty="0"/>
              <a:t> si</a:t>
            </a:r>
            <a:r>
              <a:rPr dirty="0"/>
              <a:t> </a:t>
            </a:r>
            <a:r>
              <a:rPr dirty="0" spc="-15"/>
              <a:t>posson</a:t>
            </a:r>
            <a:r>
              <a:rPr dirty="0" spc="-10"/>
              <a:t>o</a:t>
            </a:r>
            <a:r>
              <a:rPr dirty="0" spc="5"/>
              <a:t> </a:t>
            </a:r>
            <a:r>
              <a:rPr dirty="0" spc="-10"/>
              <a:t>rappresentare</a:t>
            </a:r>
            <a:r>
              <a:rPr dirty="0" spc="-15"/>
              <a:t> </a:t>
            </a:r>
            <a:r>
              <a:rPr dirty="0" spc="-10"/>
              <a:t>tutti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5"/>
              <a:t> </a:t>
            </a:r>
            <a:r>
              <a:rPr dirty="0"/>
              <a:t>razionali.</a:t>
            </a:r>
          </a:p>
          <a:p>
            <a:pPr marL="12700" marR="637540">
              <a:lnSpc>
                <a:spcPts val="1900"/>
              </a:lnSpc>
              <a:spcBef>
                <a:spcPts val="100"/>
              </a:spcBef>
            </a:pPr>
            <a:r>
              <a:rPr dirty="0"/>
              <a:t>Ai</a:t>
            </a:r>
            <a:r>
              <a:rPr dirty="0" spc="-5"/>
              <a:t> </a:t>
            </a:r>
            <a:r>
              <a:rPr dirty="0" spc="-15"/>
              <a:t>punt</a:t>
            </a:r>
            <a:r>
              <a:rPr dirty="0" spc="-5"/>
              <a:t>i</a:t>
            </a:r>
            <a:r>
              <a:rPr dirty="0"/>
              <a:t> </a:t>
            </a:r>
            <a:r>
              <a:rPr dirty="0" spc="-10"/>
              <a:t>che</a:t>
            </a:r>
            <a:r>
              <a:rPr dirty="0" spc="-5"/>
              <a:t> </a:t>
            </a:r>
            <a:r>
              <a:rPr dirty="0" spc="-10"/>
              <a:t>non</a:t>
            </a:r>
            <a:r>
              <a:rPr dirty="0"/>
              <a:t> </a:t>
            </a:r>
            <a:r>
              <a:rPr dirty="0" spc="-10"/>
              <a:t>corrispondono</a:t>
            </a:r>
            <a:r>
              <a:rPr dirty="0" spc="-5"/>
              <a:t> </a:t>
            </a:r>
            <a:r>
              <a:rPr dirty="0" spc="-10"/>
              <a:t>né</a:t>
            </a:r>
            <a:r>
              <a:rPr dirty="0"/>
              <a:t> agli</a:t>
            </a:r>
            <a:r>
              <a:rPr dirty="0" spc="-5"/>
              <a:t> in</a:t>
            </a:r>
            <a:r>
              <a:rPr dirty="0" spc="-25"/>
              <a:t>t</a:t>
            </a:r>
            <a:r>
              <a:rPr dirty="0" spc="-10"/>
              <a:t>eri</a:t>
            </a:r>
            <a:r>
              <a:rPr dirty="0" spc="-5"/>
              <a:t> </a:t>
            </a:r>
            <a:r>
              <a:rPr dirty="0" spc="-10"/>
              <a:t>né</a:t>
            </a:r>
            <a:r>
              <a:rPr dirty="0"/>
              <a:t> ai</a:t>
            </a:r>
            <a:r>
              <a:rPr dirty="0" spc="-5"/>
              <a:t> </a:t>
            </a:r>
            <a:r>
              <a:rPr dirty="0"/>
              <a:t>razionali</a:t>
            </a:r>
            <a:r>
              <a:rPr dirty="0" spc="-15"/>
              <a:t> </a:t>
            </a:r>
            <a:r>
              <a:rPr dirty="0"/>
              <a:t>si</a:t>
            </a:r>
            <a:r>
              <a:rPr dirty="0" spc="-5"/>
              <a:t> </a:t>
            </a:r>
            <a:r>
              <a:rPr dirty="0" spc="-20"/>
              <a:t>f</a:t>
            </a:r>
            <a:r>
              <a:rPr dirty="0" spc="-10"/>
              <a:t>anno</a:t>
            </a:r>
            <a:r>
              <a:rPr dirty="0" spc="-5"/>
              <a:t> </a:t>
            </a:r>
            <a:r>
              <a:rPr dirty="0" spc="-10"/>
              <a:t>corrispondere</a:t>
            </a:r>
            <a:r>
              <a:rPr dirty="0" spc="-5"/>
              <a:t> gli</a:t>
            </a:r>
            <a:r>
              <a:rPr dirty="0" spc="-5"/>
              <a:t> irrazionali.</a:t>
            </a:r>
          </a:p>
          <a:p>
            <a:pPr marL="1282700" indent="-1016000">
              <a:lnSpc>
                <a:spcPts val="1839"/>
              </a:lnSpc>
            </a:pPr>
            <a:r>
              <a:rPr dirty="0" spc="-10"/>
              <a:t>In</a:t>
            </a:r>
            <a:r>
              <a:rPr dirty="0" spc="-10"/>
              <a:t> </a:t>
            </a:r>
            <a:r>
              <a:rPr dirty="0" spc="-25"/>
              <a:t>q</a:t>
            </a:r>
            <a:r>
              <a:rPr dirty="0" spc="-10"/>
              <a:t>ues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modo</a:t>
            </a:r>
            <a:r>
              <a:rPr dirty="0" spc="-10"/>
              <a:t> </a:t>
            </a:r>
            <a:r>
              <a:rPr dirty="0" spc="-10">
                <a:latin typeface="Franklin Gothic Medium"/>
                <a:cs typeface="Franklin Gothic Medium"/>
              </a:rPr>
              <a:t>ad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ogni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pun</a:t>
            </a:r>
            <a:r>
              <a:rPr dirty="0" spc="-4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della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r</a:t>
            </a:r>
            <a:r>
              <a:rPr dirty="0" spc="-2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tt</a:t>
            </a:r>
            <a:r>
              <a:rPr dirty="0">
                <a:latin typeface="Franklin Gothic Medium"/>
                <a:cs typeface="Franklin Gothic Medium"/>
              </a:rPr>
              <a:t>a </a:t>
            </a:r>
            <a:r>
              <a:rPr dirty="0" spc="-10">
                <a:latin typeface="Franklin Gothic Medium"/>
                <a:cs typeface="Franklin Gothic Medium"/>
              </a:rPr>
              <a:t>corrisponde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un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preciso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v</a:t>
            </a:r>
            <a:r>
              <a:rPr dirty="0" spc="-10">
                <a:latin typeface="Franklin Gothic Medium"/>
                <a:cs typeface="Franklin Gothic Medium"/>
              </a:rPr>
              <a:t>alore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numerico.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L="1282700">
              <a:lnSpc>
                <a:spcPct val="100000"/>
              </a:lnSpc>
            </a:pPr>
            <a:r>
              <a:rPr dirty="0" spc="-15"/>
              <a:t>(L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schema</a:t>
            </a:r>
            <a:r>
              <a:rPr dirty="0" spc="-5"/>
              <a:t> </a:t>
            </a:r>
            <a:r>
              <a:rPr dirty="0" spc="-10"/>
              <a:t>che</a:t>
            </a:r>
            <a:r>
              <a:rPr dirty="0" spc="-5"/>
              <a:t> </a:t>
            </a:r>
            <a:r>
              <a:rPr dirty="0" spc="-10"/>
              <a:t>segue</a:t>
            </a:r>
            <a:r>
              <a:rPr dirty="0"/>
              <a:t> </a:t>
            </a:r>
            <a:r>
              <a:rPr dirty="0" spc="-10"/>
              <a:t>è</a:t>
            </a:r>
            <a:r>
              <a:rPr dirty="0"/>
              <a:t> </a:t>
            </a:r>
            <a:r>
              <a:rPr dirty="0" spc="-10"/>
              <a:t>corr</a:t>
            </a:r>
            <a:r>
              <a:rPr dirty="0" spc="-15"/>
              <a:t>e</a:t>
            </a:r>
            <a:r>
              <a:rPr dirty="0" spc="-5"/>
              <a:t>t</a:t>
            </a:r>
            <a:r>
              <a:rPr dirty="0" spc="-30"/>
              <a:t>t</a:t>
            </a:r>
            <a:r>
              <a:rPr dirty="0" spc="-10"/>
              <a:t>o?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50">
              <a:latin typeface="Times New Roman"/>
              <a:cs typeface="Times New Roman"/>
            </a:endParaRPr>
          </a:p>
          <a:p>
            <a:pPr algn="r" marR="595630">
              <a:lnSpc>
                <a:spcPct val="100000"/>
              </a:lnSpc>
            </a:pPr>
            <a:r>
              <a:rPr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32732" y="6561366"/>
            <a:ext cx="3149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Franklin Gothic Book"/>
                <a:cs typeface="Franklin Gothic Book"/>
              </a:rPr>
              <a:t>7/9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7603" y="6561366"/>
            <a:ext cx="3149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Franklin Gothic Book"/>
                <a:cs typeface="Franklin Gothic Book"/>
              </a:rPr>
              <a:t>3/4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1376" y="6561366"/>
            <a:ext cx="2781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Franklin Gothic Book"/>
                <a:cs typeface="Franklin Gothic Book"/>
              </a:rPr>
              <a:t>0,7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6508" y="6561366"/>
            <a:ext cx="51752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Franklin Gothic Book"/>
                <a:cs typeface="Franklin Gothic Book"/>
              </a:rPr>
              <a:t>12/</a:t>
            </a:r>
            <a:r>
              <a:rPr dirty="0" sz="1400" spc="-45">
                <a:latin typeface="Franklin Gothic Book"/>
                <a:cs typeface="Franklin Gothic Book"/>
              </a:rPr>
              <a:t>1</a:t>
            </a:r>
            <a:r>
              <a:rPr dirty="0" sz="1400">
                <a:latin typeface="Franklin Gothic Book"/>
                <a:cs typeface="Franklin Gothic Book"/>
              </a:rPr>
              <a:t>0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7792" y="6138672"/>
            <a:ext cx="5562600" cy="1905"/>
          </a:xfrm>
          <a:custGeom>
            <a:avLst/>
            <a:gdLst/>
            <a:ahLst/>
            <a:cxnLst/>
            <a:rect l="l" t="t" r="r" b="b"/>
            <a:pathLst>
              <a:path w="5562600" h="1904">
                <a:moveTo>
                  <a:pt x="0" y="0"/>
                </a:moveTo>
                <a:lnTo>
                  <a:pt x="5562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79676" y="6081284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74" y="0"/>
                </a:moveTo>
                <a:lnTo>
                  <a:pt x="7096" y="2043"/>
                </a:lnTo>
                <a:lnTo>
                  <a:pt x="25" y="14159"/>
                </a:lnTo>
                <a:lnTo>
                  <a:pt x="2068" y="21935"/>
                </a:lnTo>
                <a:lnTo>
                  <a:pt x="65511" y="58968"/>
                </a:lnTo>
                <a:lnTo>
                  <a:pt x="2048" y="95963"/>
                </a:lnTo>
                <a:lnTo>
                  <a:pt x="0" y="103739"/>
                </a:lnTo>
                <a:lnTo>
                  <a:pt x="7063" y="115859"/>
                </a:lnTo>
                <a:lnTo>
                  <a:pt x="14839" y="117908"/>
                </a:lnTo>
                <a:lnTo>
                  <a:pt x="115920" y="58982"/>
                </a:lnTo>
                <a:lnTo>
                  <a:pt x="14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84191" y="6063265"/>
            <a:ext cx="1270" cy="151765"/>
          </a:xfrm>
          <a:custGeom>
            <a:avLst/>
            <a:gdLst/>
            <a:ahLst/>
            <a:cxnLst/>
            <a:rect l="l" t="t" r="r" b="b"/>
            <a:pathLst>
              <a:path w="1270" h="151764">
                <a:moveTo>
                  <a:pt x="794" y="0"/>
                </a:moveTo>
                <a:lnTo>
                  <a:pt x="0" y="1516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93791" y="6062472"/>
            <a:ext cx="1270" cy="151765"/>
          </a:xfrm>
          <a:custGeom>
            <a:avLst/>
            <a:gdLst/>
            <a:ahLst/>
            <a:cxnLst/>
            <a:rect l="l" t="t" r="r" b="b"/>
            <a:pathLst>
              <a:path w="1270" h="151764">
                <a:moveTo>
                  <a:pt x="794" y="0"/>
                </a:moveTo>
                <a:lnTo>
                  <a:pt x="0" y="1516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70192" y="6062472"/>
            <a:ext cx="1270" cy="151765"/>
          </a:xfrm>
          <a:custGeom>
            <a:avLst/>
            <a:gdLst/>
            <a:ahLst/>
            <a:cxnLst/>
            <a:rect l="l" t="t" r="r" b="b"/>
            <a:pathLst>
              <a:path w="1270" h="151764">
                <a:moveTo>
                  <a:pt x="794" y="0"/>
                </a:moveTo>
                <a:lnTo>
                  <a:pt x="0" y="1516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03391" y="6062472"/>
            <a:ext cx="1270" cy="151765"/>
          </a:xfrm>
          <a:custGeom>
            <a:avLst/>
            <a:gdLst/>
            <a:ahLst/>
            <a:cxnLst/>
            <a:rect l="l" t="t" r="r" b="b"/>
            <a:pathLst>
              <a:path w="1270" h="151764">
                <a:moveTo>
                  <a:pt x="794" y="0"/>
                </a:moveTo>
                <a:lnTo>
                  <a:pt x="0" y="1516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17192" y="5681471"/>
            <a:ext cx="597535" cy="228600"/>
          </a:xfrm>
          <a:custGeom>
            <a:avLst/>
            <a:gdLst/>
            <a:ahLst/>
            <a:cxnLst/>
            <a:rect l="l" t="t" r="r" b="b"/>
            <a:pathLst>
              <a:path w="597535" h="228600">
                <a:moveTo>
                  <a:pt x="483107" y="0"/>
                </a:moveTo>
                <a:lnTo>
                  <a:pt x="483107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83107" y="171450"/>
                </a:lnTo>
                <a:lnTo>
                  <a:pt x="483107" y="228600"/>
                </a:lnTo>
                <a:lnTo>
                  <a:pt x="597407" y="114300"/>
                </a:lnTo>
                <a:lnTo>
                  <a:pt x="483107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7192" y="5681472"/>
            <a:ext cx="597535" cy="228600"/>
          </a:xfrm>
          <a:custGeom>
            <a:avLst/>
            <a:gdLst/>
            <a:ahLst/>
            <a:cxnLst/>
            <a:rect l="l" t="t" r="r" b="b"/>
            <a:pathLst>
              <a:path w="597535" h="228600">
                <a:moveTo>
                  <a:pt x="0" y="57150"/>
                </a:moveTo>
                <a:lnTo>
                  <a:pt x="483108" y="57150"/>
                </a:lnTo>
                <a:lnTo>
                  <a:pt x="483108" y="0"/>
                </a:lnTo>
                <a:lnTo>
                  <a:pt x="597408" y="114300"/>
                </a:lnTo>
                <a:lnTo>
                  <a:pt x="483108" y="228600"/>
                </a:lnTo>
                <a:lnTo>
                  <a:pt x="483108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8741" y="1950715"/>
            <a:ext cx="6750684" cy="84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3500">
              <a:lnSpc>
                <a:spcPct val="115399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dubbio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recuperare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5">
                <a:latin typeface="Franklin Gothic Book"/>
                <a:cs typeface="Franklin Gothic Book"/>
              </a:rPr>
              <a:t>fr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Pitagora,</a:t>
            </a:r>
            <a:endParaRPr sz="1600">
              <a:latin typeface="Franklin Gothic Book"/>
              <a:cs typeface="Franklin Gothic Book"/>
            </a:endParaRPr>
          </a:p>
          <a:p>
            <a:pPr marL="1447165">
              <a:lnSpc>
                <a:spcPct val="100000"/>
              </a:lnSpc>
              <a:spcBef>
                <a:spcPts val="475"/>
              </a:spcBef>
            </a:pPr>
            <a:r>
              <a:rPr dirty="0" sz="1800" spc="-10">
                <a:latin typeface="Franklin Gothic Book"/>
                <a:cs typeface="Franklin Gothic Book"/>
              </a:rPr>
              <a:t>”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Medium"/>
                <a:cs typeface="Franklin Gothic Medium"/>
              </a:rPr>
              <a:t>i</a:t>
            </a:r>
            <a:r>
              <a:rPr dirty="0" sz="1800" spc="-5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numeri</a:t>
            </a:r>
            <a:r>
              <a:rPr dirty="0" sz="1800" spc="-10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Medium"/>
                <a:cs typeface="Franklin Gothic Medium"/>
              </a:rPr>
              <a:t>regnano</a:t>
            </a:r>
            <a:r>
              <a:rPr dirty="0" sz="1800" spc="-10">
                <a:latin typeface="Franklin Gothic Medium"/>
                <a:cs typeface="Franklin Gothic Medium"/>
              </a:rPr>
              <a:t> </a:t>
            </a:r>
            <a:r>
              <a:rPr dirty="0" sz="1800" spc="-15">
                <a:latin typeface="Franklin Gothic Medium"/>
                <a:cs typeface="Franklin Gothic Medium"/>
              </a:rPr>
              <a:t>sull’uni</a:t>
            </a:r>
            <a:r>
              <a:rPr dirty="0" sz="1800" spc="-20">
                <a:latin typeface="Franklin Gothic Medium"/>
                <a:cs typeface="Franklin Gothic Medium"/>
              </a:rPr>
              <a:t>v</a:t>
            </a:r>
            <a:r>
              <a:rPr dirty="0" sz="1800" spc="-15">
                <a:latin typeface="Franklin Gothic Medium"/>
                <a:cs typeface="Franklin Gothic Medium"/>
              </a:rPr>
              <a:t>e</a:t>
            </a:r>
            <a:r>
              <a:rPr dirty="0" sz="1800" spc="5">
                <a:latin typeface="Franklin Gothic Medium"/>
                <a:cs typeface="Franklin Gothic Medium"/>
              </a:rPr>
              <a:t>r</a:t>
            </a:r>
            <a:r>
              <a:rPr dirty="0" sz="1800" spc="-15">
                <a:latin typeface="Franklin Gothic Medium"/>
                <a:cs typeface="Franklin Gothic Medium"/>
              </a:rPr>
              <a:t>s</a:t>
            </a:r>
            <a:r>
              <a:rPr dirty="0" sz="1800" spc="-25">
                <a:latin typeface="Franklin Gothic Medium"/>
                <a:cs typeface="Franklin Gothic Medium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”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3042" y="4859015"/>
            <a:ext cx="3332479" cy="871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ct val="135400"/>
              </a:lnSpc>
            </a:pP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“</a:t>
            </a:r>
            <a:r>
              <a:rPr dirty="0" sz="1600" spc="-20" i="1">
                <a:solidFill>
                  <a:srgbClr val="0A31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tudiare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senz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a rifl</a:t>
            </a:r>
            <a:r>
              <a:rPr dirty="0" sz="1600" spc="-15" i="1">
                <a:solidFill>
                  <a:srgbClr val="0A31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40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ere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 è 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inutile,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rifl</a:t>
            </a:r>
            <a:r>
              <a:rPr dirty="0" sz="1600" spc="-15" i="1">
                <a:solidFill>
                  <a:srgbClr val="0A31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40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ere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senz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solidFill>
                  <a:srgbClr val="0A31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tudiare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è 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pericoloso”</a:t>
            </a:r>
            <a:endParaRPr sz="1600">
              <a:latin typeface="Franklin Gothic Book"/>
              <a:cs typeface="Franklin Gothic Book"/>
            </a:endParaRPr>
          </a:p>
          <a:p>
            <a:pPr marL="927100">
              <a:lnSpc>
                <a:spcPct val="100000"/>
              </a:lnSpc>
              <a:spcBef>
                <a:spcPts val="780"/>
              </a:spcBef>
            </a:pPr>
            <a:r>
              <a:rPr dirty="0" sz="1400" spc="-15" i="1">
                <a:latin typeface="Franklin Gothic Book"/>
                <a:cs typeface="Franklin Gothic Book"/>
              </a:rPr>
              <a:t>(Confuci</a:t>
            </a:r>
            <a:r>
              <a:rPr dirty="0" sz="1400" spc="-10" i="1">
                <a:latin typeface="Franklin Gothic Book"/>
                <a:cs typeface="Franklin Gothic Book"/>
              </a:rPr>
              <a:t>o</a:t>
            </a:r>
            <a:r>
              <a:rPr dirty="0" sz="1400" spc="10" i="1">
                <a:latin typeface="Franklin Gothic Book"/>
                <a:cs typeface="Franklin Gothic Book"/>
              </a:rPr>
              <a:t> </a:t>
            </a:r>
            <a:r>
              <a:rPr dirty="0" sz="1400" spc="-5" i="1">
                <a:latin typeface="Franklin Gothic Book"/>
                <a:cs typeface="Franklin Gothic Book"/>
              </a:rPr>
              <a:t>5</a:t>
            </a:r>
            <a:r>
              <a:rPr dirty="0" sz="1400" spc="-70" i="1">
                <a:latin typeface="Franklin Gothic Book"/>
                <a:cs typeface="Franklin Gothic Book"/>
              </a:rPr>
              <a:t>5</a:t>
            </a:r>
            <a:r>
              <a:rPr dirty="0" sz="1400" i="1">
                <a:latin typeface="Franklin Gothic Book"/>
                <a:cs typeface="Franklin Gothic Book"/>
              </a:rPr>
              <a:t>1</a:t>
            </a:r>
            <a:r>
              <a:rPr dirty="0" sz="1400" spc="-5" i="1">
                <a:latin typeface="Franklin Gothic Book"/>
                <a:cs typeface="Franklin Gothic Book"/>
              </a:rPr>
              <a:t> </a:t>
            </a:r>
            <a:r>
              <a:rPr dirty="0" sz="1400" spc="-15" i="1">
                <a:latin typeface="Franklin Gothic Book"/>
                <a:cs typeface="Franklin Gothic Book"/>
              </a:rPr>
              <a:t>a.C</a:t>
            </a:r>
            <a:r>
              <a:rPr dirty="0" sz="1400" spc="-5" i="1">
                <a:latin typeface="Franklin Gothic Book"/>
                <a:cs typeface="Franklin Gothic Book"/>
              </a:rPr>
              <a:t>.</a:t>
            </a:r>
            <a:r>
              <a:rPr dirty="0" sz="1400" i="1">
                <a:latin typeface="Franklin Gothic Book"/>
                <a:cs typeface="Franklin Gothic Book"/>
              </a:rPr>
              <a:t> – </a:t>
            </a:r>
            <a:r>
              <a:rPr dirty="0" sz="1400" spc="-85" i="1">
                <a:latin typeface="Franklin Gothic Book"/>
                <a:cs typeface="Franklin Gothic Book"/>
              </a:rPr>
              <a:t>4</a:t>
            </a:r>
            <a:r>
              <a:rPr dirty="0" sz="1400" spc="-5" i="1">
                <a:latin typeface="Franklin Gothic Book"/>
                <a:cs typeface="Franklin Gothic Book"/>
              </a:rPr>
              <a:t>7</a:t>
            </a:r>
            <a:r>
              <a:rPr dirty="0" sz="1400" i="1">
                <a:latin typeface="Franklin Gothic Book"/>
                <a:cs typeface="Franklin Gothic Book"/>
              </a:rPr>
              <a:t>9 </a:t>
            </a:r>
            <a:r>
              <a:rPr dirty="0" sz="1400" spc="-5" i="1">
                <a:latin typeface="Franklin Gothic Book"/>
                <a:cs typeface="Franklin Gothic Book"/>
              </a:rPr>
              <a:t>a.C.)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8991" y="5071871"/>
            <a:ext cx="1679575" cy="180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81604" y="6958242"/>
            <a:ext cx="1403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0">
                <a:solidFill>
                  <a:srgbClr val="FFFFFF"/>
                </a:solidFill>
                <a:latin typeface="Franklin Gothic Book"/>
                <a:cs typeface="Franklin Gothic Book"/>
              </a:rPr>
              <a:t>3</a:t>
            </a: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3791" y="1414271"/>
            <a:ext cx="7797800" cy="563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00" indent="-342900">
              <a:lnSpc>
                <a:spcPct val="100000"/>
              </a:lnSpc>
              <a:buClr>
                <a:srgbClr val="FF2800"/>
              </a:buClr>
              <a:buFont typeface="Franklin Gothic Book"/>
              <a:buChar char="•"/>
              <a:tabLst>
                <a:tab pos="1333500" algn="l"/>
                <a:tab pos="1740535" algn="l"/>
              </a:tabLst>
            </a:pPr>
            <a:r>
              <a:rPr dirty="0" sz="2400" spc="-5" i="1">
                <a:solidFill>
                  <a:srgbClr val="FF2800"/>
                </a:solidFill>
                <a:latin typeface="Franklin Gothic Book"/>
                <a:cs typeface="Franklin Gothic Book"/>
              </a:rPr>
              <a:t>2</a:t>
            </a:r>
            <a:r>
              <a:rPr dirty="0" sz="2400" i="1">
                <a:solidFill>
                  <a:srgbClr val="FF2800"/>
                </a:solidFill>
                <a:latin typeface="Franklin Gothic Book"/>
                <a:cs typeface="Franklin Gothic Book"/>
              </a:rPr>
              <a:t>.	</a:t>
            </a:r>
            <a:r>
              <a:rPr dirty="0" sz="1600" spc="-10">
                <a:latin typeface="Comic Sans MS"/>
                <a:cs typeface="Comic Sans MS"/>
              </a:rPr>
              <a:t>Di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quanto, </a:t>
            </a:r>
            <a:r>
              <a:rPr dirty="0" sz="1600" spc="-10">
                <a:latin typeface="Comic Sans MS"/>
                <a:cs typeface="Comic Sans MS"/>
              </a:rPr>
              <a:t>percentualmente,</a:t>
            </a:r>
            <a:r>
              <a:rPr dirty="0" sz="1600" spc="-20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la</a:t>
            </a:r>
            <a:r>
              <a:rPr dirty="0" sz="1600">
                <a:latin typeface="Comic Sans MS"/>
                <a:cs typeface="Comic Sans MS"/>
              </a:rPr>
              <a:t> misura</a:t>
            </a:r>
            <a:r>
              <a:rPr dirty="0" sz="1600" spc="-5">
                <a:latin typeface="Comic Sans MS"/>
                <a:cs typeface="Comic Sans MS"/>
              </a:rPr>
              <a:t> 0,8</a:t>
            </a:r>
            <a:r>
              <a:rPr dirty="0" sz="1600">
                <a:latin typeface="Comic Sans MS"/>
                <a:cs typeface="Comic Sans MS"/>
              </a:rPr>
              <a:t>5 </a:t>
            </a:r>
            <a:r>
              <a:rPr dirty="0" sz="1600" spc="-10">
                <a:latin typeface="Comic Sans MS"/>
                <a:cs typeface="Comic Sans MS"/>
              </a:rPr>
              <a:t>Kg</a:t>
            </a:r>
            <a:r>
              <a:rPr dirty="0" sz="1600">
                <a:latin typeface="Comic Sans MS"/>
                <a:cs typeface="Comic Sans MS"/>
              </a:rPr>
              <a:t>  </a:t>
            </a:r>
            <a:r>
              <a:rPr dirty="0" sz="1600" spc="-10">
                <a:latin typeface="Comic Sans MS"/>
                <a:cs typeface="Comic Sans MS"/>
              </a:rPr>
              <a:t>supera</a:t>
            </a:r>
            <a:endParaRPr sz="1600">
              <a:latin typeface="Comic Sans MS"/>
              <a:cs typeface="Comic Sans MS"/>
            </a:endParaRPr>
          </a:p>
          <a:p>
            <a:pPr marL="1697989" indent="-707390">
              <a:lnSpc>
                <a:spcPct val="100000"/>
              </a:lnSpc>
              <a:spcBef>
                <a:spcPts val="500"/>
              </a:spcBef>
              <a:buFont typeface="Comic Sans MS"/>
              <a:buChar char="•"/>
              <a:tabLst>
                <a:tab pos="1698625" algn="l"/>
              </a:tabLst>
            </a:pPr>
            <a:r>
              <a:rPr dirty="0" sz="1600" spc="-10">
                <a:latin typeface="Comic Sans MS"/>
                <a:cs typeface="Comic Sans MS"/>
              </a:rPr>
              <a:t>la</a:t>
            </a:r>
            <a:r>
              <a:rPr dirty="0" sz="1600" spc="-10">
                <a:latin typeface="Comic Sans MS"/>
                <a:cs typeface="Comic Sans MS"/>
              </a:rPr>
              <a:t> misura</a:t>
            </a:r>
            <a:r>
              <a:rPr dirty="0" sz="1600" spc="-5">
                <a:latin typeface="Comic Sans MS"/>
                <a:cs typeface="Comic Sans MS"/>
              </a:rPr>
              <a:t> 1,</a:t>
            </a:r>
            <a:r>
              <a:rPr dirty="0" sz="1600">
                <a:latin typeface="Comic Sans MS"/>
                <a:cs typeface="Comic Sans MS"/>
              </a:rPr>
              <a:t>7 </a:t>
            </a:r>
            <a:r>
              <a:rPr dirty="0" sz="1600" spc="-10">
                <a:latin typeface="Comic Sans MS"/>
                <a:cs typeface="Comic Sans MS"/>
              </a:rPr>
              <a:t>hg?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550">
              <a:latin typeface="Times New Roman"/>
              <a:cs typeface="Times New Roman"/>
            </a:endParaRPr>
          </a:p>
          <a:p>
            <a:pPr marL="1333500" marR="1007110" indent="-342900">
              <a:lnSpc>
                <a:spcPct val="115399"/>
              </a:lnSpc>
              <a:buClr>
                <a:srgbClr val="FF2800"/>
              </a:buClr>
              <a:buFont typeface="Franklin Gothic Book"/>
              <a:buChar char="•"/>
              <a:tabLst>
                <a:tab pos="1333500" algn="l"/>
              </a:tabLst>
            </a:pPr>
            <a:r>
              <a:rPr dirty="0" sz="1600" spc="-5" i="1">
                <a:solidFill>
                  <a:srgbClr val="FF2800"/>
                </a:solidFill>
                <a:latin typeface="Franklin Gothic Book"/>
                <a:cs typeface="Franklin Gothic Book"/>
              </a:rPr>
              <a:t>3</a:t>
            </a:r>
            <a:r>
              <a:rPr dirty="0" sz="1600" i="1">
                <a:solidFill>
                  <a:srgbClr val="FF2800"/>
                </a:solidFill>
                <a:latin typeface="Franklin Gothic Book"/>
                <a:cs typeface="Franklin Gothic Book"/>
              </a:rPr>
              <a:t>.  </a:t>
            </a:r>
            <a:r>
              <a:rPr dirty="0" sz="1600" spc="-5">
                <a:latin typeface="Comic Sans MS"/>
                <a:cs typeface="Comic Sans MS"/>
              </a:rPr>
              <a:t>S</a:t>
            </a:r>
            <a:r>
              <a:rPr dirty="0" sz="1600">
                <a:latin typeface="Comic Sans MS"/>
                <a:cs typeface="Comic Sans MS"/>
              </a:rPr>
              <a:t>e si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sommano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i</a:t>
            </a:r>
            <a:r>
              <a:rPr dirty="0" sz="1600" spc="-5">
                <a:latin typeface="Comic Sans MS"/>
                <a:cs typeface="Comic Sans MS"/>
              </a:rPr>
              <a:t> tr</a:t>
            </a:r>
            <a:r>
              <a:rPr dirty="0" sz="1600">
                <a:latin typeface="Comic Sans MS"/>
                <a:cs typeface="Comic Sans MS"/>
              </a:rPr>
              <a:t>e </a:t>
            </a:r>
            <a:r>
              <a:rPr dirty="0" sz="1600" spc="-10">
                <a:latin typeface="Comic Sans MS"/>
                <a:cs typeface="Comic Sans MS"/>
              </a:rPr>
              <a:t>pesi</a:t>
            </a:r>
            <a:r>
              <a:rPr dirty="0" sz="1600" spc="-5">
                <a:latin typeface="Comic Sans MS"/>
                <a:cs typeface="Comic Sans MS"/>
              </a:rPr>
              <a:t> 120</a:t>
            </a:r>
            <a:r>
              <a:rPr dirty="0" sz="1600">
                <a:latin typeface="Comic Sans MS"/>
                <a:cs typeface="Comic Sans MS"/>
              </a:rPr>
              <a:t>0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gr., </a:t>
            </a:r>
            <a:r>
              <a:rPr dirty="0" sz="1600" spc="-5">
                <a:latin typeface="Comic Sans MS"/>
                <a:cs typeface="Comic Sans MS"/>
              </a:rPr>
              <a:t> 23</a:t>
            </a:r>
            <a:r>
              <a:rPr dirty="0" sz="1600">
                <a:latin typeface="Comic Sans MS"/>
                <a:cs typeface="Comic Sans MS"/>
              </a:rPr>
              <a:t>0 </a:t>
            </a:r>
            <a:r>
              <a:rPr dirty="0" sz="1600" spc="-10">
                <a:latin typeface="Comic Sans MS"/>
                <a:cs typeface="Comic Sans MS"/>
              </a:rPr>
              <a:t>hg.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e</a:t>
            </a:r>
            <a:r>
              <a:rPr dirty="0" sz="1600">
                <a:latin typeface="Comic Sans MS"/>
                <a:cs typeface="Comic Sans MS"/>
              </a:rPr>
              <a:t>  </a:t>
            </a:r>
            <a:r>
              <a:rPr dirty="0" sz="1600" spc="-5">
                <a:latin typeface="Comic Sans MS"/>
                <a:cs typeface="Comic Sans MS"/>
              </a:rPr>
              <a:t>1,05</a:t>
            </a:r>
            <a:r>
              <a:rPr dirty="0" sz="1600">
                <a:latin typeface="Comic Sans MS"/>
                <a:cs typeface="Comic Sans MS"/>
              </a:rPr>
              <a:t>0 </a:t>
            </a:r>
            <a:r>
              <a:rPr dirty="0" sz="1600" spc="-10">
                <a:latin typeface="Comic Sans MS"/>
                <a:cs typeface="Comic Sans MS"/>
              </a:rPr>
              <a:t>Kg,</a:t>
            </a:r>
            <a:r>
              <a:rPr dirty="0" sz="1600" spc="-10">
                <a:latin typeface="Comic Sans MS"/>
                <a:cs typeface="Comic Sans MS"/>
              </a:rPr>
              <a:t> che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peso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si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ottiene</a:t>
            </a:r>
            <a:r>
              <a:rPr dirty="0" sz="1600" spc="-5">
                <a:latin typeface="Comic Sans MS"/>
                <a:cs typeface="Comic Sans MS"/>
              </a:rPr>
              <a:t> i</a:t>
            </a:r>
            <a:r>
              <a:rPr dirty="0" sz="1600">
                <a:latin typeface="Comic Sans MS"/>
                <a:cs typeface="Comic Sans MS"/>
              </a:rPr>
              <a:t>n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ettogrammi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5">
                <a:latin typeface="Comic Sans MS"/>
                <a:cs typeface="Comic Sans MS"/>
              </a:rPr>
              <a:t>(hg)?</a:t>
            </a:r>
            <a:endParaRPr sz="1600">
              <a:latin typeface="Comic Sans MS"/>
              <a:cs typeface="Comic Sans MS"/>
            </a:endParaRPr>
          </a:p>
          <a:p>
            <a:pPr marL="1333500" marR="801370" indent="-342900">
              <a:lnSpc>
                <a:spcPct val="114999"/>
              </a:lnSpc>
              <a:spcBef>
                <a:spcPts val="375"/>
              </a:spcBef>
              <a:buFont typeface="Comic Sans MS"/>
              <a:buChar char="•"/>
              <a:tabLst>
                <a:tab pos="1637664" algn="l"/>
              </a:tabLst>
            </a:pPr>
            <a:r>
              <a:rPr dirty="0" sz="1600" spc="-5">
                <a:latin typeface="Comic Sans MS"/>
                <a:cs typeface="Comic Sans MS"/>
              </a:rPr>
              <a:t>S</a:t>
            </a:r>
            <a:r>
              <a:rPr dirty="0" sz="1600">
                <a:latin typeface="Comic Sans MS"/>
                <a:cs typeface="Comic Sans MS"/>
              </a:rPr>
              <a:t>e si</a:t>
            </a:r>
            <a:r>
              <a:rPr dirty="0" sz="1600" spc="-5">
                <a:latin typeface="Comic Sans MS"/>
                <a:cs typeface="Comic Sans MS"/>
              </a:rPr>
              <a:t> vuol</a:t>
            </a:r>
            <a:r>
              <a:rPr dirty="0" sz="1600">
                <a:latin typeface="Comic Sans MS"/>
                <a:cs typeface="Comic Sans MS"/>
              </a:rPr>
              <a:t>e ottenere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un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peso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complessivo</a:t>
            </a:r>
            <a:r>
              <a:rPr dirty="0" sz="1600" spc="-1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d</a:t>
            </a:r>
            <a:r>
              <a:rPr dirty="0" sz="1600">
                <a:latin typeface="Comic Sans MS"/>
                <a:cs typeface="Comic Sans MS"/>
              </a:rPr>
              <a:t>i </a:t>
            </a:r>
            <a:r>
              <a:rPr dirty="0" sz="1600" spc="-5">
                <a:latin typeface="Comic Sans MS"/>
                <a:cs typeface="Comic Sans MS"/>
              </a:rPr>
              <a:t>2</a:t>
            </a:r>
            <a:r>
              <a:rPr dirty="0" sz="1600">
                <a:latin typeface="Comic Sans MS"/>
                <a:cs typeface="Comic Sans MS"/>
              </a:rPr>
              <a:t>7 </a:t>
            </a:r>
            <a:r>
              <a:rPr dirty="0" sz="1600" spc="-10">
                <a:latin typeface="Comic Sans MS"/>
                <a:cs typeface="Comic Sans MS"/>
              </a:rPr>
              <a:t>Kg,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bisogn</a:t>
            </a:r>
            <a:r>
              <a:rPr dirty="0" sz="1600">
                <a:latin typeface="Comic Sans MS"/>
                <a:cs typeface="Comic Sans MS"/>
              </a:rPr>
              <a:t>a </a:t>
            </a:r>
            <a:r>
              <a:rPr dirty="0" sz="1600" spc="-10">
                <a:latin typeface="Comic Sans MS"/>
                <a:cs typeface="Comic Sans MS"/>
              </a:rPr>
              <a:t>aggiungere</a:t>
            </a:r>
            <a:r>
              <a:rPr dirty="0" sz="1600" spc="-10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o</a:t>
            </a:r>
            <a:r>
              <a:rPr dirty="0" sz="160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toglier</a:t>
            </a:r>
            <a:r>
              <a:rPr dirty="0" sz="1600">
                <a:latin typeface="Comic Sans MS"/>
                <a:cs typeface="Comic Sans MS"/>
              </a:rPr>
              <a:t>e </a:t>
            </a:r>
            <a:r>
              <a:rPr dirty="0" sz="1600" spc="-10">
                <a:latin typeface="Comic Sans MS"/>
                <a:cs typeface="Comic Sans MS"/>
              </a:rPr>
              <a:t>qualcosa?</a:t>
            </a:r>
            <a:r>
              <a:rPr dirty="0" sz="160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Quant</a:t>
            </a:r>
            <a:r>
              <a:rPr dirty="0" sz="1600">
                <a:latin typeface="Comic Sans MS"/>
                <a:cs typeface="Comic Sans MS"/>
              </a:rPr>
              <a:t>o</a:t>
            </a:r>
            <a:r>
              <a:rPr dirty="0" sz="1600" spc="5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dev</a:t>
            </a:r>
            <a:r>
              <a:rPr dirty="0" sz="1600">
                <a:latin typeface="Comic Sans MS"/>
                <a:cs typeface="Comic Sans MS"/>
              </a:rPr>
              <a:t>e </a:t>
            </a:r>
            <a:r>
              <a:rPr dirty="0" sz="1600" spc="-10">
                <a:latin typeface="Comic Sans MS"/>
                <a:cs typeface="Comic Sans MS"/>
              </a:rPr>
              <a:t>pesare</a:t>
            </a:r>
            <a:r>
              <a:rPr dirty="0" sz="1600" spc="-10">
                <a:latin typeface="Comic Sans MS"/>
                <a:cs typeface="Comic Sans MS"/>
              </a:rPr>
              <a:t> l’oggetto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>
                <a:latin typeface="Comic Sans MS"/>
                <a:cs typeface="Comic Sans MS"/>
              </a:rPr>
              <a:t>aggiunto</a:t>
            </a:r>
            <a:r>
              <a:rPr dirty="0" sz="1600" spc="-10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o</a:t>
            </a:r>
            <a:r>
              <a:rPr dirty="0" sz="1600">
                <a:latin typeface="Comic Sans MS"/>
                <a:cs typeface="Comic Sans MS"/>
              </a:rPr>
              <a:t> </a:t>
            </a:r>
            <a:r>
              <a:rPr dirty="0" sz="1600" spc="-15">
                <a:latin typeface="Comic Sans MS"/>
                <a:cs typeface="Comic Sans MS"/>
              </a:rPr>
              <a:t>tolto?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1414271"/>
            <a:ext cx="77978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24532" y="2105569"/>
            <a:ext cx="6151880" cy="1376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1056005" indent="-304800">
              <a:lnSpc>
                <a:spcPct val="100000"/>
              </a:lnSpc>
              <a:buClr>
                <a:srgbClr val="941200"/>
              </a:buClr>
              <a:buSzPct val="125000"/>
              <a:buFont typeface="Franklin Gothic Medium"/>
              <a:buAutoNum type="arabicPeriod" startAt="2"/>
              <a:tabLst>
                <a:tab pos="349885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percentualmen</a:t>
            </a:r>
            <a:r>
              <a:rPr dirty="0" sz="1600" spc="-5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e,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misura</a:t>
            </a:r>
            <a:r>
              <a:rPr dirty="0" sz="1600" spc="-5" i="1">
                <a:latin typeface="Franklin Gothic Book"/>
                <a:cs typeface="Franklin Gothic Book"/>
              </a:rPr>
              <a:t> 0,8</a:t>
            </a:r>
            <a:r>
              <a:rPr dirty="0" sz="1600" i="1">
                <a:latin typeface="Franklin Gothic Book"/>
                <a:cs typeface="Franklin Gothic Book"/>
              </a:rPr>
              <a:t>5 </a:t>
            </a:r>
            <a:r>
              <a:rPr dirty="0" sz="1600" spc="-10" i="1">
                <a:latin typeface="Franklin Gothic Book"/>
                <a:cs typeface="Franklin Gothic Book"/>
              </a:rPr>
              <a:t>Kg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 supera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a misura</a:t>
            </a:r>
            <a:r>
              <a:rPr dirty="0" sz="1600" spc="-5" i="1">
                <a:latin typeface="Franklin Gothic Book"/>
                <a:cs typeface="Franklin Gothic Book"/>
              </a:rPr>
              <a:t> 1,</a:t>
            </a:r>
            <a:r>
              <a:rPr dirty="0" sz="1600" i="1">
                <a:latin typeface="Franklin Gothic Book"/>
                <a:cs typeface="Franklin Gothic Book"/>
              </a:rPr>
              <a:t>7 </a:t>
            </a:r>
            <a:r>
              <a:rPr dirty="0" sz="1600" spc="-5" i="1">
                <a:latin typeface="Franklin Gothic Book"/>
                <a:cs typeface="Franklin Gothic Book"/>
              </a:rPr>
              <a:t>hg?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41200"/>
              </a:buClr>
              <a:buFont typeface="Franklin Gothic Medium"/>
              <a:buAutoNum type="arabicPeriod" startAt="2"/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941200"/>
              </a:buClr>
              <a:buSzPct val="125000"/>
              <a:buFont typeface="Franklin Gothic Medium"/>
              <a:buAutoNum type="arabicPeriod" startAt="2"/>
              <a:tabLst>
                <a:tab pos="28638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Nelle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igur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seguon</a:t>
            </a:r>
            <a:r>
              <a:rPr dirty="0" sz="160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son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rappresentati</a:t>
            </a:r>
            <a:r>
              <a:rPr dirty="0" sz="1600" spc="-5" i="1">
                <a:latin typeface="Franklin Gothic Book"/>
                <a:cs typeface="Franklin Gothic Book"/>
              </a:rPr>
              <a:t> s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hematicamen</a:t>
            </a:r>
            <a:r>
              <a:rPr dirty="0" sz="1600" spc="-3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3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45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viment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uadrat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alcun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ti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danneggia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e, </a:t>
            </a:r>
            <a:r>
              <a:rPr dirty="0" sz="1600" spc="-5" i="1">
                <a:latin typeface="Franklin Gothic Book"/>
                <a:cs typeface="Franklin Gothic Book"/>
              </a:rPr>
              <a:t>indica</a:t>
            </a:r>
            <a:r>
              <a:rPr dirty="0" sz="1600" spc="-3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dalle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frecc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2000" spc="-10" b="1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98192" y="4462271"/>
            <a:ext cx="1447800" cy="914400"/>
          </a:xfrm>
          <a:custGeom>
            <a:avLst/>
            <a:gdLst/>
            <a:ahLst/>
            <a:cxnLst/>
            <a:rect l="l" t="t" r="r" b="b"/>
            <a:pathLst>
              <a:path w="1447800" h="914400">
                <a:moveTo>
                  <a:pt x="0" y="914400"/>
                </a:moveTo>
                <a:lnTo>
                  <a:pt x="1447800" y="914400"/>
                </a:lnTo>
                <a:lnTo>
                  <a:pt x="14478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98192" y="3928872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0" y="0"/>
                </a:moveTo>
                <a:lnTo>
                  <a:pt x="1447800" y="0"/>
                </a:lnTo>
                <a:lnTo>
                  <a:pt x="14478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8192" y="3928871"/>
            <a:ext cx="1447800" cy="533400"/>
          </a:xfrm>
          <a:custGeom>
            <a:avLst/>
            <a:gdLst/>
            <a:ahLst/>
            <a:cxnLst/>
            <a:rect l="l" t="t" r="r" b="b"/>
            <a:pathLst>
              <a:path w="1447800" h="533400">
                <a:moveTo>
                  <a:pt x="0" y="533400"/>
                </a:moveTo>
                <a:lnTo>
                  <a:pt x="1447800" y="533400"/>
                </a:lnTo>
                <a:lnTo>
                  <a:pt x="1447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98192" y="3928872"/>
            <a:ext cx="1447800" cy="533400"/>
          </a:xfrm>
          <a:custGeom>
            <a:avLst/>
            <a:gdLst/>
            <a:ahLst/>
            <a:cxnLst/>
            <a:rect l="l" t="t" r="r" b="b"/>
            <a:pathLst>
              <a:path w="1447800" h="533400">
                <a:moveTo>
                  <a:pt x="0" y="0"/>
                </a:moveTo>
                <a:lnTo>
                  <a:pt x="1447800" y="0"/>
                </a:lnTo>
                <a:lnTo>
                  <a:pt x="1447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98192" y="3928872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53340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12087" y="3906987"/>
            <a:ext cx="104775" cy="123189"/>
          </a:xfrm>
          <a:custGeom>
            <a:avLst/>
            <a:gdLst/>
            <a:ahLst/>
            <a:cxnLst/>
            <a:rect l="l" t="t" r="r" b="b"/>
            <a:pathLst>
              <a:path w="104775" h="123189">
                <a:moveTo>
                  <a:pt x="103800" y="43768"/>
                </a:moveTo>
                <a:lnTo>
                  <a:pt x="78399" y="43768"/>
                </a:lnTo>
                <a:lnTo>
                  <a:pt x="79054" y="117224"/>
                </a:lnTo>
                <a:lnTo>
                  <a:pt x="84791" y="122859"/>
                </a:lnTo>
                <a:lnTo>
                  <a:pt x="98818" y="122735"/>
                </a:lnTo>
                <a:lnTo>
                  <a:pt x="104453" y="116998"/>
                </a:lnTo>
                <a:lnTo>
                  <a:pt x="103800" y="43768"/>
                </a:lnTo>
                <a:close/>
              </a:path>
              <a:path w="104775" h="123189">
                <a:moveTo>
                  <a:pt x="103409" y="0"/>
                </a:moveTo>
                <a:lnTo>
                  <a:pt x="2080" y="58498"/>
                </a:lnTo>
                <a:lnTo>
                  <a:pt x="0" y="66266"/>
                </a:lnTo>
                <a:lnTo>
                  <a:pt x="7012" y="78414"/>
                </a:lnTo>
                <a:lnTo>
                  <a:pt x="14780" y="80496"/>
                </a:lnTo>
                <a:lnTo>
                  <a:pt x="78399" y="43768"/>
                </a:lnTo>
                <a:lnTo>
                  <a:pt x="103800" y="43768"/>
                </a:lnTo>
                <a:lnTo>
                  <a:pt x="103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79192" y="3928872"/>
            <a:ext cx="342900" cy="533400"/>
          </a:xfrm>
          <a:custGeom>
            <a:avLst/>
            <a:gdLst/>
            <a:ahLst/>
            <a:cxnLst/>
            <a:rect l="l" t="t" r="r" b="b"/>
            <a:pathLst>
              <a:path w="342900" h="533400">
                <a:moveTo>
                  <a:pt x="0" y="533400"/>
                </a:moveTo>
                <a:lnTo>
                  <a:pt x="342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28995" y="3907670"/>
            <a:ext cx="107314" cy="122555"/>
          </a:xfrm>
          <a:custGeom>
            <a:avLst/>
            <a:gdLst/>
            <a:ahLst/>
            <a:cxnLst/>
            <a:rect l="l" t="t" r="r" b="b"/>
            <a:pathLst>
              <a:path w="107314" h="122554">
                <a:moveTo>
                  <a:pt x="104890" y="42402"/>
                </a:moveTo>
                <a:lnTo>
                  <a:pt x="79466" y="42402"/>
                </a:lnTo>
                <a:lnTo>
                  <a:pt x="76288" y="115793"/>
                </a:lnTo>
                <a:lnTo>
                  <a:pt x="81724" y="121720"/>
                </a:lnTo>
                <a:lnTo>
                  <a:pt x="95738" y="122327"/>
                </a:lnTo>
                <a:lnTo>
                  <a:pt x="101666" y="116892"/>
                </a:lnTo>
                <a:lnTo>
                  <a:pt x="104890" y="42402"/>
                </a:lnTo>
                <a:close/>
              </a:path>
              <a:path w="107314" h="122554">
                <a:moveTo>
                  <a:pt x="106725" y="0"/>
                </a:moveTo>
                <a:lnTo>
                  <a:pt x="2484" y="53132"/>
                </a:lnTo>
                <a:lnTo>
                  <a:pt x="0" y="60780"/>
                </a:lnTo>
                <a:lnTo>
                  <a:pt x="6370" y="73278"/>
                </a:lnTo>
                <a:lnTo>
                  <a:pt x="14018" y="75763"/>
                </a:lnTo>
                <a:lnTo>
                  <a:pt x="79466" y="42402"/>
                </a:lnTo>
                <a:lnTo>
                  <a:pt x="104890" y="42402"/>
                </a:lnTo>
                <a:lnTo>
                  <a:pt x="106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36392" y="3928872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53340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50286" y="3906987"/>
            <a:ext cx="104775" cy="123189"/>
          </a:xfrm>
          <a:custGeom>
            <a:avLst/>
            <a:gdLst/>
            <a:ahLst/>
            <a:cxnLst/>
            <a:rect l="l" t="t" r="r" b="b"/>
            <a:pathLst>
              <a:path w="104775" h="123189">
                <a:moveTo>
                  <a:pt x="103800" y="43768"/>
                </a:moveTo>
                <a:lnTo>
                  <a:pt x="78399" y="43768"/>
                </a:lnTo>
                <a:lnTo>
                  <a:pt x="79056" y="117224"/>
                </a:lnTo>
                <a:lnTo>
                  <a:pt x="84792" y="122859"/>
                </a:lnTo>
                <a:lnTo>
                  <a:pt x="98819" y="122735"/>
                </a:lnTo>
                <a:lnTo>
                  <a:pt x="104454" y="116998"/>
                </a:lnTo>
                <a:lnTo>
                  <a:pt x="103800" y="43768"/>
                </a:lnTo>
                <a:close/>
              </a:path>
              <a:path w="104775" h="123189">
                <a:moveTo>
                  <a:pt x="103409" y="0"/>
                </a:moveTo>
                <a:lnTo>
                  <a:pt x="2081" y="58498"/>
                </a:lnTo>
                <a:lnTo>
                  <a:pt x="0" y="66266"/>
                </a:lnTo>
                <a:lnTo>
                  <a:pt x="7014" y="78414"/>
                </a:lnTo>
                <a:lnTo>
                  <a:pt x="14781" y="80496"/>
                </a:lnTo>
                <a:lnTo>
                  <a:pt x="78399" y="43768"/>
                </a:lnTo>
                <a:lnTo>
                  <a:pt x="103800" y="43768"/>
                </a:lnTo>
                <a:lnTo>
                  <a:pt x="103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17391" y="4005072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45720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57688" y="3982528"/>
            <a:ext cx="107314" cy="123825"/>
          </a:xfrm>
          <a:custGeom>
            <a:avLst/>
            <a:gdLst/>
            <a:ahLst/>
            <a:cxnLst/>
            <a:rect l="l" t="t" r="r" b="b"/>
            <a:pathLst>
              <a:path w="107314" h="123825">
                <a:moveTo>
                  <a:pt x="102483" y="45087"/>
                </a:moveTo>
                <a:lnTo>
                  <a:pt x="77030" y="45087"/>
                </a:lnTo>
                <a:lnTo>
                  <a:pt x="81760" y="118394"/>
                </a:lnTo>
                <a:lnTo>
                  <a:pt x="87800" y="123703"/>
                </a:lnTo>
                <a:lnTo>
                  <a:pt x="101799" y="122800"/>
                </a:lnTo>
                <a:lnTo>
                  <a:pt x="107107" y="116759"/>
                </a:lnTo>
                <a:lnTo>
                  <a:pt x="102483" y="45087"/>
                </a:lnTo>
                <a:close/>
              </a:path>
              <a:path w="107314" h="123825">
                <a:moveTo>
                  <a:pt x="99574" y="0"/>
                </a:moveTo>
                <a:lnTo>
                  <a:pt x="1647" y="64029"/>
                </a:lnTo>
                <a:lnTo>
                  <a:pt x="0" y="71899"/>
                </a:lnTo>
                <a:lnTo>
                  <a:pt x="7677" y="83640"/>
                </a:lnTo>
                <a:lnTo>
                  <a:pt x="15547" y="85288"/>
                </a:lnTo>
                <a:lnTo>
                  <a:pt x="77030" y="45087"/>
                </a:lnTo>
                <a:lnTo>
                  <a:pt x="102483" y="45087"/>
                </a:lnTo>
                <a:lnTo>
                  <a:pt x="99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31791" y="3928871"/>
            <a:ext cx="16002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31791" y="3928871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533400"/>
                </a:moveTo>
                <a:lnTo>
                  <a:pt x="1600200" y="533400"/>
                </a:lnTo>
                <a:lnTo>
                  <a:pt x="1600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31791" y="3928872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0"/>
                </a:moveTo>
                <a:lnTo>
                  <a:pt x="1600200" y="0"/>
                </a:lnTo>
                <a:lnTo>
                  <a:pt x="1600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69991" y="4462271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69991" y="4462272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0"/>
                </a:moveTo>
                <a:lnTo>
                  <a:pt x="762000" y="0"/>
                </a:lnTo>
                <a:lnTo>
                  <a:pt x="762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84191" y="3928872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53340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27539" y="3905704"/>
            <a:ext cx="109855" cy="124460"/>
          </a:xfrm>
          <a:custGeom>
            <a:avLst/>
            <a:gdLst/>
            <a:ahLst/>
            <a:cxnLst/>
            <a:rect l="l" t="t" r="r" b="b"/>
            <a:pathLst>
              <a:path w="109854" h="124460">
                <a:moveTo>
                  <a:pt x="100917" y="46333"/>
                </a:moveTo>
                <a:lnTo>
                  <a:pt x="75323" y="46333"/>
                </a:lnTo>
                <a:lnTo>
                  <a:pt x="84349" y="119236"/>
                </a:lnTo>
                <a:lnTo>
                  <a:pt x="90690" y="124180"/>
                </a:lnTo>
                <a:lnTo>
                  <a:pt x="104613" y="122457"/>
                </a:lnTo>
                <a:lnTo>
                  <a:pt x="109557" y="116116"/>
                </a:lnTo>
                <a:lnTo>
                  <a:pt x="100917" y="46333"/>
                </a:lnTo>
                <a:close/>
              </a:path>
              <a:path w="109854" h="124460">
                <a:moveTo>
                  <a:pt x="95181" y="0"/>
                </a:moveTo>
                <a:lnTo>
                  <a:pt x="1182" y="69669"/>
                </a:lnTo>
                <a:lnTo>
                  <a:pt x="0" y="77623"/>
                </a:lnTo>
                <a:lnTo>
                  <a:pt x="8352" y="88893"/>
                </a:lnTo>
                <a:lnTo>
                  <a:pt x="16306" y="90076"/>
                </a:lnTo>
                <a:lnTo>
                  <a:pt x="75323" y="46333"/>
                </a:lnTo>
                <a:lnTo>
                  <a:pt x="100917" y="46333"/>
                </a:lnTo>
                <a:lnTo>
                  <a:pt x="95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41391" y="3928872"/>
            <a:ext cx="190500" cy="533400"/>
          </a:xfrm>
          <a:custGeom>
            <a:avLst/>
            <a:gdLst/>
            <a:ahLst/>
            <a:cxnLst/>
            <a:rect l="l" t="t" r="r" b="b"/>
            <a:pathLst>
              <a:path w="190500" h="533400">
                <a:moveTo>
                  <a:pt x="0" y="53340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50170" y="3905135"/>
            <a:ext cx="111760" cy="124460"/>
          </a:xfrm>
          <a:custGeom>
            <a:avLst/>
            <a:gdLst/>
            <a:ahLst/>
            <a:cxnLst/>
            <a:rect l="l" t="t" r="r" b="b"/>
            <a:pathLst>
              <a:path w="111760" h="124460">
                <a:moveTo>
                  <a:pt x="99085" y="47472"/>
                </a:moveTo>
                <a:lnTo>
                  <a:pt x="73244" y="47472"/>
                </a:lnTo>
                <a:lnTo>
                  <a:pt x="86761" y="119678"/>
                </a:lnTo>
                <a:lnTo>
                  <a:pt x="93395" y="124221"/>
                </a:lnTo>
                <a:lnTo>
                  <a:pt x="107184" y="121639"/>
                </a:lnTo>
                <a:lnTo>
                  <a:pt x="111726" y="115004"/>
                </a:lnTo>
                <a:lnTo>
                  <a:pt x="99085" y="47472"/>
                </a:lnTo>
                <a:close/>
              </a:path>
              <a:path w="111760" h="124460">
                <a:moveTo>
                  <a:pt x="90199" y="0"/>
                </a:moveTo>
                <a:lnTo>
                  <a:pt x="688" y="75347"/>
                </a:lnTo>
                <a:lnTo>
                  <a:pt x="0" y="83358"/>
                </a:lnTo>
                <a:lnTo>
                  <a:pt x="9033" y="94090"/>
                </a:lnTo>
                <a:lnTo>
                  <a:pt x="17044" y="94778"/>
                </a:lnTo>
                <a:lnTo>
                  <a:pt x="73244" y="47472"/>
                </a:lnTo>
                <a:lnTo>
                  <a:pt x="99085" y="47472"/>
                </a:lnTo>
                <a:lnTo>
                  <a:pt x="90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22391" y="3928872"/>
            <a:ext cx="304800" cy="762000"/>
          </a:xfrm>
          <a:custGeom>
            <a:avLst/>
            <a:gdLst/>
            <a:ahLst/>
            <a:cxnLst/>
            <a:rect l="l" t="t" r="r" b="b"/>
            <a:pathLst>
              <a:path w="304800" h="762000">
                <a:moveTo>
                  <a:pt x="0" y="76200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43293" y="3905469"/>
            <a:ext cx="110489" cy="124460"/>
          </a:xfrm>
          <a:custGeom>
            <a:avLst/>
            <a:gdLst/>
            <a:ahLst/>
            <a:cxnLst/>
            <a:rect l="l" t="t" r="r" b="b"/>
            <a:pathLst>
              <a:path w="110489" h="124460">
                <a:moveTo>
                  <a:pt x="100217" y="46804"/>
                </a:moveTo>
                <a:lnTo>
                  <a:pt x="74537" y="46804"/>
                </a:lnTo>
                <a:lnTo>
                  <a:pt x="85338" y="119465"/>
                </a:lnTo>
                <a:lnTo>
                  <a:pt x="91799" y="124254"/>
                </a:lnTo>
                <a:lnTo>
                  <a:pt x="105674" y="122190"/>
                </a:lnTo>
                <a:lnTo>
                  <a:pt x="110463" y="115731"/>
                </a:lnTo>
                <a:lnTo>
                  <a:pt x="100217" y="46804"/>
                </a:lnTo>
                <a:close/>
              </a:path>
              <a:path w="110489" h="124460">
                <a:moveTo>
                  <a:pt x="93259" y="0"/>
                </a:moveTo>
                <a:lnTo>
                  <a:pt x="986" y="71940"/>
                </a:lnTo>
                <a:lnTo>
                  <a:pt x="0" y="79921"/>
                </a:lnTo>
                <a:lnTo>
                  <a:pt x="8624" y="90984"/>
                </a:lnTo>
                <a:lnTo>
                  <a:pt x="16605" y="91972"/>
                </a:lnTo>
                <a:lnTo>
                  <a:pt x="74537" y="46804"/>
                </a:lnTo>
                <a:lnTo>
                  <a:pt x="100217" y="46804"/>
                </a:lnTo>
                <a:lnTo>
                  <a:pt x="93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03391" y="4195572"/>
            <a:ext cx="228600" cy="495300"/>
          </a:xfrm>
          <a:custGeom>
            <a:avLst/>
            <a:gdLst/>
            <a:ahLst/>
            <a:cxnLst/>
            <a:rect l="l" t="t" r="r" b="b"/>
            <a:pathLst>
              <a:path w="228600" h="495300">
                <a:moveTo>
                  <a:pt x="0" y="49530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45273" y="4172686"/>
            <a:ext cx="108585" cy="124460"/>
          </a:xfrm>
          <a:custGeom>
            <a:avLst/>
            <a:gdLst/>
            <a:ahLst/>
            <a:cxnLst/>
            <a:rect l="l" t="t" r="r" b="b"/>
            <a:pathLst>
              <a:path w="108585" h="124460">
                <a:moveTo>
                  <a:pt x="101672" y="45770"/>
                </a:moveTo>
                <a:lnTo>
                  <a:pt x="76155" y="45770"/>
                </a:lnTo>
                <a:lnTo>
                  <a:pt x="83172" y="118893"/>
                </a:lnTo>
                <a:lnTo>
                  <a:pt x="89376" y="124010"/>
                </a:lnTo>
                <a:lnTo>
                  <a:pt x="103339" y="122670"/>
                </a:lnTo>
                <a:lnTo>
                  <a:pt x="108456" y="116467"/>
                </a:lnTo>
                <a:lnTo>
                  <a:pt x="101672" y="45770"/>
                </a:lnTo>
                <a:close/>
              </a:path>
              <a:path w="108585" h="124460">
                <a:moveTo>
                  <a:pt x="97280" y="0"/>
                </a:moveTo>
                <a:lnTo>
                  <a:pt x="1400" y="67057"/>
                </a:lnTo>
                <a:lnTo>
                  <a:pt x="0" y="74975"/>
                </a:lnTo>
                <a:lnTo>
                  <a:pt x="8039" y="86470"/>
                </a:lnTo>
                <a:lnTo>
                  <a:pt x="15957" y="87871"/>
                </a:lnTo>
                <a:lnTo>
                  <a:pt x="76155" y="45770"/>
                </a:lnTo>
                <a:lnTo>
                  <a:pt x="101672" y="45770"/>
                </a:lnTo>
                <a:lnTo>
                  <a:pt x="97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17792" y="3928871"/>
            <a:ext cx="1600198" cy="1519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717792" y="3928871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533400"/>
                </a:moveTo>
                <a:lnTo>
                  <a:pt x="1600200" y="533400"/>
                </a:lnTo>
                <a:lnTo>
                  <a:pt x="1600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717792" y="3928872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0"/>
                </a:moveTo>
                <a:lnTo>
                  <a:pt x="1600200" y="0"/>
                </a:lnTo>
                <a:lnTo>
                  <a:pt x="1600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17792" y="5148071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304800"/>
                </a:move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17792" y="5148072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1600200" y="0"/>
                </a:lnTo>
                <a:lnTo>
                  <a:pt x="16002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224532" y="5143436"/>
            <a:ext cx="5935980" cy="1308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534795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tabLst>
                <a:tab pos="2831465" algn="l"/>
                <a:tab pos="5193665" algn="l"/>
              </a:tabLst>
            </a:pPr>
            <a:r>
              <a:rPr dirty="0" sz="1600">
                <a:latin typeface="Arial"/>
                <a:cs typeface="Arial"/>
              </a:rPr>
              <a:t>(1)	(2)	(3)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16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Percentualmen</a:t>
            </a:r>
            <a:r>
              <a:rPr dirty="0" sz="1600" spc="-5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e,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15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zion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45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vimen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e’ </a:t>
            </a:r>
            <a:r>
              <a:rPr dirty="0" sz="1600" spc="-10" i="1">
                <a:latin typeface="Franklin Gothic Book"/>
                <a:cs typeface="Franklin Gothic Book"/>
              </a:rPr>
              <a:t>da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taurare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3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casi?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3532" y="4614853"/>
            <a:ext cx="1530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24732" y="4076636"/>
            <a:ext cx="1384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43387" y="4152836"/>
            <a:ext cx="4210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4640" algn="l"/>
              </a:tabLst>
            </a:pPr>
            <a:r>
              <a:rPr dirty="0" sz="1600">
                <a:latin typeface="Arial"/>
                <a:cs typeface="Arial"/>
              </a:rPr>
              <a:t>3	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46392" y="3928872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53340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89740" y="3905704"/>
            <a:ext cx="109855" cy="124460"/>
          </a:xfrm>
          <a:custGeom>
            <a:avLst/>
            <a:gdLst/>
            <a:ahLst/>
            <a:cxnLst/>
            <a:rect l="l" t="t" r="r" b="b"/>
            <a:pathLst>
              <a:path w="109854" h="124460">
                <a:moveTo>
                  <a:pt x="100916" y="46333"/>
                </a:moveTo>
                <a:lnTo>
                  <a:pt x="75322" y="46333"/>
                </a:lnTo>
                <a:lnTo>
                  <a:pt x="84349" y="119236"/>
                </a:lnTo>
                <a:lnTo>
                  <a:pt x="90690" y="124180"/>
                </a:lnTo>
                <a:lnTo>
                  <a:pt x="104612" y="122457"/>
                </a:lnTo>
                <a:lnTo>
                  <a:pt x="109556" y="116116"/>
                </a:lnTo>
                <a:lnTo>
                  <a:pt x="100916" y="46333"/>
                </a:lnTo>
                <a:close/>
              </a:path>
              <a:path w="109854" h="124460">
                <a:moveTo>
                  <a:pt x="95180" y="0"/>
                </a:moveTo>
                <a:lnTo>
                  <a:pt x="1181" y="69669"/>
                </a:lnTo>
                <a:lnTo>
                  <a:pt x="0" y="77623"/>
                </a:lnTo>
                <a:lnTo>
                  <a:pt x="8352" y="88893"/>
                </a:lnTo>
                <a:lnTo>
                  <a:pt x="16305" y="90076"/>
                </a:lnTo>
                <a:lnTo>
                  <a:pt x="75322" y="46333"/>
                </a:lnTo>
                <a:lnTo>
                  <a:pt x="100916" y="46333"/>
                </a:lnTo>
                <a:lnTo>
                  <a:pt x="95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03592" y="3928872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53340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46940" y="3905704"/>
            <a:ext cx="109855" cy="124460"/>
          </a:xfrm>
          <a:custGeom>
            <a:avLst/>
            <a:gdLst/>
            <a:ahLst/>
            <a:cxnLst/>
            <a:rect l="l" t="t" r="r" b="b"/>
            <a:pathLst>
              <a:path w="109854" h="124460">
                <a:moveTo>
                  <a:pt x="100916" y="46333"/>
                </a:moveTo>
                <a:lnTo>
                  <a:pt x="75322" y="46333"/>
                </a:lnTo>
                <a:lnTo>
                  <a:pt x="84349" y="119236"/>
                </a:lnTo>
                <a:lnTo>
                  <a:pt x="90690" y="124180"/>
                </a:lnTo>
                <a:lnTo>
                  <a:pt x="104612" y="122457"/>
                </a:lnTo>
                <a:lnTo>
                  <a:pt x="109556" y="116116"/>
                </a:lnTo>
                <a:lnTo>
                  <a:pt x="100916" y="46333"/>
                </a:lnTo>
                <a:close/>
              </a:path>
              <a:path w="109854" h="124460">
                <a:moveTo>
                  <a:pt x="95180" y="0"/>
                </a:moveTo>
                <a:lnTo>
                  <a:pt x="1181" y="69669"/>
                </a:lnTo>
                <a:lnTo>
                  <a:pt x="0" y="77623"/>
                </a:lnTo>
                <a:lnTo>
                  <a:pt x="8352" y="88893"/>
                </a:lnTo>
                <a:lnTo>
                  <a:pt x="16305" y="90076"/>
                </a:lnTo>
                <a:lnTo>
                  <a:pt x="75322" y="46333"/>
                </a:lnTo>
                <a:lnTo>
                  <a:pt x="100916" y="46333"/>
                </a:lnTo>
                <a:lnTo>
                  <a:pt x="95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936992" y="3928872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53340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080340" y="3905704"/>
            <a:ext cx="109855" cy="124460"/>
          </a:xfrm>
          <a:custGeom>
            <a:avLst/>
            <a:gdLst/>
            <a:ahLst/>
            <a:cxnLst/>
            <a:rect l="l" t="t" r="r" b="b"/>
            <a:pathLst>
              <a:path w="109854" h="124460">
                <a:moveTo>
                  <a:pt x="100916" y="46333"/>
                </a:moveTo>
                <a:lnTo>
                  <a:pt x="75322" y="46333"/>
                </a:lnTo>
                <a:lnTo>
                  <a:pt x="84349" y="119236"/>
                </a:lnTo>
                <a:lnTo>
                  <a:pt x="90690" y="124180"/>
                </a:lnTo>
                <a:lnTo>
                  <a:pt x="104612" y="122457"/>
                </a:lnTo>
                <a:lnTo>
                  <a:pt x="109556" y="116116"/>
                </a:lnTo>
                <a:lnTo>
                  <a:pt x="100916" y="46333"/>
                </a:lnTo>
                <a:close/>
              </a:path>
              <a:path w="109854" h="124460">
                <a:moveTo>
                  <a:pt x="95180" y="0"/>
                </a:moveTo>
                <a:lnTo>
                  <a:pt x="1181" y="69669"/>
                </a:lnTo>
                <a:lnTo>
                  <a:pt x="0" y="77623"/>
                </a:lnTo>
                <a:lnTo>
                  <a:pt x="8352" y="88893"/>
                </a:lnTo>
                <a:lnTo>
                  <a:pt x="16305" y="90076"/>
                </a:lnTo>
                <a:lnTo>
                  <a:pt x="75322" y="46333"/>
                </a:lnTo>
                <a:lnTo>
                  <a:pt x="100916" y="46333"/>
                </a:lnTo>
                <a:lnTo>
                  <a:pt x="95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946392" y="5148072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42156" y="5124160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5" h="124460">
                <a:moveTo>
                  <a:pt x="98415" y="47823"/>
                </a:moveTo>
                <a:lnTo>
                  <a:pt x="72464" y="47823"/>
                </a:lnTo>
                <a:lnTo>
                  <a:pt x="87514" y="119724"/>
                </a:lnTo>
                <a:lnTo>
                  <a:pt x="94245" y="124124"/>
                </a:lnTo>
                <a:lnTo>
                  <a:pt x="107975" y="121250"/>
                </a:lnTo>
                <a:lnTo>
                  <a:pt x="112375" y="114520"/>
                </a:lnTo>
                <a:lnTo>
                  <a:pt x="98415" y="47823"/>
                </a:lnTo>
                <a:close/>
              </a:path>
              <a:path w="112395" h="124460">
                <a:moveTo>
                  <a:pt x="88405" y="0"/>
                </a:moveTo>
                <a:lnTo>
                  <a:pt x="518" y="77235"/>
                </a:lnTo>
                <a:lnTo>
                  <a:pt x="0" y="85260"/>
                </a:lnTo>
                <a:lnTo>
                  <a:pt x="9260" y="95797"/>
                </a:lnTo>
                <a:lnTo>
                  <a:pt x="17284" y="96314"/>
                </a:lnTo>
                <a:lnTo>
                  <a:pt x="72464" y="47823"/>
                </a:lnTo>
                <a:lnTo>
                  <a:pt x="98415" y="47823"/>
                </a:lnTo>
                <a:lnTo>
                  <a:pt x="88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530592" y="5148072"/>
            <a:ext cx="101600" cy="254000"/>
          </a:xfrm>
          <a:custGeom>
            <a:avLst/>
            <a:gdLst/>
            <a:ahLst/>
            <a:cxnLst/>
            <a:rect l="l" t="t" r="r" b="b"/>
            <a:pathLst>
              <a:path w="101600" h="254000">
                <a:moveTo>
                  <a:pt x="0" y="254000"/>
                </a:moveTo>
                <a:lnTo>
                  <a:pt x="101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548293" y="5124669"/>
            <a:ext cx="110489" cy="124460"/>
          </a:xfrm>
          <a:custGeom>
            <a:avLst/>
            <a:gdLst/>
            <a:ahLst/>
            <a:cxnLst/>
            <a:rect l="l" t="t" r="r" b="b"/>
            <a:pathLst>
              <a:path w="110490" h="124460">
                <a:moveTo>
                  <a:pt x="100217" y="46804"/>
                </a:moveTo>
                <a:lnTo>
                  <a:pt x="74538" y="46804"/>
                </a:lnTo>
                <a:lnTo>
                  <a:pt x="85338" y="119465"/>
                </a:lnTo>
                <a:lnTo>
                  <a:pt x="91799" y="124254"/>
                </a:lnTo>
                <a:lnTo>
                  <a:pt x="105675" y="122190"/>
                </a:lnTo>
                <a:lnTo>
                  <a:pt x="110463" y="115731"/>
                </a:lnTo>
                <a:lnTo>
                  <a:pt x="100217" y="46804"/>
                </a:lnTo>
                <a:close/>
              </a:path>
              <a:path w="110490" h="124460">
                <a:moveTo>
                  <a:pt x="93259" y="0"/>
                </a:moveTo>
                <a:lnTo>
                  <a:pt x="988" y="71940"/>
                </a:lnTo>
                <a:lnTo>
                  <a:pt x="0" y="79921"/>
                </a:lnTo>
                <a:lnTo>
                  <a:pt x="8625" y="90984"/>
                </a:lnTo>
                <a:lnTo>
                  <a:pt x="16605" y="91972"/>
                </a:lnTo>
                <a:lnTo>
                  <a:pt x="74538" y="46804"/>
                </a:lnTo>
                <a:lnTo>
                  <a:pt x="100217" y="46804"/>
                </a:lnTo>
                <a:lnTo>
                  <a:pt x="93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089392" y="5148072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085156" y="5124160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5" h="124460">
                <a:moveTo>
                  <a:pt x="98415" y="47823"/>
                </a:moveTo>
                <a:lnTo>
                  <a:pt x="72464" y="47823"/>
                </a:lnTo>
                <a:lnTo>
                  <a:pt x="87514" y="119724"/>
                </a:lnTo>
                <a:lnTo>
                  <a:pt x="94245" y="124124"/>
                </a:lnTo>
                <a:lnTo>
                  <a:pt x="107975" y="121250"/>
                </a:lnTo>
                <a:lnTo>
                  <a:pt x="112375" y="114520"/>
                </a:lnTo>
                <a:lnTo>
                  <a:pt x="98415" y="47823"/>
                </a:lnTo>
                <a:close/>
              </a:path>
              <a:path w="112395" h="124460">
                <a:moveTo>
                  <a:pt x="88405" y="0"/>
                </a:moveTo>
                <a:lnTo>
                  <a:pt x="518" y="77235"/>
                </a:lnTo>
                <a:lnTo>
                  <a:pt x="0" y="85260"/>
                </a:lnTo>
                <a:lnTo>
                  <a:pt x="9260" y="95797"/>
                </a:lnTo>
                <a:lnTo>
                  <a:pt x="17284" y="96314"/>
                </a:lnTo>
                <a:lnTo>
                  <a:pt x="72464" y="47823"/>
                </a:lnTo>
                <a:lnTo>
                  <a:pt x="98415" y="47823"/>
                </a:lnTo>
                <a:lnTo>
                  <a:pt x="88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08191" y="3928871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0" y="0"/>
                </a:moveTo>
                <a:lnTo>
                  <a:pt x="0" y="762000"/>
                </a:lnTo>
                <a:lnTo>
                  <a:pt x="856" y="761998"/>
                </a:lnTo>
                <a:lnTo>
                  <a:pt x="19688" y="761087"/>
                </a:lnTo>
                <a:lnTo>
                  <a:pt x="33032" y="758816"/>
                </a:lnTo>
                <a:lnTo>
                  <a:pt x="38100" y="755650"/>
                </a:lnTo>
                <a:lnTo>
                  <a:pt x="38109" y="387207"/>
                </a:lnTo>
                <a:lnTo>
                  <a:pt x="43574" y="384068"/>
                </a:lnTo>
                <a:lnTo>
                  <a:pt x="57201" y="381844"/>
                </a:lnTo>
                <a:lnTo>
                  <a:pt x="76200" y="381000"/>
                </a:lnTo>
                <a:lnTo>
                  <a:pt x="75343" y="380998"/>
                </a:lnTo>
                <a:lnTo>
                  <a:pt x="56511" y="380087"/>
                </a:lnTo>
                <a:lnTo>
                  <a:pt x="43167" y="377816"/>
                </a:lnTo>
                <a:lnTo>
                  <a:pt x="38100" y="374650"/>
                </a:lnTo>
                <a:lnTo>
                  <a:pt x="38090" y="6207"/>
                </a:lnTo>
                <a:lnTo>
                  <a:pt x="32625" y="3068"/>
                </a:lnTo>
                <a:lnTo>
                  <a:pt x="18999" y="844"/>
                </a:lnTo>
                <a:lnTo>
                  <a:pt x="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108191" y="3928872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0" y="0"/>
                </a:moveTo>
                <a:lnTo>
                  <a:pt x="18998" y="844"/>
                </a:lnTo>
                <a:lnTo>
                  <a:pt x="32625" y="3068"/>
                </a:lnTo>
                <a:lnTo>
                  <a:pt x="38090" y="6207"/>
                </a:lnTo>
                <a:lnTo>
                  <a:pt x="38100" y="6350"/>
                </a:lnTo>
                <a:lnTo>
                  <a:pt x="38100" y="374650"/>
                </a:lnTo>
                <a:lnTo>
                  <a:pt x="43167" y="377816"/>
                </a:lnTo>
                <a:lnTo>
                  <a:pt x="56511" y="380087"/>
                </a:lnTo>
                <a:lnTo>
                  <a:pt x="75343" y="380998"/>
                </a:lnTo>
                <a:lnTo>
                  <a:pt x="76200" y="381000"/>
                </a:lnTo>
                <a:lnTo>
                  <a:pt x="57201" y="381844"/>
                </a:lnTo>
                <a:lnTo>
                  <a:pt x="43574" y="384068"/>
                </a:lnTo>
                <a:lnTo>
                  <a:pt x="38109" y="387207"/>
                </a:lnTo>
                <a:lnTo>
                  <a:pt x="38100" y="755650"/>
                </a:lnTo>
                <a:lnTo>
                  <a:pt x="33032" y="758816"/>
                </a:lnTo>
                <a:lnTo>
                  <a:pt x="19688" y="761087"/>
                </a:lnTo>
                <a:lnTo>
                  <a:pt x="856" y="761998"/>
                </a:lnTo>
                <a:lnTo>
                  <a:pt x="0" y="76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069592" y="3928875"/>
            <a:ext cx="152400" cy="1447800"/>
          </a:xfrm>
          <a:custGeom>
            <a:avLst/>
            <a:gdLst/>
            <a:ahLst/>
            <a:cxnLst/>
            <a:rect l="l" t="t" r="r" b="b"/>
            <a:pathLst>
              <a:path w="152400" h="1447800">
                <a:moveTo>
                  <a:pt x="150687" y="0"/>
                </a:moveTo>
                <a:lnTo>
                  <a:pt x="97958" y="3810"/>
                </a:lnTo>
                <a:lnTo>
                  <a:pt x="76181" y="711483"/>
                </a:lnTo>
                <a:lnTo>
                  <a:pt x="73104" y="714792"/>
                </a:lnTo>
                <a:lnTo>
                  <a:pt x="19993" y="723455"/>
                </a:lnTo>
                <a:lnTo>
                  <a:pt x="0" y="723896"/>
                </a:lnTo>
                <a:lnTo>
                  <a:pt x="1712" y="723900"/>
                </a:lnTo>
                <a:lnTo>
                  <a:pt x="54441" y="727710"/>
                </a:lnTo>
                <a:lnTo>
                  <a:pt x="76218" y="1435383"/>
                </a:lnTo>
                <a:lnTo>
                  <a:pt x="79295" y="1438692"/>
                </a:lnTo>
                <a:lnTo>
                  <a:pt x="132406" y="1447355"/>
                </a:lnTo>
                <a:lnTo>
                  <a:pt x="152400" y="1447796"/>
                </a:lnTo>
                <a:lnTo>
                  <a:pt x="150687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69592" y="3928875"/>
            <a:ext cx="152400" cy="1447800"/>
          </a:xfrm>
          <a:custGeom>
            <a:avLst/>
            <a:gdLst/>
            <a:ahLst/>
            <a:cxnLst/>
            <a:rect l="l" t="t" r="r" b="b"/>
            <a:pathLst>
              <a:path w="152400" h="1447800">
                <a:moveTo>
                  <a:pt x="152400" y="1447796"/>
                </a:moveTo>
                <a:lnTo>
                  <a:pt x="132406" y="1447355"/>
                </a:lnTo>
                <a:lnTo>
                  <a:pt x="114402" y="1446107"/>
                </a:lnTo>
                <a:lnTo>
                  <a:pt x="76218" y="1435383"/>
                </a:lnTo>
                <a:lnTo>
                  <a:pt x="76200" y="1435097"/>
                </a:lnTo>
                <a:lnTo>
                  <a:pt x="76200" y="736595"/>
                </a:lnTo>
                <a:lnTo>
                  <a:pt x="73550" y="733264"/>
                </a:lnTo>
                <a:lnTo>
                  <a:pt x="66064" y="730263"/>
                </a:lnTo>
                <a:lnTo>
                  <a:pt x="21568" y="724412"/>
                </a:lnTo>
                <a:lnTo>
                  <a:pt x="0" y="723896"/>
                </a:lnTo>
                <a:lnTo>
                  <a:pt x="19993" y="723455"/>
                </a:lnTo>
                <a:lnTo>
                  <a:pt x="37997" y="722207"/>
                </a:lnTo>
                <a:lnTo>
                  <a:pt x="76181" y="711483"/>
                </a:lnTo>
                <a:lnTo>
                  <a:pt x="76200" y="711197"/>
                </a:lnTo>
                <a:lnTo>
                  <a:pt x="76200" y="12695"/>
                </a:lnTo>
                <a:lnTo>
                  <a:pt x="78849" y="9364"/>
                </a:lnTo>
                <a:lnTo>
                  <a:pt x="86335" y="6363"/>
                </a:lnTo>
                <a:lnTo>
                  <a:pt x="97958" y="3810"/>
                </a:lnTo>
                <a:lnTo>
                  <a:pt x="113023" y="1821"/>
                </a:lnTo>
                <a:lnTo>
                  <a:pt x="130831" y="512"/>
                </a:lnTo>
                <a:lnTo>
                  <a:pt x="1506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501132" y="4762436"/>
            <a:ext cx="3079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5</a:t>
            </a:r>
            <a:r>
              <a:rPr dirty="0" sz="1600" spc="-5">
                <a:latin typeface="Arial"/>
                <a:cs typeface="Arial"/>
              </a:rPr>
              <a:t>/</a:t>
            </a:r>
            <a:r>
              <a:rPr dirty="0" sz="1600" spc="-5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58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tti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pausa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664" y="2338446"/>
            <a:ext cx="26250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minuti</a:t>
            </a:r>
            <a:r>
              <a:rPr dirty="0" sz="1800" spc="-5">
                <a:latin typeface="Franklin Gothic Book"/>
                <a:cs typeface="Franklin Gothic Book"/>
              </a:rPr>
              <a:t> (a</a:t>
            </a:r>
            <a:r>
              <a:rPr dirty="0" sz="1800">
                <a:latin typeface="Franklin Gothic Book"/>
                <a:cs typeface="Franklin Gothic Book"/>
              </a:rPr>
              <a:t>l </a:t>
            </a:r>
            <a:r>
              <a:rPr dirty="0" sz="1800" spc="-10">
                <a:latin typeface="Franklin Gothic Book"/>
                <a:cs typeface="Franklin Gothic Book"/>
              </a:rPr>
              <a:t>massimo)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4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rispondere,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ttaglia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0141" y="5627746"/>
            <a:ext cx="740918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150">
              <a:lnSpc>
                <a:spcPct val="120400"/>
              </a:lnSpc>
            </a:pP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pensi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ttamen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tut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domande,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esser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mol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utile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 at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entamen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tut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e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are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risol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gl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aggiuntivi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indicati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simbolo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243072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1792" y="1719072"/>
            <a:ext cx="1313686" cy="1841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083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083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155442" y="1759283"/>
            <a:ext cx="382524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Guid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risoluzione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degli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cizi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102943"/>
            <a:ext cx="7593965" cy="1578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7625">
              <a:lnSpc>
                <a:spcPct val="125200"/>
              </a:lnSpc>
            </a:pPr>
            <a:r>
              <a:rPr dirty="0" sz="2000" i="1">
                <a:solidFill>
                  <a:srgbClr val="FF2800"/>
                </a:solidFill>
                <a:latin typeface="Franklin Gothic Medium"/>
                <a:cs typeface="Franklin Gothic Medium"/>
              </a:rPr>
              <a:t>Soluzione</a:t>
            </a:r>
            <a:r>
              <a:rPr dirty="0" sz="2000" spc="-10" i="1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esercizi</a:t>
            </a:r>
            <a:r>
              <a:rPr dirty="0" sz="2000" i="1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15" i="1">
                <a:solidFill>
                  <a:srgbClr val="FF2800"/>
                </a:solidFill>
                <a:latin typeface="Franklin Gothic Medium"/>
                <a:cs typeface="Franklin Gothic Medium"/>
              </a:rPr>
              <a:t> 1</a:t>
            </a:r>
            <a:r>
              <a:rPr dirty="0" sz="20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 i="1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70" i="1">
                <a:solidFill>
                  <a:srgbClr val="0A31FF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’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esercizi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10" i="1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si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pu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ò </a:t>
            </a:r>
            <a:r>
              <a:rPr dirty="0" sz="1600" spc="-15" i="1">
                <a:solidFill>
                  <a:srgbClr val="0A31FF"/>
                </a:solidFill>
                <a:latin typeface="Franklin Gothic Medium"/>
                <a:cs typeface="Franklin Gothic Medium"/>
              </a:rPr>
              <a:t>risol</a:t>
            </a:r>
            <a:r>
              <a:rPr dirty="0" sz="1600" spc="-25" i="1">
                <a:solidFill>
                  <a:srgbClr val="0A31FF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er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perch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é i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numer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i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real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i si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possono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5" i="1">
                <a:solidFill>
                  <a:srgbClr val="0A31FF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dinar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 i="1">
                <a:solidFill>
                  <a:srgbClr val="0A31FF"/>
                </a:solidFill>
                <a:latin typeface="Franklin Gothic Medium"/>
                <a:cs typeface="Franklin Gothic Medium"/>
              </a:rPr>
              <a:t>quindi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confrontare </a:t>
            </a:r>
            <a:r>
              <a:rPr dirty="0" sz="1600" spc="-10" i="1">
                <a:solidFill>
                  <a:srgbClr val="0A31FF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solidFill>
                  <a:srgbClr val="0A31FF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loro).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472179" algn="l"/>
              </a:tabLst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o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spc="-5" i="1">
                <a:latin typeface="Franklin Gothic Medium"/>
                <a:cs typeface="Franklin Gothic Medium"/>
              </a:rPr>
              <a:t>dinar</a:t>
            </a:r>
            <a:r>
              <a:rPr dirty="0" sz="1600" i="1">
                <a:latin typeface="Franklin Gothic Medium"/>
                <a:cs typeface="Franklin Gothic Medium"/>
              </a:rPr>
              <a:t>e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pes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necessario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5" i="1">
                <a:latin typeface="Franklin Gothic Medium"/>
                <a:cs typeface="Franklin Gothic Medium"/>
              </a:rPr>
              <a:t>s</a:t>
            </a:r>
            <a:r>
              <a:rPr dirty="0" sz="1600" spc="-35" i="1">
                <a:latin typeface="Franklin Gothic Medium"/>
                <a:cs typeface="Franklin Gothic Medium"/>
              </a:rPr>
              <a:t>t</a:t>
            </a:r>
            <a:r>
              <a:rPr dirty="0" sz="1600" spc="-5" i="1">
                <a:latin typeface="Franklin Gothic Medium"/>
                <a:cs typeface="Franklin Gothic Medium"/>
              </a:rPr>
              <a:t>ess</a:t>
            </a:r>
            <a:r>
              <a:rPr dirty="0" sz="1600" i="1">
                <a:latin typeface="Franklin Gothic Medium"/>
                <a:cs typeface="Franklin Gothic Medium"/>
              </a:rPr>
              <a:t>a </a:t>
            </a:r>
            <a:r>
              <a:rPr dirty="0" sz="1600" spc="-10" i="1">
                <a:latin typeface="Franklin Gothic Medium"/>
                <a:cs typeface="Franklin Gothic Medium"/>
              </a:rPr>
              <a:t>unità</a:t>
            </a:r>
            <a:r>
              <a:rPr dirty="0" sz="1600" spc="-5" i="1">
                <a:latin typeface="Franklin Gothic Medium"/>
                <a:cs typeface="Franklin Gothic Medium"/>
              </a:rPr>
              <a:t> d</a:t>
            </a:r>
            <a:r>
              <a:rPr dirty="0" sz="1600" i="1">
                <a:latin typeface="Franklin Gothic Medium"/>
                <a:cs typeface="Franklin Gothic Medium"/>
              </a:rPr>
              <a:t>i </a:t>
            </a:r>
            <a:r>
              <a:rPr dirty="0" sz="1600" spc="-10" i="1">
                <a:latin typeface="Franklin Gothic Medium"/>
                <a:cs typeface="Franklin Gothic Medium"/>
              </a:rPr>
              <a:t>misu</a:t>
            </a:r>
            <a:r>
              <a:rPr dirty="0" sz="1600" spc="-5" i="1">
                <a:latin typeface="Franklin Gothic Medium"/>
                <a:cs typeface="Franklin Gothic Medium"/>
              </a:rPr>
              <a:t>r</a:t>
            </a:r>
            <a:r>
              <a:rPr dirty="0" sz="1600" spc="-15" i="1"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FF2800"/>
                </a:solidFill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4654550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50825">
              <a:lnSpc>
                <a:spcPct val="1346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Scegliam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chili</a:t>
            </a:r>
            <a:r>
              <a:rPr dirty="0" sz="1600" spc="-5">
                <a:latin typeface="Franklin Gothic Book"/>
                <a:cs typeface="Franklin Gothic Book"/>
              </a:rPr>
              <a:t> (m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… 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r>
              <a:rPr dirty="0" sz="1600" spc="-5">
                <a:latin typeface="Franklin Gothic Book"/>
                <a:cs typeface="Franklin Gothic Book"/>
              </a:rPr>
              <a:t> Bisogn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  <a:p>
            <a:pPr marL="2806700">
              <a:lnSpc>
                <a:spcPct val="100000"/>
              </a:lnSpc>
              <a:spcBef>
                <a:spcPts val="680"/>
              </a:spcBef>
              <a:tabLst>
                <a:tab pos="3763645" algn="l"/>
              </a:tabLst>
            </a:pPr>
            <a:r>
              <a:rPr dirty="0" sz="1600" i="1">
                <a:solidFill>
                  <a:srgbClr val="FF2800"/>
                </a:solidFill>
                <a:latin typeface="Franklin Gothic Medium"/>
                <a:cs typeface="Franklin Gothic Medium"/>
              </a:rPr>
              <a:t>1 </a:t>
            </a:r>
            <a:r>
              <a:rPr dirty="0" sz="16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K</a:t>
            </a:r>
            <a:r>
              <a:rPr dirty="0" sz="1600" i="1">
                <a:solidFill>
                  <a:srgbClr val="FF2800"/>
                </a:solidFill>
                <a:latin typeface="Franklin Gothic Medium"/>
                <a:cs typeface="Franklin Gothic Medium"/>
              </a:rPr>
              <a:t>g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6642" y="3481208"/>
            <a:ext cx="1815464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96720" algn="l"/>
              </a:tabLst>
            </a:pPr>
            <a:r>
              <a:rPr dirty="0" sz="1600" spc="-30" i="1">
                <a:solidFill>
                  <a:srgbClr val="FF2800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00</a:t>
            </a:r>
            <a:r>
              <a:rPr dirty="0" sz="1600" i="1">
                <a:solidFill>
                  <a:srgbClr val="FF2800"/>
                </a:solidFill>
                <a:latin typeface="Franklin Gothic Medium"/>
                <a:cs typeface="Franklin Gothic Medium"/>
              </a:rPr>
              <a:t>0 </a:t>
            </a:r>
            <a:r>
              <a:rPr dirty="0" sz="16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i="1">
                <a:solidFill>
                  <a:srgbClr val="FF2800"/>
                </a:solidFill>
                <a:latin typeface="Franklin Gothic Medium"/>
                <a:cs typeface="Franklin Gothic Medium"/>
              </a:rPr>
              <a:t>r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9788" y="3487415"/>
            <a:ext cx="13620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09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30" i="1">
                <a:solidFill>
                  <a:srgbClr val="FF2800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i="1">
                <a:solidFill>
                  <a:srgbClr val="FF2800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 spc="-5" i="1">
                <a:solidFill>
                  <a:srgbClr val="FF2800"/>
                </a:solidFill>
                <a:latin typeface="Franklin Gothic Medium"/>
                <a:cs typeface="Franklin Gothic Medium"/>
              </a:rPr>
              <a:t> hg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4642" y="4141608"/>
            <a:ext cx="220980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baseline="26455" sz="1575">
                <a:latin typeface="Franklin Gothic Book"/>
                <a:cs typeface="Franklin Gothic Book"/>
              </a:rPr>
              <a:t>-3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Kg,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1744" y="4141608"/>
            <a:ext cx="134239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1h</a:t>
            </a:r>
            <a:r>
              <a:rPr dirty="0" sz="1600">
                <a:latin typeface="Franklin Gothic Book"/>
                <a:cs typeface="Franklin Gothic Book"/>
              </a:rPr>
              <a:t>g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baseline="26455" sz="1575">
                <a:latin typeface="Franklin Gothic Book"/>
                <a:cs typeface="Franklin Gothic Book"/>
              </a:rPr>
              <a:t>-1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Kg).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1832" y="4147815"/>
            <a:ext cx="7950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QUINDI…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6641" y="4802008"/>
            <a:ext cx="5558155" cy="121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- 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25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0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r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250x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=</a:t>
            </a:r>
            <a:r>
              <a:rPr dirty="0" sz="1600" spc="-5">
                <a:latin typeface="Franklin Gothic Book"/>
                <a:cs typeface="Franklin Gothic Book"/>
              </a:rPr>
              <a:t> 25x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=</a:t>
            </a:r>
            <a:r>
              <a:rPr dirty="0" sz="1600" spc="-5">
                <a:latin typeface="Franklin Gothic Book"/>
                <a:cs typeface="Franklin Gothic Book"/>
              </a:rPr>
              <a:t> 25x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=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0,2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5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Kg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20" i="1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20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0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r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12x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=</a:t>
            </a:r>
            <a:r>
              <a:rPr dirty="0" sz="1600" spc="-5">
                <a:latin typeface="Franklin Gothic Book"/>
                <a:cs typeface="Franklin Gothic Book"/>
              </a:rPr>
              <a:t> 12x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-1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= </a:t>
            </a:r>
            <a:r>
              <a:rPr dirty="0" sz="1600" spc="5" i="1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,2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 Kg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- </a:t>
            </a:r>
            <a:r>
              <a:rPr dirty="0" sz="1600" spc="5" i="1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,7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 h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g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-1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=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 spc="-50" i="1">
                <a:solidFill>
                  <a:srgbClr val="0A31FF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 spc="-90" i="1">
                <a:solidFill>
                  <a:srgbClr val="0A31FF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7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 Kg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23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0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h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g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23x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0x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-1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=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2</a:t>
            </a:r>
            <a:r>
              <a:rPr dirty="0" sz="1600" i="1">
                <a:solidFill>
                  <a:srgbClr val="0A31FF"/>
                </a:solidFill>
                <a:latin typeface="Franklin Gothic Medium"/>
                <a:cs typeface="Franklin Gothic Medium"/>
              </a:rPr>
              <a:t>3 </a:t>
            </a:r>
            <a:r>
              <a:rPr dirty="0" sz="1600" spc="-5" i="1">
                <a:solidFill>
                  <a:srgbClr val="0A31FF"/>
                </a:solidFill>
                <a:latin typeface="Franklin Gothic Medium"/>
                <a:cs typeface="Franklin Gothic Medium"/>
              </a:rPr>
              <a:t>Kg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1192" y="2023872"/>
            <a:ext cx="1676398" cy="256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36392" y="2862072"/>
            <a:ext cx="1066800" cy="533400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1066800" y="0"/>
                </a:moveTo>
                <a:lnTo>
                  <a:pt x="0" y="533400"/>
                </a:lnTo>
              </a:path>
            </a:pathLst>
          </a:custGeom>
          <a:ln w="38100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02575" y="3266364"/>
            <a:ext cx="185420" cy="156845"/>
          </a:xfrm>
          <a:custGeom>
            <a:avLst/>
            <a:gdLst/>
            <a:ahLst/>
            <a:cxnLst/>
            <a:rect l="l" t="t" r="r" b="b"/>
            <a:pathLst>
              <a:path w="185420" h="156845">
                <a:moveTo>
                  <a:pt x="111347" y="0"/>
                </a:moveTo>
                <a:lnTo>
                  <a:pt x="99645" y="478"/>
                </a:lnTo>
                <a:lnTo>
                  <a:pt x="90286" y="7930"/>
                </a:lnTo>
                <a:lnTo>
                  <a:pt x="0" y="146015"/>
                </a:lnTo>
                <a:lnTo>
                  <a:pt x="164640" y="156637"/>
                </a:lnTo>
                <a:lnTo>
                  <a:pt x="167376" y="156619"/>
                </a:lnTo>
                <a:lnTo>
                  <a:pt x="179381" y="151054"/>
                </a:lnTo>
                <a:lnTo>
                  <a:pt x="184877" y="138853"/>
                </a:lnTo>
                <a:lnTo>
                  <a:pt x="184859" y="136115"/>
                </a:lnTo>
                <a:lnTo>
                  <a:pt x="179294" y="124112"/>
                </a:lnTo>
                <a:lnTo>
                  <a:pt x="167093" y="118616"/>
                </a:lnTo>
                <a:lnTo>
                  <a:pt x="67632" y="112200"/>
                </a:lnTo>
                <a:lnTo>
                  <a:pt x="122175" y="28780"/>
                </a:lnTo>
                <a:lnTo>
                  <a:pt x="124586" y="23471"/>
                </a:lnTo>
                <a:lnTo>
                  <a:pt x="124107" y="11768"/>
                </a:lnTo>
                <a:lnTo>
                  <a:pt x="116655" y="2411"/>
                </a:lnTo>
                <a:lnTo>
                  <a:pt x="111347" y="0"/>
                </a:lnTo>
                <a:close/>
              </a:path>
            </a:pathLst>
          </a:custGeom>
          <a:solidFill>
            <a:srgbClr val="0A3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31791" y="2862072"/>
            <a:ext cx="1066800" cy="533400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0" y="0"/>
                </a:moveTo>
                <a:lnTo>
                  <a:pt x="1066800" y="533400"/>
                </a:lnTo>
              </a:path>
            </a:pathLst>
          </a:custGeom>
          <a:ln w="38100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47530" y="3265702"/>
            <a:ext cx="185420" cy="157480"/>
          </a:xfrm>
          <a:custGeom>
            <a:avLst/>
            <a:gdLst/>
            <a:ahLst/>
            <a:cxnLst/>
            <a:rect l="l" t="t" r="r" b="b"/>
            <a:pathLst>
              <a:path w="185420" h="157479">
                <a:moveTo>
                  <a:pt x="79781" y="0"/>
                </a:moveTo>
                <a:lnTo>
                  <a:pt x="68220" y="3073"/>
                </a:lnTo>
                <a:lnTo>
                  <a:pt x="63883" y="6968"/>
                </a:lnTo>
                <a:lnTo>
                  <a:pt x="59629" y="17880"/>
                </a:lnTo>
                <a:lnTo>
                  <a:pt x="62702" y="29442"/>
                </a:lnTo>
                <a:lnTo>
                  <a:pt x="117245" y="112862"/>
                </a:lnTo>
                <a:lnTo>
                  <a:pt x="17783" y="119278"/>
                </a:lnTo>
                <a:lnTo>
                  <a:pt x="15072" y="119647"/>
                </a:lnTo>
                <a:lnTo>
                  <a:pt x="3883" y="126709"/>
                </a:lnTo>
                <a:lnTo>
                  <a:pt x="0" y="139515"/>
                </a:lnTo>
                <a:lnTo>
                  <a:pt x="369" y="142225"/>
                </a:lnTo>
                <a:lnTo>
                  <a:pt x="7430" y="153415"/>
                </a:lnTo>
                <a:lnTo>
                  <a:pt x="20236" y="157299"/>
                </a:lnTo>
                <a:lnTo>
                  <a:pt x="184877" y="146677"/>
                </a:lnTo>
                <a:lnTo>
                  <a:pt x="94590" y="8592"/>
                </a:lnTo>
                <a:lnTo>
                  <a:pt x="90694" y="4254"/>
                </a:lnTo>
                <a:lnTo>
                  <a:pt x="79781" y="0"/>
                </a:lnTo>
                <a:close/>
              </a:path>
            </a:pathLst>
          </a:custGeom>
          <a:solidFill>
            <a:srgbClr val="0A3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291" y="1698747"/>
            <a:ext cx="37096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initi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assegnati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seguenti</a:t>
            </a:r>
            <a:r>
              <a:rPr dirty="0" sz="1600" spc="-5">
                <a:latin typeface="Franklin Gothic Book"/>
                <a:cs typeface="Franklin Gothic Book"/>
              </a:rPr>
              <a:t> pesi: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291" y="2026915"/>
            <a:ext cx="6400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25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6172" y="2026915"/>
            <a:ext cx="42786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4869" algn="l"/>
                <a:tab pos="1754505" algn="l"/>
                <a:tab pos="3461385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,7hg,	</a:t>
            </a:r>
            <a:r>
              <a:rPr dirty="0" sz="1600" spc="-5">
                <a:latin typeface="Franklin Gothic Book"/>
                <a:cs typeface="Franklin Gothic Book"/>
              </a:rPr>
              <a:t>0,8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5">
                <a:latin typeface="Franklin Gothic Book"/>
                <a:cs typeface="Franklin Gothic Book"/>
              </a:rPr>
              <a:t>Kg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5">
                <a:latin typeface="Franklin Gothic Book"/>
                <a:cs typeface="Franklin Gothic Book"/>
              </a:rPr>
              <a:t>120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.,  </a:t>
            </a:r>
            <a:r>
              <a:rPr dirty="0" sz="1600" spc="-5">
                <a:latin typeface="Franklin Gothic Book"/>
                <a:cs typeface="Franklin Gothic Book"/>
              </a:rPr>
              <a:t>23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hg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,050</a:t>
            </a:r>
            <a:r>
              <a:rPr dirty="0" sz="1600" spc="-5">
                <a:latin typeface="Franklin Gothic Book"/>
                <a:cs typeface="Franklin Gothic Book"/>
              </a:rPr>
              <a:t> Kg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291" y="3017515"/>
            <a:ext cx="7552055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207770">
              <a:lnSpc>
                <a:spcPct val="100000"/>
              </a:lnSpc>
              <a:tabLst>
                <a:tab pos="1706245" algn="l"/>
                <a:tab pos="2697480" algn="l"/>
                <a:tab pos="3517265" algn="l"/>
                <a:tab pos="438912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0,2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5">
                <a:latin typeface="Franklin Gothic Book"/>
                <a:cs typeface="Franklin Gothic Book"/>
              </a:rPr>
              <a:t>Kg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Kg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5">
                <a:latin typeface="Franklin Gothic Book"/>
                <a:cs typeface="Franklin Gothic Book"/>
              </a:rPr>
              <a:t>0,8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5">
                <a:latin typeface="Franklin Gothic Book"/>
                <a:cs typeface="Franklin Gothic Book"/>
              </a:rPr>
              <a:t>Kg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,2Kg,	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3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	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,050</a:t>
            </a:r>
            <a:r>
              <a:rPr dirty="0" sz="1600" spc="-5">
                <a:latin typeface="Franklin Gothic Book"/>
                <a:cs typeface="Franklin Gothic Book"/>
              </a:rPr>
              <a:t> Kg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posson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dinati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piccol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5">
                <a:latin typeface="Franklin Gothic Book"/>
                <a:cs typeface="Franklin Gothic Book"/>
              </a:rPr>
              <a:t>grande:</a:t>
            </a:r>
            <a:endParaRPr sz="1600">
              <a:latin typeface="Franklin Gothic Book"/>
              <a:cs typeface="Franklin Gothic Book"/>
            </a:endParaRPr>
          </a:p>
          <a:p>
            <a:pPr algn="ctr" marR="1183640">
              <a:lnSpc>
                <a:spcPct val="100000"/>
              </a:lnSpc>
              <a:spcBef>
                <a:spcPts val="680"/>
              </a:spcBef>
            </a:pPr>
            <a:r>
              <a:rPr dirty="0" sz="1600" spc="-5" i="1">
                <a:latin typeface="Franklin Gothic Medium"/>
                <a:cs typeface="Franklin Gothic Medium"/>
              </a:rPr>
              <a:t>0</a:t>
            </a:r>
            <a:r>
              <a:rPr dirty="0" sz="1600" spc="-50" i="1">
                <a:latin typeface="Franklin Gothic Medium"/>
                <a:cs typeface="Franklin Gothic Medium"/>
              </a:rPr>
              <a:t>,</a:t>
            </a:r>
            <a:r>
              <a:rPr dirty="0" sz="1600" spc="-90" i="1">
                <a:latin typeface="Franklin Gothic Medium"/>
                <a:cs typeface="Franklin Gothic Medium"/>
              </a:rPr>
              <a:t>1</a:t>
            </a:r>
            <a:r>
              <a:rPr dirty="0" sz="1600" i="1">
                <a:latin typeface="Franklin Gothic Medium"/>
                <a:cs typeface="Franklin Gothic Medium"/>
              </a:rPr>
              <a:t>7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&lt;</a:t>
            </a:r>
            <a:r>
              <a:rPr dirty="0" sz="1600" spc="-5" i="1">
                <a:latin typeface="Franklin Gothic Medium"/>
                <a:cs typeface="Franklin Gothic Medium"/>
              </a:rPr>
              <a:t> 0,2</a:t>
            </a:r>
            <a:r>
              <a:rPr dirty="0" sz="1600" i="1">
                <a:latin typeface="Franklin Gothic Medium"/>
                <a:cs typeface="Franklin Gothic Medium"/>
              </a:rPr>
              <a:t>5 &lt;</a:t>
            </a:r>
            <a:r>
              <a:rPr dirty="0" sz="1600" spc="-5" i="1">
                <a:latin typeface="Franklin Gothic Medium"/>
                <a:cs typeface="Franklin Gothic Medium"/>
              </a:rPr>
              <a:t> 0,8</a:t>
            </a:r>
            <a:r>
              <a:rPr dirty="0" sz="1600" i="1">
                <a:latin typeface="Franklin Gothic Medium"/>
                <a:cs typeface="Franklin Gothic Medium"/>
              </a:rPr>
              <a:t>5 &lt;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5" i="1">
                <a:latin typeface="Franklin Gothic Medium"/>
                <a:cs typeface="Franklin Gothic Medium"/>
              </a:rPr>
              <a:t>1</a:t>
            </a:r>
            <a:r>
              <a:rPr dirty="0" sz="1600" i="1">
                <a:latin typeface="Franklin Gothic Medium"/>
                <a:cs typeface="Franklin Gothic Medium"/>
              </a:rPr>
              <a:t>,05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&lt;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5" i="1">
                <a:latin typeface="Franklin Gothic Medium"/>
                <a:cs typeface="Franklin Gothic Medium"/>
              </a:rPr>
              <a:t>1</a:t>
            </a:r>
            <a:r>
              <a:rPr dirty="0" sz="1600" i="1">
                <a:latin typeface="Franklin Gothic Medium"/>
                <a:cs typeface="Franklin Gothic Medium"/>
              </a:rPr>
              <a:t>,2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&lt;</a:t>
            </a:r>
            <a:r>
              <a:rPr dirty="0" sz="1600" spc="-5" i="1">
                <a:latin typeface="Franklin Gothic Medium"/>
                <a:cs typeface="Franklin Gothic Medium"/>
              </a:rPr>
              <a:t> 23.</a:t>
            </a:r>
            <a:endParaRPr sz="1600">
              <a:latin typeface="Franklin Gothic Medium"/>
              <a:cs typeface="Franklin Gothic Medium"/>
            </a:endParaRPr>
          </a:p>
          <a:p>
            <a:pPr marL="12700" marR="240665">
              <a:lnSpc>
                <a:spcPct val="135400"/>
              </a:lnSpc>
            </a:pPr>
            <a:r>
              <a:rPr dirty="0" sz="1600" i="1">
                <a:latin typeface="Franklin Gothic Medium"/>
                <a:cs typeface="Franklin Gothic Medium"/>
              </a:rPr>
              <a:t>C</a:t>
            </a:r>
            <a:r>
              <a:rPr dirty="0" sz="1600" spc="-10">
                <a:latin typeface="Franklin Gothic Medium"/>
                <a:cs typeface="Franklin Gothic Medium"/>
              </a:rPr>
              <a:t>oncludiamo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l’ogg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più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legge</a:t>
            </a:r>
            <a:r>
              <a:rPr dirty="0" sz="1600" spc="-15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quello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r>
              <a:rPr dirty="0" sz="1600" spc="-2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1 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e</a:t>
            </a:r>
            <a:r>
              <a:rPr dirty="0" sz="1600" spc="-5">
                <a:latin typeface="Franklin Gothic Medium"/>
                <a:cs typeface="Franklin Gothic Medium"/>
              </a:rPr>
              <a:t> 7</a:t>
            </a:r>
            <a:r>
              <a:rPr dirty="0" sz="1600">
                <a:latin typeface="Franklin Gothic Medium"/>
                <a:cs typeface="Franklin Gothic Medium"/>
              </a:rPr>
              <a:t>0 </a:t>
            </a:r>
            <a:r>
              <a:rPr dirty="0" sz="1600" spc="-15">
                <a:latin typeface="Franklin Gothic Medium"/>
                <a:cs typeface="Franklin Gothic Medium"/>
              </a:rPr>
              <a:t>grammi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mentr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più</a:t>
            </a:r>
            <a:r>
              <a:rPr dirty="0" sz="1600" spc="-10">
                <a:latin typeface="Franklin Gothic Medium"/>
                <a:cs typeface="Franklin Gothic Medium"/>
              </a:rPr>
              <a:t> pesan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quello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23</a:t>
            </a:r>
            <a:r>
              <a:rPr dirty="0" sz="1600">
                <a:latin typeface="Franklin Gothic Medium"/>
                <a:cs typeface="Franklin Gothic Medium"/>
              </a:rPr>
              <a:t>0 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tti.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31900">
              <a:lnSpc>
                <a:spcPct val="100000"/>
              </a:lnSpc>
            </a:pPr>
            <a:r>
              <a:rPr dirty="0" sz="1600" spc="-15">
                <a:latin typeface="Franklin Gothic Medium"/>
                <a:cs typeface="Franklin Gothic Medium"/>
              </a:rPr>
              <a:t>(Dop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ordina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le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misur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grammi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rit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30">
                <a:latin typeface="Franklin Gothic Medium"/>
                <a:cs typeface="Franklin Gothic Medium"/>
              </a:rPr>
              <a:t>o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s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ess</a:t>
            </a:r>
            <a:r>
              <a:rPr dirty="0" sz="1600">
                <a:latin typeface="Franklin Gothic Medium"/>
                <a:cs typeface="Franklin Gothic Medium"/>
              </a:rPr>
              <a:t>a </a:t>
            </a:r>
            <a:r>
              <a:rPr dirty="0" sz="1600" spc="-10">
                <a:latin typeface="Franklin Gothic Medium"/>
                <a:cs typeface="Franklin Gothic Medium"/>
              </a:rPr>
              <a:t>conclusione)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6993" y="2404871"/>
            <a:ext cx="3175" cy="533400"/>
          </a:xfrm>
          <a:custGeom>
            <a:avLst/>
            <a:gdLst/>
            <a:ahLst/>
            <a:cxnLst/>
            <a:rect l="l" t="t" r="r" b="b"/>
            <a:pathLst>
              <a:path w="3175" h="533400">
                <a:moveTo>
                  <a:pt x="3175" y="0"/>
                </a:moveTo>
                <a:lnTo>
                  <a:pt x="0" y="533401"/>
                </a:lnTo>
              </a:path>
            </a:pathLst>
          </a:custGeom>
          <a:ln w="57150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99539" y="2737766"/>
            <a:ext cx="256540" cy="257810"/>
          </a:xfrm>
          <a:custGeom>
            <a:avLst/>
            <a:gdLst/>
            <a:ahLst/>
            <a:cxnLst/>
            <a:rect l="l" t="t" r="r" b="b"/>
            <a:pathLst>
              <a:path w="256539" h="257810">
                <a:moveTo>
                  <a:pt x="25858" y="0"/>
                </a:moveTo>
                <a:lnTo>
                  <a:pt x="14212" y="3695"/>
                </a:lnTo>
                <a:lnTo>
                  <a:pt x="7414" y="9125"/>
                </a:lnTo>
                <a:lnTo>
                  <a:pt x="1381" y="19343"/>
                </a:lnTo>
                <a:lnTo>
                  <a:pt x="0" y="31067"/>
                </a:lnTo>
                <a:lnTo>
                  <a:pt x="3695" y="42714"/>
                </a:lnTo>
                <a:lnTo>
                  <a:pt x="127116" y="257215"/>
                </a:lnTo>
                <a:lnTo>
                  <a:pt x="193397" y="143795"/>
                </a:lnTo>
                <a:lnTo>
                  <a:pt x="127790" y="143795"/>
                </a:lnTo>
                <a:lnTo>
                  <a:pt x="47800" y="7414"/>
                </a:lnTo>
                <a:lnTo>
                  <a:pt x="37582" y="1381"/>
                </a:lnTo>
                <a:lnTo>
                  <a:pt x="25858" y="0"/>
                </a:lnTo>
                <a:close/>
              </a:path>
              <a:path w="256539" h="257810">
                <a:moveTo>
                  <a:pt x="223080" y="1593"/>
                </a:moveTo>
                <a:lnTo>
                  <a:pt x="212202" y="6162"/>
                </a:lnTo>
                <a:lnTo>
                  <a:pt x="203887" y="15108"/>
                </a:lnTo>
                <a:lnTo>
                  <a:pt x="127790" y="143795"/>
                </a:lnTo>
                <a:lnTo>
                  <a:pt x="193397" y="143795"/>
                </a:lnTo>
                <a:lnTo>
                  <a:pt x="256329" y="36106"/>
                </a:lnTo>
                <a:lnTo>
                  <a:pt x="256544" y="24249"/>
                </a:lnTo>
                <a:lnTo>
                  <a:pt x="251975" y="13370"/>
                </a:lnTo>
                <a:lnTo>
                  <a:pt x="243029" y="5056"/>
                </a:lnTo>
                <a:lnTo>
                  <a:pt x="234938" y="1808"/>
                </a:lnTo>
                <a:lnTo>
                  <a:pt x="223080" y="1593"/>
                </a:lnTo>
                <a:close/>
              </a:path>
            </a:pathLst>
          </a:custGeom>
          <a:solidFill>
            <a:srgbClr val="0A3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12391" y="4995672"/>
            <a:ext cx="558799" cy="33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Misurare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contare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9283"/>
            <a:ext cx="7663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2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0,8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g </a:t>
            </a:r>
            <a:r>
              <a:rPr dirty="0" sz="1600" spc="-10">
                <a:latin typeface="Franklin Gothic Book"/>
                <a:cs typeface="Franklin Gothic Book"/>
              </a:rPr>
              <a:t>supera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pes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</a:t>
            </a:r>
            <a:r>
              <a:rPr dirty="0" sz="1600" spc="-5">
                <a:latin typeface="Franklin Gothic Book"/>
                <a:cs typeface="Franklin Gothic Book"/>
              </a:rPr>
              <a:t> h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K</a:t>
            </a:r>
            <a:r>
              <a:rPr dirty="0" sz="1600">
                <a:latin typeface="Franklin Gothic Book"/>
                <a:cs typeface="Franklin Gothic Book"/>
              </a:rPr>
              <a:t>g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risposta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128515"/>
            <a:ext cx="11207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3425" y="2128515"/>
            <a:ext cx="343027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Quindi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endParaRPr sz="1600">
              <a:latin typeface="Franklin Gothic Book"/>
              <a:cs typeface="Franklin Gothic Book"/>
            </a:endParaRPr>
          </a:p>
          <a:p>
            <a:pPr marL="1406525">
              <a:lnSpc>
                <a:spcPct val="100000"/>
              </a:lnSpc>
              <a:spcBef>
                <a:spcPts val="680"/>
              </a:spcBef>
              <a:tabLst>
                <a:tab pos="317881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0,8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FF2800"/>
                </a:solidFill>
                <a:latin typeface="Franklin Gothic Medium"/>
                <a:cs typeface="Franklin Gothic Medium"/>
              </a:rPr>
              <a:t>+ </a:t>
            </a:r>
            <a:r>
              <a:rPr dirty="0" sz="1600" spc="-15" i="1">
                <a:solidFill>
                  <a:srgbClr val="FF2800"/>
                </a:solidFill>
                <a:latin typeface="Franklin Gothic Medium"/>
                <a:cs typeface="Franklin Gothic Medium"/>
              </a:rPr>
              <a:t>Q</a:t>
            </a:r>
            <a:r>
              <a:rPr dirty="0" sz="1600" i="1">
                <a:solidFill>
                  <a:srgbClr val="FF28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(*)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2776215"/>
            <a:ext cx="786130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Q</a:t>
            </a:r>
            <a:r>
              <a:rPr dirty="0" sz="16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indic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bisogn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aggiungere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 spc="-5">
                <a:latin typeface="Franklin Gothic Book"/>
                <a:cs typeface="Franklin Gothic Book"/>
              </a:rPr>
              <a:t> 0,85.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chiede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esprimere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Q</a:t>
            </a:r>
            <a:r>
              <a:rPr dirty="0" sz="16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percentuale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 multiplo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490470" algn="l"/>
              </a:tabLst>
            </a:pP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M=</a:t>
            </a:r>
            <a:r>
              <a:rPr dirty="0" sz="1600" i="1">
                <a:latin typeface="Franklin Gothic Book"/>
                <a:cs typeface="Franklin Gothic Book"/>
              </a:rPr>
              <a:t>x/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00</a:t>
            </a:r>
            <a:r>
              <a:rPr dirty="0" sz="1600" i="1">
                <a:latin typeface="Franklin Gothic Book"/>
                <a:cs typeface="Franklin Gothic Book"/>
              </a:rPr>
              <a:t>:	Q = </a:t>
            </a:r>
            <a:r>
              <a:rPr dirty="0" sz="1600" spc="-5" i="1">
                <a:latin typeface="Franklin Gothic Book"/>
                <a:cs typeface="Franklin Gothic Book"/>
              </a:rPr>
              <a:t> 0</a:t>
            </a:r>
            <a:r>
              <a:rPr dirty="0" sz="1600" spc="-65" i="1">
                <a:latin typeface="Franklin Gothic Book"/>
                <a:cs typeface="Franklin Gothic Book"/>
              </a:rPr>
              <a:t>,</a:t>
            </a:r>
            <a:r>
              <a:rPr dirty="0" sz="1600" spc="-11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841" y="3766815"/>
            <a:ext cx="426466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(*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riscri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allora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endParaRPr sz="1600">
              <a:latin typeface="Franklin Gothic Book"/>
              <a:cs typeface="Franklin Gothic Book"/>
            </a:endParaRPr>
          </a:p>
          <a:p>
            <a:pPr marL="22479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0,8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(1 +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8038" y="4097015"/>
            <a:ext cx="3822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(**)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841" y="4744715"/>
            <a:ext cx="7270115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(**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i="1">
                <a:latin typeface="Franklin Gothic Medium"/>
                <a:cs typeface="Franklin Gothic Medium"/>
              </a:rPr>
              <a:t>un’equazione</a:t>
            </a:r>
            <a:r>
              <a:rPr dirty="0" sz="1600" spc="-1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d</a:t>
            </a:r>
            <a:r>
              <a:rPr dirty="0" sz="1600" i="1">
                <a:latin typeface="Franklin Gothic Medium"/>
                <a:cs typeface="Franklin Gothic Medium"/>
              </a:rPr>
              <a:t>i </a:t>
            </a:r>
            <a:r>
              <a:rPr dirty="0" sz="1600" spc="-15" i="1">
                <a:latin typeface="Franklin Gothic Medium"/>
                <a:cs typeface="Franklin Gothic Medium"/>
              </a:rPr>
              <a:t>prim</a:t>
            </a:r>
            <a:r>
              <a:rPr dirty="0" sz="1600" spc="-10" i="1">
                <a:latin typeface="Franklin Gothic Medium"/>
                <a:cs typeface="Franklin Gothic Medium"/>
              </a:rPr>
              <a:t>o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g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latin typeface="Franklin Gothic Medium"/>
                <a:cs typeface="Franklin Gothic Medium"/>
              </a:rPr>
              <a:t>ado</a:t>
            </a:r>
            <a:r>
              <a:rPr dirty="0" sz="1600" spc="-5" i="1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nell’incognita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Risolviamola.</a:t>
            </a:r>
            <a:r>
              <a:rPr dirty="0" sz="1600" spc="-10">
                <a:latin typeface="Franklin Gothic Book"/>
                <a:cs typeface="Franklin Gothic Book"/>
              </a:rPr>
              <a:t> Dividendo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ambo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membri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825500">
              <a:lnSpc>
                <a:spcPct val="100000"/>
              </a:lnSpc>
              <a:spcBef>
                <a:spcPts val="680"/>
              </a:spcBef>
              <a:tabLst>
                <a:tab pos="3411854" algn="l"/>
                <a:tab pos="548449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0,85/0</a:t>
            </a:r>
            <a:r>
              <a:rPr dirty="0" sz="1600" spc="-60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1+x/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	5 = 1 +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	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0 = 4: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0,8</a:t>
            </a:r>
            <a:r>
              <a:rPr dirty="0" sz="1600">
                <a:latin typeface="Franklin Gothic Book"/>
                <a:cs typeface="Franklin Gothic Book"/>
              </a:rPr>
              <a:t>5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400</a:t>
            </a:r>
            <a:r>
              <a:rPr dirty="0" sz="1600">
                <a:latin typeface="Franklin Gothic Book"/>
                <a:cs typeface="Franklin Gothic Book"/>
              </a:rPr>
              <a:t>% di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17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03191" y="55290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4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3302" y="547139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76" y="0"/>
                </a:moveTo>
                <a:lnTo>
                  <a:pt x="7491" y="2014"/>
                </a:lnTo>
                <a:lnTo>
                  <a:pt x="373" y="14102"/>
                </a:lnTo>
                <a:lnTo>
                  <a:pt x="2387" y="21887"/>
                </a:lnTo>
                <a:lnTo>
                  <a:pt x="65685" y="59165"/>
                </a:lnTo>
                <a:lnTo>
                  <a:pt x="2078" y="95914"/>
                </a:lnTo>
                <a:lnTo>
                  <a:pt x="0" y="103682"/>
                </a:lnTo>
                <a:lnTo>
                  <a:pt x="7018" y="115829"/>
                </a:lnTo>
                <a:lnTo>
                  <a:pt x="14785" y="117908"/>
                </a:lnTo>
                <a:lnTo>
                  <a:pt x="116094" y="59375"/>
                </a:lnTo>
                <a:lnTo>
                  <a:pt x="1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31991" y="5529072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4">
                <a:moveTo>
                  <a:pt x="0" y="0"/>
                </a:moveTo>
                <a:lnTo>
                  <a:pt x="45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98332" y="547144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05" y="0"/>
                </a:moveTo>
                <a:lnTo>
                  <a:pt x="7421" y="2019"/>
                </a:lnTo>
                <a:lnTo>
                  <a:pt x="311" y="14110"/>
                </a:lnTo>
                <a:lnTo>
                  <a:pt x="2330" y="21894"/>
                </a:lnTo>
                <a:lnTo>
                  <a:pt x="65655" y="59128"/>
                </a:lnTo>
                <a:lnTo>
                  <a:pt x="2073" y="95923"/>
                </a:lnTo>
                <a:lnTo>
                  <a:pt x="0" y="103691"/>
                </a:lnTo>
                <a:lnTo>
                  <a:pt x="7026" y="115834"/>
                </a:lnTo>
                <a:lnTo>
                  <a:pt x="14795" y="117906"/>
                </a:lnTo>
                <a:lnTo>
                  <a:pt x="116064" y="59303"/>
                </a:lnTo>
                <a:lnTo>
                  <a:pt x="1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</dc:creator>
  <dc:title>4.pptx</dc:title>
  <dcterms:created xsi:type="dcterms:W3CDTF">2023-06-15T11:17:52Z</dcterms:created>
  <dcterms:modified xsi:type="dcterms:W3CDTF">2023-06-15T11:17:52Z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LastSaved">
    <vt:filetime>2023-06-15T00:00:00Z</vt:filetime>
  </property>
</Properties>
</file>