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366FF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2362200" y="3173412"/>
            <a:ext cx="4495800" cy="3568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334" y="1423409"/>
            <a:ext cx="8771331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366FF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notesSlide" Target="../notesSlides/notesSlide10.xml"/><Relationship Id="rId6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notesSlide" Target="../notesSlides/notesSlide11.xml"/><Relationship Id="rId6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notesSlide" Target="../notesSlides/notesSlide12.xml"/><Relationship Id="rId4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27.jpg"/><Relationship Id="rId4" Type="http://schemas.openxmlformats.org/officeDocument/2006/relationships/notesSlide" Target="../notesSlides/notesSlide13.xml"/><Relationship Id="rId5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jpg"/><Relationship Id="rId4" Type="http://schemas.openxmlformats.org/officeDocument/2006/relationships/notesSlide" Target="../notesSlides/notesSlide14.xml"/><Relationship Id="rId5" Type="http://schemas.openxmlformats.org/officeDocument/2006/relationships/slide" Target="slide1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png"/><Relationship Id="rId4" Type="http://schemas.openxmlformats.org/officeDocument/2006/relationships/notesSlide" Target="../notesSlides/notesSlide3.xml"/><Relationship Id="rId5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notesSlide" Target="../notesSlides/notesSlide6.xml"/><Relationship Id="rId5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notesSlide" Target="../notesSlides/notesSlide7.xml"/><Relationship Id="rId5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33166" y="4341626"/>
            <a:ext cx="2980055" cy="1270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OF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im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endParaRPr sz="32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  <a:spcBef>
                <a:spcPts val="2760"/>
              </a:spcBef>
            </a:pP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32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uppi</a:t>
            </a:r>
            <a:r>
              <a:rPr dirty="0" sz="32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nz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ona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354194"/>
            <a:ext cx="6838315" cy="790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45">
                <a:solidFill>
                  <a:srgbClr val="3366FF"/>
                </a:solidFill>
                <a:latin typeface="Franklin Gothic Book"/>
                <a:cs typeface="Franklin Gothic Book"/>
              </a:rPr>
              <a:t>A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cidi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5">
                <a:solidFill>
                  <a:srgbClr val="3366FF"/>
                </a:solidFill>
                <a:latin typeface="Franklin Gothic Book"/>
                <a:cs typeface="Franklin Gothic Book"/>
              </a:rPr>
              <a:t>c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arbossilici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(R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-</a:t>
            </a:r>
            <a:r>
              <a:rPr dirty="0" sz="2400" spc="-20">
                <a:solidFill>
                  <a:srgbClr val="3366FF"/>
                </a:solidFill>
                <a:latin typeface="Franklin Gothic Book"/>
                <a:cs typeface="Franklin Gothic Book"/>
              </a:rPr>
              <a:t>COOH)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organici 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engono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grupp</a:t>
            </a:r>
            <a:r>
              <a:rPr dirty="0" sz="2000">
                <a:latin typeface="Franklin Gothic Book"/>
                <a:cs typeface="Franklin Gothic Book"/>
              </a:rPr>
              <a:t>o carbos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COO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09826" y="2170112"/>
            <a:ext cx="1652143" cy="1258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26153" y="2170112"/>
            <a:ext cx="1652143" cy="12588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810758" y="2971584"/>
            <a:ext cx="344805" cy="334010"/>
          </a:xfrm>
          <a:custGeom>
            <a:avLst/>
            <a:gdLst/>
            <a:ahLst/>
            <a:cxnLst/>
            <a:rect l="l" t="t" r="r" b="b"/>
            <a:pathLst>
              <a:path w="344804" h="334010">
                <a:moveTo>
                  <a:pt x="0" y="333844"/>
                </a:moveTo>
                <a:lnTo>
                  <a:pt x="344690" y="333844"/>
                </a:lnTo>
                <a:lnTo>
                  <a:pt x="344690" y="0"/>
                </a:lnTo>
                <a:lnTo>
                  <a:pt x="0" y="0"/>
                </a:lnTo>
                <a:lnTo>
                  <a:pt x="0" y="3338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776340" y="2889003"/>
            <a:ext cx="8953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-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68140" y="2703067"/>
            <a:ext cx="689610" cy="142875"/>
          </a:xfrm>
          <a:custGeom>
            <a:avLst/>
            <a:gdLst/>
            <a:ahLst/>
            <a:cxnLst/>
            <a:rect l="l" t="t" r="r" b="b"/>
            <a:pathLst>
              <a:path w="689610" h="142875">
                <a:moveTo>
                  <a:pt x="546481" y="0"/>
                </a:moveTo>
                <a:lnTo>
                  <a:pt x="546481" y="142875"/>
                </a:lnTo>
                <a:lnTo>
                  <a:pt x="660882" y="85725"/>
                </a:lnTo>
                <a:lnTo>
                  <a:pt x="560832" y="85725"/>
                </a:lnTo>
                <a:lnTo>
                  <a:pt x="560832" y="57150"/>
                </a:lnTo>
                <a:lnTo>
                  <a:pt x="660679" y="57150"/>
                </a:lnTo>
                <a:lnTo>
                  <a:pt x="546481" y="0"/>
                </a:lnTo>
                <a:close/>
              </a:path>
              <a:path w="689610" h="142875">
                <a:moveTo>
                  <a:pt x="546481" y="57150"/>
                </a:moveTo>
                <a:lnTo>
                  <a:pt x="0" y="57150"/>
                </a:lnTo>
                <a:lnTo>
                  <a:pt x="0" y="85725"/>
                </a:lnTo>
                <a:lnTo>
                  <a:pt x="546481" y="85725"/>
                </a:lnTo>
                <a:lnTo>
                  <a:pt x="546481" y="57150"/>
                </a:lnTo>
                <a:close/>
              </a:path>
              <a:path w="689610" h="142875">
                <a:moveTo>
                  <a:pt x="660679" y="57150"/>
                </a:moveTo>
                <a:lnTo>
                  <a:pt x="560832" y="57150"/>
                </a:lnTo>
                <a:lnTo>
                  <a:pt x="560832" y="85725"/>
                </a:lnTo>
                <a:lnTo>
                  <a:pt x="660882" y="85725"/>
                </a:lnTo>
                <a:lnTo>
                  <a:pt x="689356" y="71501"/>
                </a:lnTo>
                <a:lnTo>
                  <a:pt x="660679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31691" y="2832480"/>
            <a:ext cx="689610" cy="142875"/>
          </a:xfrm>
          <a:custGeom>
            <a:avLst/>
            <a:gdLst/>
            <a:ahLst/>
            <a:cxnLst/>
            <a:rect l="l" t="t" r="r" b="b"/>
            <a:pathLst>
              <a:path w="689610" h="142875">
                <a:moveTo>
                  <a:pt x="142875" y="0"/>
                </a:moveTo>
                <a:lnTo>
                  <a:pt x="0" y="71501"/>
                </a:lnTo>
                <a:lnTo>
                  <a:pt x="142875" y="142875"/>
                </a:lnTo>
                <a:lnTo>
                  <a:pt x="142875" y="85725"/>
                </a:lnTo>
                <a:lnTo>
                  <a:pt x="128650" y="85725"/>
                </a:lnTo>
                <a:lnTo>
                  <a:pt x="128650" y="57150"/>
                </a:lnTo>
                <a:lnTo>
                  <a:pt x="142875" y="57150"/>
                </a:lnTo>
                <a:lnTo>
                  <a:pt x="142875" y="0"/>
                </a:lnTo>
                <a:close/>
              </a:path>
              <a:path w="689610" h="142875">
                <a:moveTo>
                  <a:pt x="142875" y="57150"/>
                </a:moveTo>
                <a:lnTo>
                  <a:pt x="128650" y="57150"/>
                </a:lnTo>
                <a:lnTo>
                  <a:pt x="128650" y="85725"/>
                </a:lnTo>
                <a:lnTo>
                  <a:pt x="142875" y="85725"/>
                </a:lnTo>
                <a:lnTo>
                  <a:pt x="142875" y="57150"/>
                </a:lnTo>
                <a:close/>
              </a:path>
              <a:path w="689610" h="142875">
                <a:moveTo>
                  <a:pt x="689356" y="57150"/>
                </a:moveTo>
                <a:lnTo>
                  <a:pt x="142875" y="57150"/>
                </a:lnTo>
                <a:lnTo>
                  <a:pt x="142875" y="85725"/>
                </a:lnTo>
                <a:lnTo>
                  <a:pt x="689356" y="85725"/>
                </a:lnTo>
                <a:lnTo>
                  <a:pt x="689356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101588" y="2702213"/>
            <a:ext cx="501650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+ H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59498" y="4652962"/>
            <a:ext cx="1481074" cy="20161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3792" y="4616965"/>
            <a:ext cx="1477010" cy="16313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4445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ici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30000"/>
              </a:lnSpc>
              <a:spcBef>
                <a:spcPts val="910"/>
              </a:spcBef>
            </a:pPr>
            <a:r>
              <a:rPr dirty="0" sz="2000">
                <a:latin typeface="Franklin Gothic Book"/>
                <a:cs typeface="Franklin Gothic Book"/>
              </a:rPr>
              <a:t>HCO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 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COOH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45328" y="4667765"/>
            <a:ext cx="109093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oma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ici: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33345" y="5129283"/>
            <a:ext cx="1410335" cy="1073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a.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ormico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latin typeface="Franklin Gothic Book"/>
                <a:cs typeface="Franklin Gothic Book"/>
              </a:rPr>
              <a:t>a. ac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latin typeface="Franklin Gothic Book"/>
                <a:cs typeface="Franklin Gothic Book"/>
              </a:rPr>
              <a:t>a.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onico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65303" y="5129283"/>
            <a:ext cx="1488440" cy="1469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 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ico</a:t>
            </a:r>
            <a:endParaRPr sz="2000">
              <a:latin typeface="Franklin Gothic Book"/>
              <a:cs typeface="Franklin Gothic Book"/>
            </a:endParaRPr>
          </a:p>
          <a:p>
            <a:pPr marL="4953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latin typeface="Franklin Gothic Book"/>
                <a:cs typeface="Franklin Gothic Book"/>
              </a:rPr>
              <a:t>a. 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ico</a:t>
            </a:r>
            <a:endParaRPr sz="2000">
              <a:latin typeface="Franklin Gothic Book"/>
              <a:cs typeface="Franklin Gothic Book"/>
            </a:endParaRPr>
          </a:p>
          <a:p>
            <a:pPr marL="1524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latin typeface="Franklin Gothic Book"/>
                <a:cs typeface="Franklin Gothic Book"/>
              </a:rPr>
              <a:t>a.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noico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5">
                <a:latin typeface="Franklin Gothic Book"/>
                <a:cs typeface="Franklin Gothic Book"/>
              </a:rPr>
              <a:t>b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ico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792" y="6318308"/>
            <a:ext cx="3167380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04060" algn="l"/>
              </a:tabLst>
            </a:pP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 spc="-5">
                <a:latin typeface="Franklin Gothic Book"/>
                <a:cs typeface="Franklin Gothic Book"/>
              </a:rPr>
              <a:t>COO</a:t>
            </a:r>
            <a:r>
              <a:rPr dirty="0" sz="2000">
                <a:latin typeface="Franklin Gothic Book"/>
                <a:cs typeface="Franklin Gothic Book"/>
              </a:rPr>
              <a:t>H	a. </a:t>
            </a:r>
            <a:r>
              <a:rPr dirty="0" sz="2000" spc="-5">
                <a:latin typeface="Franklin Gothic Book"/>
                <a:cs typeface="Franklin Gothic Book"/>
              </a:rPr>
              <a:t>but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rrico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792" y="3824739"/>
            <a:ext cx="6814184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ggi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nta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–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oico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cano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corri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ponde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/>
          <p:nvPr/>
        </p:nvSpPr>
        <p:spPr>
          <a:xfrm>
            <a:off x="2333625" y="4472051"/>
            <a:ext cx="4325874" cy="16747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A</a:t>
            </a:r>
            <a:r>
              <a:rPr dirty="0" spc="-10"/>
              <a:t>cidi</a:t>
            </a:r>
            <a:r>
              <a:rPr dirty="0" spc="-5"/>
              <a:t>t</a:t>
            </a:r>
            <a:r>
              <a:rPr dirty="0" spc="-15"/>
              <a:t>à</a:t>
            </a:r>
            <a:r>
              <a:rPr dirty="0" spc="-10"/>
              <a:t> </a:t>
            </a:r>
            <a:r>
              <a:rPr dirty="0" spc="-15"/>
              <a:t>del</a:t>
            </a:r>
            <a:r>
              <a:rPr dirty="0" spc="-15"/>
              <a:t> </a:t>
            </a:r>
            <a:r>
              <a:rPr dirty="0" spc="-20"/>
              <a:t>grupp</a:t>
            </a:r>
            <a:r>
              <a:rPr dirty="0" spc="-15"/>
              <a:t>o</a:t>
            </a:r>
            <a:r>
              <a:rPr dirty="0" spc="10"/>
              <a:t> </a:t>
            </a:r>
            <a:r>
              <a:rPr dirty="0" spc="-10"/>
              <a:t>carbossilico</a:t>
            </a:r>
            <a:r>
              <a:rPr dirty="0" spc="-10"/>
              <a:t> </a:t>
            </a:r>
            <a:r>
              <a:rPr dirty="0"/>
              <a:t>-</a:t>
            </a:r>
            <a:r>
              <a:rPr dirty="0" spc="-20"/>
              <a:t>COOH</a:t>
            </a:r>
          </a:p>
          <a:p>
            <a:pPr marL="155575" marR="5080">
              <a:lnSpc>
                <a:spcPct val="130000"/>
              </a:lnSpc>
              <a:spcBef>
                <a:spcPts val="2065"/>
              </a:spcBef>
            </a:pPr>
            <a:r>
              <a:rPr dirty="0" sz="2000">
                <a:solidFill>
                  <a:srgbClr val="000000"/>
                </a:solidFill>
              </a:rPr>
              <a:t>Le</a:t>
            </a:r>
            <a:r>
              <a:rPr dirty="0" sz="2000" spc="-2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car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t</a:t>
            </a:r>
            <a:r>
              <a:rPr dirty="0" sz="2000" spc="-50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eri</a:t>
            </a:r>
            <a:r>
              <a:rPr dirty="0" sz="2000" spc="-15">
                <a:solidFill>
                  <a:srgbClr val="000000"/>
                </a:solidFill>
              </a:rPr>
              <a:t>s</a:t>
            </a:r>
            <a:r>
              <a:rPr dirty="0" sz="2000">
                <a:solidFill>
                  <a:srgbClr val="000000"/>
                </a:solidFill>
              </a:rPr>
              <a:t>t</a:t>
            </a:r>
            <a:r>
              <a:rPr dirty="0" sz="2000" spc="-10">
                <a:solidFill>
                  <a:srgbClr val="000000"/>
                </a:solidFill>
              </a:rPr>
              <a:t>i</a:t>
            </a:r>
            <a:r>
              <a:rPr dirty="0" sz="2000">
                <a:solidFill>
                  <a:srgbClr val="000000"/>
                </a:solidFill>
              </a:rPr>
              <a:t>che</a:t>
            </a:r>
            <a:r>
              <a:rPr dirty="0" sz="2000" spc="2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acide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del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gr</a:t>
            </a:r>
            <a:r>
              <a:rPr dirty="0" sz="2000" spc="-10">
                <a:solidFill>
                  <a:srgbClr val="000000"/>
                </a:solidFill>
              </a:rPr>
              <a:t>u</a:t>
            </a:r>
            <a:r>
              <a:rPr dirty="0" sz="2000" spc="-5">
                <a:solidFill>
                  <a:srgbClr val="000000"/>
                </a:solidFill>
              </a:rPr>
              <a:t>pp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carbos</a:t>
            </a:r>
            <a:r>
              <a:rPr dirty="0" sz="2000" spc="-10">
                <a:solidFill>
                  <a:srgbClr val="000000"/>
                </a:solidFill>
              </a:rPr>
              <a:t>s</a:t>
            </a:r>
            <a:r>
              <a:rPr dirty="0" sz="2000" spc="-5">
                <a:solidFill>
                  <a:srgbClr val="000000"/>
                </a:solidFill>
              </a:rPr>
              <a:t>i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 spc="-5">
                <a:solidFill>
                  <a:srgbClr val="000000"/>
                </a:solidFill>
              </a:rPr>
              <a:t>ic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dipendono</a:t>
            </a:r>
            <a:r>
              <a:rPr dirty="0" sz="2000" spc="-3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da</a:t>
            </a:r>
            <a:r>
              <a:rPr dirty="0" sz="2000" spc="-15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la s</a:t>
            </a:r>
            <a:r>
              <a:rPr dirty="0" sz="2000" spc="-15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abi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 spc="-5">
                <a:solidFill>
                  <a:srgbClr val="000000"/>
                </a:solidFill>
              </a:rPr>
              <a:t>izzazio</a:t>
            </a:r>
            <a:r>
              <a:rPr dirty="0" sz="2000" spc="10">
                <a:solidFill>
                  <a:srgbClr val="000000"/>
                </a:solidFill>
              </a:rPr>
              <a:t>n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pe</a:t>
            </a:r>
            <a:r>
              <a:rPr dirty="0" sz="2000">
                <a:solidFill>
                  <a:srgbClr val="000000"/>
                </a:solidFill>
              </a:rPr>
              <a:t>r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ri</a:t>
            </a:r>
            <a:r>
              <a:rPr dirty="0" sz="2000" spc="-15">
                <a:solidFill>
                  <a:srgbClr val="000000"/>
                </a:solidFill>
              </a:rPr>
              <a:t>s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5">
                <a:solidFill>
                  <a:srgbClr val="000000"/>
                </a:solidFill>
              </a:rPr>
              <a:t>n</a:t>
            </a:r>
            <a:r>
              <a:rPr dirty="0" sz="2000">
                <a:solidFill>
                  <a:srgbClr val="000000"/>
                </a:solidFill>
              </a:rPr>
              <a:t>anza de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l</a:t>
            </a:r>
            <a:r>
              <a:rPr dirty="0" sz="2000" spc="-10">
                <a:solidFill>
                  <a:srgbClr val="000000"/>
                </a:solidFill>
              </a:rPr>
              <a:t>'</a:t>
            </a:r>
            <a:r>
              <a:rPr dirty="0" sz="2000">
                <a:solidFill>
                  <a:srgbClr val="000000"/>
                </a:solidFill>
              </a:rPr>
              <a:t>anione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che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vien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a </a:t>
            </a:r>
            <a:r>
              <a:rPr dirty="0" sz="2000" spc="-50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orma</a:t>
            </a:r>
            <a:r>
              <a:rPr dirty="0" sz="2000" spc="5">
                <a:solidFill>
                  <a:srgbClr val="000000"/>
                </a:solidFill>
              </a:rPr>
              <a:t>r</a:t>
            </a:r>
            <a:r>
              <a:rPr dirty="0" sz="2000">
                <a:solidFill>
                  <a:srgbClr val="000000"/>
                </a:solidFill>
              </a:rPr>
              <a:t>si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(un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1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ion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carbos</a:t>
            </a:r>
            <a:r>
              <a:rPr dirty="0" sz="2000" spc="-10">
                <a:solidFill>
                  <a:srgbClr val="000000"/>
                </a:solidFill>
              </a:rPr>
              <a:t>s</a:t>
            </a:r>
            <a:r>
              <a:rPr dirty="0" sz="2000" spc="-5">
                <a:solidFill>
                  <a:srgbClr val="000000"/>
                </a:solidFill>
              </a:rPr>
              <a:t>i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a</a:t>
            </a:r>
            <a:r>
              <a:rPr dirty="0" sz="2000" spc="-50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o)</a:t>
            </a:r>
            <a:r>
              <a:rPr dirty="0" sz="2000" spc="25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per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di</a:t>
            </a:r>
            <a:r>
              <a:rPr dirty="0" sz="2000" spc="-15">
                <a:solidFill>
                  <a:srgbClr val="000000"/>
                </a:solidFill>
              </a:rPr>
              <a:t>s</a:t>
            </a:r>
            <a:r>
              <a:rPr dirty="0" sz="2000" spc="-10">
                <a:solidFill>
                  <a:srgbClr val="000000"/>
                </a:solidFill>
              </a:rPr>
              <a:t>s</a:t>
            </a:r>
            <a:r>
              <a:rPr dirty="0" sz="2000">
                <a:solidFill>
                  <a:srgbClr val="000000"/>
                </a:solidFill>
              </a:rPr>
              <a:t>oci</a:t>
            </a:r>
            <a:r>
              <a:rPr dirty="0" sz="2000" spc="-15">
                <a:solidFill>
                  <a:srgbClr val="000000"/>
                </a:solidFill>
              </a:rPr>
              <a:t>a</a:t>
            </a:r>
            <a:r>
              <a:rPr dirty="0" sz="2000" spc="-5">
                <a:solidFill>
                  <a:srgbClr val="000000"/>
                </a:solidFill>
              </a:rPr>
              <a:t>zion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de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lo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ion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H</a:t>
            </a:r>
            <a:r>
              <a:rPr dirty="0" baseline="25641" sz="1950" spc="22">
                <a:solidFill>
                  <a:srgbClr val="000000"/>
                </a:solidFill>
              </a:rPr>
              <a:t>+</a:t>
            </a:r>
            <a:r>
              <a:rPr dirty="0" baseline="25641" sz="1950">
                <a:solidFill>
                  <a:srgbClr val="000000"/>
                </a:solidFill>
              </a:rPr>
              <a:t> </a:t>
            </a:r>
            <a:r>
              <a:rPr dirty="0" baseline="25641" sz="1950" spc="-225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(</a:t>
            </a:r>
            <a:r>
              <a:rPr dirty="0" sz="2000" spc="-15">
                <a:solidFill>
                  <a:srgbClr val="000000"/>
                </a:solidFill>
              </a:rPr>
              <a:t>K</a:t>
            </a:r>
            <a:r>
              <a:rPr dirty="0" baseline="-21367" sz="1950" spc="15">
                <a:solidFill>
                  <a:srgbClr val="000000"/>
                </a:solidFill>
              </a:rPr>
              <a:t>a</a:t>
            </a:r>
            <a:r>
              <a:rPr dirty="0" baseline="-21367" sz="1950">
                <a:solidFill>
                  <a:srgbClr val="000000"/>
                </a:solidFill>
              </a:rPr>
              <a:t> </a:t>
            </a:r>
            <a:r>
              <a:rPr dirty="0" baseline="-21367" sz="1950" spc="-24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&lt; </a:t>
            </a:r>
            <a:r>
              <a:rPr dirty="0" sz="2000" spc="-60">
                <a:solidFill>
                  <a:srgbClr val="000000"/>
                </a:solidFill>
              </a:rPr>
              <a:t>1</a:t>
            </a:r>
            <a:r>
              <a:rPr dirty="0" sz="2000" spc="-5">
                <a:solidFill>
                  <a:srgbClr val="000000"/>
                </a:solidFill>
              </a:rPr>
              <a:t>0</a:t>
            </a:r>
            <a:r>
              <a:rPr dirty="0" baseline="25641" sz="1950" spc="7">
                <a:solidFill>
                  <a:srgbClr val="000000"/>
                </a:solidFill>
              </a:rPr>
              <a:t>-</a:t>
            </a:r>
            <a:r>
              <a:rPr dirty="0" baseline="25641" sz="1950" spc="15">
                <a:solidFill>
                  <a:srgbClr val="000000"/>
                </a:solidFill>
              </a:rPr>
              <a:t>5</a:t>
            </a:r>
            <a:r>
              <a:rPr dirty="0" sz="2000" spc="-5">
                <a:solidFill>
                  <a:srgbClr val="000000"/>
                </a:solidFill>
              </a:rPr>
              <a:t>).</a:t>
            </a:r>
            <a:endParaRPr sz="2000"/>
          </a:p>
        </p:txBody>
      </p:sp>
      <p:sp>
        <p:nvSpPr>
          <p:cNvPr id="5" name="object 5"/>
          <p:cNvSpPr txBox="1"/>
          <p:nvPr/>
        </p:nvSpPr>
        <p:spPr>
          <a:xfrm>
            <a:off x="1847469" y="6344520"/>
            <a:ext cx="533082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lim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anza 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rbos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84501" y="3357562"/>
            <a:ext cx="1402461" cy="10080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05477" y="3357562"/>
            <a:ext cx="1402461" cy="10080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796153" y="3999369"/>
            <a:ext cx="292735" cy="267335"/>
          </a:xfrm>
          <a:custGeom>
            <a:avLst/>
            <a:gdLst/>
            <a:ahLst/>
            <a:cxnLst/>
            <a:rect l="l" t="t" r="r" b="b"/>
            <a:pathLst>
              <a:path w="292735" h="267335">
                <a:moveTo>
                  <a:pt x="0" y="267322"/>
                </a:moveTo>
                <a:lnTo>
                  <a:pt x="292620" y="267322"/>
                </a:lnTo>
                <a:lnTo>
                  <a:pt x="292620" y="0"/>
                </a:lnTo>
                <a:lnTo>
                  <a:pt x="0" y="0"/>
                </a:lnTo>
                <a:lnTo>
                  <a:pt x="0" y="2673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779134" y="3948190"/>
            <a:ext cx="89535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-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77259" y="3770121"/>
            <a:ext cx="585470" cy="142875"/>
          </a:xfrm>
          <a:custGeom>
            <a:avLst/>
            <a:gdLst/>
            <a:ahLst/>
            <a:cxnLst/>
            <a:rect l="l" t="t" r="r" b="b"/>
            <a:pathLst>
              <a:path w="585470" h="142875">
                <a:moveTo>
                  <a:pt x="442340" y="0"/>
                </a:moveTo>
                <a:lnTo>
                  <a:pt x="442340" y="142875"/>
                </a:lnTo>
                <a:lnTo>
                  <a:pt x="556742" y="85725"/>
                </a:lnTo>
                <a:lnTo>
                  <a:pt x="456564" y="85725"/>
                </a:lnTo>
                <a:lnTo>
                  <a:pt x="456564" y="57150"/>
                </a:lnTo>
                <a:lnTo>
                  <a:pt x="556539" y="57150"/>
                </a:lnTo>
                <a:lnTo>
                  <a:pt x="442340" y="0"/>
                </a:lnTo>
                <a:close/>
              </a:path>
              <a:path w="585470" h="142875">
                <a:moveTo>
                  <a:pt x="442340" y="57150"/>
                </a:moveTo>
                <a:lnTo>
                  <a:pt x="0" y="57150"/>
                </a:lnTo>
                <a:lnTo>
                  <a:pt x="0" y="85725"/>
                </a:lnTo>
                <a:lnTo>
                  <a:pt x="442340" y="85725"/>
                </a:lnTo>
                <a:lnTo>
                  <a:pt x="442340" y="57150"/>
                </a:lnTo>
                <a:close/>
              </a:path>
              <a:path w="585470" h="142875">
                <a:moveTo>
                  <a:pt x="556539" y="57150"/>
                </a:moveTo>
                <a:lnTo>
                  <a:pt x="456564" y="57150"/>
                </a:lnTo>
                <a:lnTo>
                  <a:pt x="456564" y="85725"/>
                </a:lnTo>
                <a:lnTo>
                  <a:pt x="556742" y="85725"/>
                </a:lnTo>
                <a:lnTo>
                  <a:pt x="585215" y="71500"/>
                </a:lnTo>
                <a:lnTo>
                  <a:pt x="556539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46271" y="3873753"/>
            <a:ext cx="585470" cy="142875"/>
          </a:xfrm>
          <a:custGeom>
            <a:avLst/>
            <a:gdLst/>
            <a:ahLst/>
            <a:cxnLst/>
            <a:rect l="l" t="t" r="r" b="b"/>
            <a:pathLst>
              <a:path w="585470" h="142875">
                <a:moveTo>
                  <a:pt x="142875" y="0"/>
                </a:moveTo>
                <a:lnTo>
                  <a:pt x="0" y="71501"/>
                </a:lnTo>
                <a:lnTo>
                  <a:pt x="142875" y="142875"/>
                </a:lnTo>
                <a:lnTo>
                  <a:pt x="142875" y="85725"/>
                </a:lnTo>
                <a:lnTo>
                  <a:pt x="128524" y="85725"/>
                </a:lnTo>
                <a:lnTo>
                  <a:pt x="128524" y="57150"/>
                </a:lnTo>
                <a:lnTo>
                  <a:pt x="142875" y="57150"/>
                </a:lnTo>
                <a:lnTo>
                  <a:pt x="142875" y="0"/>
                </a:lnTo>
                <a:close/>
              </a:path>
              <a:path w="585470" h="142875">
                <a:moveTo>
                  <a:pt x="142875" y="57150"/>
                </a:moveTo>
                <a:lnTo>
                  <a:pt x="128524" y="57150"/>
                </a:lnTo>
                <a:lnTo>
                  <a:pt x="128524" y="85725"/>
                </a:lnTo>
                <a:lnTo>
                  <a:pt x="142875" y="85725"/>
                </a:lnTo>
                <a:lnTo>
                  <a:pt x="142875" y="57150"/>
                </a:lnTo>
                <a:close/>
              </a:path>
              <a:path w="585470" h="142875">
                <a:moveTo>
                  <a:pt x="585215" y="57150"/>
                </a:moveTo>
                <a:lnTo>
                  <a:pt x="142875" y="57150"/>
                </a:lnTo>
                <a:lnTo>
                  <a:pt x="142875" y="85725"/>
                </a:lnTo>
                <a:lnTo>
                  <a:pt x="585215" y="85725"/>
                </a:lnTo>
                <a:lnTo>
                  <a:pt x="58521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054978" y="3797461"/>
            <a:ext cx="501650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+ H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350900"/>
            <a:ext cx="8279130" cy="1247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Ammine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(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-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5">
                <a:solidFill>
                  <a:srgbClr val="3366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2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ts val="2380"/>
              </a:lnSpc>
            </a:pPr>
            <a:r>
              <a:rPr dirty="0" sz="2000" spc="-5">
                <a:latin typeface="Franklin Gothic Book"/>
                <a:cs typeface="Franklin Gothic Book"/>
              </a:rPr>
              <a:t>Com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organici che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dera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deri</a:t>
            </a:r>
            <a:r>
              <a:rPr dirty="0" sz="2000" spc="-3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ammoniaca</a:t>
            </a:r>
            <a:r>
              <a:rPr dirty="0" sz="2000" spc="-5">
                <a:latin typeface="Franklin Gothic Book"/>
                <a:cs typeface="Franklin Gothic Book"/>
              </a:rPr>
              <a:t> (N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1 o</a:t>
            </a:r>
            <a:r>
              <a:rPr dirty="0" sz="2000" spc="-5">
                <a:latin typeface="Franklin Gothic Book"/>
                <a:cs typeface="Franklin Gothic Book"/>
              </a:rPr>
              <a:t> 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590" y="3432436"/>
            <a:ext cx="64928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mmina al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ica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chi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5625" y="4043362"/>
            <a:ext cx="7162800" cy="2114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065">
              <a:lnSpc>
                <a:spcPct val="100000"/>
              </a:lnSpc>
            </a:pPr>
            <a:r>
              <a:rPr dirty="0" spc="-20"/>
              <a:t>Grupp</a:t>
            </a:r>
            <a:r>
              <a:rPr dirty="0" spc="-10"/>
              <a:t>i</a:t>
            </a:r>
            <a:r>
              <a:rPr dirty="0" spc="10"/>
              <a:t> </a:t>
            </a:r>
            <a:r>
              <a:rPr dirty="0" spc="-15"/>
              <a:t>fun</a:t>
            </a:r>
            <a:r>
              <a:rPr dirty="0" spc="-5"/>
              <a:t>z</a:t>
            </a:r>
            <a:r>
              <a:rPr dirty="0" spc="-10"/>
              <a:t>i</a:t>
            </a:r>
            <a:r>
              <a:rPr dirty="0" spc="-10"/>
              <a:t>o</a:t>
            </a:r>
            <a:r>
              <a:rPr dirty="0" spc="-10"/>
              <a:t>nali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4388" y="1327651"/>
            <a:ext cx="8555990" cy="1217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Ba</a:t>
            </a:r>
            <a:r>
              <a:rPr dirty="0" sz="2400" spc="5">
                <a:solidFill>
                  <a:srgbClr val="3366FF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ici</a:t>
            </a:r>
            <a:r>
              <a:rPr dirty="0" sz="2400" spc="5">
                <a:solidFill>
                  <a:srgbClr val="3366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à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del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3366FF"/>
                </a:solidFill>
                <a:latin typeface="Franklin Gothic Book"/>
                <a:cs typeface="Franklin Gothic Book"/>
              </a:rPr>
              <a:t>grupp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25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–</a:t>
            </a:r>
            <a:r>
              <a:rPr dirty="0" sz="2400" spc="-30">
                <a:solidFill>
                  <a:srgbClr val="3366FF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  <a:spcBef>
                <a:spcPts val="2175"/>
              </a:spcBef>
            </a:pPr>
            <a:r>
              <a:rPr dirty="0" sz="2000">
                <a:latin typeface="Franklin Gothic Book"/>
                <a:cs typeface="Franklin Gothic Book"/>
              </a:rPr>
              <a:t>Il car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5">
                <a:latin typeface="Franklin Gothic Book"/>
                <a:cs typeface="Franklin Gothic Book"/>
              </a:rPr>
              <a:t> bas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ammine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(bas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wi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al dopp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ico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div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sul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Arial"/>
                <a:cs typeface="Arial"/>
              </a:rPr>
              <a:t>’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ibrida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baseline="25641" sz="1950" spc="22">
                <a:latin typeface="Franklin Gothic Book"/>
                <a:cs typeface="Franklin Gothic Book"/>
              </a:rPr>
              <a:t>3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08375" y="5863153"/>
            <a:ext cx="1605280" cy="295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5">
                <a:latin typeface="Franklin Gothic Book"/>
                <a:cs typeface="Franklin Gothic Book"/>
              </a:rPr>
              <a:t>mon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aca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H</a:t>
            </a:r>
            <a:r>
              <a:rPr dirty="0" baseline="-20833" sz="1800">
                <a:latin typeface="Franklin Gothic Book"/>
                <a:cs typeface="Franklin Gothic Book"/>
              </a:rPr>
              <a:t>3</a:t>
            </a:r>
            <a:endParaRPr baseline="-20833" sz="1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27757" y="2636901"/>
            <a:ext cx="6408674" cy="28147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8600" y="4005324"/>
            <a:ext cx="2971800" cy="27764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58519" y="2775204"/>
            <a:ext cx="570865" cy="1263650"/>
          </a:xfrm>
          <a:custGeom>
            <a:avLst/>
            <a:gdLst/>
            <a:ahLst/>
            <a:cxnLst/>
            <a:rect l="l" t="t" r="r" b="b"/>
            <a:pathLst>
              <a:path w="570865" h="1263650">
                <a:moveTo>
                  <a:pt x="517972" y="1190671"/>
                </a:moveTo>
                <a:lnTo>
                  <a:pt x="491820" y="1202182"/>
                </a:lnTo>
                <a:lnTo>
                  <a:pt x="565480" y="1263396"/>
                </a:lnTo>
                <a:lnTo>
                  <a:pt x="568488" y="1203706"/>
                </a:lnTo>
                <a:lnTo>
                  <a:pt x="523697" y="1203706"/>
                </a:lnTo>
                <a:lnTo>
                  <a:pt x="517972" y="1190671"/>
                </a:lnTo>
                <a:close/>
              </a:path>
              <a:path w="570865" h="1263650">
                <a:moveTo>
                  <a:pt x="544102" y="1179170"/>
                </a:moveTo>
                <a:lnTo>
                  <a:pt x="517972" y="1190671"/>
                </a:lnTo>
                <a:lnTo>
                  <a:pt x="523697" y="1203706"/>
                </a:lnTo>
                <a:lnTo>
                  <a:pt x="549859" y="1192276"/>
                </a:lnTo>
                <a:lnTo>
                  <a:pt x="544102" y="1179170"/>
                </a:lnTo>
                <a:close/>
              </a:path>
              <a:path w="570865" h="1263650">
                <a:moveTo>
                  <a:pt x="570306" y="1167638"/>
                </a:moveTo>
                <a:lnTo>
                  <a:pt x="544102" y="1179170"/>
                </a:lnTo>
                <a:lnTo>
                  <a:pt x="549859" y="1192276"/>
                </a:lnTo>
                <a:lnTo>
                  <a:pt x="523697" y="1203706"/>
                </a:lnTo>
                <a:lnTo>
                  <a:pt x="568488" y="1203706"/>
                </a:lnTo>
                <a:lnTo>
                  <a:pt x="570306" y="1167638"/>
                </a:lnTo>
                <a:close/>
              </a:path>
              <a:path w="570865" h="1263650">
                <a:moveTo>
                  <a:pt x="26162" y="0"/>
                </a:moveTo>
                <a:lnTo>
                  <a:pt x="0" y="11430"/>
                </a:lnTo>
                <a:lnTo>
                  <a:pt x="517972" y="1190671"/>
                </a:lnTo>
                <a:lnTo>
                  <a:pt x="544102" y="1179170"/>
                </a:lnTo>
                <a:lnTo>
                  <a:pt x="261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31820" y="4797183"/>
            <a:ext cx="5833110" cy="720090"/>
          </a:xfrm>
          <a:custGeom>
            <a:avLst/>
            <a:gdLst/>
            <a:ahLst/>
            <a:cxnLst/>
            <a:rect l="l" t="t" r="r" b="b"/>
            <a:pathLst>
              <a:path w="5833109" h="720089">
                <a:moveTo>
                  <a:pt x="0" y="720077"/>
                </a:moveTo>
                <a:lnTo>
                  <a:pt x="5832602" y="720077"/>
                </a:lnTo>
                <a:lnTo>
                  <a:pt x="5832602" y="0"/>
                </a:lnTo>
                <a:lnTo>
                  <a:pt x="0" y="0"/>
                </a:lnTo>
                <a:lnTo>
                  <a:pt x="0" y="7200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/>
          <p:nvPr/>
        </p:nvSpPr>
        <p:spPr>
          <a:xfrm>
            <a:off x="5694426" y="1341374"/>
            <a:ext cx="1093787" cy="1555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3540" y="1878196"/>
            <a:ext cx="6361430" cy="1496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Ammina</a:t>
            </a: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3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4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6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ociclica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1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Arial"/>
                <a:cs typeface="Arial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az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dell</a:t>
            </a:r>
            <a:r>
              <a:rPr dirty="0" sz="2000" spc="-5">
                <a:latin typeface="Arial"/>
                <a:cs typeface="Arial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9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p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rro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d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4290053"/>
            <a:ext cx="3733165" cy="1247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Ammina</a:t>
            </a: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55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oma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ica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5">
                <a:latin typeface="Franklin Gothic Book"/>
                <a:cs typeface="Franklin Gothic Book"/>
              </a:rPr>
              <a:t>grupp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oma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mmoni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10225" y="4221162"/>
            <a:ext cx="1201737" cy="197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894578" y="6308932"/>
            <a:ext cx="6832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86639" y="1449211"/>
            <a:ext cx="8628380" cy="4548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Gr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i ch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mici che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4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erm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nano</a:t>
            </a:r>
            <a:r>
              <a:rPr dirty="0" sz="2000" spc="-2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le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45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opr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ie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tà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chim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1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-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f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ich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la re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v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à</a:t>
            </a:r>
            <a:r>
              <a:rPr dirty="0" sz="2000" spc="2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di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n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co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pos</a:t>
            </a:r>
            <a:r>
              <a:rPr dirty="0" sz="2000" spc="-4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  <a:p>
            <a:pPr marL="12700" marR="38989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Franklin Gothic Book"/>
                <a:cs typeface="Franklin Gothic Book"/>
              </a:rPr>
              <a:t>I 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engono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 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ional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>
                <a:latin typeface="Franklin Gothic Book"/>
                <a:cs typeface="Franklin Gothic Book"/>
              </a:rPr>
              <a:t> mol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o, 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da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uir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organici.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2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  <a:p>
            <a:pPr marL="12700" marR="6985">
              <a:lnSpc>
                <a:spcPct val="100000"/>
              </a:lnSpc>
              <a:spcBef>
                <a:spcPts val="1200"/>
              </a:spcBef>
            </a:pPr>
            <a:r>
              <a:rPr dirty="0" sz="2000" spc="-10">
                <a:latin typeface="Wingdings"/>
                <a:cs typeface="Wingdings"/>
              </a:rPr>
              <a:t>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 </a:t>
            </a:r>
            <a:r>
              <a:rPr dirty="0" sz="2000" spc="-19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–</a:t>
            </a:r>
            <a:r>
              <a:rPr dirty="0" sz="2000" spc="-5">
                <a:latin typeface="Franklin Gothic Book"/>
                <a:cs typeface="Franklin Gothic Book"/>
              </a:rPr>
              <a:t>COO</a:t>
            </a:r>
            <a:r>
              <a:rPr dirty="0" sz="2000">
                <a:latin typeface="Franklin Gothic Book"/>
                <a:cs typeface="Franklin Gothic Book"/>
              </a:rPr>
              <a:t>H </a:t>
            </a:r>
            <a:r>
              <a:rPr dirty="0" sz="2000" spc="-1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(carbos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lico) </a:t>
            </a:r>
            <a:r>
              <a:rPr dirty="0" sz="2000" spc="-18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8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se </a:t>
            </a:r>
            <a:r>
              <a:rPr dirty="0" sz="2000" spc="-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 </a:t>
            </a:r>
            <a:r>
              <a:rPr dirty="0" sz="2000" spc="-19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cidi </a:t>
            </a:r>
            <a:r>
              <a:rPr dirty="0" sz="2000" spc="-19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5">
                <a:latin typeface="Franklin Gothic Book"/>
                <a:cs typeface="Franklin Gothic Book"/>
              </a:rPr>
              <a:t>boss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tutt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opri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;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-10">
                <a:latin typeface="Wingdings"/>
                <a:cs typeface="Wingdings"/>
              </a:rPr>
              <a:t>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9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–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20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82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(am</a:t>
            </a:r>
            <a:r>
              <a:rPr dirty="0" sz="2000">
                <a:latin typeface="Franklin Gothic Book"/>
                <a:cs typeface="Franklin Gothic Book"/>
              </a:rPr>
              <a:t>minico)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za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</a:t>
            </a:r>
            <a:r>
              <a:rPr dirty="0" sz="2000" spc="-10">
                <a:latin typeface="Franklin Gothic Book"/>
                <a:cs typeface="Franklin Gothic Book"/>
              </a:rPr>
              <a:t>ass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mine,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2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con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opri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ich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 marL="12700" marR="6350">
              <a:lnSpc>
                <a:spcPct val="100000"/>
              </a:lnSpc>
              <a:spcBef>
                <a:spcPts val="1200"/>
              </a:spcBef>
            </a:pPr>
            <a:r>
              <a:rPr dirty="0" sz="2000" spc="-10">
                <a:latin typeface="Wingdings"/>
                <a:cs typeface="Wingdings"/>
              </a:rPr>
              <a:t>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2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doppio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2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upp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nale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egli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cheni,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tutti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erizzati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dare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add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/>
          <p:nvPr/>
        </p:nvSpPr>
        <p:spPr>
          <a:xfrm>
            <a:off x="4859401" y="2205101"/>
            <a:ext cx="4011549" cy="4103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8312" y="2133638"/>
            <a:ext cx="3743337" cy="42481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58267" y="1423409"/>
            <a:ext cx="34556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Gr</a:t>
            </a:r>
            <a:r>
              <a:rPr dirty="0" sz="2400" spc="-25">
                <a:solidFill>
                  <a:srgbClr val="3366FF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pp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1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fu</a:t>
            </a:r>
            <a:r>
              <a:rPr dirty="0" sz="2400" spc="-25">
                <a:solidFill>
                  <a:srgbClr val="3366FF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zi</a:t>
            </a:r>
            <a:r>
              <a:rPr dirty="0" sz="2400" spc="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nali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 principali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35875" y="2924238"/>
            <a:ext cx="920750" cy="370205"/>
          </a:xfrm>
          <a:custGeom>
            <a:avLst/>
            <a:gdLst/>
            <a:ahLst/>
            <a:cxnLst/>
            <a:rect l="l" t="t" r="r" b="b"/>
            <a:pathLst>
              <a:path w="920750" h="370204">
                <a:moveTo>
                  <a:pt x="0" y="369887"/>
                </a:moveTo>
                <a:lnTo>
                  <a:pt x="920750" y="369887"/>
                </a:lnTo>
                <a:lnTo>
                  <a:pt x="920750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715757" y="2995544"/>
            <a:ext cx="75247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col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762875" y="3736975"/>
            <a:ext cx="687705" cy="368300"/>
          </a:xfrm>
          <a:custGeom>
            <a:avLst/>
            <a:gdLst/>
            <a:ahLst/>
            <a:cxnLst/>
            <a:rect l="l" t="t" r="r" b="b"/>
            <a:pathLst>
              <a:path w="687704" h="368300">
                <a:moveTo>
                  <a:pt x="0" y="368300"/>
                </a:moveTo>
                <a:lnTo>
                  <a:pt x="687387" y="368300"/>
                </a:lnTo>
                <a:lnTo>
                  <a:pt x="687387" y="0"/>
                </a:lnTo>
                <a:lnTo>
                  <a:pt x="0" y="0"/>
                </a:lnTo>
                <a:lnTo>
                  <a:pt x="0" y="368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12050" y="4437062"/>
            <a:ext cx="1062355" cy="370205"/>
          </a:xfrm>
          <a:custGeom>
            <a:avLst/>
            <a:gdLst/>
            <a:ahLst/>
            <a:cxnLst/>
            <a:rect l="l" t="t" r="r" b="b"/>
            <a:pathLst>
              <a:path w="1062354" h="370204">
                <a:moveTo>
                  <a:pt x="0" y="369887"/>
                </a:moveTo>
                <a:lnTo>
                  <a:pt x="1062037" y="369887"/>
                </a:lnTo>
                <a:lnTo>
                  <a:pt x="1062037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512050" y="5516562"/>
            <a:ext cx="1129030" cy="370205"/>
          </a:xfrm>
          <a:custGeom>
            <a:avLst/>
            <a:gdLst/>
            <a:ahLst/>
            <a:cxnLst/>
            <a:rect l="l" t="t" r="r" b="b"/>
            <a:pathLst>
              <a:path w="1129029" h="370204">
                <a:moveTo>
                  <a:pt x="0" y="369887"/>
                </a:moveTo>
                <a:lnTo>
                  <a:pt x="1128712" y="369887"/>
                </a:lnTo>
                <a:lnTo>
                  <a:pt x="1128712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49575" y="2813113"/>
            <a:ext cx="1335405" cy="370205"/>
          </a:xfrm>
          <a:custGeom>
            <a:avLst/>
            <a:gdLst/>
            <a:ahLst/>
            <a:cxnLst/>
            <a:rect l="l" t="t" r="r" b="b"/>
            <a:pathLst>
              <a:path w="1335404" h="370205">
                <a:moveTo>
                  <a:pt x="0" y="369887"/>
                </a:moveTo>
                <a:lnTo>
                  <a:pt x="1335151" y="369887"/>
                </a:lnTo>
                <a:lnTo>
                  <a:pt x="1335151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87675" y="3500437"/>
            <a:ext cx="1141730" cy="370205"/>
          </a:xfrm>
          <a:custGeom>
            <a:avLst/>
            <a:gdLst/>
            <a:ahLst/>
            <a:cxnLst/>
            <a:rect l="l" t="t" r="r" b="b"/>
            <a:pathLst>
              <a:path w="1141729" h="370204">
                <a:moveTo>
                  <a:pt x="0" y="369887"/>
                </a:moveTo>
                <a:lnTo>
                  <a:pt x="1141412" y="369887"/>
                </a:lnTo>
                <a:lnTo>
                  <a:pt x="1141412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067050" y="3571997"/>
            <a:ext cx="5297170" cy="490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10"/>
              </a:lnSpc>
            </a:pP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endParaRPr sz="1800">
              <a:latin typeface="Franklin Gothic Book"/>
              <a:cs typeface="Franklin Gothic Book"/>
            </a:endParaRPr>
          </a:p>
          <a:p>
            <a:pPr algn="r" marR="5080">
              <a:lnSpc>
                <a:spcPts val="2010"/>
              </a:lnSpc>
            </a:pP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92059" y="4508622"/>
            <a:ext cx="89217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deid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03575" y="4252912"/>
            <a:ext cx="795655" cy="370205"/>
          </a:xfrm>
          <a:custGeom>
            <a:avLst/>
            <a:gdLst/>
            <a:ahLst/>
            <a:cxnLst/>
            <a:rect l="l" t="t" r="r" b="b"/>
            <a:pathLst>
              <a:path w="795654" h="370204">
                <a:moveTo>
                  <a:pt x="0" y="369887"/>
                </a:moveTo>
                <a:lnTo>
                  <a:pt x="795337" y="369887"/>
                </a:lnTo>
                <a:lnTo>
                  <a:pt x="795337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987675" y="5300662"/>
            <a:ext cx="952500" cy="370205"/>
          </a:xfrm>
          <a:custGeom>
            <a:avLst/>
            <a:gdLst/>
            <a:ahLst/>
            <a:cxnLst/>
            <a:rect l="l" t="t" r="r" b="b"/>
            <a:pathLst>
              <a:path w="952500" h="370204">
                <a:moveTo>
                  <a:pt x="0" y="369887"/>
                </a:moveTo>
                <a:lnTo>
                  <a:pt x="952500" y="369887"/>
                </a:lnTo>
                <a:lnTo>
                  <a:pt x="952500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40075" y="5937250"/>
            <a:ext cx="762000" cy="368300"/>
          </a:xfrm>
          <a:custGeom>
            <a:avLst/>
            <a:gdLst/>
            <a:ahLst/>
            <a:cxnLst/>
            <a:rect l="l" t="t" r="r" b="b"/>
            <a:pathLst>
              <a:path w="762000" h="368300">
                <a:moveTo>
                  <a:pt x="0" y="368300"/>
                </a:moveTo>
                <a:lnTo>
                  <a:pt x="762000" y="368300"/>
                </a:lnTo>
                <a:lnTo>
                  <a:pt x="762000" y="0"/>
                </a:lnTo>
                <a:lnTo>
                  <a:pt x="0" y="0"/>
                </a:lnTo>
                <a:lnTo>
                  <a:pt x="0" y="368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067050" y="5372475"/>
            <a:ext cx="5484495" cy="890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692650">
              <a:lnSpc>
                <a:spcPts val="1930"/>
              </a:lnSpc>
            </a:pP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id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endParaRPr sz="1800">
              <a:latin typeface="Franklin Gothic Book"/>
              <a:cs typeface="Franklin Gothic Book"/>
            </a:endParaRPr>
          </a:p>
          <a:p>
            <a:pPr marL="165100" indent="4372610">
              <a:lnSpc>
                <a:spcPts val="1930"/>
              </a:lnSpc>
            </a:pPr>
            <a:r>
              <a:rPr dirty="0" sz="1800" spc="-10">
                <a:latin typeface="Franklin Gothic Book"/>
                <a:cs typeface="Franklin Gothic Book"/>
              </a:rPr>
              <a:t>ch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endParaRPr sz="1800">
              <a:latin typeface="Franklin Gothic Book"/>
              <a:cs typeface="Franklin Gothic Book"/>
            </a:endParaRPr>
          </a:p>
          <a:p>
            <a:pPr algn="ctr" marR="4576445">
              <a:lnSpc>
                <a:spcPct val="100000"/>
              </a:lnSpc>
              <a:spcBef>
                <a:spcPts val="1150"/>
              </a:spcBef>
            </a:pP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ico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3028950" y="2884292"/>
            <a:ext cx="11633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10">
                <a:latin typeface="Franklin Gothic Book"/>
                <a:cs typeface="Franklin Gothic Book"/>
              </a:rPr>
              <a:t>os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ico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82822" y="4324472"/>
            <a:ext cx="6292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639" y="1231131"/>
            <a:ext cx="8773160" cy="4296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80">
                <a:solidFill>
                  <a:srgbClr val="3366FF"/>
                </a:solidFill>
                <a:latin typeface="Franklin Gothic Book"/>
                <a:cs typeface="Franklin Gothic Book"/>
              </a:rPr>
              <a:t>L</a:t>
            </a:r>
            <a:r>
              <a:rPr dirty="0" sz="2400" spc="-20">
                <a:solidFill>
                  <a:srgbClr val="3366FF"/>
                </a:solidFill>
                <a:latin typeface="Franklin Gothic Book"/>
                <a:cs typeface="Franklin Gothic Book"/>
              </a:rPr>
              <a:t>COLI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: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Gr</a:t>
            </a:r>
            <a:r>
              <a:rPr dirty="0" sz="2400" spc="-25">
                <a:solidFill>
                  <a:srgbClr val="3366FF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20">
                <a:solidFill>
                  <a:srgbClr val="3366FF"/>
                </a:solidFill>
                <a:latin typeface="Franklin Gothic Book"/>
                <a:cs typeface="Franklin Gothic Book"/>
              </a:rPr>
              <a:t>pp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15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fu</a:t>
            </a:r>
            <a:r>
              <a:rPr dirty="0" sz="2400" spc="-25">
                <a:solidFill>
                  <a:srgbClr val="3366FF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zi</a:t>
            </a:r>
            <a:r>
              <a:rPr dirty="0" sz="2400" spc="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nale</a:t>
            </a:r>
            <a:r>
              <a:rPr dirty="0" sz="2400" spc="15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–</a:t>
            </a:r>
            <a:r>
              <a:rPr dirty="0" sz="2400" spc="-20">
                <a:solidFill>
                  <a:srgbClr val="3366FF"/>
                </a:solidFill>
                <a:latin typeface="Franklin Gothic Book"/>
                <a:cs typeface="Franklin Gothic Book"/>
              </a:rPr>
              <a:t>OH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3366FF"/>
                </a:solidFill>
                <a:latin typeface="Franklin Gothic Book"/>
                <a:cs typeface="Franklin Gothic Book"/>
              </a:rPr>
              <a:t>(grupp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1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alcolico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ossidrile)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2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alco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2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</a:t>
            </a:r>
            <a:r>
              <a:rPr dirty="0" sz="2000" spc="-15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anici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tru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imil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ani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cui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di</a:t>
            </a:r>
            <a:endParaRPr sz="2000">
              <a:latin typeface="Franklin Gothic Book"/>
              <a:cs typeface="Franklin Gothic Book"/>
            </a:endParaRPr>
          </a:p>
          <a:p>
            <a:pPr algn="just"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>
                <a:latin typeface="Franklin Gothic Book"/>
                <a:cs typeface="Franklin Gothic Book"/>
              </a:rPr>
              <a:t>–</a:t>
            </a:r>
            <a:r>
              <a:rPr dirty="0" sz="2000" spc="-5">
                <a:latin typeface="Franklin Gothic Book"/>
                <a:cs typeface="Franklin Gothic Book"/>
              </a:rPr>
              <a:t>OH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nome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6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oca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bu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corri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pon</a:t>
            </a:r>
            <a:r>
              <a:rPr dirty="0" sz="2000">
                <a:latin typeface="Franklin Gothic Book"/>
                <a:cs typeface="Franklin Gothic Book"/>
              </a:rPr>
              <a:t>den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cui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agg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nge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d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– 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10">
                <a:latin typeface="Franklin Gothic Book"/>
                <a:cs typeface="Franklin Gothic Book"/>
              </a:rPr>
              <a:t>ec</a:t>
            </a:r>
            <a:r>
              <a:rPr dirty="0" sz="2000">
                <a:latin typeface="Franklin Gothic Book"/>
                <a:cs typeface="Franklin Gothic Book"/>
              </a:rPr>
              <a:t>ole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2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35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erenza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algn="just"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 nel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12700" marR="635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cibil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2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Arial"/>
                <a:cs typeface="Arial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45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pieg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ogeno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ogeno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2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mol</a:t>
            </a:r>
            <a:r>
              <a:rPr dirty="0" sz="2000" spc="-10">
                <a:latin typeface="Franklin Gothic Book"/>
                <a:cs typeface="Franklin Gothic Book"/>
              </a:rPr>
              <a:t>ec</a:t>
            </a:r>
            <a:r>
              <a:rPr dirty="0" sz="2000">
                <a:latin typeface="Franklin Gothic Book"/>
                <a:cs typeface="Franklin Gothic Book"/>
              </a:rPr>
              <a:t>ole 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cin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 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inui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 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hezza 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ca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63900" y="5283136"/>
            <a:ext cx="3971925" cy="1563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42" y="690111"/>
            <a:ext cx="5793105" cy="1800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123825">
              <a:lnSpc>
                <a:spcPct val="100000"/>
              </a:lnSpc>
            </a:pP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uppi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funzionali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Alcoli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60">
                <a:solidFill>
                  <a:srgbClr val="3366FF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oma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ici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pp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ossi</a:t>
            </a:r>
            <a:r>
              <a:rPr dirty="0" sz="2400">
                <a:latin typeface="Franklin Gothic Book"/>
                <a:cs typeface="Franklin Gothic Book"/>
              </a:rPr>
              <a:t>drili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</a:t>
            </a:r>
            <a:r>
              <a:rPr dirty="0" sz="2400" spc="-5">
                <a:latin typeface="Arial"/>
                <a:cs typeface="Arial"/>
              </a:rPr>
              <a:t>’</a:t>
            </a:r>
            <a:r>
              <a:rPr dirty="0" sz="2400" spc="-15">
                <a:latin typeface="Franklin Gothic Book"/>
                <a:cs typeface="Franklin Gothic Book"/>
              </a:rPr>
              <a:t>anello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/>
          <p:nvPr/>
        </p:nvSpPr>
        <p:spPr>
          <a:xfrm>
            <a:off x="1619250" y="4097399"/>
            <a:ext cx="4335399" cy="2716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31140" y="1311268"/>
            <a:ext cx="61448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50">
                <a:solidFill>
                  <a:srgbClr val="0000FF"/>
                </a:solidFill>
                <a:latin typeface="Franklin Gothic Book"/>
                <a:cs typeface="Franklin Gothic Book"/>
              </a:rPr>
              <a:t>f</a:t>
            </a:r>
            <a:r>
              <a:rPr dirty="0" sz="2400" spc="-70">
                <a:solidFill>
                  <a:srgbClr val="0000FF"/>
                </a:solidFill>
                <a:latin typeface="Franklin Gothic Book"/>
                <a:cs typeface="Franklin Gothic Book"/>
              </a:rPr>
              <a:t>f</a:t>
            </a:r>
            <a:r>
              <a:rPr dirty="0" sz="2400" spc="-3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4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del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sis</a:t>
            </a:r>
            <a:r>
              <a:rPr dirty="0" sz="2400" spc="-4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ema</a:t>
            </a:r>
            <a:r>
              <a:rPr dirty="0" sz="2400" spc="-2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55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oma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ico</a:t>
            </a: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: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acidi</a:t>
            </a: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tà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del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70">
                <a:solidFill>
                  <a:srgbClr val="0000FF"/>
                </a:solidFill>
                <a:latin typeface="Franklin Gothic Book"/>
                <a:cs typeface="Franklin Gothic Book"/>
              </a:rPr>
              <a:t>f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25">
                <a:solidFill>
                  <a:srgbClr val="0000FF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olo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35953" y="5585568"/>
            <a:ext cx="2175510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Stru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>
                <a:latin typeface="Franklin Gothic Book"/>
                <a:cs typeface="Franklin Gothic Book"/>
              </a:rPr>
              <a:t> 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anza 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97626" y="4688346"/>
            <a:ext cx="158877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48326" y="4798948"/>
            <a:ext cx="533400" cy="85725"/>
          </a:xfrm>
          <a:custGeom>
            <a:avLst/>
            <a:gdLst/>
            <a:ahLst/>
            <a:cxnLst/>
            <a:rect l="l" t="t" r="r" b="b"/>
            <a:pathLst>
              <a:path w="533400" h="85725">
                <a:moveTo>
                  <a:pt x="85725" y="0"/>
                </a:moveTo>
                <a:lnTo>
                  <a:pt x="0" y="42925"/>
                </a:lnTo>
                <a:lnTo>
                  <a:pt x="85725" y="85725"/>
                </a:lnTo>
                <a:lnTo>
                  <a:pt x="85725" y="57150"/>
                </a:lnTo>
                <a:lnTo>
                  <a:pt x="71374" y="57150"/>
                </a:lnTo>
                <a:lnTo>
                  <a:pt x="71374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533400" h="85725">
                <a:moveTo>
                  <a:pt x="85725" y="28575"/>
                </a:moveTo>
                <a:lnTo>
                  <a:pt x="71374" y="28575"/>
                </a:lnTo>
                <a:lnTo>
                  <a:pt x="71374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533400" h="85725">
                <a:moveTo>
                  <a:pt x="533400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533400" y="57150"/>
                </a:lnTo>
                <a:lnTo>
                  <a:pt x="5334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9750" y="1903476"/>
            <a:ext cx="7785100" cy="21732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7391" y="4440689"/>
            <a:ext cx="279019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soci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0" name="object 10"/>
          <p:cNvSpPr txBox="1"/>
          <p:nvPr/>
        </p:nvSpPr>
        <p:spPr>
          <a:xfrm>
            <a:off x="2201672" y="2719698"/>
            <a:ext cx="116586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K</a:t>
            </a:r>
            <a:r>
              <a:rPr dirty="0" baseline="-20833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43854" y="2719698"/>
            <a:ext cx="116459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K</a:t>
            </a:r>
            <a:r>
              <a:rPr dirty="0" baseline="-20833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/>
          <p:nvPr/>
        </p:nvSpPr>
        <p:spPr>
          <a:xfrm>
            <a:off x="5867400" y="4653026"/>
            <a:ext cx="2133600" cy="20557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81275" y="2716276"/>
            <a:ext cx="3646424" cy="1649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58267" y="1342294"/>
            <a:ext cx="8272780" cy="1248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Aldeidi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(R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-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COH</a:t>
            </a: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)</a:t>
            </a:r>
            <a:r>
              <a:rPr dirty="0" sz="2400" spc="-3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Ch</a:t>
            </a:r>
            <a:r>
              <a:rPr dirty="0" sz="2400" spc="-3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4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oni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 (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R-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CO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-</a:t>
            </a:r>
            <a:r>
              <a:rPr dirty="0" sz="2400" spc="-1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5">
                <a:solidFill>
                  <a:srgbClr val="0000FF"/>
                </a:solidFill>
                <a:latin typeface="Arial"/>
                <a:cs typeface="Arial"/>
              </a:rPr>
              <a:t>’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deidi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ch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 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erizzati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ionale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=O)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102514" y="3071890"/>
            <a:ext cx="1567180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 carbonil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leg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4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 ad un C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5281" y="3059437"/>
            <a:ext cx="156083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 carbo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ico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leg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4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 a</a:t>
            </a:r>
            <a:r>
              <a:rPr dirty="0" sz="2000" spc="1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C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639" y="4923797"/>
            <a:ext cx="5556250" cy="137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2000">
                <a:latin typeface="Franklin Gothic Book"/>
                <a:cs typeface="Franklin Gothic Book"/>
              </a:rPr>
              <a:t>Gli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dopp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=O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 mol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 so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dens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'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onega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3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 spc="-5">
                <a:latin typeface="Franklin Gothic Book"/>
                <a:cs typeface="Franklin Gothic Book"/>
              </a:rPr>
              <a:t>igeno.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5">
                <a:latin typeface="Franklin Gothic Book"/>
                <a:cs typeface="Franklin Gothic Book"/>
              </a:rPr>
              <a:t>grupp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emen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rizza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/>
          <p:nvPr/>
        </p:nvSpPr>
        <p:spPr>
          <a:xfrm>
            <a:off x="12700" y="2636901"/>
            <a:ext cx="9121775" cy="2376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58267" y="1712372"/>
            <a:ext cx="8081009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N</a:t>
            </a:r>
            <a:r>
              <a:rPr dirty="0" sz="2400" spc="-10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menclatura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</a:t>
            </a:r>
            <a:r>
              <a:rPr dirty="0" sz="2400" spc="-10">
                <a:latin typeface="Arial"/>
                <a:cs typeface="Arial"/>
              </a:rPr>
              <a:t>l</a:t>
            </a:r>
            <a:r>
              <a:rPr dirty="0" sz="2400">
                <a:latin typeface="Arial"/>
                <a:cs typeface="Arial"/>
              </a:rPr>
              <a:t>le</a:t>
            </a:r>
            <a:r>
              <a:rPr dirty="0" sz="2400" spc="-114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0">
                <a:latin typeface="Arial"/>
                <a:cs typeface="Arial"/>
              </a:rPr>
              <a:t>L</a:t>
            </a:r>
            <a:r>
              <a:rPr dirty="0" sz="2400">
                <a:latin typeface="Arial"/>
                <a:cs typeface="Arial"/>
              </a:rPr>
              <a:t>D</a:t>
            </a:r>
            <a:r>
              <a:rPr dirty="0" sz="2400" spc="-10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IDI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(su</a:t>
            </a:r>
            <a:r>
              <a:rPr dirty="0" sz="2400" spc="-45">
                <a:latin typeface="Arial"/>
                <a:cs typeface="Arial"/>
              </a:rPr>
              <a:t>f</a:t>
            </a:r>
            <a:r>
              <a:rPr dirty="0" sz="2400">
                <a:latin typeface="Arial"/>
                <a:cs typeface="Arial"/>
              </a:rPr>
              <a:t>fisso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–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0">
                <a:latin typeface="Arial"/>
                <a:cs typeface="Arial"/>
              </a:rPr>
              <a:t>l</a:t>
            </a:r>
            <a:r>
              <a:rPr dirty="0" sz="2400">
                <a:latin typeface="Arial"/>
                <a:cs typeface="Arial"/>
              </a:rPr>
              <a:t>e)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 dei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</a:t>
            </a:r>
            <a:r>
              <a:rPr dirty="0" sz="2400" spc="-10">
                <a:latin typeface="Arial"/>
                <a:cs typeface="Arial"/>
              </a:rPr>
              <a:t>H</a:t>
            </a:r>
            <a:r>
              <a:rPr dirty="0" sz="2400">
                <a:latin typeface="Arial"/>
                <a:cs typeface="Arial"/>
              </a:rPr>
              <a:t>E</a:t>
            </a:r>
            <a:r>
              <a:rPr dirty="0" sz="2400" spc="-60">
                <a:latin typeface="Arial"/>
                <a:cs typeface="Arial"/>
              </a:rPr>
              <a:t>T</a:t>
            </a:r>
            <a:r>
              <a:rPr dirty="0" sz="2400">
                <a:latin typeface="Arial"/>
                <a:cs typeface="Arial"/>
              </a:rPr>
              <a:t>ONI</a:t>
            </a:r>
            <a:r>
              <a:rPr dirty="0" sz="2400">
                <a:latin typeface="Arial"/>
                <a:cs typeface="Arial"/>
              </a:rPr>
              <a:t> (su</a:t>
            </a:r>
            <a:r>
              <a:rPr dirty="0" sz="2400" spc="-45">
                <a:latin typeface="Arial"/>
                <a:cs typeface="Arial"/>
              </a:rPr>
              <a:t>f</a:t>
            </a:r>
            <a:r>
              <a:rPr dirty="0" sz="2400">
                <a:latin typeface="Arial"/>
                <a:cs typeface="Arial"/>
              </a:rPr>
              <a:t>fisso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–</a:t>
            </a:r>
            <a:r>
              <a:rPr dirty="0" sz="2400" spc="-5">
                <a:latin typeface="Arial"/>
                <a:cs typeface="Arial"/>
              </a:rPr>
              <a:t>one</a:t>
            </a:r>
            <a:r>
              <a:rPr dirty="0" sz="240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5"/>
              <a:t>uppi</a:t>
            </a:r>
            <a:r>
              <a:rPr dirty="0" spc="-5"/>
              <a:t> </a:t>
            </a:r>
            <a:r>
              <a:rPr dirty="0" spc="-10"/>
              <a:t>funzionali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423447"/>
            <a:ext cx="3935729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40">
                <a:solidFill>
                  <a:srgbClr val="3366F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eri:</a:t>
            </a:r>
            <a:r>
              <a:rPr dirty="0" sz="2400" spc="-35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3366FF"/>
                </a:solidFill>
                <a:latin typeface="Franklin Gothic Book"/>
                <a:cs typeface="Franklin Gothic Book"/>
              </a:rPr>
              <a:t>grupp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1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fu</a:t>
            </a:r>
            <a:r>
              <a:rPr dirty="0" sz="2400" spc="-25">
                <a:solidFill>
                  <a:srgbClr val="3366FF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>
                <a:solidFill>
                  <a:srgbClr val="3366FF"/>
                </a:solidFill>
                <a:latin typeface="Franklin Gothic Book"/>
                <a:cs typeface="Franklin Gothic Book"/>
              </a:rPr>
              <a:t>zi</a:t>
            </a:r>
            <a:r>
              <a:rPr dirty="0" sz="2400" spc="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3366FF"/>
                </a:solidFill>
                <a:latin typeface="Franklin Gothic Book"/>
                <a:cs typeface="Franklin Gothic Book"/>
              </a:rPr>
              <a:t>nale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R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-</a:t>
            </a:r>
            <a:r>
              <a:rPr dirty="0" sz="2400" spc="-25">
                <a:solidFill>
                  <a:srgbClr val="3366FF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3366FF"/>
                </a:solidFill>
                <a:latin typeface="Franklin Gothic Book"/>
                <a:cs typeface="Franklin Gothic Book"/>
              </a:rPr>
              <a:t>-</a:t>
            </a:r>
            <a:r>
              <a:rPr dirty="0" sz="2400" spc="-10">
                <a:solidFill>
                  <a:srgbClr val="3366FF"/>
                </a:solidFill>
                <a:latin typeface="Franklin Gothic Book"/>
                <a:cs typeface="Franklin Gothic Book"/>
              </a:rPr>
              <a:t>R</a:t>
            </a:r>
            <a:r>
              <a:rPr dirty="0" sz="2400">
                <a:solidFill>
                  <a:srgbClr val="3366FF"/>
                </a:solidFill>
                <a:latin typeface="Arial"/>
                <a:cs typeface="Arial"/>
              </a:rPr>
              <a:t>’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78175" y="2241550"/>
            <a:ext cx="2617851" cy="1311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83540" y="3982346"/>
            <a:ext cx="7854315" cy="2155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2000">
                <a:latin typeface="Franklin Gothic Book"/>
                <a:cs typeface="Franklin Gothic Book"/>
              </a:rPr>
              <a:t>Gli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organici con car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 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chimici.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Arial"/>
                <a:cs typeface="Arial"/>
              </a:rPr>
              <a:t>’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5">
                <a:latin typeface="Franklin Gothic Book"/>
                <a:cs typeface="Franklin Gothic Book"/>
              </a:rPr>
              <a:t> 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i="1">
                <a:latin typeface="Franklin Gothic Book"/>
                <a:cs typeface="Franklin Gothic Book"/>
              </a:rPr>
              <a:t>di</a:t>
            </a:r>
            <a:r>
              <a:rPr dirty="0" sz="2000" spc="-20" i="1">
                <a:latin typeface="Franklin Gothic Book"/>
                <a:cs typeface="Franklin Gothic Book"/>
              </a:rPr>
              <a:t>e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spc="-15" i="1">
                <a:latin typeface="Franklin Gothic Book"/>
                <a:cs typeface="Franklin Gothic Book"/>
              </a:rPr>
              <a:t>e</a:t>
            </a:r>
            <a:r>
              <a:rPr dirty="0" sz="2000" spc="-5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er</a:t>
            </a:r>
            <a:r>
              <a:rPr dirty="0" sz="2000" spc="5" i="1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)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40">
                <a:latin typeface="Franklin Gothic Book"/>
                <a:cs typeface="Franklin Gothic Book"/>
              </a:rPr>
              <a:t> v</a:t>
            </a:r>
            <a:r>
              <a:rPr dirty="0" sz="2000">
                <a:latin typeface="Franklin Gothic Book"/>
                <a:cs typeface="Franklin Gothic Book"/>
              </a:rPr>
              <a:t>eni</a:t>
            </a:r>
            <a:r>
              <a:rPr dirty="0" sz="2000" spc="-3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5">
                <a:latin typeface="Franklin Gothic Book"/>
                <a:cs typeface="Franklin Gothic Book"/>
              </a:rPr>
              <a:t>pa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come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319849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>
                <a:latin typeface="Franklin Gothic Book"/>
                <a:cs typeface="Franklin Gothic Book"/>
              </a:rPr>
              <a:t>-C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-C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2023-05-25T15:49:25Z</dcterms:created>
  <dcterms:modified xsi:type="dcterms:W3CDTF">2023-05-25T15:49:25Z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2016-10-03T00:00:00Z</vt:filetime>
  </property>
  <property fmtid="{D5CDD505-2E9C-101B-9397-08002B2CF9AE}" pid="3" name="LastSaved">
    <vt:filetime>2023-05-25T00:00:00Z</vt:filetime>
  </property>
</Properties>
</file>