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/20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/20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/20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/20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/20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6680" y="326157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967063" y="3257613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144865" y="3257613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305695" y="327169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316186" y="3261423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326347" y="325126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242526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606877" y="32639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517976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594177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606877" y="32766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594177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606877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869640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882340" y="327031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793439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869640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82340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145090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157790" y="327031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145090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157790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451033" y="3281743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423969" y="325524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344642" y="3252361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5110" y="49702"/>
                </a:moveTo>
                <a:lnTo>
                  <a:pt x="38475" y="45809"/>
                </a:lnTo>
                <a:lnTo>
                  <a:pt x="47748" y="35700"/>
                </a:lnTo>
                <a:lnTo>
                  <a:pt x="47061" y="17931"/>
                </a:lnTo>
                <a:lnTo>
                  <a:pt x="41417" y="6134"/>
                </a:lnTo>
                <a:lnTo>
                  <a:pt x="32255" y="0"/>
                </a:lnTo>
                <a:lnTo>
                  <a:pt x="15795" y="2168"/>
                </a:lnTo>
                <a:lnTo>
                  <a:pt x="4946" y="9558"/>
                </a:lnTo>
                <a:lnTo>
                  <a:pt x="0" y="20511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329112" y="3269043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499473" y="3252355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681" y="49708"/>
                </a:moveTo>
                <a:lnTo>
                  <a:pt x="9209" y="45815"/>
                </a:lnTo>
                <a:lnTo>
                  <a:pt x="0" y="35706"/>
                </a:lnTo>
                <a:lnTo>
                  <a:pt x="716" y="17929"/>
                </a:lnTo>
                <a:lnTo>
                  <a:pt x="6379" y="6130"/>
                </a:lnTo>
                <a:lnTo>
                  <a:pt x="15554" y="0"/>
                </a:lnTo>
                <a:lnTo>
                  <a:pt x="32008" y="2174"/>
                </a:lnTo>
                <a:lnTo>
                  <a:pt x="42852" y="9572"/>
                </a:lnTo>
                <a:lnTo>
                  <a:pt x="47794" y="20532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532315" y="3269043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0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65799"/>
            <a:ext cx="4419498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966" y="705609"/>
            <a:ext cx="4338167" cy="2237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6308" y="3352413"/>
            <a:ext cx="90995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970290" y="3352413"/>
            <a:ext cx="760094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1362" y="3352413"/>
            <a:ext cx="240029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/20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7" Type="http://schemas.openxmlformats.org/officeDocument/2006/relationships/image" Target="../media/image37.png"/><Relationship Id="rId8" Type="http://schemas.openxmlformats.org/officeDocument/2006/relationships/notesSlide" Target="../notesSlides/notesSlide14.xml"/><Relationship Id="rId9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Relationship Id="rId7" Type="http://schemas.openxmlformats.org/officeDocument/2006/relationships/image" Target="../media/image43.png"/><Relationship Id="rId8" Type="http://schemas.openxmlformats.org/officeDocument/2006/relationships/notesSlide" Target="../notesSlides/notesSlide15.xml"/><Relationship Id="rId9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7" Type="http://schemas.openxmlformats.org/officeDocument/2006/relationships/image" Target="../media/image49.png"/><Relationship Id="rId8" Type="http://schemas.openxmlformats.org/officeDocument/2006/relationships/notesSlide" Target="../notesSlides/notesSlide16.xml"/><Relationship Id="rId9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Relationship Id="rId7" Type="http://schemas.openxmlformats.org/officeDocument/2006/relationships/image" Target="../media/image55.png"/><Relationship Id="rId8" Type="http://schemas.openxmlformats.org/officeDocument/2006/relationships/notesSlide" Target="../notesSlides/notesSlide18.xml"/><Relationship Id="rId9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Relationship Id="rId6" Type="http://schemas.openxmlformats.org/officeDocument/2006/relationships/image" Target="../media/image60.png"/><Relationship Id="rId7" Type="http://schemas.openxmlformats.org/officeDocument/2006/relationships/image" Target="../media/image61.png"/><Relationship Id="rId8" Type="http://schemas.openxmlformats.org/officeDocument/2006/relationships/notesSlide" Target="../notesSlides/notesSlide20.xml"/><Relationship Id="rId9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5" Type="http://schemas.openxmlformats.org/officeDocument/2006/relationships/image" Target="../media/image65.png"/><Relationship Id="rId6" Type="http://schemas.openxmlformats.org/officeDocument/2006/relationships/image" Target="../media/image66.png"/><Relationship Id="rId7" Type="http://schemas.openxmlformats.org/officeDocument/2006/relationships/image" Target="../media/image67.png"/><Relationship Id="rId8" Type="http://schemas.openxmlformats.org/officeDocument/2006/relationships/notesSlide" Target="../notesSlides/notesSlide27.xml"/><Relationship Id="rId9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Relationship Id="rId5" Type="http://schemas.openxmlformats.org/officeDocument/2006/relationships/image" Target="../media/image71.png"/><Relationship Id="rId6" Type="http://schemas.openxmlformats.org/officeDocument/2006/relationships/image" Target="../media/image72.png"/><Relationship Id="rId7" Type="http://schemas.openxmlformats.org/officeDocument/2006/relationships/image" Target="../media/image73.png"/><Relationship Id="rId8" Type="http://schemas.openxmlformats.org/officeDocument/2006/relationships/notesSlide" Target="../notesSlides/notesSlide28.xml"/><Relationship Id="rId9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4.png"/><Relationship Id="rId3" Type="http://schemas.openxmlformats.org/officeDocument/2006/relationships/image" Target="../media/image75.png"/><Relationship Id="rId4" Type="http://schemas.openxmlformats.org/officeDocument/2006/relationships/image" Target="../media/image76.png"/><Relationship Id="rId5" Type="http://schemas.openxmlformats.org/officeDocument/2006/relationships/image" Target="../media/image77.png"/><Relationship Id="rId6" Type="http://schemas.openxmlformats.org/officeDocument/2006/relationships/image" Target="../media/image78.png"/><Relationship Id="rId7" Type="http://schemas.openxmlformats.org/officeDocument/2006/relationships/image" Target="../media/image79.png"/><Relationship Id="rId8" Type="http://schemas.openxmlformats.org/officeDocument/2006/relationships/notesSlide" Target="../notesSlides/notesSlide29.xml"/><Relationship Id="rId9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0.png"/><Relationship Id="rId3" Type="http://schemas.openxmlformats.org/officeDocument/2006/relationships/image" Target="../media/image81.png"/><Relationship Id="rId4" Type="http://schemas.openxmlformats.org/officeDocument/2006/relationships/image" Target="../media/image82.png"/><Relationship Id="rId5" Type="http://schemas.openxmlformats.org/officeDocument/2006/relationships/image" Target="../media/image83.png"/><Relationship Id="rId6" Type="http://schemas.openxmlformats.org/officeDocument/2006/relationships/image" Target="../media/image84.png"/><Relationship Id="rId7" Type="http://schemas.openxmlformats.org/officeDocument/2006/relationships/image" Target="../media/image85.png"/><Relationship Id="rId8" Type="http://schemas.openxmlformats.org/officeDocument/2006/relationships/notesSlide" Target="../notesSlides/notesSlide30.xml"/><Relationship Id="rId9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6.png"/><Relationship Id="rId3" Type="http://schemas.openxmlformats.org/officeDocument/2006/relationships/image" Target="../media/image87.png"/><Relationship Id="rId4" Type="http://schemas.openxmlformats.org/officeDocument/2006/relationships/image" Target="../media/image88.png"/><Relationship Id="rId5" Type="http://schemas.openxmlformats.org/officeDocument/2006/relationships/image" Target="../media/image89.png"/><Relationship Id="rId6" Type="http://schemas.openxmlformats.org/officeDocument/2006/relationships/image" Target="../media/image90.png"/><Relationship Id="rId7" Type="http://schemas.openxmlformats.org/officeDocument/2006/relationships/image" Target="../media/image91.png"/><Relationship Id="rId8" Type="http://schemas.openxmlformats.org/officeDocument/2006/relationships/notesSlide" Target="../notesSlides/notesSlide31.xml"/><Relationship Id="rId9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notesSlide" Target="../notesSlides/notesSlide7.xml"/><Relationship Id="rId10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notesSlide" Target="../notesSlides/notesSlide8.xml"/><Relationship Id="rId10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31.png"/><Relationship Id="rId14" Type="http://schemas.openxmlformats.org/officeDocument/2006/relationships/notesSlide" Target="../notesSlides/notesSlide9.xml"/><Relationship Id="rId15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46690" y="1096568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9466" y="1147369"/>
            <a:ext cx="4259923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10191" y="831098"/>
            <a:ext cx="50800" cy="2781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10191" y="894599"/>
            <a:ext cx="50800" cy="214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7865" y="837662"/>
            <a:ext cx="4412615" cy="322580"/>
          </a:xfrm>
          <a:custGeom>
            <a:avLst/>
            <a:gdLst/>
            <a:ahLst/>
            <a:cxnLst/>
            <a:rect l="l" t="t" r="r" b="b"/>
            <a:pathLst>
              <a:path w="4412615" h="322580">
                <a:moveTo>
                  <a:pt x="4412325" y="0"/>
                </a:moveTo>
                <a:lnTo>
                  <a:pt x="0" y="0"/>
                </a:lnTo>
                <a:lnTo>
                  <a:pt x="0" y="271606"/>
                </a:lnTo>
                <a:lnTo>
                  <a:pt x="16636" y="309120"/>
                </a:lnTo>
                <a:lnTo>
                  <a:pt x="4361525" y="322406"/>
                </a:lnTo>
                <a:lnTo>
                  <a:pt x="4375768" y="320362"/>
                </a:lnTo>
                <a:lnTo>
                  <a:pt x="4406889" y="294403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10191" y="881899"/>
            <a:ext cx="0" cy="247015"/>
          </a:xfrm>
          <a:custGeom>
            <a:avLst/>
            <a:gdLst/>
            <a:ahLst/>
            <a:cxnLst/>
            <a:rect l="l" t="t" r="r" b="b"/>
            <a:pathLst>
              <a:path w="0" h="247015">
                <a:moveTo>
                  <a:pt x="0" y="24641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6919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5649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84379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2474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96657" y="886943"/>
            <a:ext cx="2214245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55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700" spc="-85" b="1">
                <a:solidFill>
                  <a:srgbClr val="CC0000"/>
                </a:solidFill>
                <a:latin typeface="Arial"/>
                <a:cs typeface="Arial"/>
              </a:rPr>
              <a:t>ecniche</a:t>
            </a:r>
            <a:r>
              <a:rPr dirty="0" sz="1700" spc="16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700" spc="-45" b="1">
                <a:solidFill>
                  <a:srgbClr val="CC0000"/>
                </a:solidFill>
                <a:latin typeface="Arial"/>
                <a:cs typeface="Arial"/>
              </a:rPr>
              <a:t>dimostrative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782" y="1675470"/>
            <a:ext cx="2346960" cy="750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606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Prof.ssa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Virginia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Cicco</a:t>
            </a:r>
            <a:endParaRPr sz="1200">
              <a:latin typeface="Tahoma"/>
              <a:cs typeface="Tahoma"/>
            </a:endParaRPr>
          </a:p>
          <a:p>
            <a:pPr marL="12700" indent="401320">
              <a:lnSpc>
                <a:spcPct val="100000"/>
              </a:lnSpc>
              <a:spcBef>
                <a:spcPts val="650"/>
              </a:spcBef>
            </a:pPr>
            <a:r>
              <a:rPr dirty="0" sz="1000" spc="-35">
                <a:latin typeface="Tahoma"/>
                <a:cs typeface="Tahoma"/>
              </a:rPr>
              <a:t>Sapienza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Roma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spc="10">
                <a:latin typeface="Tahoma"/>
                <a:cs typeface="Tahoma"/>
              </a:rPr>
              <a:t>F</a:t>
            </a:r>
            <a:r>
              <a:rPr dirty="0" sz="1100" spc="-25">
                <a:latin typeface="Tahoma"/>
                <a:cs typeface="Tahoma"/>
              </a:rPr>
              <a:t>acol</a:t>
            </a:r>
            <a:r>
              <a:rPr dirty="0" sz="1100" spc="-2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a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Ingegneria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Civil</a:t>
            </a:r>
            <a:r>
              <a:rPr dirty="0" sz="1100" spc="-25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Industriale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Dimostrazione</a:t>
            </a:r>
            <a:r>
              <a:rPr dirty="0" spc="155"/>
              <a:t> </a:t>
            </a:r>
            <a:r>
              <a:rPr dirty="0" spc="-85"/>
              <a:t>d</a:t>
            </a:r>
            <a:r>
              <a:rPr dirty="0" spc="-45"/>
              <a:t>i</a:t>
            </a:r>
            <a:r>
              <a:rPr dirty="0" spc="-30"/>
              <a:t>r</a:t>
            </a:r>
            <a:r>
              <a:rPr dirty="0" spc="35"/>
              <a:t>e</a:t>
            </a:r>
            <a:r>
              <a:rPr dirty="0" spc="15"/>
              <a:t>t</a:t>
            </a:r>
            <a:r>
              <a:rPr dirty="0" spc="35"/>
              <a:t>ta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95537"/>
            <a:ext cx="4294505" cy="2031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9055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voler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certa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i</a:t>
            </a:r>
            <a:r>
              <a:rPr dirty="0" sz="1200" spc="-2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75" i="1">
                <a:latin typeface="Trebuchet MS"/>
                <a:cs typeface="Trebuchet MS"/>
              </a:rPr>
              <a:t> </a:t>
            </a:r>
            <a:r>
              <a:rPr dirty="0" sz="1200" spc="-35">
                <a:latin typeface="Tahoma"/>
                <a:cs typeface="Tahoma"/>
              </a:rPr>
              <a:t>implichi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spc="-20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18415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dimostrazione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40" b="1">
                <a:latin typeface="Arial"/>
                <a:cs typeface="Arial"/>
              </a:rPr>
              <a:t>er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via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15" b="1">
                <a:latin typeface="Arial"/>
                <a:cs typeface="Arial"/>
              </a:rPr>
              <a:t>diretta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5">
                <a:latin typeface="Tahoma"/>
                <a:cs typeface="Tahoma"/>
              </a:rPr>
              <a:t>revede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dall’asserzione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raggiungere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7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me</a:t>
            </a:r>
            <a:r>
              <a:rPr dirty="0" sz="1200" spc="-65">
                <a:latin typeface="Tahoma"/>
                <a:cs typeface="Tahoma"/>
              </a:rPr>
              <a:t>z</a:t>
            </a:r>
            <a:r>
              <a:rPr dirty="0" sz="1200" spc="-50">
                <a:latin typeface="Tahoma"/>
                <a:cs typeface="Tahoma"/>
              </a:rPr>
              <a:t>zo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finito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5">
                <a:latin typeface="Tahoma"/>
                <a:cs typeface="Tahoma"/>
              </a:rPr>
              <a:t> implicazioni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success</a:t>
            </a:r>
            <a:r>
              <a:rPr dirty="0" sz="1200" spc="-65">
                <a:latin typeface="Tahoma"/>
                <a:cs typeface="Tahoma"/>
              </a:rPr>
              <a:t>ive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logicamente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accettabili.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L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schema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dimostrativo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e:</a:t>
            </a:r>
            <a:endParaRPr sz="1200">
              <a:latin typeface="Tahoma"/>
              <a:cs typeface="Tahoma"/>
            </a:endParaRPr>
          </a:p>
          <a:p>
            <a:pPr marL="12700" indent="1223010">
              <a:lnSpc>
                <a:spcPct val="100000"/>
              </a:lnSpc>
              <a:spcBef>
                <a:spcPts val="5"/>
              </a:spcBef>
            </a:pP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8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135">
                <a:latin typeface="Lucida Sans Unicode"/>
                <a:cs typeface="Lucida Sans Unicode"/>
              </a:rPr>
              <a:t>2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7" i="1">
                <a:latin typeface="Franklin Gothic Book"/>
                <a:cs typeface="Franklin Gothic Book"/>
              </a:rPr>
              <a:t>n</a:t>
            </a:r>
            <a:r>
              <a:rPr dirty="0" baseline="-13888" sz="1200" i="1">
                <a:latin typeface="Franklin Gothic Book"/>
                <a:cs typeface="Franklin Gothic Book"/>
              </a:rPr>
              <a:t> </a:t>
            </a:r>
            <a:r>
              <a:rPr dirty="0" baseline="-13888" sz="1200" spc="-75" i="1">
                <a:latin typeface="Franklin Gothic Book"/>
                <a:cs typeface="Franklin Gothic Book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250" i="1">
                <a:latin typeface="Trebuchet MS"/>
                <a:cs typeface="Trebuchet MS"/>
              </a:rPr>
              <a:t>T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200" spc="-80">
                <a:latin typeface="Tahoma"/>
                <a:cs typeface="Tahoma"/>
              </a:rPr>
              <a:t>dove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-18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-18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-18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7" i="1">
                <a:latin typeface="Franklin Gothic Book"/>
                <a:cs typeface="Franklin Gothic Book"/>
              </a:rPr>
              <a:t>n</a:t>
            </a:r>
            <a:r>
              <a:rPr dirty="0" baseline="-13888" sz="1200" i="1">
                <a:latin typeface="Franklin Gothic Book"/>
                <a:cs typeface="Franklin Gothic Book"/>
              </a:rPr>
              <a:t> </a:t>
            </a:r>
            <a:r>
              <a:rPr dirty="0" baseline="-13888" sz="1200" spc="75" i="1">
                <a:latin typeface="Franklin Gothic Book"/>
                <a:cs typeface="Franklin Gothic Book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intermedie.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validi</a:t>
            </a:r>
            <a:r>
              <a:rPr dirty="0" sz="1200" spc="-30">
                <a:latin typeface="Tahoma"/>
                <a:cs typeface="Tahoma"/>
              </a:rPr>
              <a:t>t</a:t>
            </a:r>
            <a:r>
              <a:rPr dirty="0" sz="1200" spc="-65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rantita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dalla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transitiva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dell’implicazione.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Richiami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32657"/>
            <a:ext cx="4336415" cy="753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Ric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rdiamo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</a:t>
            </a:r>
            <a:r>
              <a:rPr dirty="0" sz="1200" spc="-125">
                <a:latin typeface="Tahoma"/>
                <a:cs typeface="Tahoma"/>
              </a:rPr>
              <a:t>m</a:t>
            </a:r>
            <a:r>
              <a:rPr dirty="0" sz="1200" spc="-85">
                <a:latin typeface="Tahoma"/>
                <a:cs typeface="Tahoma"/>
              </a:rPr>
              <a:t>e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p</a:t>
            </a:r>
            <a:r>
              <a:rPr dirty="0" sz="1200" spc="-95" b="1">
                <a:latin typeface="Arial"/>
                <a:cs typeface="Arial"/>
              </a:rPr>
              <a:t>a</a:t>
            </a:r>
            <a:r>
              <a:rPr dirty="0" sz="1200" spc="-30" b="1">
                <a:latin typeface="Arial"/>
                <a:cs typeface="Arial"/>
              </a:rPr>
              <a:t>ri</a:t>
            </a:r>
            <a:r>
              <a:rPr dirty="0" sz="1200" spc="35" b="1">
                <a:latin typeface="Arial"/>
                <a:cs typeface="Arial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divisibile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scritto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50" i="1">
                <a:latin typeface="Trebuchet MS"/>
                <a:cs typeface="Trebuchet MS"/>
              </a:rPr>
              <a:t>h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 </a:t>
            </a:r>
            <a:r>
              <a:rPr dirty="0" sz="1200" spc="-50" i="1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h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Richiami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32657"/>
            <a:ext cx="4336415" cy="1886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Ric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rdiamo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</a:t>
            </a:r>
            <a:r>
              <a:rPr dirty="0" sz="1200" spc="-125">
                <a:latin typeface="Tahoma"/>
                <a:cs typeface="Tahoma"/>
              </a:rPr>
              <a:t>m</a:t>
            </a:r>
            <a:r>
              <a:rPr dirty="0" sz="1200" spc="-85">
                <a:latin typeface="Tahoma"/>
                <a:cs typeface="Tahoma"/>
              </a:rPr>
              <a:t>e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p</a:t>
            </a:r>
            <a:r>
              <a:rPr dirty="0" sz="1200" spc="-95" b="1">
                <a:latin typeface="Arial"/>
                <a:cs typeface="Arial"/>
              </a:rPr>
              <a:t>a</a:t>
            </a:r>
            <a:r>
              <a:rPr dirty="0" sz="1200" spc="-30" b="1">
                <a:latin typeface="Arial"/>
                <a:cs typeface="Arial"/>
              </a:rPr>
              <a:t>ri</a:t>
            </a:r>
            <a:r>
              <a:rPr dirty="0" sz="1200" spc="35" b="1">
                <a:latin typeface="Arial"/>
                <a:cs typeface="Arial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divisibile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scritto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50" i="1">
                <a:latin typeface="Trebuchet MS"/>
                <a:cs typeface="Trebuchet MS"/>
              </a:rPr>
              <a:t>h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 </a:t>
            </a:r>
            <a:r>
              <a:rPr dirty="0" sz="1200" spc="-50" i="1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h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40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m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disp</a:t>
            </a:r>
            <a:r>
              <a:rPr dirty="0" sz="1200" spc="-120" b="1">
                <a:latin typeface="Arial"/>
                <a:cs typeface="Arial"/>
              </a:rPr>
              <a:t>a</a:t>
            </a:r>
            <a:r>
              <a:rPr dirty="0" sz="1200" spc="-30" b="1">
                <a:latin typeface="Arial"/>
                <a:cs typeface="Arial"/>
              </a:rPr>
              <a:t>ri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divisibile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due.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nume</a:t>
            </a:r>
            <a:r>
              <a:rPr dirty="0" sz="1200" spc="-55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rma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80" i="1">
                <a:latin typeface="Trebuchet MS"/>
                <a:cs typeface="Trebuchet MS"/>
              </a:rPr>
              <a:t>m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chi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Richiami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32657"/>
            <a:ext cx="4336415" cy="2493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Ric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rdiamo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</a:t>
            </a:r>
            <a:r>
              <a:rPr dirty="0" sz="1200" spc="-125">
                <a:latin typeface="Tahoma"/>
                <a:cs typeface="Tahoma"/>
              </a:rPr>
              <a:t>m</a:t>
            </a:r>
            <a:r>
              <a:rPr dirty="0" sz="1200" spc="-85">
                <a:latin typeface="Tahoma"/>
                <a:cs typeface="Tahoma"/>
              </a:rPr>
              <a:t>e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p</a:t>
            </a:r>
            <a:r>
              <a:rPr dirty="0" sz="1200" spc="-95" b="1">
                <a:latin typeface="Arial"/>
                <a:cs typeface="Arial"/>
              </a:rPr>
              <a:t>a</a:t>
            </a:r>
            <a:r>
              <a:rPr dirty="0" sz="1200" spc="-30" b="1">
                <a:latin typeface="Arial"/>
                <a:cs typeface="Arial"/>
              </a:rPr>
              <a:t>ri</a:t>
            </a:r>
            <a:r>
              <a:rPr dirty="0" sz="1200" spc="35" b="1">
                <a:latin typeface="Arial"/>
                <a:cs typeface="Arial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divisibile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scritto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50" i="1">
                <a:latin typeface="Trebuchet MS"/>
                <a:cs typeface="Trebuchet MS"/>
              </a:rPr>
              <a:t>h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 </a:t>
            </a:r>
            <a:r>
              <a:rPr dirty="0" sz="1200" spc="-50" i="1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h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40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m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disp</a:t>
            </a:r>
            <a:r>
              <a:rPr dirty="0" sz="1200" spc="-120" b="1">
                <a:latin typeface="Arial"/>
                <a:cs typeface="Arial"/>
              </a:rPr>
              <a:t>a</a:t>
            </a:r>
            <a:r>
              <a:rPr dirty="0" sz="1200" spc="-30" b="1">
                <a:latin typeface="Arial"/>
                <a:cs typeface="Arial"/>
              </a:rPr>
              <a:t>ri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divisibile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due.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nume</a:t>
            </a:r>
            <a:r>
              <a:rPr dirty="0" sz="1200" spc="-55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rma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80" i="1">
                <a:latin typeface="Trebuchet MS"/>
                <a:cs typeface="Trebuchet MS"/>
              </a:rPr>
              <a:t>m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chi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  <a:p>
            <a:pPr marL="12700" marR="43815">
              <a:lnSpc>
                <a:spcPct val="100000"/>
              </a:lnSpc>
              <a:spcBef>
                <a:spcPts val="5"/>
              </a:spcBef>
            </a:pPr>
            <a:r>
              <a:rPr dirty="0" sz="1200" spc="-70">
                <a:latin typeface="Tahoma"/>
                <a:cs typeface="Tahoma"/>
              </a:rPr>
              <a:t>Infine,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inter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m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diciamo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multiplo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m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scrivere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dotto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m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altro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m</a:t>
            </a:r>
            <a:r>
              <a:rPr dirty="0" sz="1200" spc="25" i="1">
                <a:latin typeface="Trebuchet MS"/>
                <a:cs typeface="Trebuchet MS"/>
              </a:rPr>
              <a:t>t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tal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divisibile</a:t>
            </a:r>
            <a:r>
              <a:rPr dirty="0" sz="1200" spc="60" b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m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36493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59595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646758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259575"/>
            <a:ext cx="50800" cy="3490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23076"/>
            <a:ext cx="50800" cy="2855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447494"/>
            <a:ext cx="4412615" cy="212090"/>
          </a:xfrm>
          <a:custGeom>
            <a:avLst/>
            <a:gdLst/>
            <a:ahLst/>
            <a:cxnLst/>
            <a:rect l="l" t="t" r="r" b="b"/>
            <a:pathLst>
              <a:path w="4412615" h="212089">
                <a:moveTo>
                  <a:pt x="4412325" y="0"/>
                </a:moveTo>
                <a:lnTo>
                  <a:pt x="0" y="0"/>
                </a:lnTo>
                <a:lnTo>
                  <a:pt x="0" y="161164"/>
                </a:lnTo>
                <a:lnTo>
                  <a:pt x="16636" y="198677"/>
                </a:lnTo>
                <a:lnTo>
                  <a:pt x="4361525" y="211964"/>
                </a:lnTo>
                <a:lnTo>
                  <a:pt x="4375768" y="209919"/>
                </a:lnTo>
                <a:lnTo>
                  <a:pt x="4406889" y="183960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310376"/>
            <a:ext cx="0" cy="317500"/>
          </a:xfrm>
          <a:custGeom>
            <a:avLst/>
            <a:gdLst/>
            <a:ahLst/>
            <a:cxnLst/>
            <a:rect l="l" t="t" r="r" b="b"/>
            <a:pathLst>
              <a:path w="0" h="317500">
                <a:moveTo>
                  <a:pt x="0" y="31733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29767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2849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2722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25322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0947" rIns="0" bIns="0" rtlCol="0" vert="horz">
            <a:spAutoFit/>
          </a:bodyPr>
          <a:lstStyle/>
          <a:p>
            <a:pPr marL="12700" marR="129539">
              <a:lnSpc>
                <a:spcPct val="100000"/>
              </a:lnSpc>
            </a:pPr>
            <a:r>
              <a:rPr dirty="0" spc="-45">
                <a:latin typeface="Tahoma"/>
                <a:cs typeface="Tahoma"/>
              </a:rPr>
              <a:t>Proviamo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il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seguente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35">
                <a:latin typeface="Tahoma"/>
                <a:cs typeface="Tahoma"/>
              </a:rPr>
              <a:t>risultato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u</a:t>
            </a:r>
            <a:r>
              <a:rPr dirty="0" spc="15">
                <a:latin typeface="Tahoma"/>
                <a:cs typeface="Tahoma"/>
              </a:rPr>
              <a:t>t</a:t>
            </a:r>
            <a:r>
              <a:rPr dirty="0">
                <a:latin typeface="Tahoma"/>
                <a:cs typeface="Tahoma"/>
              </a:rPr>
              <a:t>i</a:t>
            </a:r>
            <a:r>
              <a:rPr dirty="0" spc="-20">
                <a:latin typeface="Tahoma"/>
                <a:cs typeface="Tahoma"/>
              </a:rPr>
              <a:t>lizz</a:t>
            </a:r>
            <a:r>
              <a:rPr dirty="0" spc="-80">
                <a:latin typeface="Tahoma"/>
                <a:cs typeface="Tahoma"/>
              </a:rPr>
              <a:t>a</a:t>
            </a:r>
            <a:r>
              <a:rPr dirty="0" spc="-75">
                <a:latin typeface="Tahoma"/>
                <a:cs typeface="Tahoma"/>
              </a:rPr>
              <a:t>ndo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la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55">
                <a:latin typeface="Tahoma"/>
                <a:cs typeface="Tahoma"/>
              </a:rPr>
              <a:t>dimostrazione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p</a:t>
            </a:r>
            <a:r>
              <a:rPr dirty="0" spc="-75">
                <a:latin typeface="Tahoma"/>
                <a:cs typeface="Tahoma"/>
              </a:rPr>
              <a:t>er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via</a:t>
            </a:r>
            <a:r>
              <a:rPr dirty="0" spc="-35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diretta.</a:t>
            </a: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pc="-35">
                <a:latin typeface="Tahoma"/>
                <a:cs typeface="Tahoma"/>
              </a:rPr>
              <a:t>Sia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50" i="1">
                <a:latin typeface="Trebuchet MS"/>
                <a:cs typeface="Trebuchet MS"/>
              </a:rPr>
              <a:t> </a:t>
            </a:r>
            <a:r>
              <a:rPr dirty="0" spc="-75">
                <a:latin typeface="Tahoma"/>
                <a:cs typeface="Tahoma"/>
              </a:rPr>
              <a:t>un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numero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intero.</a:t>
            </a:r>
            <a:r>
              <a:rPr dirty="0" spc="14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Se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-630">
                <a:latin typeface="Tahoma"/>
                <a:cs typeface="Tahoma"/>
              </a:rPr>
              <a:t>`</a:t>
            </a:r>
            <a:r>
              <a:rPr dirty="0" spc="-114">
                <a:latin typeface="Tahoma"/>
                <a:cs typeface="Tahoma"/>
              </a:rPr>
              <a:t>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0">
                <a:latin typeface="Tahoma"/>
                <a:cs typeface="Tahoma"/>
              </a:rPr>
              <a:t>disp</a:t>
            </a:r>
            <a:r>
              <a:rPr dirty="0" spc="-105">
                <a:latin typeface="Tahoma"/>
                <a:cs typeface="Tahoma"/>
              </a:rPr>
              <a:t>a</a:t>
            </a:r>
            <a:r>
              <a:rPr dirty="0" spc="-25">
                <a:latin typeface="Tahoma"/>
                <a:cs typeface="Tahoma"/>
              </a:rPr>
              <a:t>ri,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35">
                <a:latin typeface="Tahoma"/>
                <a:cs typeface="Tahoma"/>
              </a:rPr>
              <a:t>all</a:t>
            </a:r>
            <a:r>
              <a:rPr dirty="0" spc="-90">
                <a:latin typeface="Tahoma"/>
                <a:cs typeface="Tahoma"/>
              </a:rPr>
              <a:t>o</a:t>
            </a:r>
            <a:r>
              <a:rPr dirty="0" spc="-55">
                <a:latin typeface="Tahoma"/>
                <a:cs typeface="Tahoma"/>
              </a:rPr>
              <a:t>ra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a</a:t>
            </a:r>
            <a:r>
              <a:rPr dirty="0" spc="-65">
                <a:latin typeface="Tahoma"/>
                <a:cs typeface="Tahoma"/>
              </a:rPr>
              <a:t>n</a:t>
            </a:r>
            <a:r>
              <a:rPr dirty="0" spc="-55">
                <a:latin typeface="Tahoma"/>
                <a:cs typeface="Tahoma"/>
              </a:rPr>
              <a:t>c</a:t>
            </a:r>
            <a:r>
              <a:rPr dirty="0" spc="-75">
                <a:latin typeface="Tahoma"/>
                <a:cs typeface="Tahoma"/>
              </a:rPr>
              <a:t>h</a:t>
            </a:r>
            <a:r>
              <a:rPr dirty="0" spc="-114">
                <a:latin typeface="Tahoma"/>
                <a:cs typeface="Tahoma"/>
              </a:rPr>
              <a:t>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35" i="1">
                <a:latin typeface="Trebuchet MS"/>
                <a:cs typeface="Trebuchet MS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50">
                <a:latin typeface="Lucida Sans Unicode"/>
                <a:cs typeface="Lucida Sans Unicode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spc="-40" b="1">
                <a:latin typeface="Arial"/>
                <a:cs typeface="Arial"/>
              </a:rPr>
              <a:t>Dimostrazione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spc="-5" b="1">
                <a:latin typeface="Arial"/>
                <a:cs typeface="Arial"/>
              </a:rPr>
              <a:t>diretta.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pc="40">
                <a:latin typeface="Tahoma"/>
                <a:cs typeface="Tahoma"/>
              </a:rPr>
              <a:t>P</a:t>
            </a:r>
            <a:r>
              <a:rPr dirty="0" spc="-114">
                <a:latin typeface="Tahoma"/>
                <a:cs typeface="Tahoma"/>
              </a:rPr>
              <a:t>a</a:t>
            </a:r>
            <a:r>
              <a:rPr dirty="0" spc="-40">
                <a:latin typeface="Tahoma"/>
                <a:cs typeface="Tahoma"/>
              </a:rPr>
              <a:t>rtiamo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20">
                <a:latin typeface="Tahoma"/>
                <a:cs typeface="Tahoma"/>
              </a:rPr>
              <a:t>dall’i</a:t>
            </a:r>
            <a:r>
              <a:rPr dirty="0" spc="-5">
                <a:latin typeface="Tahoma"/>
                <a:cs typeface="Tahoma"/>
              </a:rPr>
              <a:t>p</a:t>
            </a:r>
            <a:r>
              <a:rPr dirty="0" spc="-50">
                <a:latin typeface="Tahoma"/>
                <a:cs typeface="Tahoma"/>
              </a:rPr>
              <a:t>otesi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che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50" i="1">
                <a:latin typeface="Trebuchet MS"/>
                <a:cs typeface="Trebuchet MS"/>
              </a:rPr>
              <a:t> </a:t>
            </a:r>
            <a:r>
              <a:rPr dirty="0" spc="-55">
                <a:latin typeface="Tahoma"/>
                <a:cs typeface="Tahoma"/>
              </a:rPr>
              <a:t>sia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un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numero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0">
                <a:latin typeface="Tahoma"/>
                <a:cs typeface="Tahoma"/>
              </a:rPr>
              <a:t>disp</a:t>
            </a:r>
            <a:r>
              <a:rPr dirty="0" spc="-105">
                <a:latin typeface="Tahoma"/>
                <a:cs typeface="Tahoma"/>
              </a:rPr>
              <a:t>a</a:t>
            </a:r>
            <a:r>
              <a:rPr dirty="0" spc="-25">
                <a:latin typeface="Tahoma"/>
                <a:cs typeface="Tahoma"/>
              </a:rPr>
              <a:t>ri.</a:t>
            </a:r>
            <a:r>
              <a:rPr dirty="0" spc="145">
                <a:latin typeface="Tahoma"/>
                <a:cs typeface="Tahoma"/>
              </a:rPr>
              <a:t> </a:t>
            </a:r>
            <a:r>
              <a:rPr dirty="0" spc="15">
                <a:latin typeface="Tahoma"/>
                <a:cs typeface="Tahoma"/>
              </a:rPr>
              <a:t>V</a:t>
            </a:r>
            <a:r>
              <a:rPr dirty="0" spc="-55">
                <a:latin typeface="Tahoma"/>
                <a:cs typeface="Tahoma"/>
              </a:rPr>
              <a:t>ogliamo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105">
                <a:latin typeface="Tahoma"/>
                <a:cs typeface="Tahoma"/>
              </a:rPr>
              <a:t>p</a:t>
            </a:r>
            <a:r>
              <a:rPr dirty="0" spc="-65">
                <a:latin typeface="Tahoma"/>
                <a:cs typeface="Tahoma"/>
              </a:rPr>
              <a:t>rov</a:t>
            </a:r>
            <a:r>
              <a:rPr dirty="0" spc="-105">
                <a:latin typeface="Tahoma"/>
                <a:cs typeface="Tahoma"/>
              </a:rPr>
              <a:t>a</a:t>
            </a:r>
            <a:r>
              <a:rPr dirty="0" spc="-75">
                <a:latin typeface="Tahoma"/>
                <a:cs typeface="Tahoma"/>
              </a:rPr>
              <a:t>re</a:t>
            </a:r>
            <a:r>
              <a:rPr dirty="0" spc="-5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che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35" i="1">
                <a:latin typeface="Trebuchet MS"/>
                <a:cs typeface="Trebuchet MS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50">
                <a:latin typeface="Lucida Sans Unicode"/>
                <a:cs typeface="Lucida Sans Unicode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Siccome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966" y="2317201"/>
            <a:ext cx="297497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scrivere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5966" y="2492257"/>
            <a:ext cx="374015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45" i="1">
                <a:latin typeface="Trebuchet MS"/>
                <a:cs typeface="Trebuchet MS"/>
              </a:rPr>
              <a:t>k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5" i="1">
                <a:latin typeface="Trebuchet MS"/>
                <a:cs typeface="Trebuchet MS"/>
              </a:rPr>
              <a:t>k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43457" y="2492257"/>
            <a:ext cx="14966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6080" algn="l"/>
                <a:tab pos="142938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5966" y="2675721"/>
            <a:ext cx="433641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5" i="1">
                <a:latin typeface="Trebuchet MS"/>
                <a:cs typeface="Trebuchet MS"/>
              </a:rPr>
              <a:t>k</a:t>
            </a:r>
            <a:r>
              <a:rPr dirty="0" baseline="24305" sz="1200" spc="150">
                <a:latin typeface="Century Gothic"/>
                <a:cs typeface="Century Gothic"/>
              </a:rPr>
              <a:t>′</a:t>
            </a:r>
            <a:r>
              <a:rPr dirty="0" baseline="24305" sz="1200">
                <a:latin typeface="Century Gothic"/>
                <a:cs typeface="Century Gothic"/>
              </a:rPr>
              <a:t> </a:t>
            </a:r>
            <a:r>
              <a:rPr dirty="0" baseline="24305" sz="1200" spc="-165">
                <a:latin typeface="Century Gothic"/>
                <a:cs typeface="Century Gothic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5" i="1">
                <a:latin typeface="Trebuchet MS"/>
                <a:cs typeface="Trebuchet MS"/>
              </a:rPr>
              <a:t>k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35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5" i="1">
                <a:latin typeface="Trebuchet MS"/>
                <a:cs typeface="Trebuchet MS"/>
              </a:rPr>
              <a:t>k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5" i="1">
                <a:latin typeface="Trebuchet MS"/>
                <a:cs typeface="Trebuchet MS"/>
              </a:rPr>
              <a:t>k</a:t>
            </a:r>
            <a:r>
              <a:rPr dirty="0" baseline="24305" sz="1200" spc="150">
                <a:latin typeface="Century Gothic"/>
                <a:cs typeface="Century Gothic"/>
              </a:rPr>
              <a:t>′</a:t>
            </a:r>
            <a:r>
              <a:rPr dirty="0" baseline="24305" sz="1200" spc="44">
                <a:latin typeface="Century Gothic"/>
                <a:cs typeface="Century Gothic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35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segue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72">
                <a:latin typeface="Lucida Sans Unicode"/>
                <a:cs typeface="Lucida Sans Unicode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966" y="2866676"/>
            <a:ext cx="433641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84625" algn="l"/>
              </a:tabLst>
            </a:pP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15" b="1">
                <a:latin typeface="Arial"/>
                <a:cs typeface="Arial"/>
              </a:rPr>
              <a:t>QED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7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Dimostrazione</a:t>
            </a:r>
            <a:r>
              <a:rPr dirty="0" spc="155"/>
              <a:t> </a:t>
            </a:r>
            <a:r>
              <a:rPr dirty="0" spc="-80"/>
              <a:t>de</a:t>
            </a:r>
            <a:r>
              <a:rPr dirty="0" spc="-45"/>
              <a:t>l</a:t>
            </a:r>
            <a:r>
              <a:rPr dirty="0" spc="-45"/>
              <a:t>la</a:t>
            </a:r>
            <a:r>
              <a:rPr dirty="0" spc="155"/>
              <a:t> </a:t>
            </a:r>
            <a:r>
              <a:rPr dirty="0" spc="-55"/>
              <a:t>contronominale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2292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41361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46441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07026"/>
            <a:ext cx="50800" cy="7192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770527"/>
            <a:ext cx="50800" cy="6557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05489"/>
            <a:ext cx="4412615" cy="572135"/>
          </a:xfrm>
          <a:custGeom>
            <a:avLst/>
            <a:gdLst/>
            <a:ahLst/>
            <a:cxnLst/>
            <a:rect l="l" t="t" r="r" b="b"/>
            <a:pathLst>
              <a:path w="4412615" h="572135">
                <a:moveTo>
                  <a:pt x="4412325" y="0"/>
                </a:moveTo>
                <a:lnTo>
                  <a:pt x="0" y="0"/>
                </a:lnTo>
                <a:lnTo>
                  <a:pt x="0" y="520822"/>
                </a:lnTo>
                <a:lnTo>
                  <a:pt x="16636" y="558336"/>
                </a:lnTo>
                <a:lnTo>
                  <a:pt x="4361525" y="571622"/>
                </a:lnTo>
                <a:lnTo>
                  <a:pt x="4375768" y="569577"/>
                </a:lnTo>
                <a:lnTo>
                  <a:pt x="4406889" y="543619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757827"/>
            <a:ext cx="0" cy="687705"/>
          </a:xfrm>
          <a:custGeom>
            <a:avLst/>
            <a:gdLst/>
            <a:ahLst/>
            <a:cxnLst/>
            <a:rect l="l" t="t" r="r" b="b"/>
            <a:pathLst>
              <a:path w="0" h="687705">
                <a:moveTo>
                  <a:pt x="0" y="68753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451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324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197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006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99130" y="1311783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99257" y="1311783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57081" y="240303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742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5904" y="240303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76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35966" y="691356"/>
            <a:ext cx="4327525" cy="2625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0" b="1">
                <a:solidFill>
                  <a:srgbClr val="3333B2"/>
                </a:solidFill>
                <a:latin typeface="Arial"/>
                <a:cs typeface="Arial"/>
              </a:rPr>
              <a:t>Prima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65" b="1">
                <a:solidFill>
                  <a:srgbClr val="3333B2"/>
                </a:solidFill>
                <a:latin typeface="Arial"/>
                <a:cs typeface="Arial"/>
              </a:rPr>
              <a:t>legge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333B2"/>
                </a:solidFill>
                <a:latin typeface="Arial"/>
                <a:cs typeface="Arial"/>
              </a:rPr>
              <a:t>delle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inverse</a:t>
            </a:r>
            <a:endParaRPr sz="1200">
              <a:latin typeface="Arial"/>
              <a:cs typeface="Arial"/>
            </a:endParaRPr>
          </a:p>
          <a:p>
            <a:pPr marL="12700" marR="29083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l’equivalenza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implicazioni:</a:t>
            </a:r>
            <a:endParaRPr sz="1200">
              <a:latin typeface="Tahoma"/>
              <a:cs typeface="Tahoma"/>
            </a:endParaRPr>
          </a:p>
          <a:p>
            <a:pPr algn="ctr" marL="8255">
              <a:lnSpc>
                <a:spcPct val="100000"/>
              </a:lnSpc>
              <a:spcBef>
                <a:spcPts val="5"/>
              </a:spcBef>
              <a:tabLst>
                <a:tab pos="724535" algn="l"/>
                <a:tab pos="122237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dover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te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85">
                <a:latin typeface="Tahoma"/>
                <a:cs typeface="Tahoma"/>
              </a:rPr>
              <a:t>rema</a:t>
            </a:r>
            <a:endParaRPr sz="1200">
              <a:latin typeface="Tahoma"/>
              <a:cs typeface="Tahoma"/>
            </a:endParaRPr>
          </a:p>
          <a:p>
            <a:pPr algn="ctr" marL="8255">
              <a:lnSpc>
                <a:spcPct val="100000"/>
              </a:lnSpc>
              <a:spcBef>
                <a:spcPts val="1080"/>
              </a:spcBef>
            </a:pP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114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250" i="1">
                <a:latin typeface="Trebuchet MS"/>
                <a:cs typeface="Trebuchet MS"/>
              </a:rPr>
              <a:t>T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80"/>
              </a:spcBef>
            </a:pP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i</a:t>
            </a:r>
            <a:r>
              <a:rPr dirty="0" sz="1200" spc="-2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7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implica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spc="-20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</a:t>
            </a:r>
            <a:r>
              <a:rPr dirty="0" sz="1200" spc="-75">
                <a:latin typeface="Tahoma"/>
                <a:cs typeface="Tahoma"/>
              </a:rPr>
              <a:t> suggerisce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l’implicazione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spc="8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-204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 b="1">
                <a:latin typeface="Arial"/>
                <a:cs typeface="Arial"/>
              </a:rPr>
              <a:t>contronominale</a:t>
            </a:r>
            <a:r>
              <a:rPr dirty="0" sz="1200" spc="45" b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8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spc="-20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visto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esse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equivalenti.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Quindi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una,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25">
                <a:latin typeface="Tahoma"/>
                <a:cs typeface="Tahoma"/>
              </a:rPr>
              <a:t>’altra.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5">
                <a:latin typeface="Tahoma"/>
                <a:cs typeface="Tahoma"/>
              </a:rPr>
              <a:t>ratica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dalla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mezzo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pas</a:t>
            </a:r>
            <a:r>
              <a:rPr dirty="0" sz="1200" spc="-70">
                <a:latin typeface="Tahoma"/>
                <a:cs typeface="Tahoma"/>
              </a:rPr>
              <a:t>saggi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logici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raggiunge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dell’i</a:t>
            </a:r>
            <a:r>
              <a:rPr dirty="0" sz="1200" spc="-1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8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8087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8809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3889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75520"/>
            <a:ext cx="50800" cy="5252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239020"/>
            <a:ext cx="50800" cy="4617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63438"/>
            <a:ext cx="4412615" cy="388620"/>
          </a:xfrm>
          <a:custGeom>
            <a:avLst/>
            <a:gdLst/>
            <a:ahLst/>
            <a:cxnLst/>
            <a:rect l="l" t="t" r="r" b="b"/>
            <a:pathLst>
              <a:path w="4412615" h="388619">
                <a:moveTo>
                  <a:pt x="4412325" y="0"/>
                </a:moveTo>
                <a:lnTo>
                  <a:pt x="0" y="0"/>
                </a:lnTo>
                <a:lnTo>
                  <a:pt x="0" y="337357"/>
                </a:lnTo>
                <a:lnTo>
                  <a:pt x="16636" y="374871"/>
                </a:lnTo>
                <a:lnTo>
                  <a:pt x="4361525" y="388158"/>
                </a:lnTo>
                <a:lnTo>
                  <a:pt x="4375768" y="386113"/>
                </a:lnTo>
                <a:lnTo>
                  <a:pt x="4406889" y="360154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226320"/>
            <a:ext cx="0" cy="494030"/>
          </a:xfrm>
          <a:custGeom>
            <a:avLst/>
            <a:gdLst/>
            <a:ahLst/>
            <a:cxnLst/>
            <a:rect l="l" t="t" r="r" b="b"/>
            <a:pathLst>
              <a:path w="0" h="494030">
                <a:moveTo>
                  <a:pt x="0" y="4935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21362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20092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8822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16917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86444"/>
            <a:ext cx="4336415" cy="2067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Applichiamo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met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70">
                <a:latin typeface="Tahoma"/>
                <a:cs typeface="Tahoma"/>
              </a:rPr>
              <a:t>ov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risultato.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 marR="320040">
              <a:lnSpc>
                <a:spcPct val="100000"/>
              </a:lnSpc>
              <a:spcBef>
                <a:spcPts val="185"/>
              </a:spcBef>
            </a:pP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multiplo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3,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multiplo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6.</a:t>
            </a:r>
            <a:endParaRPr sz="1200">
              <a:latin typeface="Tahoma"/>
              <a:cs typeface="Tahoma"/>
            </a:endParaRPr>
          </a:p>
          <a:p>
            <a:pPr marL="12700" marR="32384">
              <a:lnSpc>
                <a:spcPct val="100000"/>
              </a:lnSpc>
              <a:spcBef>
                <a:spcPts val="985"/>
              </a:spcBef>
            </a:pPr>
            <a:r>
              <a:rPr dirty="0" sz="1200" spc="-40" b="1">
                <a:latin typeface="Arial"/>
                <a:cs typeface="Arial"/>
              </a:rPr>
              <a:t>Dimostrazione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45" b="1">
                <a:latin typeface="Arial"/>
                <a:cs typeface="Arial"/>
              </a:rPr>
              <a:t>della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45" b="1">
                <a:latin typeface="Arial"/>
                <a:cs typeface="Arial"/>
              </a:rPr>
              <a:t>contronominale.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160" b="1">
                <a:latin typeface="Arial"/>
                <a:cs typeface="Arial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rtiamo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sup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tesi,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multiplo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6.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Dobbiamo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vedere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discende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dell’i</a:t>
            </a:r>
            <a:r>
              <a:rPr dirty="0" sz="1200" spc="-1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multiplo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3.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Ora,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6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3984625" algn="l"/>
              </a:tabLst>
            </a:pP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baseline="24305" sz="1200" spc="150">
                <a:latin typeface="Century Gothic"/>
                <a:cs typeface="Century Gothic"/>
              </a:rPr>
              <a:t>′</a:t>
            </a:r>
            <a:r>
              <a:rPr dirty="0" baseline="24305" sz="1200">
                <a:latin typeface="Century Gothic"/>
                <a:cs typeface="Century Gothic"/>
              </a:rPr>
              <a:t> </a:t>
            </a:r>
            <a:r>
              <a:rPr dirty="0" baseline="24305" sz="1200" spc="-165">
                <a:latin typeface="Century Gothic"/>
                <a:cs typeface="Century Gothic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segue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baseline="24305" sz="1200" spc="217">
                <a:latin typeface="Century Gothic"/>
                <a:cs typeface="Century Gothic"/>
              </a:rPr>
              <a:t>′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volevamo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re.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15" b="1">
                <a:latin typeface="Arial"/>
                <a:cs typeface="Arial"/>
              </a:rPr>
              <a:t>QED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9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Dimostrazione</a:t>
            </a:r>
            <a:r>
              <a:rPr dirty="0" spc="155"/>
              <a:t> </a:t>
            </a:r>
            <a:r>
              <a:rPr dirty="0" spc="-35"/>
              <a:t>p</a:t>
            </a:r>
            <a:r>
              <a:rPr dirty="0" spc="-50"/>
              <a:t>er</a:t>
            </a:r>
            <a:r>
              <a:rPr dirty="0" spc="155"/>
              <a:t> </a:t>
            </a:r>
            <a:r>
              <a:rPr dirty="0" spc="-114"/>
              <a:t>assurdo</a:t>
            </a:r>
          </a:p>
        </p:txBody>
      </p:sp>
      <p:sp>
        <p:nvSpPr>
          <p:cNvPr id="6" name="object 6"/>
          <p:cNvSpPr/>
          <p:nvPr/>
        </p:nvSpPr>
        <p:spPr>
          <a:xfrm>
            <a:off x="3438220" y="110622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 h="0">
                <a:moveTo>
                  <a:pt x="0" y="0"/>
                </a:moveTo>
                <a:lnTo>
                  <a:pt x="121742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31593" y="2542286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742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924427"/>
            <a:ext cx="4099560" cy="18535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tecnica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cele</a:t>
            </a:r>
            <a:r>
              <a:rPr dirty="0" sz="1200" spc="-114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dimostrazione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40" b="1">
                <a:latin typeface="Arial"/>
                <a:cs typeface="Arial"/>
              </a:rPr>
              <a:t>er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90" b="1">
                <a:latin typeface="Arial"/>
                <a:cs typeface="Arial"/>
              </a:rPr>
              <a:t>assurdo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7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assieme </a:t>
            </a:r>
            <a:r>
              <a:rPr dirty="0" sz="1200" spc="-15">
                <a:latin typeface="Tahoma"/>
                <a:cs typeface="Tahoma"/>
              </a:rPr>
              <a:t>all’i</a:t>
            </a:r>
            <a:r>
              <a:rPr dirty="0" sz="1200" spc="1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-204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nostr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compito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diventa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dunque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raggiungere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-22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asserto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evidentemente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tollerato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facendo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Infatti,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definendo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l’implicazione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logica,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i</a:t>
            </a:r>
            <a:r>
              <a:rPr dirty="0" sz="1200" spc="-2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ot</a:t>
            </a:r>
            <a:r>
              <a:rPr dirty="0" sz="1200" spc="-70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vere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mai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implic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2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schema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dimostrativo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ertanto: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341755">
              <a:lnSpc>
                <a:spcPct val="100000"/>
              </a:lnSpc>
              <a:tabLst>
                <a:tab pos="2550795" algn="l"/>
                <a:tab pos="2830830" algn="l"/>
              </a:tabLst>
            </a:pPr>
            <a:r>
              <a:rPr dirty="0" sz="1200" spc="20">
                <a:latin typeface="Tahoma"/>
                <a:cs typeface="Tahoma"/>
              </a:rPr>
              <a:t>[</a:t>
            </a:r>
            <a:r>
              <a:rPr dirty="0" sz="1200" spc="25">
                <a:latin typeface="Tahoma"/>
                <a:cs typeface="Tahoma"/>
              </a:rPr>
              <a:t>(</a:t>
            </a:r>
            <a:r>
              <a:rPr dirty="0" sz="1200" spc="-204">
                <a:latin typeface="Tahoma"/>
                <a:cs typeface="Tahoma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25">
                <a:latin typeface="Arial Unicode MS"/>
                <a:cs typeface="Arial Unicode MS"/>
              </a:rPr>
              <a:t>∧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spc="-30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25" i="1">
                <a:latin typeface="Trebuchet MS"/>
                <a:cs typeface="Trebuchet MS"/>
              </a:rPr>
              <a:t>C</a:t>
            </a:r>
            <a:r>
              <a:rPr dirty="0" sz="1200" spc="-45" i="1">
                <a:latin typeface="Trebuchet MS"/>
                <a:cs typeface="Trebuchet MS"/>
              </a:rPr>
              <a:t> </a:t>
            </a:r>
            <a:r>
              <a:rPr dirty="0" sz="1200" spc="-5">
                <a:latin typeface="Tahoma"/>
                <a:cs typeface="Tahoma"/>
              </a:rPr>
              <a:t>]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>
                <a:latin typeface="Lucida Sans Unicode"/>
                <a:cs typeface="Lucida Sans Unicode"/>
              </a:rPr>
              <a:t>⇒	</a:t>
            </a:r>
            <a:r>
              <a:rPr dirty="0" sz="1200" spc="250" i="1">
                <a:latin typeface="Trebuchet MS"/>
                <a:cs typeface="Trebuchet MS"/>
              </a:rPr>
              <a:t>T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10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5742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38846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439266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52082"/>
            <a:ext cx="50800" cy="3490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15583"/>
            <a:ext cx="50800" cy="2855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40001"/>
            <a:ext cx="4412615" cy="212090"/>
          </a:xfrm>
          <a:custGeom>
            <a:avLst/>
            <a:gdLst/>
            <a:ahLst/>
            <a:cxnLst/>
            <a:rect l="l" t="t" r="r" b="b"/>
            <a:pathLst>
              <a:path w="4412615" h="212090">
                <a:moveTo>
                  <a:pt x="4412325" y="0"/>
                </a:moveTo>
                <a:lnTo>
                  <a:pt x="0" y="0"/>
                </a:lnTo>
                <a:lnTo>
                  <a:pt x="0" y="161164"/>
                </a:lnTo>
                <a:lnTo>
                  <a:pt x="16636" y="198677"/>
                </a:lnTo>
                <a:lnTo>
                  <a:pt x="4361525" y="211964"/>
                </a:lnTo>
                <a:lnTo>
                  <a:pt x="4375768" y="209919"/>
                </a:lnTo>
                <a:lnTo>
                  <a:pt x="4406889" y="183960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02883"/>
            <a:ext cx="0" cy="317500"/>
          </a:xfrm>
          <a:custGeom>
            <a:avLst/>
            <a:gdLst/>
            <a:ahLst/>
            <a:cxnLst/>
            <a:rect l="l" t="t" r="r" b="b"/>
            <a:pathLst>
              <a:path w="0" h="317500">
                <a:moveTo>
                  <a:pt x="0" y="31733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901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0774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6478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457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036403"/>
            <a:ext cx="4030979" cy="392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50">
                <a:latin typeface="Lucida Sans Unicode"/>
                <a:cs typeface="Lucida Sans Unicode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966" y="1710239"/>
            <a:ext cx="4244975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 b="1">
                <a:latin typeface="Arial"/>
                <a:cs typeface="Arial"/>
              </a:rPr>
              <a:t>Dimostrazione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40" b="1">
                <a:latin typeface="Arial"/>
                <a:cs typeface="Arial"/>
              </a:rPr>
              <a:t>er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75" b="1">
                <a:latin typeface="Arial"/>
                <a:cs typeface="Arial"/>
              </a:rPr>
              <a:t>assurdo.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145" b="1">
                <a:latin typeface="Arial"/>
                <a:cs typeface="Arial"/>
              </a:rPr>
              <a:t> </a:t>
            </a: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l’i</a:t>
            </a:r>
            <a:r>
              <a:rPr dirty="0" sz="1200" spc="3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tesi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50">
                <a:latin typeface="Lucida Sans Unicode"/>
                <a:cs typeface="Lucida Sans Unicode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assurdo,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50" i="1">
                <a:latin typeface="Trebuchet MS"/>
                <a:cs typeface="Trebuchet MS"/>
              </a:rPr>
              <a:t>h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5966" y="2069665"/>
            <a:ext cx="4225290" cy="553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h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Sicc</a:t>
            </a:r>
            <a:r>
              <a:rPr dirty="0" sz="1200" spc="-8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50" i="1">
                <a:latin typeface="Trebuchet MS"/>
                <a:cs typeface="Trebuchet MS"/>
              </a:rPr>
              <a:t>h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50" i="1">
                <a:latin typeface="Trebuchet MS"/>
                <a:cs typeface="Trebuchet MS"/>
              </a:rPr>
              <a:t>h</a:t>
            </a:r>
            <a:r>
              <a:rPr dirty="0" baseline="24305" sz="1200" spc="-60">
                <a:latin typeface="Lucida Sans Unicode"/>
                <a:cs typeface="Lucida Sans Unicode"/>
              </a:rPr>
              <a:t>2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anch’esso.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Riassumendo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50">
                <a:latin typeface="Lucida Sans Unicode"/>
                <a:cs typeface="Lucida Sans Unicode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oic</a:t>
            </a:r>
            <a:r>
              <a:rPr dirty="0" sz="1200" spc="-9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questa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n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 spc="-85">
                <a:latin typeface="Tahoma"/>
                <a:cs typeface="Tahoma"/>
              </a:rPr>
              <a:t>cess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riamente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vera.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5966" y="2627548"/>
            <a:ext cx="433641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84625" algn="l"/>
              </a:tabLst>
            </a:pP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eravamo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osti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re.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15" b="1">
                <a:latin typeface="Arial"/>
                <a:cs typeface="Arial"/>
              </a:rPr>
              <a:t>QED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11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Richiami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40"/>
              <a:t>Geometria</a:t>
            </a:r>
            <a:r>
              <a:rPr dirty="0" spc="155"/>
              <a:t> </a:t>
            </a:r>
            <a:r>
              <a:rPr dirty="0" spc="-70"/>
              <a:t>eucliedea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41851"/>
            <a:ext cx="4148454" cy="19138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Ric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rdiamo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piano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p</a:t>
            </a:r>
            <a:r>
              <a:rPr dirty="0" sz="1200" spc="-95" b="1">
                <a:latin typeface="Arial"/>
                <a:cs typeface="Arial"/>
              </a:rPr>
              <a:t>a</a:t>
            </a:r>
            <a:r>
              <a:rPr dirty="0" sz="1200" spc="-35" b="1">
                <a:latin typeface="Arial"/>
                <a:cs typeface="Arial"/>
              </a:rPr>
              <a:t>ra</a:t>
            </a:r>
            <a:r>
              <a:rPr dirty="0" sz="1200" spc="-35" b="1">
                <a:latin typeface="Arial"/>
                <a:cs typeface="Arial"/>
              </a:rPr>
              <a:t>l</a:t>
            </a:r>
            <a:r>
              <a:rPr dirty="0" sz="1200" spc="-45" b="1">
                <a:latin typeface="Arial"/>
                <a:cs typeface="Arial"/>
              </a:rPr>
              <a:t>lele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esse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70">
                <a:latin typeface="Tahoma"/>
                <a:cs typeface="Tahoma"/>
              </a:rPr>
              <a:t> 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alcun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comune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suol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esse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incontrano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mai.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309880" indent="-297815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70" b="1">
                <a:latin typeface="Arial"/>
                <a:cs typeface="Arial"/>
              </a:rPr>
              <a:t>V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35" b="1">
                <a:latin typeface="Arial"/>
                <a:cs typeface="Arial"/>
              </a:rPr>
              <a:t>ostulato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55" b="1">
                <a:latin typeface="Arial"/>
                <a:cs typeface="Arial"/>
              </a:rPr>
              <a:t>Euclide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geometria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piana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asserisce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che:</a:t>
            </a:r>
            <a:endParaRPr sz="1200">
              <a:latin typeface="Tahoma"/>
              <a:cs typeface="Tahoma"/>
            </a:endParaRPr>
          </a:p>
          <a:p>
            <a:pPr marL="309880" marR="128270">
              <a:lnSpc>
                <a:spcPct val="100000"/>
              </a:lnSpc>
              <a:spcBef>
                <a:spcPts val="320"/>
              </a:spcBef>
            </a:pPr>
            <a:r>
              <a:rPr dirty="0" sz="1200" spc="-40" i="1">
                <a:latin typeface="Trebuchet MS"/>
                <a:cs typeface="Trebuchet MS"/>
              </a:rPr>
              <a:t>Dati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punto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ed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retta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114" i="1">
                <a:latin typeface="Trebuchet MS"/>
                <a:cs typeface="Trebuchet MS"/>
              </a:rPr>
              <a:t>er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190" i="1">
                <a:latin typeface="Trebuchet MS"/>
                <a:cs typeface="Trebuchet MS"/>
              </a:rPr>
              <a:t>P</a:t>
            </a:r>
            <a:r>
              <a:rPr dirty="0" sz="1200" spc="-120" i="1">
                <a:latin typeface="Trebuchet MS"/>
                <a:cs typeface="Trebuchet MS"/>
              </a:rPr>
              <a:t>,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-80" i="1">
                <a:latin typeface="Trebuchet MS"/>
                <a:cs typeface="Trebuchet MS"/>
              </a:rPr>
              <a:t> esiste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ed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unica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la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retta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120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passa</a:t>
            </a:r>
            <a:r>
              <a:rPr dirty="0" sz="1200" spc="-95" i="1">
                <a:latin typeface="Trebuchet MS"/>
                <a:cs typeface="Trebuchet MS"/>
              </a:rPr>
              <a:t>nte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114" i="1">
                <a:latin typeface="Trebuchet MS"/>
                <a:cs typeface="Trebuchet MS"/>
              </a:rPr>
              <a:t>er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105" i="1">
                <a:latin typeface="Trebuchet MS"/>
                <a:cs typeface="Trebuchet MS"/>
              </a:rPr>
              <a:t>a</a:t>
            </a:r>
            <a:r>
              <a:rPr dirty="0" sz="1200" spc="-100" i="1">
                <a:latin typeface="Trebuchet MS"/>
                <a:cs typeface="Trebuchet MS"/>
              </a:rPr>
              <a:t>rall</a:t>
            </a:r>
            <a:r>
              <a:rPr dirty="0" sz="1200" spc="-135" i="1">
                <a:latin typeface="Trebuchet MS"/>
                <a:cs typeface="Trebuchet MS"/>
              </a:rPr>
              <a:t>e</a:t>
            </a:r>
            <a:r>
              <a:rPr dirty="0" sz="1200" spc="-114" i="1">
                <a:latin typeface="Trebuchet MS"/>
                <a:cs typeface="Trebuchet MS"/>
              </a:rPr>
              <a:t>l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alla</a:t>
            </a:r>
            <a:r>
              <a:rPr dirty="0" sz="1200" spc="-6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retta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  <a:p>
            <a:pPr marL="12700" marR="358140">
              <a:lnSpc>
                <a:spcPct val="100000"/>
              </a:lnSpc>
              <a:spcBef>
                <a:spcPts val="600"/>
              </a:spcBef>
            </a:pPr>
            <a:r>
              <a:rPr dirty="0" sz="1200" spc="-15">
                <a:latin typeface="Tahoma"/>
                <a:cs typeface="Tahoma"/>
              </a:rPr>
              <a:t>Pr</a:t>
            </a:r>
            <a:r>
              <a:rPr dirty="0" sz="1200" spc="15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cedendo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assurdo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roveremo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transitiva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rallelismo.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12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Indice</a:t>
            </a:r>
          </a:p>
        </p:txBody>
      </p:sp>
      <p:sp>
        <p:nvSpPr>
          <p:cNvPr id="5" name="object 5"/>
          <p:cNvSpPr/>
          <p:nvPr/>
        </p:nvSpPr>
        <p:spPr>
          <a:xfrm>
            <a:off x="128426" y="1470933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4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426" y="208985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42824" y="1431896"/>
            <a:ext cx="1501775" cy="796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ecniche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25">
                <a:latin typeface="Tahoma"/>
                <a:cs typeface="Tahoma"/>
              </a:rPr>
              <a:t>Principio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induzione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0091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40813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458938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95561"/>
            <a:ext cx="50800" cy="5252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959061"/>
            <a:ext cx="50800" cy="4617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083480"/>
            <a:ext cx="4412615" cy="388620"/>
          </a:xfrm>
          <a:custGeom>
            <a:avLst/>
            <a:gdLst/>
            <a:ahLst/>
            <a:cxnLst/>
            <a:rect l="l" t="t" r="r" b="b"/>
            <a:pathLst>
              <a:path w="4412615" h="388619">
                <a:moveTo>
                  <a:pt x="4412325" y="0"/>
                </a:moveTo>
                <a:lnTo>
                  <a:pt x="0" y="0"/>
                </a:lnTo>
                <a:lnTo>
                  <a:pt x="0" y="337357"/>
                </a:lnTo>
                <a:lnTo>
                  <a:pt x="16636" y="374871"/>
                </a:lnTo>
                <a:lnTo>
                  <a:pt x="4361525" y="388158"/>
                </a:lnTo>
                <a:lnTo>
                  <a:pt x="4375768" y="386113"/>
                </a:lnTo>
                <a:lnTo>
                  <a:pt x="4406889" y="360154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46361"/>
            <a:ext cx="0" cy="494030"/>
          </a:xfrm>
          <a:custGeom>
            <a:avLst/>
            <a:gdLst/>
            <a:ahLst/>
            <a:cxnLst/>
            <a:rect l="l" t="t" r="r" b="b"/>
            <a:pathLst>
              <a:path w="0" h="494030">
                <a:moveTo>
                  <a:pt x="0" y="4935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336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209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082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892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1838" y="879888"/>
            <a:ext cx="4340860" cy="2160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6510" marR="6604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12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t</a:t>
            </a:r>
            <a:r>
              <a:rPr dirty="0" sz="1200" spc="114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tre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piano.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rallela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12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9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rallela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t</a:t>
            </a:r>
            <a:r>
              <a:rPr dirty="0" sz="1200" spc="114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rallele.</a:t>
            </a:r>
            <a:endParaRPr sz="1200">
              <a:latin typeface="Tahoma"/>
              <a:cs typeface="Tahoma"/>
            </a:endParaRPr>
          </a:p>
          <a:p>
            <a:pPr marL="16510" marR="5080">
              <a:lnSpc>
                <a:spcPct val="100000"/>
              </a:lnSpc>
              <a:spcBef>
                <a:spcPts val="985"/>
              </a:spcBef>
            </a:pPr>
            <a:r>
              <a:rPr dirty="0" sz="1200" spc="-40" b="1">
                <a:latin typeface="Arial"/>
                <a:cs typeface="Arial"/>
              </a:rPr>
              <a:t>Dimostrazione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40" b="1">
                <a:latin typeface="Arial"/>
                <a:cs typeface="Arial"/>
              </a:rPr>
              <a:t>er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75" b="1">
                <a:latin typeface="Arial"/>
                <a:cs typeface="Arial"/>
              </a:rPr>
              <a:t>assurdo.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145" b="1"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Assieme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all</a:t>
            </a:r>
            <a:r>
              <a:rPr dirty="0" sz="1200" spc="65">
                <a:latin typeface="Tahoma"/>
                <a:cs typeface="Tahoma"/>
              </a:rPr>
              <a:t>’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rallela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12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120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rallela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sup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assurdo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t</a:t>
            </a:r>
            <a:r>
              <a:rPr dirty="0" sz="1200" spc="114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non siano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rallele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ro.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Ci</a:t>
            </a:r>
            <a:r>
              <a:rPr dirty="0" sz="1200" spc="-660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significa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t</a:t>
            </a:r>
            <a:r>
              <a:rPr dirty="0" sz="1200" spc="105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incontrano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almeno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chiamiamolo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9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Siccome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9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rallela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12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non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contenere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19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3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Riass</a:t>
            </a:r>
            <a:r>
              <a:rPr dirty="0" sz="1200" spc="-105">
                <a:latin typeface="Tahoma"/>
                <a:cs typeface="Tahoma"/>
              </a:rPr>
              <a:t>um</a:t>
            </a:r>
            <a:r>
              <a:rPr dirty="0" sz="1200" spc="-85">
                <a:latin typeface="Tahoma"/>
                <a:cs typeface="Tahoma"/>
              </a:rPr>
              <a:t>e</a:t>
            </a:r>
            <a:r>
              <a:rPr dirty="0" sz="1200" spc="-65">
                <a:latin typeface="Tahoma"/>
                <a:cs typeface="Tahoma"/>
              </a:rPr>
              <a:t>ndo,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trovato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retta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passa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rallela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50" i="1">
                <a:latin typeface="Trebuchet MS"/>
                <a:cs typeface="Trebuchet MS"/>
              </a:rPr>
              <a:t>s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Similmente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t</a:t>
            </a:r>
            <a:r>
              <a:rPr dirty="0" sz="1200" spc="114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passa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endParaRPr sz="1200">
              <a:latin typeface="Tahoma"/>
              <a:cs typeface="Tahoma"/>
            </a:endParaRPr>
          </a:p>
          <a:p>
            <a:pPr marL="16510" marR="5080" indent="-4445">
              <a:lnSpc>
                <a:spcPct val="100000"/>
              </a:lnSpc>
              <a:spcBef>
                <a:spcPts val="5"/>
              </a:spcBef>
              <a:tabLst>
                <a:tab pos="3988435" algn="l"/>
              </a:tabLst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rallela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50" i="1">
                <a:latin typeface="Trebuchet MS"/>
                <a:cs typeface="Trebuchet MS"/>
              </a:rPr>
              <a:t>s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contr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ddice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50">
                <a:latin typeface="Tahoma"/>
                <a:cs typeface="Tahoma"/>
              </a:rPr>
              <a:t>V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ostulato,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oic</a:t>
            </a:r>
            <a:r>
              <a:rPr dirty="0" sz="1200" spc="-9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trovato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distinte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t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rallele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9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pass</a:t>
            </a:r>
            <a:r>
              <a:rPr dirty="0" sz="1200" spc="-35">
                <a:latin typeface="Tahoma"/>
                <a:cs typeface="Tahoma"/>
              </a:rPr>
              <a:t>anti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19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15" b="1">
                <a:latin typeface="Arial"/>
                <a:cs typeface="Arial"/>
              </a:rPr>
              <a:t>QED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13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85"/>
              <a:t>un</a:t>
            </a:r>
            <a:r>
              <a:rPr dirty="0" spc="155"/>
              <a:t> </a:t>
            </a:r>
            <a:r>
              <a:rPr dirty="0" spc="-20"/>
              <a:t>te</a:t>
            </a:r>
            <a:r>
              <a:rPr dirty="0" spc="-80"/>
              <a:t>o</a:t>
            </a:r>
            <a:r>
              <a:rPr dirty="0" spc="-45"/>
              <a:t>rema</a:t>
            </a:r>
          </a:p>
        </p:txBody>
      </p:sp>
      <p:sp>
        <p:nvSpPr>
          <p:cNvPr id="6" name="object 6"/>
          <p:cNvSpPr/>
          <p:nvPr/>
        </p:nvSpPr>
        <p:spPr>
          <a:xfrm>
            <a:off x="2083561" y="153529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742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22372" y="153529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76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83561" y="3060331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76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61399" y="3060331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742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66" y="635314"/>
            <a:ext cx="4336415" cy="266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te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85">
                <a:latin typeface="Tahoma"/>
                <a:cs typeface="Tahoma"/>
              </a:rPr>
              <a:t>rema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8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250" i="1">
                <a:latin typeface="Trebuchet MS"/>
                <a:cs typeface="Trebuchet MS"/>
              </a:rPr>
              <a:t>T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1200" spc="-30">
                <a:latin typeface="Tahoma"/>
                <a:cs typeface="Tahoma"/>
              </a:rPr>
              <a:t>l’unica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impli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z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automaticamente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te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85">
                <a:latin typeface="Tahoma"/>
                <a:cs typeface="Tahoma"/>
              </a:rPr>
              <a:t>rema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45" b="1">
                <a:latin typeface="Arial"/>
                <a:cs typeface="Arial"/>
              </a:rPr>
              <a:t>contronominale</a:t>
            </a:r>
            <a:r>
              <a:rPr dirty="0" sz="1200" spc="4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latin typeface="Arial"/>
                <a:cs typeface="Arial"/>
              </a:rPr>
              <a:t>contrap</a:t>
            </a:r>
            <a:r>
              <a:rPr dirty="0" sz="1200" spc="-25" b="1">
                <a:latin typeface="Arial"/>
                <a:cs typeface="Arial"/>
              </a:rPr>
              <a:t>p</a:t>
            </a:r>
            <a:r>
              <a:rPr dirty="0" sz="1200" spc="-65" b="1">
                <a:latin typeface="Arial"/>
                <a:cs typeface="Arial"/>
              </a:rPr>
              <a:t>osto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40"/>
              </a:spcBef>
            </a:pP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spc="8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-204" i="1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40"/>
              </a:spcBef>
            </a:pPr>
            <a:r>
              <a:rPr dirty="0" sz="1200" spc="-30">
                <a:latin typeface="Tahoma"/>
                <a:cs typeface="Tahoma"/>
              </a:rPr>
              <a:t>Nulla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ri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te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85">
                <a:latin typeface="Tahoma"/>
                <a:cs typeface="Tahoma"/>
              </a:rPr>
              <a:t>rema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inverso</a:t>
            </a:r>
            <a:r>
              <a:rPr dirty="0" sz="1200" spc="3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reci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45" b="1">
                <a:latin typeface="Arial"/>
                <a:cs typeface="Arial"/>
              </a:rPr>
              <a:t>r</a:t>
            </a:r>
            <a:r>
              <a:rPr dirty="0" sz="1200" spc="-35" b="1">
                <a:latin typeface="Arial"/>
                <a:cs typeface="Arial"/>
              </a:rPr>
              <a:t>o</a:t>
            </a:r>
            <a:r>
              <a:rPr dirty="0" sz="1200" spc="-85" b="1">
                <a:latin typeface="Arial"/>
                <a:cs typeface="Arial"/>
              </a:rPr>
              <a:t>co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40"/>
              </a:spcBef>
            </a:pP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spc="8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-204" i="1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139700">
              <a:lnSpc>
                <a:spcPct val="100000"/>
              </a:lnSpc>
              <a:spcBef>
                <a:spcPts val="840"/>
              </a:spcBef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sep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65">
                <a:latin typeface="Tahoma"/>
                <a:cs typeface="Tahoma"/>
              </a:rPr>
              <a:t>ratamente: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discendere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8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95" i="1">
                <a:latin typeface="Trebuchet MS"/>
                <a:cs typeface="Trebuchet MS"/>
              </a:rPr>
              <a:t>T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-17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immediatamente.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2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te</a:t>
            </a:r>
            <a:r>
              <a:rPr dirty="0" sz="1200" spc="-135" i="1">
                <a:latin typeface="Trebuchet MS"/>
                <a:cs typeface="Trebuchet MS"/>
              </a:rPr>
              <a:t>o</a:t>
            </a:r>
            <a:r>
              <a:rPr dirty="0" sz="1200" spc="-100" i="1">
                <a:latin typeface="Trebuchet MS"/>
                <a:cs typeface="Trebuchet MS"/>
              </a:rPr>
              <a:t>rema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contr</a:t>
            </a:r>
            <a:r>
              <a:rPr dirty="0" sz="1200" spc="-110" i="1">
                <a:latin typeface="Trebuchet MS"/>
                <a:cs typeface="Trebuchet MS"/>
              </a:rPr>
              <a:t>a</a:t>
            </a:r>
            <a:r>
              <a:rPr dirty="0" sz="1200" spc="-90" i="1">
                <a:latin typeface="Trebuchet MS"/>
                <a:cs typeface="Trebuchet MS"/>
              </a:rPr>
              <a:t>rio</a:t>
            </a:r>
            <a:endParaRPr sz="12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840"/>
              </a:spcBef>
            </a:pPr>
            <a:r>
              <a:rPr dirty="0" sz="1200" spc="-20" i="1">
                <a:latin typeface="Trebuchet MS"/>
                <a:cs typeface="Trebuchet MS"/>
              </a:rPr>
              <a:t>I</a:t>
            </a:r>
            <a:r>
              <a:rPr dirty="0" sz="1200" spc="8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250" i="1">
                <a:latin typeface="Trebuchet MS"/>
                <a:cs typeface="Trebuchet MS"/>
              </a:rPr>
              <a:t>T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14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85"/>
              <a:t>un</a:t>
            </a:r>
            <a:r>
              <a:rPr dirty="0" spc="155"/>
              <a:t> </a:t>
            </a:r>
            <a:r>
              <a:rPr dirty="0" spc="-20"/>
              <a:t>te</a:t>
            </a:r>
            <a:r>
              <a:rPr dirty="0" spc="-80"/>
              <a:t>o</a:t>
            </a:r>
            <a:r>
              <a:rPr dirty="0" spc="-45"/>
              <a:t>rema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83994"/>
            <a:ext cx="4039235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noto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l’implicazione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70" i="1">
                <a:latin typeface="Trebuchet MS"/>
                <a:cs typeface="Trebuchet MS"/>
              </a:rPr>
              <a:t>oligono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quadrato,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-1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70" i="1">
                <a:latin typeface="Trebuchet MS"/>
                <a:cs typeface="Trebuchet MS"/>
              </a:rPr>
              <a:t>oligono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regol</a:t>
            </a:r>
            <a:r>
              <a:rPr dirty="0" sz="1200" spc="-130" i="1">
                <a:latin typeface="Trebuchet MS"/>
                <a:cs typeface="Trebuchet MS"/>
              </a:rPr>
              <a:t>a</a:t>
            </a:r>
            <a:r>
              <a:rPr dirty="0" sz="1200" spc="-120" i="1">
                <a:latin typeface="Trebuchet MS"/>
                <a:cs typeface="Trebuchet MS"/>
              </a:rPr>
              <a:t>re.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85"/>
              <a:t>un</a:t>
            </a:r>
            <a:r>
              <a:rPr dirty="0" spc="155"/>
              <a:t> </a:t>
            </a:r>
            <a:r>
              <a:rPr dirty="0" spc="-20"/>
              <a:t>te</a:t>
            </a:r>
            <a:r>
              <a:rPr dirty="0" spc="-80"/>
              <a:t>o</a:t>
            </a:r>
            <a:r>
              <a:rPr dirty="0" spc="-45"/>
              <a:t>rema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83994"/>
            <a:ext cx="4039235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noto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l’implicazione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70" i="1">
                <a:latin typeface="Trebuchet MS"/>
                <a:cs typeface="Trebuchet MS"/>
              </a:rPr>
              <a:t>oligono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quadrato,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-1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70" i="1">
                <a:latin typeface="Trebuchet MS"/>
                <a:cs typeface="Trebuchet MS"/>
              </a:rPr>
              <a:t>oligono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regol</a:t>
            </a:r>
            <a:r>
              <a:rPr dirty="0" sz="1200" spc="-130" i="1">
                <a:latin typeface="Trebuchet MS"/>
                <a:cs typeface="Trebuchet MS"/>
              </a:rPr>
              <a:t>a</a:t>
            </a:r>
            <a:r>
              <a:rPr dirty="0" sz="1200" spc="-120" i="1">
                <a:latin typeface="Trebuchet MS"/>
                <a:cs typeface="Trebuchet MS"/>
              </a:rPr>
              <a:t>re.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85"/>
              <a:t>un</a:t>
            </a:r>
            <a:r>
              <a:rPr dirty="0" spc="155"/>
              <a:t> </a:t>
            </a:r>
            <a:r>
              <a:rPr dirty="0" spc="-20"/>
              <a:t>te</a:t>
            </a:r>
            <a:r>
              <a:rPr dirty="0" spc="-80"/>
              <a:t>o</a:t>
            </a:r>
            <a:r>
              <a:rPr dirty="0" spc="-45"/>
              <a:t>rema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noto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l’implicazione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p</a:t>
            </a:r>
            <a:r>
              <a:rPr dirty="0" spc="-70" i="1">
                <a:latin typeface="Trebuchet MS"/>
                <a:cs typeface="Trebuchet MS"/>
              </a:rPr>
              <a:t>oligono</a:t>
            </a:r>
            <a:r>
              <a:rPr dirty="0" spc="-20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quadrato,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-1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p</a:t>
            </a:r>
            <a:r>
              <a:rPr dirty="0" spc="-70" i="1">
                <a:latin typeface="Trebuchet MS"/>
                <a:cs typeface="Trebuchet MS"/>
              </a:rPr>
              <a:t>oligono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regol</a:t>
            </a:r>
            <a:r>
              <a:rPr dirty="0" spc="-130" i="1">
                <a:latin typeface="Trebuchet MS"/>
                <a:cs typeface="Trebuchet MS"/>
              </a:rPr>
              <a:t>a</a:t>
            </a:r>
            <a:r>
              <a:rPr dirty="0" spc="-120" i="1">
                <a:latin typeface="Trebuchet MS"/>
                <a:cs typeface="Trebuchet MS"/>
              </a:rPr>
              <a:t>re.</a:t>
            </a: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pc="-65">
                <a:latin typeface="Tahoma"/>
                <a:cs typeface="Tahoma"/>
              </a:rPr>
              <a:t>Il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20" b="1">
                <a:latin typeface="Arial"/>
                <a:cs typeface="Arial"/>
              </a:rPr>
              <a:t>te</a:t>
            </a:r>
            <a:r>
              <a:rPr dirty="0" spc="-65" b="1">
                <a:latin typeface="Arial"/>
                <a:cs typeface="Arial"/>
              </a:rPr>
              <a:t>o</a:t>
            </a:r>
            <a:r>
              <a:rPr dirty="0" spc="-45" b="1">
                <a:latin typeface="Arial"/>
                <a:cs typeface="Arial"/>
              </a:rPr>
              <a:t>rema</a:t>
            </a:r>
            <a:r>
              <a:rPr dirty="0" spc="105" b="1">
                <a:latin typeface="Arial"/>
                <a:cs typeface="Arial"/>
              </a:rPr>
              <a:t> </a:t>
            </a:r>
            <a:r>
              <a:rPr dirty="0" spc="-75" b="1">
                <a:latin typeface="Arial"/>
                <a:cs typeface="Arial"/>
              </a:rPr>
              <a:t>inverso</a:t>
            </a:r>
            <a:r>
              <a:rPr dirty="0" spc="50" b="1">
                <a:latin typeface="Arial"/>
                <a:cs typeface="Arial"/>
              </a:rPr>
              <a:t> </a:t>
            </a:r>
            <a:r>
              <a:rPr dirty="0" spc="-50">
                <a:latin typeface="Tahoma"/>
                <a:cs typeface="Tahoma"/>
              </a:rPr>
              <a:t>stabilisce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che</a:t>
            </a:r>
          </a:p>
          <a:p>
            <a:pPr marL="309880">
              <a:lnSpc>
                <a:spcPct val="100000"/>
              </a:lnSpc>
              <a:spcBef>
                <a:spcPts val="85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p</a:t>
            </a:r>
            <a:r>
              <a:rPr dirty="0" spc="-70" i="1">
                <a:latin typeface="Trebuchet MS"/>
                <a:cs typeface="Trebuchet MS"/>
              </a:rPr>
              <a:t>oligono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regol</a:t>
            </a:r>
            <a:r>
              <a:rPr dirty="0" spc="-130" i="1">
                <a:latin typeface="Trebuchet MS"/>
                <a:cs typeface="Trebuchet MS"/>
              </a:rPr>
              <a:t>a</a:t>
            </a:r>
            <a:r>
              <a:rPr dirty="0" spc="-120" i="1">
                <a:latin typeface="Trebuchet MS"/>
                <a:cs typeface="Trebuchet MS"/>
              </a:rPr>
              <a:t>re,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esso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quadrato.</a:t>
            </a:r>
          </a:p>
          <a:p>
            <a:pPr marL="12700" marR="40005">
              <a:lnSpc>
                <a:spcPct val="100000"/>
              </a:lnSpc>
              <a:spcBef>
                <a:spcPts val="550"/>
              </a:spcBef>
            </a:pPr>
            <a:r>
              <a:rPr dirty="0" spc="-60">
                <a:latin typeface="Tahoma"/>
                <a:cs typeface="Tahoma"/>
              </a:rPr>
              <a:t>Questo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0">
                <a:latin typeface="Tahoma"/>
                <a:cs typeface="Tahoma"/>
              </a:rPr>
              <a:t>ovviamente</a:t>
            </a:r>
            <a:r>
              <a:rPr dirty="0" spc="-20">
                <a:latin typeface="Tahoma"/>
                <a:cs typeface="Tahoma"/>
              </a:rPr>
              <a:t> </a:t>
            </a:r>
            <a:r>
              <a:rPr dirty="0" spc="-630">
                <a:latin typeface="Tahoma"/>
                <a:cs typeface="Tahoma"/>
              </a:rPr>
              <a:t>`</a:t>
            </a:r>
            <a:r>
              <a:rPr dirty="0" spc="-114">
                <a:latin typeface="Tahoma"/>
                <a:cs typeface="Tahoma"/>
              </a:rPr>
              <a:t>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55">
                <a:latin typeface="Tahoma"/>
                <a:cs typeface="Tahoma"/>
              </a:rPr>
              <a:t>falso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in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generale.</a:t>
            </a:r>
            <a:r>
              <a:rPr dirty="0" spc="140">
                <a:latin typeface="Tahoma"/>
                <a:cs typeface="Tahoma"/>
              </a:rPr>
              <a:t> </a:t>
            </a:r>
            <a:r>
              <a:rPr dirty="0" spc="-130">
                <a:latin typeface="Tahoma"/>
                <a:cs typeface="Tahoma"/>
              </a:rPr>
              <a:t>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triangoli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equilateri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ad</a:t>
            </a:r>
            <a:r>
              <a:rPr dirty="0" spc="-4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esempio,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non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sono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dei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50">
                <a:latin typeface="Tahoma"/>
                <a:cs typeface="Tahoma"/>
              </a:rPr>
              <a:t>quadrati,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5">
                <a:latin typeface="Tahoma"/>
                <a:cs typeface="Tahoma"/>
              </a:rPr>
              <a:t>ma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sono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comunque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dei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p</a:t>
            </a:r>
            <a:r>
              <a:rPr dirty="0" spc="-45">
                <a:latin typeface="Tahoma"/>
                <a:cs typeface="Tahoma"/>
              </a:rPr>
              <a:t>oligoni</a:t>
            </a:r>
            <a:r>
              <a:rPr dirty="0" spc="-35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regol</a:t>
            </a:r>
            <a:r>
              <a:rPr dirty="0" spc="-114">
                <a:latin typeface="Tahoma"/>
                <a:cs typeface="Tahoma"/>
              </a:rPr>
              <a:t>a</a:t>
            </a:r>
            <a:r>
              <a:rPr dirty="0" spc="-20">
                <a:latin typeface="Tahoma"/>
                <a:cs typeface="Tahoma"/>
              </a:rPr>
              <a:t>ri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con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tre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20">
                <a:latin typeface="Tahoma"/>
                <a:cs typeface="Tahoma"/>
              </a:rPr>
              <a:t>lati.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85"/>
              <a:t>un</a:t>
            </a:r>
            <a:r>
              <a:rPr dirty="0" spc="155"/>
              <a:t> </a:t>
            </a:r>
            <a:r>
              <a:rPr dirty="0" spc="-20"/>
              <a:t>te</a:t>
            </a:r>
            <a:r>
              <a:rPr dirty="0" spc="-80"/>
              <a:t>o</a:t>
            </a:r>
            <a:r>
              <a:rPr dirty="0" spc="-45"/>
              <a:t>rema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noto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l’implicazione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p</a:t>
            </a:r>
            <a:r>
              <a:rPr dirty="0" spc="-70" i="1">
                <a:latin typeface="Trebuchet MS"/>
                <a:cs typeface="Trebuchet MS"/>
              </a:rPr>
              <a:t>oligono</a:t>
            </a:r>
            <a:r>
              <a:rPr dirty="0" spc="-20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quadrato,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-1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p</a:t>
            </a:r>
            <a:r>
              <a:rPr dirty="0" spc="-70" i="1">
                <a:latin typeface="Trebuchet MS"/>
                <a:cs typeface="Trebuchet MS"/>
              </a:rPr>
              <a:t>oligono</a:t>
            </a:r>
            <a:r>
              <a:rPr dirty="0" spc="1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regol</a:t>
            </a:r>
            <a:r>
              <a:rPr dirty="0" spc="-130" i="1">
                <a:latin typeface="Trebuchet MS"/>
                <a:cs typeface="Trebuchet MS"/>
              </a:rPr>
              <a:t>a</a:t>
            </a:r>
            <a:r>
              <a:rPr dirty="0" spc="-120" i="1">
                <a:latin typeface="Trebuchet MS"/>
                <a:cs typeface="Trebuchet MS"/>
              </a:rPr>
              <a:t>re.</a:t>
            </a: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pc="-65">
                <a:latin typeface="Tahoma"/>
                <a:cs typeface="Tahoma"/>
              </a:rPr>
              <a:t>Il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20" b="1">
                <a:latin typeface="Arial"/>
                <a:cs typeface="Arial"/>
              </a:rPr>
              <a:t>te</a:t>
            </a:r>
            <a:r>
              <a:rPr dirty="0" spc="-65" b="1">
                <a:latin typeface="Arial"/>
                <a:cs typeface="Arial"/>
              </a:rPr>
              <a:t>o</a:t>
            </a:r>
            <a:r>
              <a:rPr dirty="0" spc="-45" b="1">
                <a:latin typeface="Arial"/>
                <a:cs typeface="Arial"/>
              </a:rPr>
              <a:t>rema</a:t>
            </a:r>
            <a:r>
              <a:rPr dirty="0" spc="105" b="1">
                <a:latin typeface="Arial"/>
                <a:cs typeface="Arial"/>
              </a:rPr>
              <a:t> </a:t>
            </a:r>
            <a:r>
              <a:rPr dirty="0" spc="-75" b="1">
                <a:latin typeface="Arial"/>
                <a:cs typeface="Arial"/>
              </a:rPr>
              <a:t>inverso</a:t>
            </a:r>
            <a:r>
              <a:rPr dirty="0" spc="50" b="1">
                <a:latin typeface="Arial"/>
                <a:cs typeface="Arial"/>
              </a:rPr>
              <a:t> </a:t>
            </a:r>
            <a:r>
              <a:rPr dirty="0" spc="-50">
                <a:latin typeface="Tahoma"/>
                <a:cs typeface="Tahoma"/>
              </a:rPr>
              <a:t>stabilisce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che</a:t>
            </a:r>
          </a:p>
          <a:p>
            <a:pPr marL="309880">
              <a:lnSpc>
                <a:spcPct val="100000"/>
              </a:lnSpc>
              <a:spcBef>
                <a:spcPts val="85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p</a:t>
            </a:r>
            <a:r>
              <a:rPr dirty="0" spc="-70" i="1">
                <a:latin typeface="Trebuchet MS"/>
                <a:cs typeface="Trebuchet MS"/>
              </a:rPr>
              <a:t>oligono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regol</a:t>
            </a:r>
            <a:r>
              <a:rPr dirty="0" spc="-130" i="1">
                <a:latin typeface="Trebuchet MS"/>
                <a:cs typeface="Trebuchet MS"/>
              </a:rPr>
              <a:t>a</a:t>
            </a:r>
            <a:r>
              <a:rPr dirty="0" spc="-120" i="1">
                <a:latin typeface="Trebuchet MS"/>
                <a:cs typeface="Trebuchet MS"/>
              </a:rPr>
              <a:t>re,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esso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quadrato.</a:t>
            </a:r>
          </a:p>
          <a:p>
            <a:pPr marL="12700" marR="40005">
              <a:lnSpc>
                <a:spcPct val="100000"/>
              </a:lnSpc>
              <a:spcBef>
                <a:spcPts val="550"/>
              </a:spcBef>
            </a:pPr>
            <a:r>
              <a:rPr dirty="0" spc="-60">
                <a:latin typeface="Tahoma"/>
                <a:cs typeface="Tahoma"/>
              </a:rPr>
              <a:t>Questo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0">
                <a:latin typeface="Tahoma"/>
                <a:cs typeface="Tahoma"/>
              </a:rPr>
              <a:t>ovviamente</a:t>
            </a:r>
            <a:r>
              <a:rPr dirty="0" spc="-20">
                <a:latin typeface="Tahoma"/>
                <a:cs typeface="Tahoma"/>
              </a:rPr>
              <a:t> </a:t>
            </a:r>
            <a:r>
              <a:rPr dirty="0" spc="-630">
                <a:latin typeface="Tahoma"/>
                <a:cs typeface="Tahoma"/>
              </a:rPr>
              <a:t>`</a:t>
            </a:r>
            <a:r>
              <a:rPr dirty="0" spc="-114">
                <a:latin typeface="Tahoma"/>
                <a:cs typeface="Tahoma"/>
              </a:rPr>
              <a:t>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55">
                <a:latin typeface="Tahoma"/>
                <a:cs typeface="Tahoma"/>
              </a:rPr>
              <a:t>falso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in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generale.</a:t>
            </a:r>
            <a:r>
              <a:rPr dirty="0" spc="140">
                <a:latin typeface="Tahoma"/>
                <a:cs typeface="Tahoma"/>
              </a:rPr>
              <a:t> </a:t>
            </a:r>
            <a:r>
              <a:rPr dirty="0" spc="-130">
                <a:latin typeface="Tahoma"/>
                <a:cs typeface="Tahoma"/>
              </a:rPr>
              <a:t>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triangoli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equilateri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ad</a:t>
            </a:r>
            <a:r>
              <a:rPr dirty="0" spc="-4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esempio,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non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sono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dei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50">
                <a:latin typeface="Tahoma"/>
                <a:cs typeface="Tahoma"/>
              </a:rPr>
              <a:t>quadrati,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5">
                <a:latin typeface="Tahoma"/>
                <a:cs typeface="Tahoma"/>
              </a:rPr>
              <a:t>ma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sono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comunque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dei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p</a:t>
            </a:r>
            <a:r>
              <a:rPr dirty="0" spc="-45">
                <a:latin typeface="Tahoma"/>
                <a:cs typeface="Tahoma"/>
              </a:rPr>
              <a:t>oligoni</a:t>
            </a:r>
            <a:r>
              <a:rPr dirty="0" spc="-35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regol</a:t>
            </a:r>
            <a:r>
              <a:rPr dirty="0" spc="-114">
                <a:latin typeface="Tahoma"/>
                <a:cs typeface="Tahoma"/>
              </a:rPr>
              <a:t>a</a:t>
            </a:r>
            <a:r>
              <a:rPr dirty="0" spc="-20">
                <a:latin typeface="Tahoma"/>
                <a:cs typeface="Tahoma"/>
              </a:rPr>
              <a:t>ri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con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tre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20">
                <a:latin typeface="Tahoma"/>
                <a:cs typeface="Tahoma"/>
              </a:rPr>
              <a:t>lati.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85"/>
              <a:t>un</a:t>
            </a:r>
            <a:r>
              <a:rPr dirty="0" spc="155"/>
              <a:t> </a:t>
            </a:r>
            <a:r>
              <a:rPr dirty="0" spc="-20"/>
              <a:t>te</a:t>
            </a:r>
            <a:r>
              <a:rPr dirty="0" spc="-80"/>
              <a:t>o</a:t>
            </a:r>
            <a:r>
              <a:rPr dirty="0" spc="-45"/>
              <a:t>rema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83994"/>
            <a:ext cx="4179570" cy="2503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noto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l’implicazione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70" i="1">
                <a:latin typeface="Trebuchet MS"/>
                <a:cs typeface="Trebuchet MS"/>
              </a:rPr>
              <a:t>oligono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quadrato,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-1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70" i="1">
                <a:latin typeface="Trebuchet MS"/>
                <a:cs typeface="Trebuchet MS"/>
              </a:rPr>
              <a:t>oligono</a:t>
            </a:r>
            <a:r>
              <a:rPr dirty="0" sz="1200" spc="1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regol</a:t>
            </a:r>
            <a:r>
              <a:rPr dirty="0" sz="1200" spc="-130" i="1">
                <a:latin typeface="Trebuchet MS"/>
                <a:cs typeface="Trebuchet MS"/>
              </a:rPr>
              <a:t>a</a:t>
            </a:r>
            <a:r>
              <a:rPr dirty="0" sz="1200" spc="-120" i="1">
                <a:latin typeface="Trebuchet MS"/>
                <a:cs typeface="Trebuchet MS"/>
              </a:rPr>
              <a:t>re.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b="1">
                <a:latin typeface="Arial"/>
                <a:cs typeface="Arial"/>
              </a:rPr>
              <a:t>te</a:t>
            </a:r>
            <a:r>
              <a:rPr dirty="0" sz="1200" spc="-65" b="1">
                <a:latin typeface="Arial"/>
                <a:cs typeface="Arial"/>
              </a:rPr>
              <a:t>o</a:t>
            </a:r>
            <a:r>
              <a:rPr dirty="0" sz="1200" spc="-45" b="1">
                <a:latin typeface="Arial"/>
                <a:cs typeface="Arial"/>
              </a:rPr>
              <a:t>rema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75" b="1">
                <a:latin typeface="Arial"/>
                <a:cs typeface="Arial"/>
              </a:rPr>
              <a:t>inverso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50">
                <a:latin typeface="Tahoma"/>
                <a:cs typeface="Tahoma"/>
              </a:rPr>
              <a:t>stabilisce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85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70" i="1">
                <a:latin typeface="Trebuchet MS"/>
                <a:cs typeface="Trebuchet MS"/>
              </a:rPr>
              <a:t>oligono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regol</a:t>
            </a:r>
            <a:r>
              <a:rPr dirty="0" sz="1200" spc="-130" i="1">
                <a:latin typeface="Trebuchet MS"/>
                <a:cs typeface="Trebuchet MS"/>
              </a:rPr>
              <a:t>a</a:t>
            </a:r>
            <a:r>
              <a:rPr dirty="0" sz="1200" spc="-120" i="1">
                <a:latin typeface="Trebuchet MS"/>
                <a:cs typeface="Trebuchet MS"/>
              </a:rPr>
              <a:t>re,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esso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quadrato.</a:t>
            </a:r>
            <a:endParaRPr sz="1200">
              <a:latin typeface="Trebuchet MS"/>
              <a:cs typeface="Trebuchet MS"/>
            </a:endParaRPr>
          </a:p>
          <a:p>
            <a:pPr marL="12700" marR="179705">
              <a:lnSpc>
                <a:spcPct val="100000"/>
              </a:lnSpc>
              <a:spcBef>
                <a:spcPts val="550"/>
              </a:spcBef>
            </a:pPr>
            <a:r>
              <a:rPr dirty="0" sz="1200" spc="-6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ovviamente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generale.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triangoli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equilateri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comunque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oligoni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regol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lati.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b="1">
                <a:latin typeface="Arial"/>
                <a:cs typeface="Arial"/>
              </a:rPr>
              <a:t>te</a:t>
            </a:r>
            <a:r>
              <a:rPr dirty="0" sz="1200" spc="-65" b="1">
                <a:latin typeface="Arial"/>
                <a:cs typeface="Arial"/>
              </a:rPr>
              <a:t>o</a:t>
            </a:r>
            <a:r>
              <a:rPr dirty="0" sz="1200" spc="-45" b="1">
                <a:latin typeface="Arial"/>
                <a:cs typeface="Arial"/>
              </a:rPr>
              <a:t>rema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40" b="1">
                <a:latin typeface="Arial"/>
                <a:cs typeface="Arial"/>
              </a:rPr>
              <a:t>contr</a:t>
            </a:r>
            <a:r>
              <a:rPr dirty="0" sz="1200" spc="-80" b="1">
                <a:latin typeface="Arial"/>
                <a:cs typeface="Arial"/>
              </a:rPr>
              <a:t>a</a:t>
            </a:r>
            <a:r>
              <a:rPr dirty="0" sz="1200" spc="-50" b="1">
                <a:latin typeface="Arial"/>
                <a:cs typeface="Arial"/>
              </a:rPr>
              <a:t>rio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ass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55">
                <a:latin typeface="Tahoma"/>
                <a:cs typeface="Tahoma"/>
              </a:rPr>
              <a:t>risce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309880" marR="152400">
              <a:lnSpc>
                <a:spcPct val="100000"/>
              </a:lnSpc>
              <a:spcBef>
                <a:spcPts val="85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70" i="1">
                <a:latin typeface="Trebuchet MS"/>
                <a:cs typeface="Trebuchet MS"/>
              </a:rPr>
              <a:t>oligono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quadrato,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70" i="1">
                <a:latin typeface="Trebuchet MS"/>
                <a:cs typeface="Trebuchet MS"/>
              </a:rPr>
              <a:t>oligono</a:t>
            </a:r>
            <a:r>
              <a:rPr dirty="0" sz="1200" spc="-4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regol</a:t>
            </a:r>
            <a:r>
              <a:rPr dirty="0" sz="1200" spc="-130" i="1">
                <a:latin typeface="Trebuchet MS"/>
                <a:cs typeface="Trebuchet MS"/>
              </a:rPr>
              <a:t>a</a:t>
            </a:r>
            <a:r>
              <a:rPr dirty="0" sz="1200" spc="-120" i="1">
                <a:latin typeface="Trebuchet MS"/>
                <a:cs typeface="Trebuchet MS"/>
              </a:rPr>
              <a:t>re.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550"/>
              </a:spcBef>
            </a:pPr>
            <a:r>
              <a:rPr dirty="0" sz="1200" spc="-55">
                <a:latin typeface="Tahoma"/>
                <a:cs typeface="Tahoma"/>
              </a:rPr>
              <a:t>Anche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asserzione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entagoni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regol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oligoni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regol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Principio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55"/>
              <a:t>Induzione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80436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07614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26943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699000"/>
            <a:ext cx="50800" cy="138984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762501"/>
            <a:ext cx="50800" cy="13263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886919"/>
            <a:ext cx="4412615" cy="1252855"/>
          </a:xfrm>
          <a:custGeom>
            <a:avLst/>
            <a:gdLst/>
            <a:ahLst/>
            <a:cxnLst/>
            <a:rect l="l" t="t" r="r" b="b"/>
            <a:pathLst>
              <a:path w="4412615" h="1252855">
                <a:moveTo>
                  <a:pt x="4412325" y="0"/>
                </a:moveTo>
                <a:lnTo>
                  <a:pt x="0" y="0"/>
                </a:lnTo>
                <a:lnTo>
                  <a:pt x="0" y="1201923"/>
                </a:lnTo>
                <a:lnTo>
                  <a:pt x="16636" y="1239437"/>
                </a:lnTo>
                <a:lnTo>
                  <a:pt x="4361525" y="1252723"/>
                </a:lnTo>
                <a:lnTo>
                  <a:pt x="4375768" y="1250678"/>
                </a:lnTo>
                <a:lnTo>
                  <a:pt x="4406889" y="1224720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749801"/>
            <a:ext cx="0" cy="1358265"/>
          </a:xfrm>
          <a:custGeom>
            <a:avLst/>
            <a:gdLst/>
            <a:ahLst/>
            <a:cxnLst/>
            <a:rect l="l" t="t" r="r" b="b"/>
            <a:pathLst>
              <a:path w="0" h="1358264">
                <a:moveTo>
                  <a:pt x="0" y="135809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7371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7244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7117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6926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705609"/>
            <a:ext cx="4244340" cy="1610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vuole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utilizzata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volte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ecifica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tecnica,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55" b="1">
                <a:latin typeface="Arial"/>
                <a:cs typeface="Arial"/>
              </a:rPr>
              <a:t>rincipio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induzion</a:t>
            </a:r>
            <a:r>
              <a:rPr dirty="0" sz="1200" spc="-65" b="1">
                <a:latin typeface="Arial"/>
                <a:cs typeface="Arial"/>
              </a:rPr>
              <a:t>e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passi: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base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dell’induzione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75" i="1">
                <a:latin typeface="Trebuchet MS"/>
                <a:cs typeface="Trebuchet MS"/>
              </a:rPr>
              <a:t>ndut</a:t>
            </a:r>
            <a:r>
              <a:rPr dirty="0" sz="1200" spc="-70" i="1">
                <a:latin typeface="Trebuchet MS"/>
                <a:cs typeface="Trebuchet MS"/>
              </a:rPr>
              <a:t>t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65" i="1">
                <a:latin typeface="Trebuchet MS"/>
                <a:cs typeface="Trebuchet MS"/>
              </a:rPr>
              <a:t>vo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rmalmente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scrive: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200" spc="-75" b="1">
                <a:solidFill>
                  <a:srgbClr val="3333B2"/>
                </a:solidFill>
                <a:latin typeface="Arial"/>
                <a:cs typeface="Arial"/>
              </a:rPr>
              <a:t>Assioma</a:t>
            </a:r>
            <a:endParaRPr sz="1200">
              <a:latin typeface="Arial"/>
              <a:cs typeface="Arial"/>
            </a:endParaRPr>
          </a:p>
          <a:p>
            <a:pPr marL="12700" marR="8255">
              <a:lnSpc>
                <a:spcPct val="100000"/>
              </a:lnSpc>
              <a:spcBef>
                <a:spcPts val="254"/>
              </a:spcBef>
            </a:pP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135">
                <a:latin typeface="Lucida Sans Unicode"/>
                <a:cs typeface="Lucida Sans Unicode"/>
              </a:rPr>
              <a:t>0</a:t>
            </a:r>
            <a:r>
              <a:rPr dirty="0" baseline="-13888" sz="1200">
                <a:latin typeface="Lucida Sans Unicode"/>
                <a:cs typeface="Lucida Sans Unicode"/>
              </a:rPr>
              <a:t> </a:t>
            </a:r>
            <a:r>
              <a:rPr dirty="0" baseline="-13888" sz="1200" spc="-104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ende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-25">
                <a:latin typeface="Tahoma"/>
                <a:cs typeface="Tahoma"/>
              </a:rPr>
              <a:t>lla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riabile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16/20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Principio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55"/>
              <a:t>Induzione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80436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07614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26943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699000"/>
            <a:ext cx="50800" cy="138984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762501"/>
            <a:ext cx="50800" cy="13263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886919"/>
            <a:ext cx="4412615" cy="1252855"/>
          </a:xfrm>
          <a:custGeom>
            <a:avLst/>
            <a:gdLst/>
            <a:ahLst/>
            <a:cxnLst/>
            <a:rect l="l" t="t" r="r" b="b"/>
            <a:pathLst>
              <a:path w="4412615" h="1252855">
                <a:moveTo>
                  <a:pt x="4412325" y="0"/>
                </a:moveTo>
                <a:lnTo>
                  <a:pt x="0" y="0"/>
                </a:lnTo>
                <a:lnTo>
                  <a:pt x="0" y="1201923"/>
                </a:lnTo>
                <a:lnTo>
                  <a:pt x="16636" y="1239437"/>
                </a:lnTo>
                <a:lnTo>
                  <a:pt x="4361525" y="1252723"/>
                </a:lnTo>
                <a:lnTo>
                  <a:pt x="4375768" y="1250678"/>
                </a:lnTo>
                <a:lnTo>
                  <a:pt x="4406889" y="1224720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749801"/>
            <a:ext cx="0" cy="1358265"/>
          </a:xfrm>
          <a:custGeom>
            <a:avLst/>
            <a:gdLst/>
            <a:ahLst/>
            <a:cxnLst/>
            <a:rect l="l" t="t" r="r" b="b"/>
            <a:pathLst>
              <a:path w="0" h="1358264">
                <a:moveTo>
                  <a:pt x="0" y="135809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7371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7244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7117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6926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705609"/>
            <a:ext cx="4244340" cy="1832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vuole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utilizzata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volte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ecifica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tecnica,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55" b="1">
                <a:latin typeface="Arial"/>
                <a:cs typeface="Arial"/>
              </a:rPr>
              <a:t>rincipio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induzion</a:t>
            </a:r>
            <a:r>
              <a:rPr dirty="0" sz="1200" spc="-65" b="1">
                <a:latin typeface="Arial"/>
                <a:cs typeface="Arial"/>
              </a:rPr>
              <a:t>e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passi: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base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dell’induzione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75" i="1">
                <a:latin typeface="Trebuchet MS"/>
                <a:cs typeface="Trebuchet MS"/>
              </a:rPr>
              <a:t>ndut</a:t>
            </a:r>
            <a:r>
              <a:rPr dirty="0" sz="1200" spc="-70" i="1">
                <a:latin typeface="Trebuchet MS"/>
                <a:cs typeface="Trebuchet MS"/>
              </a:rPr>
              <a:t>t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65" i="1">
                <a:latin typeface="Trebuchet MS"/>
                <a:cs typeface="Trebuchet MS"/>
              </a:rPr>
              <a:t>vo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rmalmente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scrive: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200" spc="-75" b="1">
                <a:solidFill>
                  <a:srgbClr val="3333B2"/>
                </a:solidFill>
                <a:latin typeface="Arial"/>
                <a:cs typeface="Arial"/>
              </a:rPr>
              <a:t>Assioma</a:t>
            </a:r>
            <a:endParaRPr sz="1200">
              <a:latin typeface="Arial"/>
              <a:cs typeface="Arial"/>
            </a:endParaRPr>
          </a:p>
          <a:p>
            <a:pPr marL="12700" marR="8255">
              <a:lnSpc>
                <a:spcPct val="100000"/>
              </a:lnSpc>
              <a:spcBef>
                <a:spcPts val="254"/>
              </a:spcBef>
            </a:pP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135">
                <a:latin typeface="Lucida Sans Unicode"/>
                <a:cs typeface="Lucida Sans Unicode"/>
              </a:rPr>
              <a:t>0</a:t>
            </a:r>
            <a:r>
              <a:rPr dirty="0" baseline="-13888" sz="1200">
                <a:latin typeface="Lucida Sans Unicode"/>
                <a:cs typeface="Lucida Sans Unicode"/>
              </a:rPr>
              <a:t> </a:t>
            </a:r>
            <a:r>
              <a:rPr dirty="0" baseline="-13888" sz="1200" spc="-104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ende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-25">
                <a:latin typeface="Tahoma"/>
                <a:cs typeface="Tahoma"/>
              </a:rPr>
              <a:t>lla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riabile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115570">
              <a:lnSpc>
                <a:spcPct val="10000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Tahoma"/>
                <a:cs typeface="Tahoma"/>
              </a:rPr>
              <a:t>(i)</a:t>
            </a:r>
            <a:r>
              <a:rPr dirty="0" sz="1200" spc="-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200" spc="-170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(</a:t>
            </a:r>
            <a:r>
              <a:rPr dirty="0" sz="1200" spc="-85" b="1">
                <a:latin typeface="Arial"/>
                <a:cs typeface="Arial"/>
              </a:rPr>
              <a:t>base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dell’induzione</a:t>
            </a:r>
            <a:r>
              <a:rPr dirty="0" sz="1200" spc="-10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16/20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Principio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55"/>
              <a:t>Induzione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80436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07614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26943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699000"/>
            <a:ext cx="50800" cy="138984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762501"/>
            <a:ext cx="50800" cy="13263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886919"/>
            <a:ext cx="4412615" cy="1252855"/>
          </a:xfrm>
          <a:custGeom>
            <a:avLst/>
            <a:gdLst/>
            <a:ahLst/>
            <a:cxnLst/>
            <a:rect l="l" t="t" r="r" b="b"/>
            <a:pathLst>
              <a:path w="4412615" h="1252855">
                <a:moveTo>
                  <a:pt x="4412325" y="0"/>
                </a:moveTo>
                <a:lnTo>
                  <a:pt x="0" y="0"/>
                </a:lnTo>
                <a:lnTo>
                  <a:pt x="0" y="1201923"/>
                </a:lnTo>
                <a:lnTo>
                  <a:pt x="16636" y="1239437"/>
                </a:lnTo>
                <a:lnTo>
                  <a:pt x="4361525" y="1252723"/>
                </a:lnTo>
                <a:lnTo>
                  <a:pt x="4375768" y="1250678"/>
                </a:lnTo>
                <a:lnTo>
                  <a:pt x="4406889" y="1224720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749801"/>
            <a:ext cx="0" cy="1358265"/>
          </a:xfrm>
          <a:custGeom>
            <a:avLst/>
            <a:gdLst/>
            <a:ahLst/>
            <a:cxnLst/>
            <a:rect l="l" t="t" r="r" b="b"/>
            <a:pathLst>
              <a:path w="0" h="1358264">
                <a:moveTo>
                  <a:pt x="0" y="135809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7371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7244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7117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6926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97155">
              <a:lnSpc>
                <a:spcPct val="100000"/>
              </a:lnSpc>
            </a:pPr>
            <a:r>
              <a:rPr dirty="0" spc="-60">
                <a:latin typeface="Tahoma"/>
                <a:cs typeface="Tahoma"/>
              </a:rPr>
              <a:t>Quando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si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vuole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55">
                <a:latin typeface="Tahoma"/>
                <a:cs typeface="Tahoma"/>
              </a:rPr>
              <a:t>dimostr</a:t>
            </a:r>
            <a:r>
              <a:rPr dirty="0" spc="-95">
                <a:latin typeface="Tahoma"/>
                <a:cs typeface="Tahoma"/>
              </a:rPr>
              <a:t>a</a:t>
            </a:r>
            <a:r>
              <a:rPr dirty="0" spc="-75">
                <a:latin typeface="Tahoma"/>
                <a:cs typeface="Tahoma"/>
              </a:rPr>
              <a:t>re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che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una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105">
                <a:latin typeface="Tahoma"/>
                <a:cs typeface="Tahoma"/>
              </a:rPr>
              <a:t>p</a:t>
            </a:r>
            <a:r>
              <a:rPr dirty="0" spc="-55">
                <a:latin typeface="Tahoma"/>
                <a:cs typeface="Tahoma"/>
              </a:rPr>
              <a:t>ro</a:t>
            </a:r>
            <a:r>
              <a:rPr dirty="0" spc="-105">
                <a:latin typeface="Tahoma"/>
                <a:cs typeface="Tahoma"/>
              </a:rPr>
              <a:t>p</a:t>
            </a:r>
            <a:r>
              <a:rPr dirty="0" spc="-40">
                <a:latin typeface="Tahoma"/>
                <a:cs typeface="Tahoma"/>
              </a:rPr>
              <a:t>rie</a:t>
            </a:r>
            <a:r>
              <a:rPr dirty="0" spc="-50">
                <a:latin typeface="Tahoma"/>
                <a:cs typeface="Tahoma"/>
              </a:rPr>
              <a:t>t</a:t>
            </a:r>
            <a:r>
              <a:rPr dirty="0" spc="-650">
                <a:latin typeface="Tahoma"/>
                <a:cs typeface="Tahoma"/>
              </a:rPr>
              <a:t>`</a:t>
            </a:r>
            <a:r>
              <a:rPr dirty="0" spc="-80">
                <a:latin typeface="Tahoma"/>
                <a:cs typeface="Tahoma"/>
              </a:rPr>
              <a:t>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35" i="1">
                <a:latin typeface="Trebuchet MS"/>
                <a:cs typeface="Trebuchet MS"/>
              </a:rPr>
              <a:t>n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25">
                <a:latin typeface="Tahoma"/>
                <a:cs typeface="Tahoma"/>
              </a:rPr>
              <a:t> </a:t>
            </a:r>
            <a:r>
              <a:rPr dirty="0" spc="-630">
                <a:latin typeface="Tahoma"/>
                <a:cs typeface="Tahoma"/>
              </a:rPr>
              <a:t>`</a:t>
            </a:r>
            <a:r>
              <a:rPr dirty="0" spc="-114">
                <a:latin typeface="Tahoma"/>
                <a:cs typeface="Tahoma"/>
              </a:rPr>
              <a:t>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vera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p</a:t>
            </a:r>
            <a:r>
              <a:rPr dirty="0" spc="-75">
                <a:latin typeface="Tahoma"/>
                <a:cs typeface="Tahoma"/>
              </a:rPr>
              <a:t>er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i</a:t>
            </a:r>
            <a:r>
              <a:rPr dirty="0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numeri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naturali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p</a:t>
            </a:r>
            <a:r>
              <a:rPr dirty="0" spc="-105">
                <a:latin typeface="Tahoma"/>
                <a:cs typeface="Tahoma"/>
              </a:rPr>
              <a:t>a</a:t>
            </a:r>
            <a:r>
              <a:rPr dirty="0" spc="-35">
                <a:latin typeface="Tahoma"/>
                <a:cs typeface="Tahoma"/>
              </a:rPr>
              <a:t>rtire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da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un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50">
                <a:latin typeface="Tahoma"/>
                <a:cs typeface="Tahoma"/>
              </a:rPr>
              <a:t>certo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numero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utilizzata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volte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ecifica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tecnica,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55" b="1">
                <a:latin typeface="Arial"/>
                <a:cs typeface="Arial"/>
              </a:rPr>
              <a:t>rincipio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induzion</a:t>
            </a:r>
            <a:r>
              <a:rPr dirty="0" sz="1200" spc="-65" b="1">
                <a:latin typeface="Arial"/>
                <a:cs typeface="Arial"/>
              </a:rPr>
              <a:t>e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passi: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base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dell’induzione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75" i="1">
                <a:latin typeface="Trebuchet MS"/>
                <a:cs typeface="Trebuchet MS"/>
              </a:rPr>
              <a:t>ndut</a:t>
            </a:r>
            <a:r>
              <a:rPr dirty="0" sz="1200" spc="-70" i="1">
                <a:latin typeface="Trebuchet MS"/>
                <a:cs typeface="Trebuchet MS"/>
              </a:rPr>
              <a:t>t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65" i="1">
                <a:latin typeface="Trebuchet MS"/>
                <a:cs typeface="Trebuchet MS"/>
              </a:rPr>
              <a:t>vo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>
                <a:latin typeface="Tahoma"/>
                <a:cs typeface="Tahoma"/>
              </a:rPr>
              <a:t>F</a:t>
            </a:r>
            <a:r>
              <a:rPr dirty="0" spc="-110">
                <a:latin typeface="Tahoma"/>
                <a:cs typeface="Tahoma"/>
              </a:rPr>
              <a:t>o</a:t>
            </a:r>
            <a:r>
              <a:rPr dirty="0" spc="-65">
                <a:latin typeface="Tahoma"/>
                <a:cs typeface="Tahoma"/>
              </a:rPr>
              <a:t>rmalmente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si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scrive:</a:t>
            </a: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pc="-75" b="1">
                <a:solidFill>
                  <a:srgbClr val="3333B2"/>
                </a:solidFill>
                <a:latin typeface="Arial"/>
                <a:cs typeface="Arial"/>
              </a:rPr>
              <a:t>Assioma</a:t>
            </a:r>
          </a:p>
          <a:p>
            <a:pPr marL="12700" marR="100330">
              <a:lnSpc>
                <a:spcPct val="100000"/>
              </a:lnSpc>
              <a:spcBef>
                <a:spcPts val="254"/>
              </a:spcBef>
            </a:pPr>
            <a:r>
              <a:rPr dirty="0" spc="-35">
                <a:latin typeface="Tahoma"/>
                <a:cs typeface="Tahoma"/>
              </a:rPr>
              <a:t>Sia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135">
                <a:latin typeface="Lucida Sans Unicode"/>
                <a:cs typeface="Lucida Sans Unicode"/>
              </a:rPr>
              <a:t>0</a:t>
            </a:r>
            <a:r>
              <a:rPr dirty="0" baseline="-13888" sz="1200">
                <a:latin typeface="Lucida Sans Unicode"/>
                <a:cs typeface="Lucida Sans Unicode"/>
              </a:rPr>
              <a:t> </a:t>
            </a:r>
            <a:r>
              <a:rPr dirty="0" baseline="-13888" sz="1200" spc="-104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ende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-25">
                <a:latin typeface="Tahoma"/>
                <a:cs typeface="Tahoma"/>
              </a:rPr>
              <a:t>lla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riabile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(</a:t>
            </a:r>
            <a:r>
              <a:rPr dirty="0" sz="1200" spc="-85" b="1">
                <a:latin typeface="Arial"/>
                <a:cs typeface="Arial"/>
              </a:rPr>
              <a:t>base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dell’induzione</a:t>
            </a:r>
            <a:r>
              <a:rPr dirty="0" sz="1200" spc="-10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pc="-105">
                <a:latin typeface="Tahoma"/>
                <a:cs typeface="Tahoma"/>
              </a:rPr>
              <a:t>p</a:t>
            </a:r>
            <a:r>
              <a:rPr dirty="0" spc="-80">
                <a:latin typeface="Tahoma"/>
                <a:cs typeface="Tahoma"/>
              </a:rPr>
              <a:t>reso</a:t>
            </a:r>
            <a:r>
              <a:rPr dirty="0" spc="-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un</a:t>
            </a:r>
            <a:r>
              <a:rPr dirty="0" spc="-10">
                <a:latin typeface="Tahoma"/>
                <a:cs typeface="Tahoma"/>
              </a:rPr>
              <a:t> </a:t>
            </a:r>
            <a:r>
              <a:rPr dirty="0" spc="-50">
                <a:latin typeface="Tahoma"/>
                <a:cs typeface="Tahoma"/>
              </a:rPr>
              <a:t>qualsiasi</a:t>
            </a:r>
            <a:r>
              <a:rPr dirty="0" spc="-10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50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10">
                <a:latin typeface="Arial"/>
                <a:cs typeface="Arial"/>
              </a:rPr>
              <a:t>N</a:t>
            </a:r>
            <a:r>
              <a:rPr dirty="0" spc="-40">
                <a:latin typeface="Tahoma"/>
                <a:cs typeface="Tahoma"/>
              </a:rPr>
              <a:t>,</a:t>
            </a:r>
            <a:r>
              <a:rPr dirty="0" spc="-5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50" i="1">
                <a:latin typeface="Trebuchet MS"/>
                <a:cs typeface="Trebuchet MS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&gt;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risulta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vera,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dirty="0" spc="-630">
                <a:latin typeface="Tahoma"/>
                <a:cs typeface="Tahoma"/>
              </a:rPr>
              <a:t>`</a:t>
            </a:r>
            <a:r>
              <a:rPr dirty="0" spc="-114">
                <a:latin typeface="Tahoma"/>
                <a:cs typeface="Tahoma"/>
              </a:rPr>
              <a:t>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anche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vera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10">
                <a:latin typeface="Tahoma"/>
                <a:cs typeface="Tahoma"/>
              </a:rPr>
              <a:t>(</a:t>
            </a:r>
            <a:r>
              <a:rPr dirty="0" spc="-105" b="1">
                <a:latin typeface="Arial"/>
                <a:cs typeface="Arial"/>
              </a:rPr>
              <a:t>passo</a:t>
            </a:r>
            <a:r>
              <a:rPr dirty="0" spc="105" b="1">
                <a:latin typeface="Arial"/>
                <a:cs typeface="Arial"/>
              </a:rPr>
              <a:t> </a:t>
            </a:r>
            <a:r>
              <a:rPr dirty="0" spc="-30" b="1">
                <a:latin typeface="Arial"/>
                <a:cs typeface="Arial"/>
              </a:rPr>
              <a:t>induttiv</a:t>
            </a:r>
            <a:r>
              <a:rPr dirty="0" spc="-45" b="1">
                <a:latin typeface="Arial"/>
                <a:cs typeface="Arial"/>
              </a:rPr>
              <a:t>o</a:t>
            </a:r>
            <a:r>
              <a:rPr dirty="0" spc="-25">
                <a:latin typeface="Tahoma"/>
                <a:cs typeface="Tahoma"/>
              </a:rPr>
              <a:t>).</a:t>
            </a: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16/20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85"/>
              <a:t>ecniche</a:t>
            </a:r>
            <a:r>
              <a:rPr dirty="0" spc="160"/>
              <a:t> </a:t>
            </a:r>
            <a:r>
              <a:rPr dirty="0" spc="-45"/>
              <a:t>dimostrative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90381"/>
            <a:ext cx="4118610" cy="803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Sfruttando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35">
                <a:latin typeface="Tahoma"/>
                <a:cs typeface="Tahoma"/>
              </a:rPr>
              <a:t>incipi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illustrati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intr</a:t>
            </a:r>
            <a:r>
              <a:rPr dirty="0" sz="1200" spc="-2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duttiva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dedicata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logica,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imp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80">
                <a:latin typeface="Tahoma"/>
                <a:cs typeface="Tahoma"/>
              </a:rPr>
              <a:t>reremo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tecniche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rgamente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utilizzate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matematica.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diretta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3/20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Principio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55"/>
              <a:t>Induzione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80436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07614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26943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699000"/>
            <a:ext cx="50800" cy="138984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762501"/>
            <a:ext cx="50800" cy="13263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886919"/>
            <a:ext cx="4412615" cy="1252855"/>
          </a:xfrm>
          <a:custGeom>
            <a:avLst/>
            <a:gdLst/>
            <a:ahLst/>
            <a:cxnLst/>
            <a:rect l="l" t="t" r="r" b="b"/>
            <a:pathLst>
              <a:path w="4412615" h="1252855">
                <a:moveTo>
                  <a:pt x="4412325" y="0"/>
                </a:moveTo>
                <a:lnTo>
                  <a:pt x="0" y="0"/>
                </a:lnTo>
                <a:lnTo>
                  <a:pt x="0" y="1201923"/>
                </a:lnTo>
                <a:lnTo>
                  <a:pt x="16636" y="1239437"/>
                </a:lnTo>
                <a:lnTo>
                  <a:pt x="4361525" y="1252723"/>
                </a:lnTo>
                <a:lnTo>
                  <a:pt x="4375768" y="1250678"/>
                </a:lnTo>
                <a:lnTo>
                  <a:pt x="4406889" y="1224720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749801"/>
            <a:ext cx="0" cy="1358265"/>
          </a:xfrm>
          <a:custGeom>
            <a:avLst/>
            <a:gdLst/>
            <a:ahLst/>
            <a:cxnLst/>
            <a:rect l="l" t="t" r="r" b="b"/>
            <a:pathLst>
              <a:path w="0" h="1358264">
                <a:moveTo>
                  <a:pt x="0" y="135809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7371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7244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7117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6926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97155">
              <a:lnSpc>
                <a:spcPct val="100000"/>
              </a:lnSpc>
            </a:pPr>
            <a:r>
              <a:rPr dirty="0" spc="-60">
                <a:latin typeface="Tahoma"/>
                <a:cs typeface="Tahoma"/>
              </a:rPr>
              <a:t>Quando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si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vuole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55">
                <a:latin typeface="Tahoma"/>
                <a:cs typeface="Tahoma"/>
              </a:rPr>
              <a:t>dimostr</a:t>
            </a:r>
            <a:r>
              <a:rPr dirty="0" spc="-95">
                <a:latin typeface="Tahoma"/>
                <a:cs typeface="Tahoma"/>
              </a:rPr>
              <a:t>a</a:t>
            </a:r>
            <a:r>
              <a:rPr dirty="0" spc="-75">
                <a:latin typeface="Tahoma"/>
                <a:cs typeface="Tahoma"/>
              </a:rPr>
              <a:t>re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che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una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105">
                <a:latin typeface="Tahoma"/>
                <a:cs typeface="Tahoma"/>
              </a:rPr>
              <a:t>p</a:t>
            </a:r>
            <a:r>
              <a:rPr dirty="0" spc="-55">
                <a:latin typeface="Tahoma"/>
                <a:cs typeface="Tahoma"/>
              </a:rPr>
              <a:t>ro</a:t>
            </a:r>
            <a:r>
              <a:rPr dirty="0" spc="-105">
                <a:latin typeface="Tahoma"/>
                <a:cs typeface="Tahoma"/>
              </a:rPr>
              <a:t>p</a:t>
            </a:r>
            <a:r>
              <a:rPr dirty="0" spc="-40">
                <a:latin typeface="Tahoma"/>
                <a:cs typeface="Tahoma"/>
              </a:rPr>
              <a:t>rie</a:t>
            </a:r>
            <a:r>
              <a:rPr dirty="0" spc="-50">
                <a:latin typeface="Tahoma"/>
                <a:cs typeface="Tahoma"/>
              </a:rPr>
              <a:t>t</a:t>
            </a:r>
            <a:r>
              <a:rPr dirty="0" spc="-650">
                <a:latin typeface="Tahoma"/>
                <a:cs typeface="Tahoma"/>
              </a:rPr>
              <a:t>`</a:t>
            </a:r>
            <a:r>
              <a:rPr dirty="0" spc="-80">
                <a:latin typeface="Tahoma"/>
                <a:cs typeface="Tahoma"/>
              </a:rPr>
              <a:t>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35" i="1">
                <a:latin typeface="Trebuchet MS"/>
                <a:cs typeface="Trebuchet MS"/>
              </a:rPr>
              <a:t>n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25">
                <a:latin typeface="Tahoma"/>
                <a:cs typeface="Tahoma"/>
              </a:rPr>
              <a:t> </a:t>
            </a:r>
            <a:r>
              <a:rPr dirty="0" spc="-630">
                <a:latin typeface="Tahoma"/>
                <a:cs typeface="Tahoma"/>
              </a:rPr>
              <a:t>`</a:t>
            </a:r>
            <a:r>
              <a:rPr dirty="0" spc="-114">
                <a:latin typeface="Tahoma"/>
                <a:cs typeface="Tahoma"/>
              </a:rPr>
              <a:t>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vera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p</a:t>
            </a:r>
            <a:r>
              <a:rPr dirty="0" spc="-75">
                <a:latin typeface="Tahoma"/>
                <a:cs typeface="Tahoma"/>
              </a:rPr>
              <a:t>er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i</a:t>
            </a:r>
            <a:r>
              <a:rPr dirty="0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numeri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0">
                <a:latin typeface="Tahoma"/>
                <a:cs typeface="Tahoma"/>
              </a:rPr>
              <a:t>naturali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p</a:t>
            </a:r>
            <a:r>
              <a:rPr dirty="0" spc="-105">
                <a:latin typeface="Tahoma"/>
                <a:cs typeface="Tahoma"/>
              </a:rPr>
              <a:t>a</a:t>
            </a:r>
            <a:r>
              <a:rPr dirty="0" spc="-35">
                <a:latin typeface="Tahoma"/>
                <a:cs typeface="Tahoma"/>
              </a:rPr>
              <a:t>rtire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da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un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50">
                <a:latin typeface="Tahoma"/>
                <a:cs typeface="Tahoma"/>
              </a:rPr>
              <a:t>certo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numero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utilizzata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volte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ecifica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tecnica,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55" b="1">
                <a:latin typeface="Arial"/>
                <a:cs typeface="Arial"/>
              </a:rPr>
              <a:t>rincipio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induzion</a:t>
            </a:r>
            <a:r>
              <a:rPr dirty="0" sz="1200" spc="-65" b="1">
                <a:latin typeface="Arial"/>
                <a:cs typeface="Arial"/>
              </a:rPr>
              <a:t>e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passi: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base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dell’induzione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75" i="1">
                <a:latin typeface="Trebuchet MS"/>
                <a:cs typeface="Trebuchet MS"/>
              </a:rPr>
              <a:t>ndut</a:t>
            </a:r>
            <a:r>
              <a:rPr dirty="0" sz="1200" spc="-70" i="1">
                <a:latin typeface="Trebuchet MS"/>
                <a:cs typeface="Trebuchet MS"/>
              </a:rPr>
              <a:t>t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65" i="1">
                <a:latin typeface="Trebuchet MS"/>
                <a:cs typeface="Trebuchet MS"/>
              </a:rPr>
              <a:t>vo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>
                <a:latin typeface="Tahoma"/>
                <a:cs typeface="Tahoma"/>
              </a:rPr>
              <a:t>F</a:t>
            </a:r>
            <a:r>
              <a:rPr dirty="0" spc="-110">
                <a:latin typeface="Tahoma"/>
                <a:cs typeface="Tahoma"/>
              </a:rPr>
              <a:t>o</a:t>
            </a:r>
            <a:r>
              <a:rPr dirty="0" spc="-65">
                <a:latin typeface="Tahoma"/>
                <a:cs typeface="Tahoma"/>
              </a:rPr>
              <a:t>rmalmente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si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5">
                <a:latin typeface="Tahoma"/>
                <a:cs typeface="Tahoma"/>
              </a:rPr>
              <a:t>scrive:</a:t>
            </a: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pc="-75" b="1">
                <a:solidFill>
                  <a:srgbClr val="3333B2"/>
                </a:solidFill>
                <a:latin typeface="Arial"/>
                <a:cs typeface="Arial"/>
              </a:rPr>
              <a:t>Assioma</a:t>
            </a:r>
          </a:p>
          <a:p>
            <a:pPr marL="12700" marR="100330">
              <a:lnSpc>
                <a:spcPct val="100000"/>
              </a:lnSpc>
              <a:spcBef>
                <a:spcPts val="254"/>
              </a:spcBef>
            </a:pPr>
            <a:r>
              <a:rPr dirty="0" spc="-35">
                <a:latin typeface="Tahoma"/>
                <a:cs typeface="Tahoma"/>
              </a:rPr>
              <a:t>Sia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135">
                <a:latin typeface="Lucida Sans Unicode"/>
                <a:cs typeface="Lucida Sans Unicode"/>
              </a:rPr>
              <a:t>0</a:t>
            </a:r>
            <a:r>
              <a:rPr dirty="0" baseline="-13888" sz="1200">
                <a:latin typeface="Lucida Sans Unicode"/>
                <a:cs typeface="Lucida Sans Unicode"/>
              </a:rPr>
              <a:t> </a:t>
            </a:r>
            <a:r>
              <a:rPr dirty="0" baseline="-13888" sz="1200" spc="-104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ende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-25">
                <a:latin typeface="Tahoma"/>
                <a:cs typeface="Tahoma"/>
              </a:rPr>
              <a:t>lla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riabile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(</a:t>
            </a:r>
            <a:r>
              <a:rPr dirty="0" sz="1200" spc="-85" b="1">
                <a:latin typeface="Arial"/>
                <a:cs typeface="Arial"/>
              </a:rPr>
              <a:t>base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dell’induzione</a:t>
            </a:r>
            <a:r>
              <a:rPr dirty="0" sz="1200" spc="-10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pc="-105">
                <a:latin typeface="Tahoma"/>
                <a:cs typeface="Tahoma"/>
              </a:rPr>
              <a:t>p</a:t>
            </a:r>
            <a:r>
              <a:rPr dirty="0" spc="-80">
                <a:latin typeface="Tahoma"/>
                <a:cs typeface="Tahoma"/>
              </a:rPr>
              <a:t>reso</a:t>
            </a:r>
            <a:r>
              <a:rPr dirty="0" spc="-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un</a:t>
            </a:r>
            <a:r>
              <a:rPr dirty="0" spc="-10">
                <a:latin typeface="Tahoma"/>
                <a:cs typeface="Tahoma"/>
              </a:rPr>
              <a:t> </a:t>
            </a:r>
            <a:r>
              <a:rPr dirty="0" spc="-50">
                <a:latin typeface="Tahoma"/>
                <a:cs typeface="Tahoma"/>
              </a:rPr>
              <a:t>qualsiasi</a:t>
            </a:r>
            <a:r>
              <a:rPr dirty="0" spc="-10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50" i="1">
                <a:latin typeface="Trebuchet MS"/>
                <a:cs typeface="Trebuchet MS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10">
                <a:latin typeface="Arial"/>
                <a:cs typeface="Arial"/>
              </a:rPr>
              <a:t>N</a:t>
            </a:r>
            <a:r>
              <a:rPr dirty="0" spc="-40">
                <a:latin typeface="Tahoma"/>
                <a:cs typeface="Tahoma"/>
              </a:rPr>
              <a:t>,</a:t>
            </a:r>
            <a:r>
              <a:rPr dirty="0" spc="-5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50" i="1">
                <a:latin typeface="Trebuchet MS"/>
                <a:cs typeface="Trebuchet MS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&gt;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risulta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vera,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dirty="0" spc="-630">
                <a:latin typeface="Tahoma"/>
                <a:cs typeface="Tahoma"/>
              </a:rPr>
              <a:t>`</a:t>
            </a:r>
            <a:r>
              <a:rPr dirty="0" spc="-114">
                <a:latin typeface="Tahoma"/>
                <a:cs typeface="Tahoma"/>
              </a:rPr>
              <a:t>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80">
                <a:latin typeface="Tahoma"/>
                <a:cs typeface="Tahoma"/>
              </a:rPr>
              <a:t>anche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vera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10">
                <a:latin typeface="Tahoma"/>
                <a:cs typeface="Tahoma"/>
              </a:rPr>
              <a:t>(</a:t>
            </a:r>
            <a:r>
              <a:rPr dirty="0" spc="-105" b="1">
                <a:latin typeface="Arial"/>
                <a:cs typeface="Arial"/>
              </a:rPr>
              <a:t>passo</a:t>
            </a:r>
            <a:r>
              <a:rPr dirty="0" spc="105" b="1">
                <a:latin typeface="Arial"/>
                <a:cs typeface="Arial"/>
              </a:rPr>
              <a:t> </a:t>
            </a:r>
            <a:r>
              <a:rPr dirty="0" spc="-30" b="1">
                <a:latin typeface="Arial"/>
                <a:cs typeface="Arial"/>
              </a:rPr>
              <a:t>induttiv</a:t>
            </a:r>
            <a:r>
              <a:rPr dirty="0" spc="-45" b="1">
                <a:latin typeface="Arial"/>
                <a:cs typeface="Arial"/>
              </a:rPr>
              <a:t>o</a:t>
            </a:r>
            <a:r>
              <a:rPr dirty="0" spc="-25">
                <a:latin typeface="Tahoma"/>
                <a:cs typeface="Tahoma"/>
              </a:rPr>
              <a:t>).</a:t>
            </a: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16/20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Principio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-55"/>
              <a:t>Induzione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80436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07614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126943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699000"/>
            <a:ext cx="50800" cy="138984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762501"/>
            <a:ext cx="50800" cy="13263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886919"/>
            <a:ext cx="4412615" cy="1252855"/>
          </a:xfrm>
          <a:custGeom>
            <a:avLst/>
            <a:gdLst/>
            <a:ahLst/>
            <a:cxnLst/>
            <a:rect l="l" t="t" r="r" b="b"/>
            <a:pathLst>
              <a:path w="4412615" h="1252855">
                <a:moveTo>
                  <a:pt x="4412325" y="0"/>
                </a:moveTo>
                <a:lnTo>
                  <a:pt x="0" y="0"/>
                </a:lnTo>
                <a:lnTo>
                  <a:pt x="0" y="1201923"/>
                </a:lnTo>
                <a:lnTo>
                  <a:pt x="16636" y="1239437"/>
                </a:lnTo>
                <a:lnTo>
                  <a:pt x="4361525" y="1252723"/>
                </a:lnTo>
                <a:lnTo>
                  <a:pt x="4375768" y="1250678"/>
                </a:lnTo>
                <a:lnTo>
                  <a:pt x="4406889" y="1224720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749801"/>
            <a:ext cx="0" cy="1358265"/>
          </a:xfrm>
          <a:custGeom>
            <a:avLst/>
            <a:gdLst/>
            <a:ahLst/>
            <a:cxnLst/>
            <a:rect l="l" t="t" r="r" b="b"/>
            <a:pathLst>
              <a:path w="0" h="1358264">
                <a:moveTo>
                  <a:pt x="0" y="135809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7371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7244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7117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6926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705609"/>
            <a:ext cx="4336415" cy="2054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97155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vuole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utilizzata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volte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ecifica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tecnica,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55" b="1">
                <a:latin typeface="Arial"/>
                <a:cs typeface="Arial"/>
              </a:rPr>
              <a:t>rincipio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induzion</a:t>
            </a:r>
            <a:r>
              <a:rPr dirty="0" sz="1200" spc="-65" b="1">
                <a:latin typeface="Arial"/>
                <a:cs typeface="Arial"/>
              </a:rPr>
              <a:t>e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passi: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base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dell’induzione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75" i="1">
                <a:latin typeface="Trebuchet MS"/>
                <a:cs typeface="Trebuchet MS"/>
              </a:rPr>
              <a:t>ndut</a:t>
            </a:r>
            <a:r>
              <a:rPr dirty="0" sz="1200" spc="-70" i="1">
                <a:latin typeface="Trebuchet MS"/>
                <a:cs typeface="Trebuchet MS"/>
              </a:rPr>
              <a:t>t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-65" i="1">
                <a:latin typeface="Trebuchet MS"/>
                <a:cs typeface="Trebuchet MS"/>
              </a:rPr>
              <a:t>vo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rmalmente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scrive: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200" spc="-75" b="1">
                <a:solidFill>
                  <a:srgbClr val="3333B2"/>
                </a:solidFill>
                <a:latin typeface="Arial"/>
                <a:cs typeface="Arial"/>
              </a:rPr>
              <a:t>Assioma</a:t>
            </a:r>
            <a:endParaRPr sz="1200">
              <a:latin typeface="Arial"/>
              <a:cs typeface="Arial"/>
            </a:endParaRPr>
          </a:p>
          <a:p>
            <a:pPr marL="12700" marR="100330">
              <a:lnSpc>
                <a:spcPct val="100000"/>
              </a:lnSpc>
              <a:spcBef>
                <a:spcPts val="254"/>
              </a:spcBef>
            </a:pP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135">
                <a:latin typeface="Lucida Sans Unicode"/>
                <a:cs typeface="Lucida Sans Unicode"/>
              </a:rPr>
              <a:t>0</a:t>
            </a:r>
            <a:r>
              <a:rPr dirty="0" baseline="-13888" sz="1200">
                <a:latin typeface="Lucida Sans Unicode"/>
                <a:cs typeface="Lucida Sans Unicode"/>
              </a:rPr>
              <a:t> </a:t>
            </a:r>
            <a:r>
              <a:rPr dirty="0" baseline="-13888" sz="1200" spc="-104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ende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-25">
                <a:latin typeface="Tahoma"/>
                <a:cs typeface="Tahoma"/>
              </a:rPr>
              <a:t>lla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riabile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(</a:t>
            </a:r>
            <a:r>
              <a:rPr dirty="0" sz="1200" spc="-85" b="1">
                <a:latin typeface="Arial"/>
                <a:cs typeface="Arial"/>
              </a:rPr>
              <a:t>base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dell’induzione</a:t>
            </a:r>
            <a:r>
              <a:rPr dirty="0" sz="1200" spc="-10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marL="34036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qualsiasi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risulta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vera,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966" y="2708879"/>
            <a:ext cx="3227705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5720">
              <a:lnSpc>
                <a:spcPct val="100000"/>
              </a:lnSpc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(</a:t>
            </a:r>
            <a:r>
              <a:rPr dirty="0" sz="1200" spc="-105" b="1">
                <a:latin typeface="Arial"/>
                <a:cs typeface="Arial"/>
              </a:rPr>
              <a:t>passo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30" b="1">
                <a:latin typeface="Arial"/>
                <a:cs typeface="Arial"/>
              </a:rPr>
              <a:t>induttiv</a:t>
            </a:r>
            <a:r>
              <a:rPr dirty="0" sz="1200" spc="-45" b="1">
                <a:latin typeface="Arial"/>
                <a:cs typeface="Arial"/>
              </a:rPr>
              <a:t>o</a:t>
            </a:r>
            <a:r>
              <a:rPr dirty="0" sz="1200" spc="-25">
                <a:latin typeface="Tahoma"/>
                <a:cs typeface="Tahoma"/>
              </a:rPr>
              <a:t>).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60">
                <a:latin typeface="Lucida Sans Unicode"/>
                <a:cs typeface="Lucida Sans Unicode"/>
              </a:rPr>
              <a:t>0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16/20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0"/>
              <a:t>Esempio:</a:t>
            </a:r>
            <a:r>
              <a:rPr dirty="0" spc="-80"/>
              <a:t> </a:t>
            </a:r>
            <a:r>
              <a:rPr dirty="0" spc="-110"/>
              <a:t> </a:t>
            </a:r>
            <a:r>
              <a:rPr dirty="0" spc="-125"/>
              <a:t>Gauss</a:t>
            </a:r>
            <a:r>
              <a:rPr dirty="0" spc="155"/>
              <a:t> 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/>
              <a:t>9</a:t>
            </a:r>
            <a:r>
              <a:rPr dirty="0" spc="155"/>
              <a:t> </a:t>
            </a:r>
            <a:r>
              <a:rPr dirty="0" spc="-65"/>
              <a:t>anni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3126105" cy="502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endParaRPr sz="12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200" spc="-35" i="1" u="sng">
                <a:latin typeface="Trebuchet MS"/>
                <a:cs typeface="Trebuchet MS"/>
              </a:rPr>
              <a:t>n</a:t>
            </a:r>
            <a:r>
              <a:rPr dirty="0" sz="1200" spc="50" u="sng">
                <a:latin typeface="Tahoma"/>
                <a:cs typeface="Tahoma"/>
              </a:rPr>
              <a:t>(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55" u="sng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89900" y="1005634"/>
            <a:ext cx="140716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Arial Unicode MS"/>
                <a:cs typeface="Arial Unicode MS"/>
              </a:rPr>
              <a:t>∶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42463" y="1110777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51403" y="1005822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17/20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0"/>
              <a:t>Esempio:</a:t>
            </a:r>
            <a:r>
              <a:rPr dirty="0" spc="-80"/>
              <a:t> </a:t>
            </a:r>
            <a:r>
              <a:rPr dirty="0" spc="-110"/>
              <a:t> </a:t>
            </a:r>
            <a:r>
              <a:rPr dirty="0" spc="-125"/>
              <a:t>Gauss</a:t>
            </a:r>
            <a:r>
              <a:rPr dirty="0" spc="155"/>
              <a:t> 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/>
              <a:t>9</a:t>
            </a:r>
            <a:r>
              <a:rPr dirty="0" spc="155"/>
              <a:t> </a:t>
            </a:r>
            <a:r>
              <a:rPr dirty="0" spc="-65"/>
              <a:t>anni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3126105" cy="502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endParaRPr sz="12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200" spc="-35" i="1" u="sng">
                <a:latin typeface="Trebuchet MS"/>
                <a:cs typeface="Trebuchet MS"/>
              </a:rPr>
              <a:t>n</a:t>
            </a:r>
            <a:r>
              <a:rPr dirty="0" sz="1200" spc="50" u="sng">
                <a:latin typeface="Tahoma"/>
                <a:cs typeface="Tahoma"/>
              </a:rPr>
              <a:t>(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55" u="sng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66" y="1005634"/>
            <a:ext cx="2560955" cy="512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66495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Arial Unicode MS"/>
                <a:cs typeface="Arial Unicode MS"/>
              </a:rPr>
              <a:t>∶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200" spc="-65" b="1">
                <a:latin typeface="Arial"/>
                <a:cs typeface="Arial"/>
              </a:rPr>
              <a:t>Base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45" b="1">
                <a:latin typeface="Arial"/>
                <a:cs typeface="Arial"/>
              </a:rPr>
              <a:t>dell’induzione.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42463" y="1110777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51403" y="1005822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966" y="1525000"/>
            <a:ext cx="417512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Dobbiamo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verific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75">
                <a:latin typeface="Tahoma"/>
                <a:cs typeface="Tahoma"/>
              </a:rPr>
              <a:t>h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135">
                <a:latin typeface="Lucida Sans Unicode"/>
                <a:cs typeface="Lucida Sans Unicode"/>
              </a:rPr>
              <a:t>0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infatti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66" y="1708464"/>
            <a:ext cx="2343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06498" y="1921494"/>
            <a:ext cx="217804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50567" y="1812467"/>
            <a:ext cx="266065" cy="391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-75" u="sng">
                <a:latin typeface="Times New Roman"/>
                <a:cs typeface="Times New Roman"/>
              </a:rPr>
              <a:t> </a:t>
            </a:r>
            <a:r>
              <a:rPr dirty="0" sz="1200" spc="-45" u="sng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42629" y="1921507"/>
            <a:ext cx="259079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966" y="2219297"/>
            <a:ext cx="123761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vero.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17/20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0"/>
              <a:t>Esempio:</a:t>
            </a:r>
            <a:r>
              <a:rPr dirty="0" spc="-80"/>
              <a:t> </a:t>
            </a:r>
            <a:r>
              <a:rPr dirty="0" spc="-110"/>
              <a:t> </a:t>
            </a:r>
            <a:r>
              <a:rPr dirty="0" spc="-125"/>
              <a:t>Gauss</a:t>
            </a:r>
            <a:r>
              <a:rPr dirty="0" spc="155"/>
              <a:t> 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/>
              <a:t>9</a:t>
            </a:r>
            <a:r>
              <a:rPr dirty="0" spc="155"/>
              <a:t> </a:t>
            </a:r>
            <a:r>
              <a:rPr dirty="0" spc="-65"/>
              <a:t>anni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3126105" cy="502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endParaRPr sz="12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200" spc="-35" i="1" u="sng">
                <a:latin typeface="Trebuchet MS"/>
                <a:cs typeface="Trebuchet MS"/>
              </a:rPr>
              <a:t>n</a:t>
            </a:r>
            <a:r>
              <a:rPr dirty="0" sz="1200" spc="50" u="sng">
                <a:latin typeface="Tahoma"/>
                <a:cs typeface="Tahoma"/>
              </a:rPr>
              <a:t>(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55" u="sng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66" y="1005634"/>
            <a:ext cx="2560955" cy="512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66495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Arial Unicode MS"/>
                <a:cs typeface="Arial Unicode MS"/>
              </a:rPr>
              <a:t>∶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200" spc="-65" b="1">
                <a:latin typeface="Arial"/>
                <a:cs typeface="Arial"/>
              </a:rPr>
              <a:t>Base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45" b="1">
                <a:latin typeface="Arial"/>
                <a:cs typeface="Arial"/>
              </a:rPr>
              <a:t>dell’induzione.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42463" y="1110777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51403" y="1005822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966" y="1525000"/>
            <a:ext cx="417512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Dobbiamo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verific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75">
                <a:latin typeface="Tahoma"/>
                <a:cs typeface="Tahoma"/>
              </a:rPr>
              <a:t>h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baseline="-13888" sz="1200" spc="-135">
                <a:latin typeface="Lucida Sans Unicode"/>
                <a:cs typeface="Lucida Sans Unicode"/>
              </a:rPr>
              <a:t>0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infatti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66" y="1708464"/>
            <a:ext cx="2343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06498" y="1921494"/>
            <a:ext cx="217804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50567" y="1812467"/>
            <a:ext cx="266065" cy="391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-75" u="sng">
                <a:latin typeface="Times New Roman"/>
                <a:cs typeface="Times New Roman"/>
              </a:rPr>
              <a:t> </a:t>
            </a:r>
            <a:r>
              <a:rPr dirty="0" sz="1200" spc="-45" u="sng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42629" y="1921507"/>
            <a:ext cx="259079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966" y="2219297"/>
            <a:ext cx="4274185" cy="1127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vero.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dirty="0" sz="1200" spc="-10" b="1">
                <a:latin typeface="Arial"/>
                <a:cs typeface="Arial"/>
              </a:rPr>
              <a:t>P</a:t>
            </a:r>
            <a:r>
              <a:rPr dirty="0" sz="1200" spc="-120" b="1">
                <a:latin typeface="Arial"/>
                <a:cs typeface="Arial"/>
              </a:rPr>
              <a:t>asso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induttivo.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55">
                <a:latin typeface="Tahoma"/>
                <a:cs typeface="Tahoma"/>
              </a:rPr>
              <a:t>Dobbiamo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sup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v</a:t>
            </a:r>
            <a:r>
              <a:rPr dirty="0" sz="1200" spc="-100">
                <a:latin typeface="Tahoma"/>
                <a:cs typeface="Tahoma"/>
              </a:rPr>
              <a:t>e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(la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cosiddetta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i</a:t>
            </a:r>
            <a:r>
              <a:rPr dirty="0" sz="1200" spc="-80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otesi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induttiva</a:t>
            </a:r>
            <a:r>
              <a:rPr dirty="0" sz="1200" spc="-10">
                <a:latin typeface="Tahoma"/>
                <a:cs typeface="Tahoma"/>
              </a:rPr>
              <a:t>)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dobbiamo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dedurre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successivo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17/20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25158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Esplicitando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dobbiamo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rov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1060" y="983327"/>
            <a:ext cx="232854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Arial Unicode MS"/>
                <a:cs typeface="Arial Unicode MS"/>
              </a:rPr>
              <a:t>∶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70">
                <a:latin typeface="Arial Unicode MS"/>
                <a:cs typeface="Arial Unicode MS"/>
              </a:rPr>
              <a:t> </a:t>
            </a:r>
            <a:r>
              <a:rPr dirty="0" baseline="37037" sz="1800" spc="82">
                <a:latin typeface="Tahoma"/>
                <a:cs typeface="Tahoma"/>
              </a:rPr>
              <a:t>(</a:t>
            </a:r>
            <a:endParaRPr baseline="37037" sz="1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47682" y="919454"/>
            <a:ext cx="893444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80" u="sng">
                <a:latin typeface="Times New Roman"/>
                <a:cs typeface="Times New Roman"/>
              </a:rPr>
              <a:t> 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50" u="sng">
                <a:latin typeface="Tahoma"/>
                <a:cs typeface="Tahoma"/>
              </a:rPr>
              <a:t>)(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2</a:t>
            </a:r>
            <a:r>
              <a:rPr dirty="0" sz="1200" spc="55" u="sng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44202" y="1133624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0243" y="1028682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66" y="1387243"/>
            <a:ext cx="4007485" cy="619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Ora</a:t>
            </a:r>
            <a:endParaRPr sz="1200">
              <a:latin typeface="Tahoma"/>
              <a:cs typeface="Tahoma"/>
            </a:endParaRPr>
          </a:p>
          <a:p>
            <a:pPr marL="60833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35">
                <a:latin typeface="Tahoma"/>
                <a:cs typeface="Tahoma"/>
              </a:rPr>
              <a:t>ie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ass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ciativa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dell’addizione.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ima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60980" y="2100986"/>
            <a:ext cx="328295" cy="0"/>
          </a:xfrm>
          <a:custGeom>
            <a:avLst/>
            <a:gdLst/>
            <a:ahLst/>
            <a:cxnLst/>
            <a:rect l="l" t="t" r="r" b="b"/>
            <a:pathLst>
              <a:path w="328294" h="0">
                <a:moveTo>
                  <a:pt x="0" y="0"/>
                </a:moveTo>
                <a:lnTo>
                  <a:pt x="327926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5966" y="1976916"/>
            <a:ext cx="4263390" cy="21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rentesi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l’i</a:t>
            </a:r>
            <a:r>
              <a:rPr dirty="0" sz="1200" spc="3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induttiva,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30">
                <a:latin typeface="Tahoma"/>
                <a:cs typeface="Tahoma"/>
              </a:rPr>
              <a:t> </a:t>
            </a:r>
            <a:r>
              <a:rPr dirty="0" baseline="41666" sz="1200" spc="0" i="1">
                <a:latin typeface="Franklin Gothic Book"/>
                <a:cs typeface="Franklin Gothic Book"/>
              </a:rPr>
              <a:t>n</a:t>
            </a:r>
            <a:r>
              <a:rPr dirty="0" baseline="41666" sz="1200" spc="7">
                <a:latin typeface="Verdana"/>
                <a:cs typeface="Verdana"/>
              </a:rPr>
              <a:t>(</a:t>
            </a:r>
            <a:r>
              <a:rPr dirty="0" baseline="41666" sz="1200" spc="0" i="1">
                <a:latin typeface="Franklin Gothic Book"/>
                <a:cs typeface="Franklin Gothic Book"/>
              </a:rPr>
              <a:t>n</a:t>
            </a:r>
            <a:r>
              <a:rPr dirty="0" baseline="41666" sz="1200" spc="15">
                <a:latin typeface="Century Gothic"/>
                <a:cs typeface="Century Gothic"/>
              </a:rPr>
              <a:t>+</a:t>
            </a:r>
            <a:r>
              <a:rPr dirty="0" baseline="41666" sz="1200" spc="-135">
                <a:latin typeface="Lucida Sans Unicode"/>
                <a:cs typeface="Lucida Sans Unicode"/>
              </a:rPr>
              <a:t>1</a:t>
            </a:r>
            <a:r>
              <a:rPr dirty="0" baseline="41666" sz="1200" spc="15">
                <a:latin typeface="Verdana"/>
                <a:cs typeface="Verdana"/>
              </a:rPr>
              <a:t>)</a:t>
            </a:r>
            <a:r>
              <a:rPr dirty="0" baseline="41666" sz="1200" spc="-247">
                <a:latin typeface="Verdana"/>
                <a:cs typeface="Verdana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somma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85351" y="2100424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966" y="2196348"/>
            <a:ext cx="9169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siamo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>
                <a:latin typeface="Tahoma"/>
                <a:cs typeface="Tahoma"/>
              </a:rPr>
              <a:t>rtiti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0268" y="2480474"/>
            <a:ext cx="539115" cy="391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200" spc="-35" i="1" u="sng">
                <a:latin typeface="Trebuchet MS"/>
                <a:cs typeface="Trebuchet MS"/>
              </a:rPr>
              <a:t>n</a:t>
            </a:r>
            <a:r>
              <a:rPr dirty="0" sz="1200" spc="50" u="sng">
                <a:latin typeface="Tahoma"/>
                <a:cs typeface="Tahoma"/>
              </a:rPr>
              <a:t>(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55" u="sng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78001" y="2589514"/>
            <a:ext cx="69596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99793" y="2480474"/>
            <a:ext cx="1195070" cy="391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200" spc="-35" i="1" u="sng">
                <a:latin typeface="Trebuchet MS"/>
                <a:cs typeface="Trebuchet MS"/>
              </a:rPr>
              <a:t>n</a:t>
            </a:r>
            <a:r>
              <a:rPr dirty="0" sz="1200" spc="50" u="sng">
                <a:latin typeface="Tahoma"/>
                <a:cs typeface="Tahoma"/>
              </a:rPr>
              <a:t>(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55" u="sng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2</a:t>
            </a:r>
            <a:r>
              <a:rPr dirty="0" sz="1200" spc="50" u="sng">
                <a:latin typeface="Tahoma"/>
                <a:cs typeface="Tahoma"/>
              </a:rPr>
              <a:t>(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55" u="sng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20631" y="2645275"/>
            <a:ext cx="10731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53651" y="2480474"/>
            <a:ext cx="893444" cy="391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200" spc="50" u="sng">
                <a:latin typeface="Tahoma"/>
                <a:cs typeface="Tahoma"/>
              </a:rPr>
              <a:t>(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50" u="sng">
                <a:latin typeface="Tahoma"/>
                <a:cs typeface="Tahoma"/>
              </a:rPr>
              <a:t>)(</a:t>
            </a:r>
            <a:r>
              <a:rPr dirty="0" sz="1200" spc="-60" i="1" u="sng">
                <a:latin typeface="Trebuchet MS"/>
                <a:cs typeface="Trebuchet MS"/>
              </a:rPr>
              <a:t>n</a:t>
            </a:r>
            <a:r>
              <a:rPr dirty="0" sz="1200" spc="-50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2</a:t>
            </a:r>
            <a:r>
              <a:rPr dirty="0" sz="1200" spc="55" u="sng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36224" y="2589702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5966" y="2948264"/>
            <a:ext cx="42525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passo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induttivo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5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ddisfatto,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grazie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966" y="3131728"/>
            <a:ext cx="296608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induzione,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07967" y="3130811"/>
            <a:ext cx="3644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5" b="1">
                <a:latin typeface="Arial"/>
                <a:cs typeface="Arial"/>
              </a:rPr>
              <a:t>QED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18</a:t>
            </a:r>
            <a:r>
              <a:rPr dirty="0" spc="-45"/>
              <a:t>/20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59266"/>
            <a:ext cx="231584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che,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4285" y="1194559"/>
            <a:ext cx="217932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6922" y="117348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19/20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59266"/>
            <a:ext cx="231584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che,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8895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pc="-75">
                <a:latin typeface="Tahoma"/>
                <a:cs typeface="Tahoma"/>
              </a:rPr>
              <a:t>1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3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5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45"/>
              <a:t>⋅</a:t>
            </a:r>
            <a:r>
              <a:rPr dirty="0" spc="-165"/>
              <a:t> </a:t>
            </a:r>
            <a:r>
              <a:rPr dirty="0" spc="-45"/>
              <a:t>⋅</a:t>
            </a:r>
            <a:r>
              <a:rPr dirty="0" spc="-165"/>
              <a:t> </a:t>
            </a:r>
            <a:r>
              <a:rPr dirty="0" spc="-45"/>
              <a:t>⋅</a:t>
            </a:r>
            <a:r>
              <a:rPr dirty="0" spc="-105"/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>
                <a:latin typeface="Tahoma"/>
                <a:cs typeface="Tahoma"/>
              </a:rPr>
              <a:t>2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90">
                <a:latin typeface="Tahoma"/>
                <a:cs typeface="Tahoma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95">
                <a:latin typeface="Tahoma"/>
                <a:cs typeface="Tahoma"/>
              </a:rPr>
              <a:t> 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dirty="0" spc="-105">
                <a:latin typeface="Tahoma"/>
                <a:cs typeface="Tahoma"/>
              </a:rPr>
              <a:t>In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0">
                <a:latin typeface="Tahoma"/>
                <a:cs typeface="Tahoma"/>
              </a:rPr>
              <a:t>questo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0">
                <a:latin typeface="Tahoma"/>
                <a:cs typeface="Tahoma"/>
              </a:rPr>
              <a:t>caso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l’induzione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p</a:t>
            </a:r>
            <a:r>
              <a:rPr dirty="0" spc="-105">
                <a:latin typeface="Tahoma"/>
                <a:cs typeface="Tahoma"/>
              </a:rPr>
              <a:t>a</a:t>
            </a:r>
            <a:r>
              <a:rPr dirty="0" spc="-45">
                <a:latin typeface="Tahoma"/>
                <a:cs typeface="Tahoma"/>
              </a:rPr>
              <a:t>rte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da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135">
                <a:latin typeface="Lucida Sans Unicode"/>
                <a:cs typeface="Lucida Sans Unicode"/>
              </a:rPr>
              <a:t>0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0.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verific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35" i="1">
                <a:latin typeface="Trebuchet MS"/>
                <a:cs typeface="Trebuchet MS"/>
              </a:rPr>
              <a:t>n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90">
                <a:latin typeface="Tahoma"/>
                <a:cs typeface="Tahoma"/>
              </a:rPr>
              <a:t> </a:t>
            </a:r>
            <a:r>
              <a:rPr dirty="0" spc="-250"/>
              <a:t>∶</a:t>
            </a:r>
            <a:r>
              <a:rPr dirty="0" spc="-5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3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5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45"/>
              <a:t>⋅</a:t>
            </a:r>
            <a:r>
              <a:rPr dirty="0" spc="-165"/>
              <a:t> </a:t>
            </a:r>
            <a:r>
              <a:rPr dirty="0" spc="-45"/>
              <a:t>⋅</a:t>
            </a:r>
            <a:r>
              <a:rPr dirty="0" spc="-165"/>
              <a:t> </a:t>
            </a:r>
            <a:r>
              <a:rPr dirty="0" spc="-45"/>
              <a:t>⋅</a:t>
            </a:r>
            <a:r>
              <a:rPr dirty="0" spc="-105"/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>
                <a:latin typeface="Tahoma"/>
                <a:cs typeface="Tahoma"/>
              </a:rPr>
              <a:t>2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90">
                <a:latin typeface="Tahoma"/>
                <a:cs typeface="Tahoma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95">
                <a:latin typeface="Tahoma"/>
                <a:cs typeface="Tahoma"/>
              </a:rPr>
              <a:t> </a:t>
            </a:r>
            <a:r>
              <a:rPr dirty="0" spc="-10" i="1">
                <a:latin typeface="Arial"/>
                <a:cs typeface="Arial"/>
              </a:rPr>
              <a:t>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266922" y="117348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66934" y="184407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19/20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59266"/>
            <a:ext cx="231584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che,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8895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pc="-75">
                <a:latin typeface="Tahoma"/>
                <a:cs typeface="Tahoma"/>
              </a:rPr>
              <a:t>1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3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5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45"/>
              <a:t>⋅</a:t>
            </a:r>
            <a:r>
              <a:rPr dirty="0" spc="-165"/>
              <a:t> </a:t>
            </a:r>
            <a:r>
              <a:rPr dirty="0" spc="-45"/>
              <a:t>⋅</a:t>
            </a:r>
            <a:r>
              <a:rPr dirty="0" spc="-165"/>
              <a:t> </a:t>
            </a:r>
            <a:r>
              <a:rPr dirty="0" spc="-45"/>
              <a:t>⋅</a:t>
            </a:r>
            <a:r>
              <a:rPr dirty="0" spc="-105"/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>
                <a:latin typeface="Tahoma"/>
                <a:cs typeface="Tahoma"/>
              </a:rPr>
              <a:t>2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90">
                <a:latin typeface="Tahoma"/>
                <a:cs typeface="Tahoma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95">
                <a:latin typeface="Tahoma"/>
                <a:cs typeface="Tahoma"/>
              </a:rPr>
              <a:t> 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pc="-105">
                <a:latin typeface="Tahoma"/>
                <a:cs typeface="Tahoma"/>
              </a:rPr>
              <a:t>In</a:t>
            </a:r>
            <a:r>
              <a:rPr dirty="0" spc="10">
                <a:latin typeface="Tahoma"/>
                <a:cs typeface="Tahoma"/>
              </a:rPr>
              <a:t> </a:t>
            </a:r>
            <a:r>
              <a:rPr dirty="0" spc="-70">
                <a:latin typeface="Tahoma"/>
                <a:cs typeface="Tahoma"/>
              </a:rPr>
              <a:t>questo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0">
                <a:latin typeface="Tahoma"/>
                <a:cs typeface="Tahoma"/>
              </a:rPr>
              <a:t>caso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45">
                <a:latin typeface="Tahoma"/>
                <a:cs typeface="Tahoma"/>
              </a:rPr>
              <a:t>l’induzione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p</a:t>
            </a:r>
            <a:r>
              <a:rPr dirty="0" spc="-105">
                <a:latin typeface="Tahoma"/>
                <a:cs typeface="Tahoma"/>
              </a:rPr>
              <a:t>a</a:t>
            </a:r>
            <a:r>
              <a:rPr dirty="0" spc="-45">
                <a:latin typeface="Tahoma"/>
                <a:cs typeface="Tahoma"/>
              </a:rPr>
              <a:t>rte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75">
                <a:latin typeface="Tahoma"/>
                <a:cs typeface="Tahoma"/>
              </a:rPr>
              <a:t>da</a:t>
            </a:r>
            <a:r>
              <a:rPr dirty="0" spc="15">
                <a:latin typeface="Tahoma"/>
                <a:cs typeface="Tahoma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baseline="-13888" sz="1200" spc="-135">
                <a:latin typeface="Lucida Sans Unicode"/>
                <a:cs typeface="Lucida Sans Unicode"/>
              </a:rPr>
              <a:t>0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0.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verific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35" i="1">
                <a:latin typeface="Trebuchet MS"/>
                <a:cs typeface="Trebuchet MS"/>
              </a:rPr>
              <a:t>n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90">
                <a:latin typeface="Tahoma"/>
                <a:cs typeface="Tahoma"/>
              </a:rPr>
              <a:t> </a:t>
            </a:r>
            <a:r>
              <a:rPr dirty="0" spc="-250"/>
              <a:t>∶</a:t>
            </a:r>
            <a:r>
              <a:rPr dirty="0" spc="-5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3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5</a:t>
            </a:r>
            <a:r>
              <a:rPr dirty="0" spc="-145">
                <a:latin typeface="Tahoma"/>
                <a:cs typeface="Tahoma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45"/>
              <a:t>⋅</a:t>
            </a:r>
            <a:r>
              <a:rPr dirty="0" spc="-165"/>
              <a:t> </a:t>
            </a:r>
            <a:r>
              <a:rPr dirty="0" spc="-45"/>
              <a:t>⋅</a:t>
            </a:r>
            <a:r>
              <a:rPr dirty="0" spc="-165"/>
              <a:t> </a:t>
            </a:r>
            <a:r>
              <a:rPr dirty="0" spc="-45"/>
              <a:t>⋅</a:t>
            </a:r>
            <a:r>
              <a:rPr dirty="0" spc="-105"/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>
                <a:latin typeface="Tahoma"/>
                <a:cs typeface="Tahoma"/>
              </a:rPr>
              <a:t>2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90">
                <a:latin typeface="Tahoma"/>
                <a:cs typeface="Tahoma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105" i="1">
                <a:latin typeface="Trebuchet MS"/>
                <a:cs typeface="Trebuchet MS"/>
              </a:rPr>
              <a:t> </a:t>
            </a:r>
            <a:r>
              <a:rPr dirty="0"/>
              <a:t>+</a:t>
            </a:r>
            <a:r>
              <a:rPr dirty="0" spc="-110"/>
              <a:t> </a:t>
            </a:r>
            <a:r>
              <a:rPr dirty="0" spc="-75">
                <a:latin typeface="Tahoma"/>
                <a:cs typeface="Tahoma"/>
              </a:rPr>
              <a:t>1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95">
                <a:latin typeface="Tahoma"/>
                <a:cs typeface="Tahoma"/>
              </a:rPr>
              <a:t> 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pc="-65" b="1">
                <a:latin typeface="Arial"/>
                <a:cs typeface="Arial"/>
              </a:rPr>
              <a:t>Base</a:t>
            </a:r>
            <a:r>
              <a:rPr dirty="0" spc="105" b="1">
                <a:latin typeface="Arial"/>
                <a:cs typeface="Arial"/>
              </a:rPr>
              <a:t> </a:t>
            </a:r>
            <a:r>
              <a:rPr dirty="0" spc="-45" b="1">
                <a:latin typeface="Arial"/>
                <a:cs typeface="Arial"/>
              </a:rPr>
              <a:t>dell’induzione.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facile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convincersi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6922" y="117348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66934" y="184407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12213" y="2546296"/>
            <a:ext cx="77724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Arial Unicode MS"/>
                <a:cs typeface="Arial Unicode MS"/>
              </a:rPr>
              <a:t>∶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endParaRPr baseline="31250" sz="12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838" y="2833062"/>
            <a:ext cx="4457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vero.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19/20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665" y="31375"/>
            <a:ext cx="7531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Principio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induzione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4397"/>
            <a:ext cx="2944495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b="1">
                <a:latin typeface="Arial"/>
                <a:cs typeface="Arial"/>
              </a:rPr>
              <a:t>P</a:t>
            </a:r>
            <a:r>
              <a:rPr dirty="0" sz="1200" spc="-120" b="1">
                <a:latin typeface="Arial"/>
                <a:cs typeface="Arial"/>
              </a:rPr>
              <a:t>asso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induttivo.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sup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l’i</a:t>
            </a:r>
            <a:r>
              <a:rPr dirty="0" sz="1200" spc="3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induttiva: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66" y="1102522"/>
            <a:ext cx="3258185" cy="4610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9093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200" spc="-55">
                <a:latin typeface="Tahoma"/>
                <a:cs typeface="Tahoma"/>
              </a:rPr>
              <a:t>Dobbiamo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rov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6922" y="1081452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838" y="1669983"/>
            <a:ext cx="4022725" cy="1268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62255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Arial Unicode MS"/>
                <a:cs typeface="Arial Unicode MS"/>
              </a:rPr>
              <a:t>∶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5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marL="16510" marR="169545" indent="-4445">
              <a:lnSpc>
                <a:spcPct val="100000"/>
              </a:lnSpc>
              <a:spcBef>
                <a:spcPts val="79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verificato.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Sfruttando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l’i</a:t>
            </a:r>
            <a:r>
              <a:rPr dirty="0" sz="1200" spc="3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induttiva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isolando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l’ultimo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addendo,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 marL="817880" marR="488950">
              <a:lnSpc>
                <a:spcPct val="155100"/>
              </a:lnSpc>
            </a:pPr>
            <a:r>
              <a:rPr dirty="0" sz="1200" spc="-10">
                <a:latin typeface="Tahoma"/>
                <a:cs typeface="Tahoma"/>
              </a:rPr>
              <a:t>[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65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⋅</a:t>
            </a:r>
            <a:r>
              <a:rPr dirty="0" sz="1200" spc="-10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20">
                <a:latin typeface="Tahoma"/>
                <a:cs typeface="Tahoma"/>
              </a:rPr>
              <a:t>)</a:t>
            </a:r>
            <a:r>
              <a:rPr dirty="0" sz="1200" spc="25">
                <a:latin typeface="Tahoma"/>
                <a:cs typeface="Tahoma"/>
              </a:rPr>
              <a:t>]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50">
                <a:latin typeface="Arial Unicode MS"/>
                <a:cs typeface="Arial Unicode MS"/>
              </a:rPr>
              <a:t>=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+</a:t>
            </a:r>
            <a:r>
              <a:rPr dirty="0" sz="1200" spc="-11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28376" y="164892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62570" y="2683595"/>
            <a:ext cx="20694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29944" algn="l"/>
                <a:tab pos="200215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2948264"/>
            <a:ext cx="42602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passo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induttivo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dunque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ddisfatto.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induzione,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966" y="3131728"/>
            <a:ext cx="231076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"/>
                <a:cs typeface="Arial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07967" y="3130811"/>
            <a:ext cx="3644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5" b="1">
                <a:latin typeface="Arial"/>
                <a:cs typeface="Arial"/>
              </a:rPr>
              <a:t>QED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20/20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85"/>
              <a:t>ecniche</a:t>
            </a:r>
            <a:r>
              <a:rPr dirty="0" spc="160"/>
              <a:t> </a:t>
            </a:r>
            <a:r>
              <a:rPr dirty="0" spc="-45"/>
              <a:t>dimostrative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90381"/>
            <a:ext cx="4118610" cy="1025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Sfruttando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35">
                <a:latin typeface="Tahoma"/>
                <a:cs typeface="Tahoma"/>
              </a:rPr>
              <a:t>incipi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illustrati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intr</a:t>
            </a:r>
            <a:r>
              <a:rPr dirty="0" sz="1200" spc="-2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duttiva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dedicata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logica,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imp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80">
                <a:latin typeface="Tahoma"/>
                <a:cs typeface="Tahoma"/>
              </a:rPr>
              <a:t>reremo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tecniche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rgamente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utilizzate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matematica.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diretta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contronominale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3/20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85"/>
              <a:t>ecniche</a:t>
            </a:r>
            <a:r>
              <a:rPr dirty="0" spc="160"/>
              <a:t> </a:t>
            </a:r>
            <a:r>
              <a:rPr dirty="0" spc="-45"/>
              <a:t>dimostrative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90381"/>
            <a:ext cx="4118610" cy="1246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Sfruttando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35">
                <a:latin typeface="Tahoma"/>
                <a:cs typeface="Tahoma"/>
              </a:rPr>
              <a:t>incipi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illustrati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intr</a:t>
            </a:r>
            <a:r>
              <a:rPr dirty="0" sz="1200" spc="-2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duttiva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dedicata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logica,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imp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80">
                <a:latin typeface="Tahoma"/>
                <a:cs typeface="Tahoma"/>
              </a:rPr>
              <a:t>reremo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tecniche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rgamente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utilizzate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matematica.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diretta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contronominale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assurdo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3/20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85"/>
              <a:t>ecniche</a:t>
            </a:r>
            <a:r>
              <a:rPr dirty="0" spc="160"/>
              <a:t> </a:t>
            </a:r>
            <a:r>
              <a:rPr dirty="0" spc="-45"/>
              <a:t>dimostrative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90381"/>
            <a:ext cx="4118610" cy="146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Sfruttando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35">
                <a:latin typeface="Tahoma"/>
                <a:cs typeface="Tahoma"/>
              </a:rPr>
              <a:t>incipi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illustrati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intr</a:t>
            </a:r>
            <a:r>
              <a:rPr dirty="0" sz="1200" spc="-2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duttiva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dedicata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logica,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imp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80">
                <a:latin typeface="Tahoma"/>
                <a:cs typeface="Tahoma"/>
              </a:rPr>
              <a:t>reremo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tecniche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rgamente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utilizzate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matematica.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diretta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contronominale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assurdo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Dimostrazione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induzione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3/20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Dimostrazione</a:t>
            </a:r>
            <a:r>
              <a:rPr dirty="0" spc="155"/>
              <a:t> </a:t>
            </a:r>
            <a:r>
              <a:rPr dirty="0" spc="-85"/>
              <a:t>d</a:t>
            </a:r>
            <a:r>
              <a:rPr dirty="0" spc="-45"/>
              <a:t>i</a:t>
            </a:r>
            <a:r>
              <a:rPr dirty="0" spc="-30"/>
              <a:t>r</a:t>
            </a:r>
            <a:r>
              <a:rPr dirty="0" spc="35"/>
              <a:t>e</a:t>
            </a:r>
            <a:r>
              <a:rPr dirty="0" spc="15"/>
              <a:t>t</a:t>
            </a:r>
            <a:r>
              <a:rPr dirty="0" spc="35"/>
              <a:t>ta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10728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36979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42059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694843"/>
            <a:ext cx="50800" cy="6876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758344"/>
            <a:ext cx="50800" cy="6241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893306"/>
            <a:ext cx="4412615" cy="540385"/>
          </a:xfrm>
          <a:custGeom>
            <a:avLst/>
            <a:gdLst/>
            <a:ahLst/>
            <a:cxnLst/>
            <a:rect l="l" t="t" r="r" b="b"/>
            <a:pathLst>
              <a:path w="4412615" h="540385">
                <a:moveTo>
                  <a:pt x="4412325" y="0"/>
                </a:moveTo>
                <a:lnTo>
                  <a:pt x="0" y="0"/>
                </a:lnTo>
                <a:lnTo>
                  <a:pt x="0" y="489190"/>
                </a:lnTo>
                <a:lnTo>
                  <a:pt x="16636" y="526704"/>
                </a:lnTo>
                <a:lnTo>
                  <a:pt x="4361525" y="539990"/>
                </a:lnTo>
                <a:lnTo>
                  <a:pt x="4375768" y="537946"/>
                </a:lnTo>
                <a:lnTo>
                  <a:pt x="4406889" y="51198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745644"/>
            <a:ext cx="0" cy="655955"/>
          </a:xfrm>
          <a:custGeom>
            <a:avLst/>
            <a:gdLst/>
            <a:ahLst/>
            <a:cxnLst/>
            <a:rect l="l" t="t" r="r" b="b"/>
            <a:pathLst>
              <a:path w="0" h="655955">
                <a:moveTo>
                  <a:pt x="0" y="65590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3294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2024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075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6884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679164"/>
            <a:ext cx="2551430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80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10" b="1">
                <a:solidFill>
                  <a:srgbClr val="3333B2"/>
                </a:solidFill>
                <a:latin typeface="Arial"/>
                <a:cs typeface="Arial"/>
              </a:rPr>
              <a:t>rie</a:t>
            </a:r>
            <a:r>
              <a:rPr dirty="0" sz="1200" spc="-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390" b="1">
                <a:solidFill>
                  <a:srgbClr val="3333B2"/>
                </a:solidFill>
                <a:latin typeface="Arial"/>
                <a:cs typeface="Arial"/>
              </a:rPr>
              <a:t>`</a:t>
            </a:r>
            <a:r>
              <a:rPr dirty="0" sz="1200" spc="-40" b="1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transitiva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dell’i</a:t>
            </a:r>
            <a:r>
              <a:rPr dirty="0" sz="1200" spc="-50" b="1">
                <a:solidFill>
                  <a:srgbClr val="3333B2"/>
                </a:solidFill>
                <a:latin typeface="Arial"/>
                <a:cs typeface="Arial"/>
              </a:rPr>
              <a:t>mplicazione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10869" y="1232583"/>
            <a:ext cx="152654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9880" algn="l"/>
                <a:tab pos="890269" algn="l"/>
                <a:tab pos="1104900" algn="l"/>
              </a:tabLst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-75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75" i="1">
                <a:latin typeface="Trebuchet MS"/>
                <a:cs typeface="Trebuchet MS"/>
              </a:rPr>
              <a:t>  </a:t>
            </a:r>
            <a:r>
              <a:rPr dirty="0" sz="1200" spc="-75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82544" y="1232583"/>
            <a:ext cx="91503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4030" algn="l"/>
              </a:tabLst>
            </a:pP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4/20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Dimostrazione</a:t>
            </a:r>
            <a:r>
              <a:rPr dirty="0" spc="155"/>
              <a:t> </a:t>
            </a:r>
            <a:r>
              <a:rPr dirty="0" spc="-85"/>
              <a:t>d</a:t>
            </a:r>
            <a:r>
              <a:rPr dirty="0" spc="-45"/>
              <a:t>i</a:t>
            </a:r>
            <a:r>
              <a:rPr dirty="0" spc="-30"/>
              <a:t>r</a:t>
            </a:r>
            <a:r>
              <a:rPr dirty="0" spc="35"/>
              <a:t>e</a:t>
            </a:r>
            <a:r>
              <a:rPr dirty="0" spc="15"/>
              <a:t>t</a:t>
            </a:r>
            <a:r>
              <a:rPr dirty="0" spc="35"/>
              <a:t>ta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10728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36979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42059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694843"/>
            <a:ext cx="50800" cy="6876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758344"/>
            <a:ext cx="50800" cy="6241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893306"/>
            <a:ext cx="4412615" cy="540385"/>
          </a:xfrm>
          <a:custGeom>
            <a:avLst/>
            <a:gdLst/>
            <a:ahLst/>
            <a:cxnLst/>
            <a:rect l="l" t="t" r="r" b="b"/>
            <a:pathLst>
              <a:path w="4412615" h="540385">
                <a:moveTo>
                  <a:pt x="4412325" y="0"/>
                </a:moveTo>
                <a:lnTo>
                  <a:pt x="0" y="0"/>
                </a:lnTo>
                <a:lnTo>
                  <a:pt x="0" y="489190"/>
                </a:lnTo>
                <a:lnTo>
                  <a:pt x="16636" y="526704"/>
                </a:lnTo>
                <a:lnTo>
                  <a:pt x="4361525" y="539990"/>
                </a:lnTo>
                <a:lnTo>
                  <a:pt x="4375768" y="537946"/>
                </a:lnTo>
                <a:lnTo>
                  <a:pt x="4406889" y="51198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745644"/>
            <a:ext cx="0" cy="655955"/>
          </a:xfrm>
          <a:custGeom>
            <a:avLst/>
            <a:gdLst/>
            <a:ahLst/>
            <a:cxnLst/>
            <a:rect l="l" t="t" r="r" b="b"/>
            <a:pathLst>
              <a:path w="0" h="655955">
                <a:moveTo>
                  <a:pt x="0" y="65590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3294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2024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075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6884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679164"/>
            <a:ext cx="2551430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80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10" b="1">
                <a:solidFill>
                  <a:srgbClr val="3333B2"/>
                </a:solidFill>
                <a:latin typeface="Arial"/>
                <a:cs typeface="Arial"/>
              </a:rPr>
              <a:t>rie</a:t>
            </a:r>
            <a:r>
              <a:rPr dirty="0" sz="1200" spc="-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390" b="1">
                <a:solidFill>
                  <a:srgbClr val="3333B2"/>
                </a:solidFill>
                <a:latin typeface="Arial"/>
                <a:cs typeface="Arial"/>
              </a:rPr>
              <a:t>`</a:t>
            </a:r>
            <a:r>
              <a:rPr dirty="0" sz="1200" spc="-40" b="1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transitiva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dell’i</a:t>
            </a:r>
            <a:r>
              <a:rPr dirty="0" sz="1200" spc="-50" b="1">
                <a:solidFill>
                  <a:srgbClr val="3333B2"/>
                </a:solidFill>
                <a:latin typeface="Arial"/>
                <a:cs typeface="Arial"/>
              </a:rPr>
              <a:t>mplicazione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10869" y="1232583"/>
            <a:ext cx="152654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9880" algn="l"/>
                <a:tab pos="890269" algn="l"/>
                <a:tab pos="1104900" algn="l"/>
              </a:tabLst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-75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75" i="1">
                <a:latin typeface="Trebuchet MS"/>
                <a:cs typeface="Trebuchet MS"/>
              </a:rPr>
              <a:t>  </a:t>
            </a:r>
            <a:r>
              <a:rPr dirty="0" sz="1200" spc="-75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82544" y="1232583"/>
            <a:ext cx="91503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4030" algn="l"/>
              </a:tabLst>
            </a:pP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4/20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98" y="31375"/>
            <a:ext cx="7600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cniche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dimostrative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Dimostrazione</a:t>
            </a:r>
            <a:r>
              <a:rPr dirty="0" spc="155"/>
              <a:t> </a:t>
            </a:r>
            <a:r>
              <a:rPr dirty="0" spc="-85"/>
              <a:t>d</a:t>
            </a:r>
            <a:r>
              <a:rPr dirty="0" spc="-45"/>
              <a:t>i</a:t>
            </a:r>
            <a:r>
              <a:rPr dirty="0" spc="-30"/>
              <a:t>r</a:t>
            </a:r>
            <a:r>
              <a:rPr dirty="0" spc="35"/>
              <a:t>e</a:t>
            </a:r>
            <a:r>
              <a:rPr dirty="0" spc="15"/>
              <a:t>t</a:t>
            </a:r>
            <a:r>
              <a:rPr dirty="0" spc="35"/>
              <a:t>ta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10728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36979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42059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694843"/>
            <a:ext cx="50800" cy="6876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758344"/>
            <a:ext cx="50800" cy="6241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893306"/>
            <a:ext cx="4412615" cy="540385"/>
          </a:xfrm>
          <a:custGeom>
            <a:avLst/>
            <a:gdLst/>
            <a:ahLst/>
            <a:cxnLst/>
            <a:rect l="l" t="t" r="r" b="b"/>
            <a:pathLst>
              <a:path w="4412615" h="540385">
                <a:moveTo>
                  <a:pt x="4412325" y="0"/>
                </a:moveTo>
                <a:lnTo>
                  <a:pt x="0" y="0"/>
                </a:lnTo>
                <a:lnTo>
                  <a:pt x="0" y="489190"/>
                </a:lnTo>
                <a:lnTo>
                  <a:pt x="16636" y="526704"/>
                </a:lnTo>
                <a:lnTo>
                  <a:pt x="4361525" y="539990"/>
                </a:lnTo>
                <a:lnTo>
                  <a:pt x="4375768" y="537946"/>
                </a:lnTo>
                <a:lnTo>
                  <a:pt x="4406889" y="51198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745644"/>
            <a:ext cx="0" cy="655955"/>
          </a:xfrm>
          <a:custGeom>
            <a:avLst/>
            <a:gdLst/>
            <a:ahLst/>
            <a:cxnLst/>
            <a:rect l="l" t="t" r="r" b="b"/>
            <a:pathLst>
              <a:path w="0" h="655955">
                <a:moveTo>
                  <a:pt x="0" y="65590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3294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2024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075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6884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7865" y="1773338"/>
            <a:ext cx="4412615" cy="198755"/>
          </a:xfrm>
          <a:custGeom>
            <a:avLst/>
            <a:gdLst/>
            <a:ahLst/>
            <a:cxnLst/>
            <a:rect l="l" t="t" r="r" b="b"/>
            <a:pathLst>
              <a:path w="4412615" h="198755">
                <a:moveTo>
                  <a:pt x="436152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198367"/>
                </a:lnTo>
                <a:lnTo>
                  <a:pt x="4412325" y="198367"/>
                </a:lnTo>
                <a:lnTo>
                  <a:pt x="4411428" y="41300"/>
                </a:lnTo>
                <a:lnTo>
                  <a:pt x="4388469" y="7786"/>
                </a:lnTo>
                <a:lnTo>
                  <a:pt x="43615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7865" y="1920759"/>
            <a:ext cx="4412325" cy="1016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46690" y="3189871"/>
            <a:ext cx="114301" cy="1143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9466" y="3240672"/>
            <a:ext cx="4259923" cy="635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10191" y="1804859"/>
            <a:ext cx="50800" cy="139771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10191" y="1868360"/>
            <a:ext cx="50800" cy="133421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7865" y="2003322"/>
            <a:ext cx="4412615" cy="1250315"/>
          </a:xfrm>
          <a:custGeom>
            <a:avLst/>
            <a:gdLst/>
            <a:ahLst/>
            <a:cxnLst/>
            <a:rect l="l" t="t" r="r" b="b"/>
            <a:pathLst>
              <a:path w="4412615" h="1250314">
                <a:moveTo>
                  <a:pt x="4412325" y="0"/>
                </a:moveTo>
                <a:lnTo>
                  <a:pt x="0" y="0"/>
                </a:lnTo>
                <a:lnTo>
                  <a:pt x="0" y="1199249"/>
                </a:lnTo>
                <a:lnTo>
                  <a:pt x="16636" y="1236763"/>
                </a:lnTo>
                <a:lnTo>
                  <a:pt x="4361525" y="1250049"/>
                </a:lnTo>
                <a:lnTo>
                  <a:pt x="4375768" y="1248004"/>
                </a:lnTo>
                <a:lnTo>
                  <a:pt x="4406889" y="1222046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10191" y="1855660"/>
            <a:ext cx="0" cy="1366520"/>
          </a:xfrm>
          <a:custGeom>
            <a:avLst/>
            <a:gdLst/>
            <a:ahLst/>
            <a:cxnLst/>
            <a:rect l="l" t="t" r="r" b="b"/>
            <a:pathLst>
              <a:path w="0" h="1366520">
                <a:moveTo>
                  <a:pt x="0" y="136596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10191" y="18429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10191" y="18302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10191" y="18175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510191" y="179851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35966" y="679164"/>
            <a:ext cx="4294505" cy="1689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80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10" b="1">
                <a:solidFill>
                  <a:srgbClr val="3333B2"/>
                </a:solidFill>
                <a:latin typeface="Arial"/>
                <a:cs typeface="Arial"/>
              </a:rPr>
              <a:t>rie</a:t>
            </a:r>
            <a:r>
              <a:rPr dirty="0" sz="1200" spc="-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390" b="1">
                <a:solidFill>
                  <a:srgbClr val="3333B2"/>
                </a:solidFill>
                <a:latin typeface="Arial"/>
                <a:cs typeface="Arial"/>
              </a:rPr>
              <a:t>`</a:t>
            </a:r>
            <a:r>
              <a:rPr dirty="0" sz="1200" spc="-40" b="1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transitiva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dell’i</a:t>
            </a:r>
            <a:r>
              <a:rPr dirty="0" sz="1200" spc="-50" b="1">
                <a:solidFill>
                  <a:srgbClr val="3333B2"/>
                </a:solidFill>
                <a:latin typeface="Arial"/>
                <a:cs typeface="Arial"/>
              </a:rPr>
              <a:t>mplicazione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887094">
              <a:lnSpc>
                <a:spcPct val="100000"/>
              </a:lnSpc>
              <a:tabLst>
                <a:tab pos="1184275" algn="l"/>
                <a:tab pos="1765300" algn="l"/>
                <a:tab pos="1979930" algn="l"/>
                <a:tab pos="2559050" algn="l"/>
                <a:tab pos="3040380" algn="l"/>
              </a:tabLst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-75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75" i="1">
                <a:latin typeface="Trebuchet MS"/>
                <a:cs typeface="Trebuchet MS"/>
              </a:rPr>
              <a:t>  </a:t>
            </a:r>
            <a:r>
              <a:rPr dirty="0" sz="1200" spc="-75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	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facile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convincersi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110">
                <a:latin typeface="Tahoma"/>
                <a:cs typeface="Tahoma"/>
              </a:rPr>
              <a:t>a</a:t>
            </a:r>
            <a:r>
              <a:rPr dirty="0" sz="1200" spc="-975">
                <a:latin typeface="Tahoma"/>
                <a:cs typeface="Tahoma"/>
              </a:rPr>
              <a:t>:</a:t>
            </a:r>
            <a:r>
              <a:rPr dirty="0" sz="1200" spc="-650">
                <a:latin typeface="Tahoma"/>
                <a:cs typeface="Tahoma"/>
              </a:rPr>
              <a:t>`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75" i="1">
                <a:latin typeface="Franklin Gothic Book"/>
                <a:cs typeface="Franklin Gothic Book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avere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implicazioni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60602" y="2454069"/>
            <a:ext cx="248666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14375" algn="l"/>
                <a:tab pos="181800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135">
                <a:latin typeface="Lucida Sans Unicode"/>
                <a:cs typeface="Lucida Sans Unicode"/>
              </a:rPr>
              <a:t>2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0" i="1">
                <a:latin typeface="Franklin Gothic Book"/>
                <a:cs typeface="Franklin Gothic Book"/>
              </a:rPr>
              <a:t>n</a:t>
            </a:r>
            <a:r>
              <a:rPr dirty="0" baseline="-13888" sz="1200" spc="15">
                <a:latin typeface="Century Gothic"/>
                <a:cs typeface="Century Gothic"/>
              </a:rPr>
              <a:t>−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75" i="1">
                <a:latin typeface="Franklin Gothic Book"/>
                <a:cs typeface="Franklin Gothic Book"/>
              </a:rPr>
              <a:t>n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64148" y="2454257"/>
            <a:ext cx="2565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5521" y="2789361"/>
            <a:ext cx="2398395" cy="496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l’implicazione</a:t>
            </a:r>
            <a:endParaRPr sz="12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630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-135">
                <a:latin typeface="Lucida Sans Unicode"/>
                <a:cs typeface="Lucida Sans Unicode"/>
              </a:rPr>
              <a:t>1</a:t>
            </a:r>
            <a:r>
              <a:rPr dirty="0" baseline="-13888" sz="1200" spc="127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baseline="-13888" sz="1200" spc="75" i="1">
                <a:latin typeface="Franklin Gothic Book"/>
                <a:cs typeface="Franklin Gothic Book"/>
              </a:rPr>
              <a:t>n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</a:t>
            </a:r>
            <a:r>
              <a:rPr dirty="0" spc="-45"/>
              <a:t>ecn</a:t>
            </a:r>
            <a:r>
              <a:rPr dirty="0" spc="-30"/>
              <a:t>i</a:t>
            </a:r>
            <a:r>
              <a:rPr dirty="0" spc="-30"/>
              <a:t>c</a:t>
            </a:r>
            <a:r>
              <a:rPr dirty="0" spc="-50"/>
              <a:t>he</a:t>
            </a:r>
            <a:r>
              <a:rPr dirty="0" spc="20"/>
              <a:t> </a:t>
            </a:r>
            <a:r>
              <a:rPr dirty="0" spc="-35"/>
              <a:t>dimostrative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4/20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 Prof.ssa Virginia De Cicco Sapienza Università di Roma </dc:creator>
  <dc:title>Tecniche dimostrative</dc:title>
  <dcterms:created xsi:type="dcterms:W3CDTF">2023-04-06T10:37:07Z</dcterms:created>
  <dcterms:modified xsi:type="dcterms:W3CDTF">2023-04-06T10:37:07Z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2017-09-13T00:00:00Z</vt:filetime>
  </property>
  <property fmtid="{D5CDD505-2E9C-101B-9397-08002B2CF9AE}" pid="3" name="LastSaved">
    <vt:filetime>2023-04-06T00:00:00Z</vt:filetime>
  </property>
</Properties>
</file>