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Default Extension="png" ContentType="image/png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822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741362" y="1557400"/>
            <a:ext cx="7715250" cy="3895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736600" y="1552575"/>
            <a:ext cx="7724775" cy="3905250"/>
          </a:xfrm>
          <a:custGeom>
            <a:avLst/>
            <a:gdLst/>
            <a:ahLst/>
            <a:cxnLst/>
            <a:rect l="l" t="t" r="r" b="b"/>
            <a:pathLst>
              <a:path w="7724775" h="3905250">
                <a:moveTo>
                  <a:pt x="0" y="3905250"/>
                </a:moveTo>
                <a:lnTo>
                  <a:pt x="7724775" y="3905250"/>
                </a:lnTo>
                <a:lnTo>
                  <a:pt x="7724775" y="0"/>
                </a:lnTo>
                <a:lnTo>
                  <a:pt x="0" y="0"/>
                </a:lnTo>
                <a:lnTo>
                  <a:pt x="0" y="3905250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00" y="324351"/>
            <a:ext cx="8089798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734" y="1199658"/>
            <a:ext cx="8012531" cy="180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822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96172" y="6595225"/>
            <a:ext cx="16382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notesSlide" Target="../notesSlides/notesSlide27.xml"/><Relationship Id="rId5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slide" Target="slide30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notesSlide" Target="../notesSlides/notesSlide8.xml"/><Relationship Id="rId5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5"/>
            <a:ext cx="9144000" cy="684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46402" y="3995540"/>
            <a:ext cx="127952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zi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9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6402" y="4553578"/>
            <a:ext cx="6779895" cy="75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ellu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re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ts val="2615"/>
              </a:lnSpc>
              <a:spcBef>
                <a:spcPts val="890"/>
              </a:spcBef>
            </a:pP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ulare,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truttura</a:t>
            </a:r>
            <a:r>
              <a:rPr dirty="0" sz="2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nuc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eo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nterfa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mito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6402" y="5706491"/>
            <a:ext cx="3303904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 b="1">
                <a:solidFill>
                  <a:srgbClr val="FFFFFF"/>
                </a:solidFill>
                <a:latin typeface="Arial"/>
                <a:cs typeface="Arial"/>
              </a:rPr>
              <a:t>Docente:</a:t>
            </a:r>
            <a:r>
              <a:rPr dirty="0" sz="22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Anna</a:t>
            </a:r>
            <a:r>
              <a:rPr dirty="0" sz="2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Rita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Rossi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Cicl</a:t>
            </a:r>
            <a:r>
              <a:rPr dirty="0" spc="-15">
                <a:latin typeface="Franklin Gothic Medium"/>
                <a:cs typeface="Franklin Gothic Medium"/>
              </a:rPr>
              <a:t>o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cellula</a:t>
            </a:r>
            <a:r>
              <a:rPr dirty="0" spc="-15">
                <a:latin typeface="Franklin Gothic Medium"/>
                <a:cs typeface="Franklin Gothic Medium"/>
              </a:rPr>
              <a:t>r</a:t>
            </a:r>
            <a:r>
              <a:rPr dirty="0">
                <a:latin typeface="Franklin Gothic Medium"/>
                <a:cs typeface="Franklin Gothic Medium"/>
              </a:rPr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808037" y="2913062"/>
            <a:ext cx="3403600" cy="388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3275" y="2908298"/>
            <a:ext cx="3413125" cy="3898900"/>
          </a:xfrm>
          <a:custGeom>
            <a:avLst/>
            <a:gdLst/>
            <a:ahLst/>
            <a:cxnLst/>
            <a:rect l="l" t="t" r="r" b="b"/>
            <a:pathLst>
              <a:path w="3413125" h="3898900">
                <a:moveTo>
                  <a:pt x="0" y="3898900"/>
                </a:moveTo>
                <a:lnTo>
                  <a:pt x="3413125" y="3898900"/>
                </a:lnTo>
                <a:lnTo>
                  <a:pt x="3413125" y="0"/>
                </a:lnTo>
                <a:lnTo>
                  <a:pt x="0" y="0"/>
                </a:lnTo>
                <a:lnTo>
                  <a:pt x="0" y="3898900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85927" y="1128030"/>
            <a:ext cx="7590155" cy="2994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33985">
              <a:lnSpc>
                <a:spcPts val="221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l’insieme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degli even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mpresi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tra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la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ormazione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 una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llula e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divisione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 due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llule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iglie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300"/>
              </a:lnSpc>
              <a:spcBef>
                <a:spcPts val="229"/>
              </a:spcBef>
              <a:buClr>
                <a:srgbClr val="822333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erfase</a:t>
            </a:r>
            <a:r>
              <a:rPr dirty="0" sz="2000" spc="-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→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pa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il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90%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dell’intero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ci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lo.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Sin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 di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proteine,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ts val="23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DN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,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aumen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delle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dimensioni</a:t>
            </a:r>
            <a:endParaRPr sz="2000">
              <a:latin typeface="Arial"/>
              <a:cs typeface="Arial"/>
            </a:endParaRPr>
          </a:p>
          <a:p>
            <a:pPr marL="355600" marR="128905" indent="-342900">
              <a:lnSpc>
                <a:spcPts val="2200"/>
              </a:lnSpc>
              <a:spcBef>
                <a:spcPts val="530"/>
              </a:spcBef>
              <a:buClr>
                <a:srgbClr val="822333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i→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equa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distribu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ione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 ma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eriale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gen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tico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 due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nu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lei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figli</a:t>
            </a:r>
            <a:endParaRPr sz="2000">
              <a:latin typeface="Arial"/>
              <a:cs typeface="Arial"/>
            </a:endParaRPr>
          </a:p>
          <a:p>
            <a:pPr marL="4006215">
              <a:lnSpc>
                <a:spcPts val="213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Soli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amente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alla mi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 segue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la</a:t>
            </a:r>
            <a:endParaRPr sz="2000">
              <a:latin typeface="Arial"/>
              <a:cs typeface="Arial"/>
            </a:endParaRPr>
          </a:p>
          <a:p>
            <a:pPr marL="4006215">
              <a:lnSpc>
                <a:spcPts val="237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divisione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 citopla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ma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Calibri"/>
                <a:cs typeface="Calibri"/>
              </a:rPr>
              <a:t>→</a:t>
            </a:r>
            <a:endParaRPr sz="2000">
              <a:latin typeface="Calibri"/>
              <a:cs typeface="Calibri"/>
            </a:endParaRPr>
          </a:p>
          <a:p>
            <a:pPr marL="4006215">
              <a:lnSpc>
                <a:spcPct val="100000"/>
              </a:lnSpc>
              <a:spcBef>
                <a:spcPts val="60"/>
              </a:spcBef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citodie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i.</a:t>
            </a:r>
            <a:r>
              <a:rPr dirty="0" sz="2000" spc="-5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 ot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eng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no</a:t>
            </a:r>
            <a:r>
              <a:rPr dirty="0" sz="2000" spc="-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sì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4006215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cellule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glie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ident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2602" y="6591316"/>
            <a:ext cx="29578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Bi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gi</a:t>
            </a:r>
            <a:r>
              <a:rPr dirty="0" sz="1000" spc="-5" i="1">
                <a:latin typeface="Arial"/>
                <a:cs typeface="Arial"/>
              </a:rPr>
              <a:t>a.</a:t>
            </a:r>
            <a:r>
              <a:rPr dirty="0" sz="1000" spc="-10" i="1">
                <a:latin typeface="Arial"/>
                <a:cs typeface="Arial"/>
              </a:rPr>
              <a:t>bl</a:t>
            </a:r>
            <a:r>
              <a:rPr dirty="0" sz="1000" spc="-10" i="1">
                <a:latin typeface="Arial"/>
                <a:cs typeface="Arial"/>
              </a:rPr>
              <a:t>u©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Za</a:t>
            </a:r>
            <a:r>
              <a:rPr dirty="0" sz="1000" spc="-10" i="1">
                <a:latin typeface="Arial"/>
                <a:cs typeface="Arial"/>
              </a:rPr>
              <a:t>ni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10" i="1">
                <a:latin typeface="Arial"/>
                <a:cs typeface="Arial"/>
              </a:rPr>
              <a:t>h</a:t>
            </a:r>
            <a:r>
              <a:rPr dirty="0" sz="1000" spc="-10" i="1">
                <a:latin typeface="Arial"/>
                <a:cs typeface="Arial"/>
              </a:rPr>
              <a:t>ell</a:t>
            </a:r>
            <a:r>
              <a:rPr dirty="0" sz="1000" spc="-5" i="1">
                <a:latin typeface="Arial"/>
                <a:cs typeface="Arial"/>
              </a:rPr>
              <a:t>i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-10" i="1">
                <a:latin typeface="Arial"/>
                <a:cs typeface="Arial"/>
              </a:rPr>
              <a:t>di</a:t>
            </a:r>
            <a:r>
              <a:rPr dirty="0" sz="1000" spc="-5" i="1">
                <a:latin typeface="Arial"/>
                <a:cs typeface="Arial"/>
              </a:rPr>
              <a:t>tore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2</a:t>
            </a:r>
            <a:r>
              <a:rPr dirty="0" sz="1000" spc="-15" i="1">
                <a:latin typeface="Arial"/>
                <a:cs typeface="Arial"/>
              </a:rPr>
              <a:t>0</a:t>
            </a:r>
            <a:r>
              <a:rPr dirty="0" sz="1000" spc="-10" i="1">
                <a:latin typeface="Arial"/>
                <a:cs typeface="Arial"/>
              </a:rPr>
              <a:t>1</a:t>
            </a:r>
            <a:r>
              <a:rPr dirty="0" sz="1000" spc="-15" i="1">
                <a:latin typeface="Arial"/>
                <a:cs typeface="Arial"/>
              </a:rPr>
              <a:t>1S</a:t>
            </a:r>
            <a:r>
              <a:rPr dirty="0" sz="1000" spc="-5" i="1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25">
                <a:latin typeface="Franklin Gothic Medium"/>
                <a:cs typeface="Franklin Gothic Medium"/>
              </a:rPr>
              <a:t>n</a:t>
            </a:r>
            <a:r>
              <a:rPr dirty="0" spc="-5">
                <a:latin typeface="Franklin Gothic Medium"/>
                <a:cs typeface="Franklin Gothic Medium"/>
              </a:rPr>
              <a:t>ter</a:t>
            </a:r>
            <a:r>
              <a:rPr dirty="0" spc="-10">
                <a:latin typeface="Franklin Gothic Medium"/>
                <a:cs typeface="Franklin Gothic Medium"/>
              </a:rPr>
              <a:t>f</a:t>
            </a:r>
            <a:r>
              <a:rPr dirty="0">
                <a:latin typeface="Franklin Gothic Medium"/>
                <a:cs typeface="Franklin Gothic Medium"/>
              </a:rPr>
              <a:t>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270905"/>
            <a:ext cx="4496435" cy="33293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G1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,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-2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prepara</a:t>
            </a:r>
            <a:r>
              <a:rPr dirty="0" sz="2000" spc="10" b="1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ione</a:t>
            </a:r>
            <a:r>
              <a:rPr dirty="0" sz="2000" spc="-3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al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1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dup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icazione: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sintesi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RNA</a:t>
            </a:r>
            <a:r>
              <a:rPr dirty="0" sz="2000" spc="-1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 pro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eine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du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ata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5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 10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822333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S,</a:t>
            </a:r>
            <a:r>
              <a:rPr dirty="0" sz="2000" spc="-3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o d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pl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ca</a:t>
            </a:r>
            <a:r>
              <a:rPr dirty="0" sz="2000" spc="5" b="1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ione</a:t>
            </a:r>
            <a:r>
              <a:rPr dirty="0" sz="2000" spc="-3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del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000" spc="5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A: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sintesi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DNA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du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ata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6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-8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822333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G2,</a:t>
            </a:r>
            <a:r>
              <a:rPr dirty="0" sz="2000" spc="-3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-2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prepara</a:t>
            </a:r>
            <a:r>
              <a:rPr dirty="0" sz="2000" spc="10" b="1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ione</a:t>
            </a:r>
            <a:r>
              <a:rPr dirty="0" sz="2000" spc="-3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al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1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tosi: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sintesi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diproteine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du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ata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4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-5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10276" y="1325625"/>
            <a:ext cx="3454400" cy="2519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05450" y="1320800"/>
            <a:ext cx="3463925" cy="2529205"/>
          </a:xfrm>
          <a:custGeom>
            <a:avLst/>
            <a:gdLst/>
            <a:ahLst/>
            <a:cxnLst/>
            <a:rect l="l" t="t" r="r" b="b"/>
            <a:pathLst>
              <a:path w="3463925" h="2529204">
                <a:moveTo>
                  <a:pt x="0" y="2528824"/>
                </a:moveTo>
                <a:lnTo>
                  <a:pt x="3463925" y="2528824"/>
                </a:lnTo>
                <a:lnTo>
                  <a:pt x="3463925" y="0"/>
                </a:lnTo>
                <a:lnTo>
                  <a:pt x="0" y="0"/>
                </a:lnTo>
                <a:lnTo>
                  <a:pt x="0" y="2528824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9884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>
                <a:latin typeface="Franklin Gothic Medium"/>
                <a:cs typeface="Franklin Gothic Medium"/>
              </a:rPr>
              <a:t>Cont</a:t>
            </a:r>
            <a:r>
              <a:rPr dirty="0" spc="-20">
                <a:latin typeface="Franklin Gothic Medium"/>
                <a:cs typeface="Franklin Gothic Medium"/>
              </a:rPr>
              <a:t>r</a:t>
            </a:r>
            <a:r>
              <a:rPr dirty="0" spc="-10">
                <a:latin typeface="Franklin Gothic Medium"/>
                <a:cs typeface="Franklin Gothic Medium"/>
              </a:rPr>
              <a:t>ollo</a:t>
            </a:r>
            <a:r>
              <a:rPr dirty="0" spc="1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del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25">
                <a:latin typeface="Franklin Gothic Medium"/>
                <a:cs typeface="Franklin Gothic Medium"/>
              </a:rPr>
              <a:t>c</a:t>
            </a:r>
            <a:r>
              <a:rPr dirty="0" spc="-10">
                <a:latin typeface="Franklin Gothic Medium"/>
                <a:cs typeface="Franklin Gothic Medium"/>
              </a:rPr>
              <a:t>iclo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cellulare</a:t>
            </a:r>
          </a:p>
        </p:txBody>
      </p:sp>
      <p:sp>
        <p:nvSpPr>
          <p:cNvPr id="3" name="object 3"/>
          <p:cNvSpPr/>
          <p:nvPr/>
        </p:nvSpPr>
        <p:spPr>
          <a:xfrm>
            <a:off x="827087" y="2133598"/>
            <a:ext cx="6697599" cy="468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2325" y="2128836"/>
            <a:ext cx="6707505" cy="4692650"/>
          </a:xfrm>
          <a:custGeom>
            <a:avLst/>
            <a:gdLst/>
            <a:ahLst/>
            <a:cxnLst/>
            <a:rect l="l" t="t" r="r" b="b"/>
            <a:pathLst>
              <a:path w="6707505" h="4692650">
                <a:moveTo>
                  <a:pt x="0" y="4692650"/>
                </a:moveTo>
                <a:lnTo>
                  <a:pt x="6707124" y="4692650"/>
                </a:lnTo>
                <a:lnTo>
                  <a:pt x="6707124" y="0"/>
                </a:lnTo>
                <a:lnTo>
                  <a:pt x="0" y="0"/>
                </a:lnTo>
                <a:lnTo>
                  <a:pt x="0" y="4692650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90168" y="1199658"/>
            <a:ext cx="7406005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dipende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dalla dis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onibilità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 nutrienti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tori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 cre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cita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ritmo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delle di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isio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 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ellula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 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aria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tra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diver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 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ipi di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llule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  <a:tab pos="448310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è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ntrollato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alcune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proteine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	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china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regolate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ci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lina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925779" y="6669344"/>
            <a:ext cx="35794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>
                <a:latin typeface="Arial"/>
                <a:cs typeface="Arial"/>
              </a:rPr>
              <a:t>W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ne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M.</a:t>
            </a:r>
            <a:r>
              <a:rPr dirty="0" sz="1000" spc="-20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ec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er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Il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m</a:t>
            </a:r>
            <a:r>
              <a:rPr dirty="0" sz="1000" spc="-15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n</a:t>
            </a:r>
            <a:r>
              <a:rPr dirty="0" sz="1000" spc="-15" i="1">
                <a:latin typeface="Arial"/>
                <a:cs typeface="Arial"/>
              </a:rPr>
              <a:t>d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15" i="1">
                <a:latin typeface="Arial"/>
                <a:cs typeface="Arial"/>
              </a:rPr>
              <a:t>d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u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20" i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©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ese</a:t>
            </a:r>
            <a:r>
              <a:rPr dirty="0" sz="1000" spc="-10">
                <a:latin typeface="Arial"/>
                <a:cs typeface="Arial"/>
              </a:rPr>
              <a:t>di</a:t>
            </a:r>
            <a:r>
              <a:rPr dirty="0" sz="1000" spc="-5">
                <a:latin typeface="Arial"/>
                <a:cs typeface="Arial"/>
              </a:rPr>
              <a:t>tore,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</a:t>
            </a:r>
            <a:r>
              <a:rPr dirty="0" sz="1000" spc="-10">
                <a:latin typeface="Arial"/>
                <a:cs typeface="Arial"/>
              </a:rPr>
              <a:t>0</a:t>
            </a:r>
            <a:r>
              <a:rPr dirty="0" sz="1000" spc="-15">
                <a:latin typeface="Arial"/>
                <a:cs typeface="Arial"/>
              </a:rPr>
              <a:t>0</a:t>
            </a:r>
            <a:r>
              <a:rPr dirty="0" sz="1000" spc="-1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199658"/>
            <a:ext cx="7859395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Le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dipendenti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ci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lina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(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dK)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ate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talizzano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il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tra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ferime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to</a:t>
            </a:r>
            <a:r>
              <a:rPr dirty="0" sz="2000" spc="-5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 un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gruppo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fosfato</a:t>
            </a:r>
            <a:r>
              <a:rPr dirty="0" sz="2000" spc="-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dall’</a:t>
            </a:r>
            <a:r>
              <a:rPr dirty="0" sz="2000" spc="-15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TP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una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proteina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be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glio→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tran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izio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-5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una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fase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all’altra del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ci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8226" y="2349500"/>
            <a:ext cx="5140325" cy="417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03400" y="2344737"/>
            <a:ext cx="5149850" cy="4184650"/>
          </a:xfrm>
          <a:custGeom>
            <a:avLst/>
            <a:gdLst/>
            <a:ahLst/>
            <a:cxnLst/>
            <a:rect l="l" t="t" r="r" b="b"/>
            <a:pathLst>
              <a:path w="5149850" h="4184650">
                <a:moveTo>
                  <a:pt x="0" y="4184650"/>
                </a:moveTo>
                <a:lnTo>
                  <a:pt x="5149850" y="4184650"/>
                </a:lnTo>
                <a:lnTo>
                  <a:pt x="5149850" y="0"/>
                </a:lnTo>
                <a:lnTo>
                  <a:pt x="0" y="0"/>
                </a:lnTo>
                <a:lnTo>
                  <a:pt x="0" y="4184650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7659" rIns="0" bIns="0" rtlCol="0" vert="horz">
            <a:spAutoFit/>
          </a:bodyPr>
          <a:lstStyle/>
          <a:p>
            <a:pPr marL="83820">
              <a:lnSpc>
                <a:spcPct val="100000"/>
              </a:lnSpc>
            </a:pPr>
            <a:r>
              <a:rPr dirty="0" spc="-20">
                <a:latin typeface="Franklin Gothic Medium"/>
                <a:cs typeface="Franklin Gothic Medium"/>
              </a:rPr>
              <a:t>Cont</a:t>
            </a:r>
            <a:r>
              <a:rPr dirty="0" spc="-20">
                <a:latin typeface="Franklin Gothic Medium"/>
                <a:cs typeface="Franklin Gothic Medium"/>
              </a:rPr>
              <a:t>r</a:t>
            </a:r>
            <a:r>
              <a:rPr dirty="0" spc="-10">
                <a:latin typeface="Franklin Gothic Medium"/>
                <a:cs typeface="Franklin Gothic Medium"/>
              </a:rPr>
              <a:t>ollo</a:t>
            </a:r>
            <a:r>
              <a:rPr dirty="0" spc="1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del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25">
                <a:latin typeface="Franklin Gothic Medium"/>
                <a:cs typeface="Franklin Gothic Medium"/>
              </a:rPr>
              <a:t>c</a:t>
            </a:r>
            <a:r>
              <a:rPr dirty="0" spc="-10">
                <a:latin typeface="Franklin Gothic Medium"/>
                <a:cs typeface="Franklin Gothic Medium"/>
              </a:rPr>
              <a:t>iclo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cellulare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3778122" y="6674689"/>
            <a:ext cx="329057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v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>
                <a:latin typeface="Arial"/>
                <a:cs typeface="Arial"/>
              </a:rPr>
              <a:t>.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La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</a:t>
            </a:r>
            <a:r>
              <a:rPr dirty="0" sz="1100" spc="-5" i="1">
                <a:latin typeface="Arial"/>
                <a:cs typeface="Arial"/>
              </a:rPr>
              <a:t>u</a:t>
            </a:r>
            <a:r>
              <a:rPr dirty="0" sz="1100" i="1">
                <a:latin typeface="Arial"/>
                <a:cs typeface="Arial"/>
              </a:rPr>
              <a:t>ova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10" i="1">
                <a:latin typeface="Arial"/>
                <a:cs typeface="Arial"/>
              </a:rPr>
              <a:t>l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5" i="1">
                <a:latin typeface="Arial"/>
                <a:cs typeface="Arial"/>
              </a:rPr>
              <a:t>g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a.b</a:t>
            </a:r>
            <a:r>
              <a:rPr dirty="0" sz="1100" spc="-5" i="1">
                <a:latin typeface="Arial"/>
                <a:cs typeface="Arial"/>
              </a:rPr>
              <a:t>l</a:t>
            </a:r>
            <a:r>
              <a:rPr dirty="0" sz="1100" i="1">
                <a:latin typeface="Arial"/>
                <a:cs typeface="Arial"/>
              </a:rPr>
              <a:t>u</a:t>
            </a:r>
            <a:r>
              <a:rPr dirty="0" sz="1100" spc="2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©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ch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-10">
                <a:latin typeface="Arial"/>
                <a:cs typeface="Arial"/>
              </a:rPr>
              <a:t>ll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Mi</a:t>
            </a:r>
            <a:r>
              <a:rPr dirty="0" spc="-20">
                <a:latin typeface="Franklin Gothic Medium"/>
                <a:cs typeface="Franklin Gothic Medium"/>
              </a:rPr>
              <a:t>t</a:t>
            </a:r>
            <a:r>
              <a:rPr dirty="0" spc="-10">
                <a:latin typeface="Franklin Gothic Medium"/>
                <a:cs typeface="Franklin Gothic Medium"/>
              </a:rPr>
              <a:t>osi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186831"/>
            <a:ext cx="424688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no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identi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icabili 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erse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fasi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 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egu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no</a:t>
            </a:r>
            <a:r>
              <a:rPr dirty="0" sz="2000" spc="-5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 modo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ordinato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087" y="2276411"/>
            <a:ext cx="7705725" cy="3602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2800" y="2262123"/>
            <a:ext cx="7734300" cy="3630929"/>
          </a:xfrm>
          <a:custGeom>
            <a:avLst/>
            <a:gdLst/>
            <a:ahLst/>
            <a:cxnLst/>
            <a:rect l="l" t="t" r="r" b="b"/>
            <a:pathLst>
              <a:path w="7734300" h="3630929">
                <a:moveTo>
                  <a:pt x="0" y="3630676"/>
                </a:moveTo>
                <a:lnTo>
                  <a:pt x="7734300" y="3630676"/>
                </a:lnTo>
                <a:lnTo>
                  <a:pt x="7734300" y="0"/>
                </a:lnTo>
                <a:lnTo>
                  <a:pt x="0" y="0"/>
                </a:lnTo>
                <a:lnTo>
                  <a:pt x="0" y="3630676"/>
                </a:lnTo>
                <a:close/>
              </a:path>
            </a:pathLst>
          </a:custGeom>
          <a:ln w="2857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2082" y="6598021"/>
            <a:ext cx="358012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>
                <a:latin typeface="Arial"/>
                <a:cs typeface="Arial"/>
              </a:rPr>
              <a:t>W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ne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M.</a:t>
            </a:r>
            <a:r>
              <a:rPr dirty="0" sz="1000" spc="-20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ec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er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Il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m</a:t>
            </a:r>
            <a:r>
              <a:rPr dirty="0" sz="1000" spc="-15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n</a:t>
            </a:r>
            <a:r>
              <a:rPr dirty="0" sz="1000" spc="-15" i="1">
                <a:latin typeface="Arial"/>
                <a:cs typeface="Arial"/>
              </a:rPr>
              <a:t>d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15" i="1">
                <a:latin typeface="Arial"/>
                <a:cs typeface="Arial"/>
              </a:rPr>
              <a:t>d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u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20" i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©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ese</a:t>
            </a:r>
            <a:r>
              <a:rPr dirty="0" sz="1000" spc="-10">
                <a:latin typeface="Arial"/>
                <a:cs typeface="Arial"/>
              </a:rPr>
              <a:t>di</a:t>
            </a:r>
            <a:r>
              <a:rPr dirty="0" sz="1000" spc="-5">
                <a:latin typeface="Arial"/>
                <a:cs typeface="Arial"/>
              </a:rPr>
              <a:t>tore,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</a:t>
            </a:r>
            <a:r>
              <a:rPr dirty="0" sz="1000" spc="-10">
                <a:latin typeface="Arial"/>
                <a:cs typeface="Arial"/>
              </a:rPr>
              <a:t>0</a:t>
            </a:r>
            <a:r>
              <a:rPr dirty="0" sz="1000" spc="-15">
                <a:latin typeface="Arial"/>
                <a:cs typeface="Arial"/>
              </a:rPr>
              <a:t>0</a:t>
            </a:r>
            <a:r>
              <a:rPr dirty="0" sz="1000" spc="-1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>
                <a:latin typeface="Franklin Gothic Medium"/>
                <a:cs typeface="Franklin Gothic Medium"/>
              </a:rPr>
              <a:t>Profase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750" y="1258950"/>
            <a:ext cx="3502025" cy="5599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4987" y="1254187"/>
            <a:ext cx="3511550" cy="5603875"/>
          </a:xfrm>
          <a:custGeom>
            <a:avLst/>
            <a:gdLst/>
            <a:ahLst/>
            <a:cxnLst/>
            <a:rect l="l" t="t" r="r" b="b"/>
            <a:pathLst>
              <a:path w="3511550" h="5603875">
                <a:moveTo>
                  <a:pt x="3511550" y="5603810"/>
                </a:moveTo>
                <a:lnTo>
                  <a:pt x="3511550" y="0"/>
                </a:lnTo>
                <a:lnTo>
                  <a:pt x="0" y="0"/>
                </a:lnTo>
                <a:lnTo>
                  <a:pt x="0" y="5603810"/>
                </a:lnTo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05705" y="1559576"/>
            <a:ext cx="4023360" cy="3481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 </a:t>
            </a:r>
            <a:r>
              <a:rPr dirty="0" sz="2000" spc="2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cr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mati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 </a:t>
            </a:r>
            <a:r>
              <a:rPr dirty="0" sz="2000" spc="2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 </a:t>
            </a:r>
            <a:r>
              <a:rPr dirty="0" sz="2000" spc="204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sa </a:t>
            </a:r>
            <a:r>
              <a:rPr dirty="0" sz="2000" spc="2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 </a:t>
            </a:r>
            <a:r>
              <a:rPr dirty="0" sz="2000" spc="204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si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rendo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-5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sibili</a:t>
            </a:r>
            <a:r>
              <a:rPr dirty="0" sz="2000" spc="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omi</a:t>
            </a:r>
            <a:endParaRPr sz="2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300"/>
              </a:spcBef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300"/>
              </a:spcBef>
              <a:buClr>
                <a:srgbClr val="822333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app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to   </a:t>
            </a:r>
            <a:r>
              <a:rPr dirty="0" sz="2000" spc="-10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   </a:t>
            </a:r>
            <a:r>
              <a:rPr dirty="0" sz="2000" spc="-9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Golgi   </a:t>
            </a:r>
            <a:r>
              <a:rPr dirty="0" sz="2000" spc="-9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   </a:t>
            </a:r>
            <a:r>
              <a:rPr dirty="0" sz="2000" spc="-114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reti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olo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end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pl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atico </a:t>
            </a:r>
            <a:r>
              <a:rPr dirty="0" sz="2000" spc="-2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 </a:t>
            </a:r>
            <a:r>
              <a:rPr dirty="0" sz="2000" spc="-2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ntano </a:t>
            </a:r>
            <a:r>
              <a:rPr dirty="0" sz="2000" spc="-2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in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ves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icole</a:t>
            </a:r>
            <a:endParaRPr sz="2000">
              <a:latin typeface="Arial"/>
              <a:cs typeface="Arial"/>
            </a:endParaRPr>
          </a:p>
          <a:p>
            <a:pPr algn="just" marL="170815" indent="-158115">
              <a:lnSpc>
                <a:spcPct val="100000"/>
              </a:lnSpc>
              <a:spcBef>
                <a:spcPts val="300"/>
              </a:spcBef>
              <a:buClr>
                <a:srgbClr val="822333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inizia   </a:t>
            </a:r>
            <a:r>
              <a:rPr dirty="0" sz="2000" spc="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   </a:t>
            </a:r>
            <a:r>
              <a:rPr dirty="0" sz="2000" spc="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isg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eg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   </a:t>
            </a:r>
            <a:r>
              <a:rPr dirty="0" sz="2000" spc="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involu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ro</a:t>
            </a:r>
            <a:endParaRPr sz="2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nuclea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algn="just" marL="12700" marR="6985">
              <a:lnSpc>
                <a:spcPct val="100000"/>
              </a:lnSpc>
              <a:spcBef>
                <a:spcPts val="300"/>
              </a:spcBef>
              <a:buClr>
                <a:srgbClr val="822333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  </a:t>
            </a:r>
            <a:r>
              <a:rPr dirty="0" sz="2000" spc="-1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dis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g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reg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no  </a:t>
            </a:r>
            <a:r>
              <a:rPr dirty="0" sz="2000" spc="-1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  </a:t>
            </a:r>
            <a:r>
              <a:rPr dirty="0" sz="2000" spc="-16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ro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buli  </a:t>
            </a:r>
            <a:r>
              <a:rPr dirty="0" sz="2000" spc="-15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citosc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elet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      </a:t>
            </a:r>
            <a:r>
              <a:rPr dirty="0" sz="2000" spc="2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      </a:t>
            </a:r>
            <a:r>
              <a:rPr dirty="0" sz="2000" spc="2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zia      </a:t>
            </a:r>
            <a:r>
              <a:rPr dirty="0" sz="2000" spc="229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ad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organi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</a:t>
            </a:r>
            <a:r>
              <a:rPr dirty="0" sz="2000" spc="-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fuso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otico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5373" y="6678574"/>
            <a:ext cx="342201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Cu</a:t>
            </a:r>
            <a:r>
              <a:rPr dirty="0" sz="1100">
                <a:latin typeface="Calibri"/>
                <a:cs typeface="Calibri"/>
              </a:rPr>
              <a:t>rtis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al. 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10" i="1">
                <a:latin typeface="Calibri"/>
                <a:cs typeface="Calibri"/>
              </a:rPr>
              <a:t>n</a:t>
            </a:r>
            <a:r>
              <a:rPr dirty="0" sz="1100" i="1">
                <a:latin typeface="Calibri"/>
                <a:cs typeface="Calibri"/>
              </a:rPr>
              <a:t>vito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a</a:t>
            </a:r>
            <a:r>
              <a:rPr dirty="0" sz="1100" i="1">
                <a:latin typeface="Calibri"/>
                <a:cs typeface="Calibri"/>
              </a:rPr>
              <a:t>l</a:t>
            </a:r>
            <a:r>
              <a:rPr dirty="0" sz="1100" spc="-5" i="1">
                <a:latin typeface="Calibri"/>
                <a:cs typeface="Calibri"/>
              </a:rPr>
              <a:t>l</a:t>
            </a:r>
            <a:r>
              <a:rPr dirty="0" sz="1100" i="1">
                <a:latin typeface="Calibri"/>
                <a:cs typeface="Calibri"/>
              </a:rPr>
              <a:t>a</a:t>
            </a:r>
            <a:r>
              <a:rPr dirty="0" sz="1100" spc="-15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b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5" i="1">
                <a:latin typeface="Calibri"/>
                <a:cs typeface="Calibri"/>
              </a:rPr>
              <a:t>o</a:t>
            </a:r>
            <a:r>
              <a:rPr dirty="0" sz="1100" i="1">
                <a:latin typeface="Calibri"/>
                <a:cs typeface="Calibri"/>
              </a:rPr>
              <a:t>l</a:t>
            </a:r>
            <a:r>
              <a:rPr dirty="0" sz="1100" spc="-5" i="1">
                <a:latin typeface="Calibri"/>
                <a:cs typeface="Calibri"/>
              </a:rPr>
              <a:t>og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10" i="1">
                <a:latin typeface="Calibri"/>
                <a:cs typeface="Calibri"/>
              </a:rPr>
              <a:t>a</a:t>
            </a:r>
            <a:r>
              <a:rPr dirty="0" sz="1100" spc="-5" i="1">
                <a:latin typeface="Calibri"/>
                <a:cs typeface="Calibri"/>
              </a:rPr>
              <a:t>.</a:t>
            </a:r>
            <a:r>
              <a:rPr dirty="0" sz="1100" spc="-10" i="1">
                <a:latin typeface="Calibri"/>
                <a:cs typeface="Calibri"/>
              </a:rPr>
              <a:t>b</a:t>
            </a:r>
            <a:r>
              <a:rPr dirty="0" sz="1100" i="1">
                <a:latin typeface="Calibri"/>
                <a:cs typeface="Calibri"/>
              </a:rPr>
              <a:t>lu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©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Za</a:t>
            </a:r>
            <a:r>
              <a:rPr dirty="0" sz="1100" spc="-10">
                <a:latin typeface="Calibri"/>
                <a:cs typeface="Calibri"/>
              </a:rPr>
              <a:t>n</a:t>
            </a:r>
            <a:r>
              <a:rPr dirty="0" sz="1100">
                <a:latin typeface="Calibri"/>
                <a:cs typeface="Calibri"/>
              </a:rPr>
              <a:t>ic</a:t>
            </a:r>
            <a:r>
              <a:rPr dirty="0" sz="1100" spc="-10">
                <a:latin typeface="Calibri"/>
                <a:cs typeface="Calibri"/>
              </a:rPr>
              <a:t>h</a:t>
            </a:r>
            <a:r>
              <a:rPr dirty="0" sz="1100">
                <a:latin typeface="Calibri"/>
                <a:cs typeface="Calibri"/>
              </a:rPr>
              <a:t>elli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ed</a:t>
            </a:r>
            <a:r>
              <a:rPr dirty="0" sz="1100" spc="-5">
                <a:latin typeface="Calibri"/>
                <a:cs typeface="Calibri"/>
              </a:rPr>
              <a:t>i</a:t>
            </a:r>
            <a:r>
              <a:rPr dirty="0" sz="110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re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2011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39090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mitos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ric</a:t>
            </a:r>
            <a:r>
              <a:rPr dirty="0" sz="2400" spc="-30">
                <a:solidFill>
                  <a:srgbClr val="871E33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iede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un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fuso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mito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ico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40200" y="1341500"/>
            <a:ext cx="4392549" cy="4148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35373" y="1336675"/>
            <a:ext cx="4402455" cy="4157979"/>
          </a:xfrm>
          <a:custGeom>
            <a:avLst/>
            <a:gdLst/>
            <a:ahLst/>
            <a:cxnLst/>
            <a:rect l="l" t="t" r="r" b="b"/>
            <a:pathLst>
              <a:path w="4402455" h="4157979">
                <a:moveTo>
                  <a:pt x="0" y="4157599"/>
                </a:moveTo>
                <a:lnTo>
                  <a:pt x="4402201" y="4157599"/>
                </a:lnTo>
                <a:lnTo>
                  <a:pt x="4402201" y="0"/>
                </a:lnTo>
                <a:lnTo>
                  <a:pt x="0" y="0"/>
                </a:lnTo>
                <a:lnTo>
                  <a:pt x="0" y="4157599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7217" y="1799733"/>
            <a:ext cx="227139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0815" indent="-15811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1450" algn="l"/>
                <a:tab pos="593090" algn="l"/>
                <a:tab pos="1382395" algn="l"/>
              </a:tabLst>
            </a:pP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	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fuso	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otico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3101720" y="1799733"/>
            <a:ext cx="81343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019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ha	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217" y="2104533"/>
            <a:ext cx="3369945" cy="1804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00810" algn="l"/>
                <a:tab pos="2024380" algn="l"/>
                <a:tab pos="3300095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funzi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ne	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	guidare	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mo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imen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dei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omosomi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è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stitui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5" i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 i="1">
                <a:solidFill>
                  <a:srgbClr val="822333"/>
                </a:solidFill>
                <a:latin typeface="Arial"/>
                <a:cs typeface="Arial"/>
              </a:rPr>
              <a:t>ic</a:t>
            </a:r>
            <a:r>
              <a:rPr dirty="0" sz="2000" spc="5" i="1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 i="1">
                <a:solidFill>
                  <a:srgbClr val="822333"/>
                </a:solidFill>
                <a:latin typeface="Arial"/>
                <a:cs typeface="Arial"/>
              </a:rPr>
              <a:t>otubuli</a:t>
            </a:r>
            <a:endParaRPr sz="2000">
              <a:latin typeface="Arial"/>
              <a:cs typeface="Arial"/>
            </a:endParaRPr>
          </a:p>
          <a:p>
            <a:pPr marL="12700" marR="42862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2000" spc="-40">
                <a:solidFill>
                  <a:srgbClr val="8223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feren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-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animali 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vegetali→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ntro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omi</a:t>
            </a:r>
            <a:r>
              <a:rPr dirty="0" sz="2000" spc="-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centrioli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(negli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animal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0200" y="5559425"/>
            <a:ext cx="2303780" cy="1078230"/>
          </a:xfrm>
          <a:prstGeom prst="rect">
            <a:avLst/>
          </a:prstGeom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995" marR="12446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213995" algn="l"/>
              </a:tabLst>
            </a:pP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f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so</a:t>
            </a:r>
            <a:r>
              <a:rPr dirty="0" sz="1600" spc="1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con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 cen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roso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1600" spc="-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600" spc="2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(ce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triol</a:t>
            </a:r>
            <a:r>
              <a:rPr dirty="0" sz="160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86995" marR="15494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213995" algn="l"/>
              </a:tabLst>
            </a:pP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cen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roso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600" spc="3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plica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 in</a:t>
            </a:r>
            <a:r>
              <a:rPr dirty="0" sz="160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f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ase</a:t>
            </a:r>
            <a:r>
              <a:rPr dirty="0" sz="1600" spc="1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9626" y="5561012"/>
            <a:ext cx="1873250" cy="831850"/>
          </a:xfrm>
          <a:prstGeom prst="rect">
            <a:avLst/>
          </a:prstGeom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7630" marR="61468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214629" algn="l"/>
              </a:tabLst>
            </a:pP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assenza</a:t>
            </a:r>
            <a:r>
              <a:rPr dirty="0" sz="1600" spc="1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 cen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roso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1600" spc="-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 (ce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trioli)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271265"/>
            <a:ext cx="409638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Mic</a:t>
            </a:r>
            <a:r>
              <a:rPr dirty="0" sz="24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tubul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polari</a:t>
            </a:r>
            <a:r>
              <a:rPr dirty="0" sz="2400">
                <a:solidFill>
                  <a:srgbClr val="822333"/>
                </a:solidFill>
                <a:latin typeface="Franklin Gothic Medium"/>
                <a:cs typeface="Franklin Gothic Medium"/>
              </a:rPr>
              <a:t> e</a:t>
            </a:r>
            <a:r>
              <a:rPr dirty="0" sz="24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mic</a:t>
            </a:r>
            <a:r>
              <a:rPr dirty="0" sz="24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tubuli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del</a:t>
            </a:r>
            <a:r>
              <a:rPr dirty="0" sz="24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ci</a:t>
            </a:r>
            <a:r>
              <a:rPr dirty="0" sz="24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ocore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1500" y="1916112"/>
            <a:ext cx="5394325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36673" y="1911350"/>
            <a:ext cx="5403850" cy="4429125"/>
          </a:xfrm>
          <a:custGeom>
            <a:avLst/>
            <a:gdLst/>
            <a:ahLst/>
            <a:cxnLst/>
            <a:rect l="l" t="t" r="r" b="b"/>
            <a:pathLst>
              <a:path w="5403850" h="4429125">
                <a:moveTo>
                  <a:pt x="0" y="4429125"/>
                </a:moveTo>
                <a:lnTo>
                  <a:pt x="5403850" y="4429125"/>
                </a:lnTo>
                <a:lnTo>
                  <a:pt x="5403850" y="0"/>
                </a:lnTo>
                <a:lnTo>
                  <a:pt x="0" y="0"/>
                </a:lnTo>
                <a:lnTo>
                  <a:pt x="0" y="4429125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8540" y="1199658"/>
            <a:ext cx="731520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an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orano</a:t>
            </a:r>
            <a:r>
              <a:rPr dirty="0" sz="2000" spc="-5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ad una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str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ura</a:t>
            </a:r>
            <a:r>
              <a:rPr dirty="0" sz="2000" spc="-5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proteica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localiz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ata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 pro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simità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ntromero</a:t>
            </a:r>
            <a:r>
              <a:rPr dirty="0" sz="2000" spc="-6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 det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cinetocore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39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Mic</a:t>
            </a:r>
            <a:r>
              <a:rPr dirty="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tubul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del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cin</a:t>
            </a:r>
            <a:r>
              <a:rPr dirty="0" spc="-3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ocore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>
                <a:latin typeface="Franklin Gothic Medium"/>
                <a:cs typeface="Franklin Gothic Medium"/>
              </a:rPr>
              <a:t>Prometaf</a:t>
            </a:r>
            <a:r>
              <a:rPr dirty="0">
                <a:latin typeface="Franklin Gothic Medium"/>
                <a:cs typeface="Franklin Gothic Medium"/>
              </a:rPr>
              <a:t>ase</a:t>
            </a:r>
          </a:p>
        </p:txBody>
      </p:sp>
      <p:sp>
        <p:nvSpPr>
          <p:cNvPr id="3" name="object 3"/>
          <p:cNvSpPr/>
          <p:nvPr/>
        </p:nvSpPr>
        <p:spPr>
          <a:xfrm>
            <a:off x="395287" y="1141474"/>
            <a:ext cx="3528949" cy="5640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0525" y="1136712"/>
            <a:ext cx="3538854" cy="5650230"/>
          </a:xfrm>
          <a:custGeom>
            <a:avLst/>
            <a:gdLst/>
            <a:ahLst/>
            <a:cxnLst/>
            <a:rect l="l" t="t" r="r" b="b"/>
            <a:pathLst>
              <a:path w="3538854" h="5650230">
                <a:moveTo>
                  <a:pt x="0" y="5649849"/>
                </a:moveTo>
                <a:lnTo>
                  <a:pt x="3538474" y="5649849"/>
                </a:lnTo>
                <a:lnTo>
                  <a:pt x="3538474" y="0"/>
                </a:lnTo>
                <a:lnTo>
                  <a:pt x="0" y="0"/>
                </a:lnTo>
                <a:lnTo>
                  <a:pt x="0" y="5649849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05705" y="1559576"/>
            <a:ext cx="4023360" cy="184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disgrega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involuc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nu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lea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300"/>
              </a:spcBef>
              <a:buClr>
                <a:srgbClr val="822333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 </a:t>
            </a:r>
            <a:r>
              <a:rPr dirty="0" sz="2000" spc="-16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cro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mi, </a:t>
            </a:r>
            <a:r>
              <a:rPr dirty="0" sz="2000" spc="-18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ognuno </a:t>
            </a:r>
            <a:r>
              <a:rPr dirty="0" sz="2000" spc="-18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mato </a:t>
            </a:r>
            <a:r>
              <a:rPr dirty="0" sz="2000" spc="-18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due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cr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mati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legano 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mic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ubuli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del  </a:t>
            </a:r>
            <a:r>
              <a:rPr dirty="0" sz="2000" spc="-7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fuso  </a:t>
            </a:r>
            <a:r>
              <a:rPr dirty="0" sz="2000" spc="-7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  </a:t>
            </a:r>
            <a:r>
              <a:rPr dirty="0" sz="2000" spc="-8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iniziano  </a:t>
            </a:r>
            <a:r>
              <a:rPr dirty="0" sz="2000" spc="-7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  </a:t>
            </a:r>
            <a:r>
              <a:rPr dirty="0" sz="2000" spc="-7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sp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st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verso </a:t>
            </a:r>
            <a:r>
              <a:rPr dirty="0" sz="2000" spc="-229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 </a:t>
            </a:r>
            <a:r>
              <a:rPr dirty="0" sz="2000" spc="-2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pia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 </a:t>
            </a:r>
            <a:r>
              <a:rPr dirty="0" sz="2000" spc="-2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eq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at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riale </a:t>
            </a:r>
            <a:r>
              <a:rPr dirty="0" sz="2000" spc="-229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 </a:t>
            </a:r>
            <a:r>
              <a:rPr dirty="0" sz="2000" spc="-2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mi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otico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4135373" y="6678574"/>
            <a:ext cx="342201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Cu</a:t>
            </a:r>
            <a:r>
              <a:rPr dirty="0" sz="1100">
                <a:latin typeface="Calibri"/>
                <a:cs typeface="Calibri"/>
              </a:rPr>
              <a:t>rtis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al. 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10" i="1">
                <a:latin typeface="Calibri"/>
                <a:cs typeface="Calibri"/>
              </a:rPr>
              <a:t>n</a:t>
            </a:r>
            <a:r>
              <a:rPr dirty="0" sz="1100" i="1">
                <a:latin typeface="Calibri"/>
                <a:cs typeface="Calibri"/>
              </a:rPr>
              <a:t>vito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a</a:t>
            </a:r>
            <a:r>
              <a:rPr dirty="0" sz="1100" i="1">
                <a:latin typeface="Calibri"/>
                <a:cs typeface="Calibri"/>
              </a:rPr>
              <a:t>l</a:t>
            </a:r>
            <a:r>
              <a:rPr dirty="0" sz="1100" spc="-5" i="1">
                <a:latin typeface="Calibri"/>
                <a:cs typeface="Calibri"/>
              </a:rPr>
              <a:t>l</a:t>
            </a:r>
            <a:r>
              <a:rPr dirty="0" sz="1100" i="1">
                <a:latin typeface="Calibri"/>
                <a:cs typeface="Calibri"/>
              </a:rPr>
              <a:t>a</a:t>
            </a:r>
            <a:r>
              <a:rPr dirty="0" sz="1100" spc="-15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b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5" i="1">
                <a:latin typeface="Calibri"/>
                <a:cs typeface="Calibri"/>
              </a:rPr>
              <a:t>o</a:t>
            </a:r>
            <a:r>
              <a:rPr dirty="0" sz="1100" i="1">
                <a:latin typeface="Calibri"/>
                <a:cs typeface="Calibri"/>
              </a:rPr>
              <a:t>l</a:t>
            </a:r>
            <a:r>
              <a:rPr dirty="0" sz="1100" spc="-5" i="1">
                <a:latin typeface="Calibri"/>
                <a:cs typeface="Calibri"/>
              </a:rPr>
              <a:t>og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10" i="1">
                <a:latin typeface="Calibri"/>
                <a:cs typeface="Calibri"/>
              </a:rPr>
              <a:t>a</a:t>
            </a:r>
            <a:r>
              <a:rPr dirty="0" sz="1100" spc="-5" i="1">
                <a:latin typeface="Calibri"/>
                <a:cs typeface="Calibri"/>
              </a:rPr>
              <a:t>.</a:t>
            </a:r>
            <a:r>
              <a:rPr dirty="0" sz="1100" spc="-10" i="1">
                <a:latin typeface="Calibri"/>
                <a:cs typeface="Calibri"/>
              </a:rPr>
              <a:t>b</a:t>
            </a:r>
            <a:r>
              <a:rPr dirty="0" sz="1100" i="1">
                <a:latin typeface="Calibri"/>
                <a:cs typeface="Calibri"/>
              </a:rPr>
              <a:t>lu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©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Za</a:t>
            </a:r>
            <a:r>
              <a:rPr dirty="0" sz="1100" spc="-10">
                <a:latin typeface="Calibri"/>
                <a:cs typeface="Calibri"/>
              </a:rPr>
              <a:t>n</a:t>
            </a:r>
            <a:r>
              <a:rPr dirty="0" sz="1100">
                <a:latin typeface="Calibri"/>
                <a:cs typeface="Calibri"/>
              </a:rPr>
              <a:t>ic</a:t>
            </a:r>
            <a:r>
              <a:rPr dirty="0" sz="1100" spc="-10">
                <a:latin typeface="Calibri"/>
                <a:cs typeface="Calibri"/>
              </a:rPr>
              <a:t>h</a:t>
            </a:r>
            <a:r>
              <a:rPr dirty="0" sz="1100">
                <a:latin typeface="Calibri"/>
                <a:cs typeface="Calibri"/>
              </a:rPr>
              <a:t>elli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ed</a:t>
            </a:r>
            <a:r>
              <a:rPr dirty="0" sz="1100" spc="-5">
                <a:latin typeface="Calibri"/>
                <a:cs typeface="Calibri"/>
              </a:rPr>
              <a:t>i</a:t>
            </a:r>
            <a:r>
              <a:rPr dirty="0" sz="110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re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2011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La</a:t>
            </a:r>
            <a:r>
              <a:rPr dirty="0" spc="-1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cellula</a:t>
            </a:r>
            <a:r>
              <a:rPr dirty="0" spc="5">
                <a:latin typeface="Franklin Gothic Medium"/>
                <a:cs typeface="Franklin Gothic Medium"/>
              </a:rPr>
              <a:t> </a:t>
            </a:r>
            <a:r>
              <a:rPr dirty="0" spc="-20">
                <a:latin typeface="Franklin Gothic Medium"/>
                <a:cs typeface="Franklin Gothic Medium"/>
              </a:rPr>
              <a:t>s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divid</a:t>
            </a:r>
            <a:r>
              <a:rPr dirty="0">
                <a:latin typeface="Franklin Gothic Medium"/>
                <a:cs typeface="Franklin Gothic Medium"/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3125" y="1128030"/>
            <a:ext cx="5652135" cy="3107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99695" indent="-342900">
              <a:lnSpc>
                <a:spcPts val="221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La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llula è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 grado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 autorepli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arsi:</a:t>
            </a:r>
            <a:r>
              <a:rPr dirty="0" sz="2000" spc="-5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ogni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llula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un’altra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llula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ts val="2305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La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riproduzione</a:t>
            </a:r>
            <a:r>
              <a:rPr dirty="0" sz="2000" spc="-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delle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cellule è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25" b="1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is</a:t>
            </a:r>
            <a:r>
              <a:rPr dirty="0" sz="2000" spc="-1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305"/>
              </a:lnSpc>
            </a:pP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cel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ulare</a:t>
            </a:r>
            <a:endParaRPr sz="20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  <a:spcBef>
                <a:spcPts val="484"/>
              </a:spcBef>
              <a:buClr>
                <a:srgbClr val="822333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unicellulari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=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aumen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numero</a:t>
            </a:r>
            <a:r>
              <a:rPr dirty="0" sz="2000" spc="-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indi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idui nella</a:t>
            </a:r>
            <a:endParaRPr sz="20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pop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lazione</a:t>
            </a:r>
            <a:endParaRPr sz="2000">
              <a:latin typeface="Arial"/>
              <a:cs typeface="Arial"/>
            </a:endParaRPr>
          </a:p>
          <a:p>
            <a:pPr marL="35560" marR="508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plu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icellulari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=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aumento</a:t>
            </a:r>
            <a:r>
              <a:rPr dirty="0" sz="2000" spc="-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dimen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ioni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 ripa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ione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di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tes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uti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dan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eggiati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(per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la ripr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du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ione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degli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indi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idui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meccanismi</a:t>
            </a:r>
            <a:r>
              <a:rPr dirty="0" sz="2000" spc="-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er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75526" y="1196847"/>
            <a:ext cx="1657350" cy="1655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70700" y="1192149"/>
            <a:ext cx="1666875" cy="1665605"/>
          </a:xfrm>
          <a:custGeom>
            <a:avLst/>
            <a:gdLst/>
            <a:ahLst/>
            <a:cxnLst/>
            <a:rect l="l" t="t" r="r" b="b"/>
            <a:pathLst>
              <a:path w="1666875" h="1665605">
                <a:moveTo>
                  <a:pt x="0" y="1665351"/>
                </a:moveTo>
                <a:lnTo>
                  <a:pt x="1666875" y="1665351"/>
                </a:lnTo>
                <a:lnTo>
                  <a:pt x="1666875" y="0"/>
                </a:lnTo>
                <a:lnTo>
                  <a:pt x="0" y="0"/>
                </a:lnTo>
                <a:lnTo>
                  <a:pt x="0" y="1665351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Met</a:t>
            </a:r>
            <a:r>
              <a:rPr dirty="0" spc="-25">
                <a:latin typeface="Franklin Gothic Medium"/>
                <a:cs typeface="Franklin Gothic Medium"/>
              </a:rPr>
              <a:t>a</a:t>
            </a:r>
            <a:r>
              <a:rPr dirty="0" spc="-15">
                <a:latin typeface="Franklin Gothic Medium"/>
                <a:cs typeface="Franklin Gothic Medium"/>
              </a:rPr>
              <a:t>fase</a:t>
            </a:r>
          </a:p>
        </p:txBody>
      </p:sp>
      <p:sp>
        <p:nvSpPr>
          <p:cNvPr id="3" name="object 3"/>
          <p:cNvSpPr/>
          <p:nvPr/>
        </p:nvSpPr>
        <p:spPr>
          <a:xfrm>
            <a:off x="468312" y="1125537"/>
            <a:ext cx="3540125" cy="5661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3550" y="1120773"/>
            <a:ext cx="3549650" cy="5670550"/>
          </a:xfrm>
          <a:custGeom>
            <a:avLst/>
            <a:gdLst/>
            <a:ahLst/>
            <a:cxnLst/>
            <a:rect l="l" t="t" r="r" b="b"/>
            <a:pathLst>
              <a:path w="3549650" h="5670550">
                <a:moveTo>
                  <a:pt x="0" y="5670550"/>
                </a:moveTo>
                <a:lnTo>
                  <a:pt x="3549650" y="5670550"/>
                </a:lnTo>
                <a:lnTo>
                  <a:pt x="3549650" y="0"/>
                </a:lnTo>
                <a:lnTo>
                  <a:pt x="0" y="0"/>
                </a:lnTo>
                <a:lnTo>
                  <a:pt x="0" y="5670550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05705" y="1559576"/>
            <a:ext cx="402209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mi</a:t>
            </a:r>
            <a:r>
              <a:rPr dirty="0" sz="2000" spc="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ben</a:t>
            </a:r>
            <a:r>
              <a:rPr dirty="0" sz="2000" spc="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allineati</a:t>
            </a:r>
            <a:r>
              <a:rPr dirty="0" sz="2000" spc="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piano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equ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toriale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fuso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otico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4135373" y="6678574"/>
            <a:ext cx="342201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Cu</a:t>
            </a:r>
            <a:r>
              <a:rPr dirty="0" sz="1100">
                <a:latin typeface="Calibri"/>
                <a:cs typeface="Calibri"/>
              </a:rPr>
              <a:t>rtis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al. 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10" i="1">
                <a:latin typeface="Calibri"/>
                <a:cs typeface="Calibri"/>
              </a:rPr>
              <a:t>n</a:t>
            </a:r>
            <a:r>
              <a:rPr dirty="0" sz="1100" i="1">
                <a:latin typeface="Calibri"/>
                <a:cs typeface="Calibri"/>
              </a:rPr>
              <a:t>vito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a</a:t>
            </a:r>
            <a:r>
              <a:rPr dirty="0" sz="1100" i="1">
                <a:latin typeface="Calibri"/>
                <a:cs typeface="Calibri"/>
              </a:rPr>
              <a:t>l</a:t>
            </a:r>
            <a:r>
              <a:rPr dirty="0" sz="1100" spc="-5" i="1">
                <a:latin typeface="Calibri"/>
                <a:cs typeface="Calibri"/>
              </a:rPr>
              <a:t>l</a:t>
            </a:r>
            <a:r>
              <a:rPr dirty="0" sz="1100" i="1">
                <a:latin typeface="Calibri"/>
                <a:cs typeface="Calibri"/>
              </a:rPr>
              <a:t>a</a:t>
            </a:r>
            <a:r>
              <a:rPr dirty="0" sz="1100" spc="-15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b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5" i="1">
                <a:latin typeface="Calibri"/>
                <a:cs typeface="Calibri"/>
              </a:rPr>
              <a:t>o</a:t>
            </a:r>
            <a:r>
              <a:rPr dirty="0" sz="1100" i="1">
                <a:latin typeface="Calibri"/>
                <a:cs typeface="Calibri"/>
              </a:rPr>
              <a:t>l</a:t>
            </a:r>
            <a:r>
              <a:rPr dirty="0" sz="1100" spc="-5" i="1">
                <a:latin typeface="Calibri"/>
                <a:cs typeface="Calibri"/>
              </a:rPr>
              <a:t>og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10" i="1">
                <a:latin typeface="Calibri"/>
                <a:cs typeface="Calibri"/>
              </a:rPr>
              <a:t>a</a:t>
            </a:r>
            <a:r>
              <a:rPr dirty="0" sz="1100" spc="-5" i="1">
                <a:latin typeface="Calibri"/>
                <a:cs typeface="Calibri"/>
              </a:rPr>
              <a:t>.</a:t>
            </a:r>
            <a:r>
              <a:rPr dirty="0" sz="1100" spc="-10" i="1">
                <a:latin typeface="Calibri"/>
                <a:cs typeface="Calibri"/>
              </a:rPr>
              <a:t>b</a:t>
            </a:r>
            <a:r>
              <a:rPr dirty="0" sz="1100" i="1">
                <a:latin typeface="Calibri"/>
                <a:cs typeface="Calibri"/>
              </a:rPr>
              <a:t>lu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©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Za</a:t>
            </a:r>
            <a:r>
              <a:rPr dirty="0" sz="1100" spc="-10">
                <a:latin typeface="Calibri"/>
                <a:cs typeface="Calibri"/>
              </a:rPr>
              <a:t>n</a:t>
            </a:r>
            <a:r>
              <a:rPr dirty="0" sz="1100">
                <a:latin typeface="Calibri"/>
                <a:cs typeface="Calibri"/>
              </a:rPr>
              <a:t>ic</a:t>
            </a:r>
            <a:r>
              <a:rPr dirty="0" sz="1100" spc="-10">
                <a:latin typeface="Calibri"/>
                <a:cs typeface="Calibri"/>
              </a:rPr>
              <a:t>h</a:t>
            </a:r>
            <a:r>
              <a:rPr dirty="0" sz="1100">
                <a:latin typeface="Calibri"/>
                <a:cs typeface="Calibri"/>
              </a:rPr>
              <a:t>elli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ed</a:t>
            </a:r>
            <a:r>
              <a:rPr dirty="0" sz="1100" spc="-5">
                <a:latin typeface="Calibri"/>
                <a:cs typeface="Calibri"/>
              </a:rPr>
              <a:t>i</a:t>
            </a:r>
            <a:r>
              <a:rPr dirty="0" sz="110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re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2011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Anaf</a:t>
            </a:r>
            <a:r>
              <a:rPr dirty="0" spc="-20">
                <a:latin typeface="Franklin Gothic Medium"/>
                <a:cs typeface="Franklin Gothic Medium"/>
              </a:rPr>
              <a:t>a</a:t>
            </a:r>
            <a:r>
              <a:rPr dirty="0" spc="-5">
                <a:latin typeface="Franklin Gothic Medium"/>
                <a:cs typeface="Franklin Gothic Medium"/>
              </a:rPr>
              <a:t>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5705" y="1559576"/>
            <a:ext cx="4022725" cy="1233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1450" algn="l"/>
                <a:tab pos="480059" algn="l"/>
                <a:tab pos="1763395" algn="l"/>
                <a:tab pos="2693035" algn="l"/>
                <a:tab pos="314579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	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matidi	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fra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elli	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	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ciascun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ano</a:t>
            </a:r>
            <a:endParaRPr sz="2000">
              <a:latin typeface="Arial"/>
              <a:cs typeface="Arial"/>
            </a:endParaRPr>
          </a:p>
          <a:p>
            <a:pPr marL="170815" indent="-158115">
              <a:lnSpc>
                <a:spcPct val="100000"/>
              </a:lnSpc>
              <a:spcBef>
                <a:spcPts val="300"/>
              </a:spcBef>
              <a:buClr>
                <a:srgbClr val="822333"/>
              </a:buClr>
              <a:buFont typeface="Arial"/>
              <a:buChar char="•"/>
              <a:tabLst>
                <a:tab pos="171450" algn="l"/>
                <a:tab pos="459105" algn="l"/>
                <a:tab pos="1890395" algn="l"/>
                <a:tab pos="2178050" algn="l"/>
                <a:tab pos="3183890" algn="l"/>
                <a:tab pos="395224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	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com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	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	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g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rare	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ve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so	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poli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opposti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della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cellula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187" y="1243012"/>
            <a:ext cx="3395599" cy="5426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6425" y="1238250"/>
            <a:ext cx="3405504" cy="5435600"/>
          </a:xfrm>
          <a:custGeom>
            <a:avLst/>
            <a:gdLst/>
            <a:ahLst/>
            <a:cxnLst/>
            <a:rect l="l" t="t" r="r" b="b"/>
            <a:pathLst>
              <a:path w="3405504" h="5435600">
                <a:moveTo>
                  <a:pt x="0" y="5435600"/>
                </a:moveTo>
                <a:lnTo>
                  <a:pt x="3405124" y="5435600"/>
                </a:lnTo>
                <a:lnTo>
                  <a:pt x="3405124" y="0"/>
                </a:lnTo>
                <a:lnTo>
                  <a:pt x="0" y="0"/>
                </a:lnTo>
                <a:lnTo>
                  <a:pt x="0" y="5435600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4135373" y="6678574"/>
            <a:ext cx="342201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Cu</a:t>
            </a:r>
            <a:r>
              <a:rPr dirty="0" sz="1100">
                <a:latin typeface="Calibri"/>
                <a:cs typeface="Calibri"/>
              </a:rPr>
              <a:t>rtis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al. 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10" i="1">
                <a:latin typeface="Calibri"/>
                <a:cs typeface="Calibri"/>
              </a:rPr>
              <a:t>n</a:t>
            </a:r>
            <a:r>
              <a:rPr dirty="0" sz="1100" i="1">
                <a:latin typeface="Calibri"/>
                <a:cs typeface="Calibri"/>
              </a:rPr>
              <a:t>vito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a</a:t>
            </a:r>
            <a:r>
              <a:rPr dirty="0" sz="1100" i="1">
                <a:latin typeface="Calibri"/>
                <a:cs typeface="Calibri"/>
              </a:rPr>
              <a:t>l</a:t>
            </a:r>
            <a:r>
              <a:rPr dirty="0" sz="1100" spc="-5" i="1">
                <a:latin typeface="Calibri"/>
                <a:cs typeface="Calibri"/>
              </a:rPr>
              <a:t>l</a:t>
            </a:r>
            <a:r>
              <a:rPr dirty="0" sz="1100" i="1">
                <a:latin typeface="Calibri"/>
                <a:cs typeface="Calibri"/>
              </a:rPr>
              <a:t>a</a:t>
            </a:r>
            <a:r>
              <a:rPr dirty="0" sz="1100" spc="-15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b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5" i="1">
                <a:latin typeface="Calibri"/>
                <a:cs typeface="Calibri"/>
              </a:rPr>
              <a:t>o</a:t>
            </a:r>
            <a:r>
              <a:rPr dirty="0" sz="1100" i="1">
                <a:latin typeface="Calibri"/>
                <a:cs typeface="Calibri"/>
              </a:rPr>
              <a:t>l</a:t>
            </a:r>
            <a:r>
              <a:rPr dirty="0" sz="1100" spc="-5" i="1">
                <a:latin typeface="Calibri"/>
                <a:cs typeface="Calibri"/>
              </a:rPr>
              <a:t>og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10" i="1">
                <a:latin typeface="Calibri"/>
                <a:cs typeface="Calibri"/>
              </a:rPr>
              <a:t>a</a:t>
            </a:r>
            <a:r>
              <a:rPr dirty="0" sz="1100" spc="-5" i="1">
                <a:latin typeface="Calibri"/>
                <a:cs typeface="Calibri"/>
              </a:rPr>
              <a:t>.</a:t>
            </a:r>
            <a:r>
              <a:rPr dirty="0" sz="1100" spc="-10" i="1">
                <a:latin typeface="Calibri"/>
                <a:cs typeface="Calibri"/>
              </a:rPr>
              <a:t>b</a:t>
            </a:r>
            <a:r>
              <a:rPr dirty="0" sz="1100" i="1">
                <a:latin typeface="Calibri"/>
                <a:cs typeface="Calibri"/>
              </a:rPr>
              <a:t>lu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©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Za</a:t>
            </a:r>
            <a:r>
              <a:rPr dirty="0" sz="1100" spc="-10">
                <a:latin typeface="Calibri"/>
                <a:cs typeface="Calibri"/>
              </a:rPr>
              <a:t>n</a:t>
            </a:r>
            <a:r>
              <a:rPr dirty="0" sz="1100">
                <a:latin typeface="Calibri"/>
                <a:cs typeface="Calibri"/>
              </a:rPr>
              <a:t>ic</a:t>
            </a:r>
            <a:r>
              <a:rPr dirty="0" sz="1100" spc="-10">
                <a:latin typeface="Calibri"/>
                <a:cs typeface="Calibri"/>
              </a:rPr>
              <a:t>h</a:t>
            </a:r>
            <a:r>
              <a:rPr dirty="0" sz="1100">
                <a:latin typeface="Calibri"/>
                <a:cs typeface="Calibri"/>
              </a:rPr>
              <a:t>elli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ed</a:t>
            </a:r>
            <a:r>
              <a:rPr dirty="0" sz="1100" spc="-5">
                <a:latin typeface="Calibri"/>
                <a:cs typeface="Calibri"/>
              </a:rPr>
              <a:t>i</a:t>
            </a:r>
            <a:r>
              <a:rPr dirty="0" sz="110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re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2011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T</a:t>
            </a:r>
            <a:r>
              <a:rPr dirty="0">
                <a:latin typeface="Franklin Gothic Medium"/>
                <a:cs typeface="Franklin Gothic Medium"/>
              </a:rPr>
              <a:t>e</a:t>
            </a:r>
            <a:r>
              <a:rPr dirty="0" spc="-15">
                <a:latin typeface="Franklin Gothic Medium"/>
                <a:cs typeface="Franklin Gothic Medium"/>
              </a:rPr>
              <a:t>lofase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5705" y="1559576"/>
            <a:ext cx="4023995" cy="3138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ciasc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 spc="1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cr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matidio</a:t>
            </a:r>
            <a:r>
              <a:rPr dirty="0" sz="2000" spc="1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(oss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1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ciascun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cro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ma </a:t>
            </a:r>
            <a:r>
              <a:rPr dirty="0" sz="2000" spc="1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costi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uito </a:t>
            </a:r>
            <a:r>
              <a:rPr dirty="0" sz="2000" spc="1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 </a:t>
            </a:r>
            <a:r>
              <a:rPr dirty="0" sz="2000" spc="1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un </a:t>
            </a:r>
            <a:r>
              <a:rPr dirty="0" sz="2000" spc="1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solo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cro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atidio) </a:t>
            </a:r>
            <a:r>
              <a:rPr dirty="0" sz="2000" spc="-19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aggiun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g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 </a:t>
            </a:r>
            <a:r>
              <a:rPr dirty="0" sz="2000" spc="-17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 </a:t>
            </a:r>
            <a:r>
              <a:rPr dirty="0" sz="2000" spc="-18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polo </a:t>
            </a:r>
            <a:r>
              <a:rPr dirty="0" sz="2000" spc="-17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della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cellula</a:t>
            </a:r>
            <a:endParaRPr sz="2000">
              <a:latin typeface="Arial"/>
              <a:cs typeface="Arial"/>
            </a:endParaRPr>
          </a:p>
          <a:p>
            <a:pPr algn="just" marL="169545" indent="-156845">
              <a:lnSpc>
                <a:spcPct val="100000"/>
              </a:lnSpc>
              <a:spcBef>
                <a:spcPts val="300"/>
              </a:spcBef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inizia 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-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nde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300"/>
              </a:spcBef>
              <a:buClr>
                <a:srgbClr val="822333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   </a:t>
            </a:r>
            <a:r>
              <a:rPr dirty="0" sz="2000" spc="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rico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uiscono   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gli   </a:t>
            </a:r>
            <a:r>
              <a:rPr dirty="0" sz="2000" spc="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involuc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nu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le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ri  </a:t>
            </a:r>
            <a:r>
              <a:rPr dirty="0" sz="2000" spc="-25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int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rno  </a:t>
            </a:r>
            <a:r>
              <a:rPr dirty="0" sz="2000" spc="-26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agli  </a:t>
            </a:r>
            <a:r>
              <a:rPr dirty="0" sz="2000" spc="-254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massi  </a:t>
            </a:r>
            <a:r>
              <a:rPr dirty="0" sz="2000" spc="-25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ina</a:t>
            </a:r>
            <a:endParaRPr sz="2000">
              <a:latin typeface="Arial"/>
              <a:cs typeface="Arial"/>
            </a:endParaRPr>
          </a:p>
          <a:p>
            <a:pPr algn="just" marL="12700" marR="7620">
              <a:lnSpc>
                <a:spcPct val="100000"/>
              </a:lnSpc>
              <a:spcBef>
                <a:spcPts val="300"/>
              </a:spcBef>
              <a:buClr>
                <a:srgbClr val="822333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iniziano   </a:t>
            </a:r>
            <a:r>
              <a:rPr dirty="0" sz="2000" spc="-8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   </a:t>
            </a:r>
            <a:r>
              <a:rPr dirty="0" sz="2000" spc="-10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ri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stitu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   </a:t>
            </a:r>
            <a:r>
              <a:rPr dirty="0" sz="2000" spc="-10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ret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end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pla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matico</a:t>
            </a:r>
            <a:r>
              <a:rPr dirty="0" sz="2000" spc="-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app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rato</a:t>
            </a:r>
            <a:r>
              <a:rPr dirty="0" sz="2000" spc="-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Golgi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462" y="1187512"/>
            <a:ext cx="3494024" cy="558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0700" y="1182749"/>
            <a:ext cx="3503929" cy="5596255"/>
          </a:xfrm>
          <a:custGeom>
            <a:avLst/>
            <a:gdLst/>
            <a:ahLst/>
            <a:cxnLst/>
            <a:rect l="l" t="t" r="r" b="b"/>
            <a:pathLst>
              <a:path w="3503929" h="5596255">
                <a:moveTo>
                  <a:pt x="0" y="5595874"/>
                </a:moveTo>
                <a:lnTo>
                  <a:pt x="3503549" y="5595874"/>
                </a:lnTo>
                <a:lnTo>
                  <a:pt x="3503549" y="0"/>
                </a:lnTo>
                <a:lnTo>
                  <a:pt x="0" y="0"/>
                </a:lnTo>
                <a:lnTo>
                  <a:pt x="0" y="5595874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4135373" y="6678574"/>
            <a:ext cx="342201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Cu</a:t>
            </a:r>
            <a:r>
              <a:rPr dirty="0" sz="1100">
                <a:latin typeface="Calibri"/>
                <a:cs typeface="Calibri"/>
              </a:rPr>
              <a:t>rtis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al. 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10" i="1">
                <a:latin typeface="Calibri"/>
                <a:cs typeface="Calibri"/>
              </a:rPr>
              <a:t>n</a:t>
            </a:r>
            <a:r>
              <a:rPr dirty="0" sz="1100" i="1">
                <a:latin typeface="Calibri"/>
                <a:cs typeface="Calibri"/>
              </a:rPr>
              <a:t>vito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a</a:t>
            </a:r>
            <a:r>
              <a:rPr dirty="0" sz="1100" i="1">
                <a:latin typeface="Calibri"/>
                <a:cs typeface="Calibri"/>
              </a:rPr>
              <a:t>l</a:t>
            </a:r>
            <a:r>
              <a:rPr dirty="0" sz="1100" spc="-5" i="1">
                <a:latin typeface="Calibri"/>
                <a:cs typeface="Calibri"/>
              </a:rPr>
              <a:t>l</a:t>
            </a:r>
            <a:r>
              <a:rPr dirty="0" sz="1100" i="1">
                <a:latin typeface="Calibri"/>
                <a:cs typeface="Calibri"/>
              </a:rPr>
              <a:t>a</a:t>
            </a:r>
            <a:r>
              <a:rPr dirty="0" sz="1100" spc="-15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b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5" i="1">
                <a:latin typeface="Calibri"/>
                <a:cs typeface="Calibri"/>
              </a:rPr>
              <a:t>o</a:t>
            </a:r>
            <a:r>
              <a:rPr dirty="0" sz="1100" i="1">
                <a:latin typeface="Calibri"/>
                <a:cs typeface="Calibri"/>
              </a:rPr>
              <a:t>l</a:t>
            </a:r>
            <a:r>
              <a:rPr dirty="0" sz="1100" spc="-5" i="1">
                <a:latin typeface="Calibri"/>
                <a:cs typeface="Calibri"/>
              </a:rPr>
              <a:t>og</a:t>
            </a:r>
            <a:r>
              <a:rPr dirty="0" sz="1100" i="1">
                <a:latin typeface="Calibri"/>
                <a:cs typeface="Calibri"/>
              </a:rPr>
              <a:t>i</a:t>
            </a:r>
            <a:r>
              <a:rPr dirty="0" sz="1100" spc="-10" i="1">
                <a:latin typeface="Calibri"/>
                <a:cs typeface="Calibri"/>
              </a:rPr>
              <a:t>a</a:t>
            </a:r>
            <a:r>
              <a:rPr dirty="0" sz="1100" spc="-5" i="1">
                <a:latin typeface="Calibri"/>
                <a:cs typeface="Calibri"/>
              </a:rPr>
              <a:t>.</a:t>
            </a:r>
            <a:r>
              <a:rPr dirty="0" sz="1100" spc="-10" i="1">
                <a:latin typeface="Calibri"/>
                <a:cs typeface="Calibri"/>
              </a:rPr>
              <a:t>b</a:t>
            </a:r>
            <a:r>
              <a:rPr dirty="0" sz="1100" i="1">
                <a:latin typeface="Calibri"/>
                <a:cs typeface="Calibri"/>
              </a:rPr>
              <a:t>lu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©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Za</a:t>
            </a:r>
            <a:r>
              <a:rPr dirty="0" sz="1100" spc="-10">
                <a:latin typeface="Calibri"/>
                <a:cs typeface="Calibri"/>
              </a:rPr>
              <a:t>n</a:t>
            </a:r>
            <a:r>
              <a:rPr dirty="0" sz="1100">
                <a:latin typeface="Calibri"/>
                <a:cs typeface="Calibri"/>
              </a:rPr>
              <a:t>ic</a:t>
            </a:r>
            <a:r>
              <a:rPr dirty="0" sz="1100" spc="-10">
                <a:latin typeface="Calibri"/>
                <a:cs typeface="Calibri"/>
              </a:rPr>
              <a:t>h</a:t>
            </a:r>
            <a:r>
              <a:rPr dirty="0" sz="1100">
                <a:latin typeface="Calibri"/>
                <a:cs typeface="Calibri"/>
              </a:rPr>
              <a:t>elli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ed</a:t>
            </a:r>
            <a:r>
              <a:rPr dirty="0" sz="1100" spc="-5">
                <a:latin typeface="Calibri"/>
                <a:cs typeface="Calibri"/>
              </a:rPr>
              <a:t>i</a:t>
            </a:r>
            <a:r>
              <a:rPr dirty="0" sz="1100">
                <a:latin typeface="Calibri"/>
                <a:cs typeface="Calibri"/>
              </a:rPr>
              <a:t>t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re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2011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Mi</a:t>
            </a:r>
            <a:r>
              <a:rPr dirty="0" spc="-20">
                <a:latin typeface="Franklin Gothic Medium"/>
                <a:cs typeface="Franklin Gothic Medium"/>
              </a:rPr>
              <a:t>t</a:t>
            </a:r>
            <a:r>
              <a:rPr dirty="0" spc="-10">
                <a:latin typeface="Franklin Gothic Medium"/>
                <a:cs typeface="Franklin Gothic Medium"/>
              </a:rPr>
              <a:t>osi</a:t>
            </a:r>
          </a:p>
        </p:txBody>
      </p:sp>
      <p:sp>
        <p:nvSpPr>
          <p:cNvPr id="3" name="object 3"/>
          <p:cNvSpPr/>
          <p:nvPr/>
        </p:nvSpPr>
        <p:spPr>
          <a:xfrm>
            <a:off x="1042987" y="1412875"/>
            <a:ext cx="6697599" cy="4616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22070" y="6161371"/>
            <a:ext cx="291465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cros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opia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ottica,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fluores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en</a:t>
            </a:r>
            <a:r>
              <a:rPr dirty="0" sz="1600" spc="-5">
                <a:latin typeface="Arial"/>
                <a:cs typeface="Arial"/>
              </a:rPr>
              <a:t>z</a:t>
            </a:r>
            <a:r>
              <a:rPr dirty="0" sz="1600" spc="-1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44932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Nella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mitos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nume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cromosomi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resta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inva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ia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312" y="1560702"/>
            <a:ext cx="4194175" cy="5036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8312" y="2805696"/>
            <a:ext cx="751205" cy="874394"/>
          </a:xfrm>
          <a:custGeom>
            <a:avLst/>
            <a:gdLst/>
            <a:ahLst/>
            <a:cxnLst/>
            <a:rect l="l" t="t" r="r" b="b"/>
            <a:pathLst>
              <a:path w="751205" h="874395">
                <a:moveTo>
                  <a:pt x="0" y="874382"/>
                </a:moveTo>
                <a:lnTo>
                  <a:pt x="751039" y="874382"/>
                </a:lnTo>
                <a:lnTo>
                  <a:pt x="751039" y="0"/>
                </a:lnTo>
                <a:lnTo>
                  <a:pt x="0" y="0"/>
                </a:lnTo>
                <a:lnTo>
                  <a:pt x="0" y="874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8312" y="2805696"/>
            <a:ext cx="751205" cy="874394"/>
          </a:xfrm>
          <a:custGeom>
            <a:avLst/>
            <a:gdLst/>
            <a:ahLst/>
            <a:cxnLst/>
            <a:rect l="l" t="t" r="r" b="b"/>
            <a:pathLst>
              <a:path w="751205" h="874395">
                <a:moveTo>
                  <a:pt x="0" y="874382"/>
                </a:moveTo>
                <a:lnTo>
                  <a:pt x="751039" y="874382"/>
                </a:lnTo>
                <a:lnTo>
                  <a:pt x="751039" y="0"/>
                </a:lnTo>
                <a:lnTo>
                  <a:pt x="0" y="0"/>
                </a:lnTo>
                <a:lnTo>
                  <a:pt x="0" y="87438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321175" y="1700148"/>
            <a:ext cx="4572000" cy="1016000"/>
          </a:xfrm>
          <a:prstGeom prst="rect">
            <a:avLst/>
          </a:prstGeom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995" marR="133985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lla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ini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iale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b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bi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mo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un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di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mo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omi</a:t>
            </a:r>
            <a:r>
              <a:rPr dirty="0" sz="2000" spc="-5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(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-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o)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g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no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uito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2 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matidi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fratelli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200" y="6639169"/>
            <a:ext cx="42183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</a:t>
            </a:r>
            <a:r>
              <a:rPr dirty="0" sz="1000" spc="-10">
                <a:latin typeface="Arial"/>
                <a:cs typeface="Arial"/>
              </a:rPr>
              <a:t>b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rts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.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20" i="1">
                <a:latin typeface="Arial"/>
                <a:cs typeface="Arial"/>
              </a:rPr>
              <a:t>B</a:t>
            </a:r>
            <a:r>
              <a:rPr dirty="0" sz="1000" spc="-10" i="1">
                <a:latin typeface="Arial"/>
                <a:cs typeface="Arial"/>
              </a:rPr>
              <a:t>i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gi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m</a:t>
            </a:r>
            <a:r>
              <a:rPr dirty="0" sz="1000" spc="-10" i="1">
                <a:latin typeface="Arial"/>
                <a:cs typeface="Arial"/>
              </a:rPr>
              <a:t>ol</a:t>
            </a:r>
            <a:r>
              <a:rPr dirty="0" sz="1000" spc="-10" i="1">
                <a:latin typeface="Arial"/>
                <a:cs typeface="Arial"/>
              </a:rPr>
              <a:t>eco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5" i="1">
                <a:latin typeface="Arial"/>
                <a:cs typeface="Arial"/>
              </a:rPr>
              <a:t>are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-10" i="1">
                <a:latin typeface="Arial"/>
                <a:cs typeface="Arial"/>
              </a:rPr>
              <a:t>ell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u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©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Za</a:t>
            </a:r>
            <a:r>
              <a:rPr dirty="0" sz="1000" spc="-10">
                <a:latin typeface="Arial"/>
                <a:cs typeface="Arial"/>
              </a:rPr>
              <a:t>ni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 spc="-10">
                <a:latin typeface="Arial"/>
                <a:cs typeface="Arial"/>
              </a:rPr>
              <a:t>ell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di</a:t>
            </a:r>
            <a:r>
              <a:rPr dirty="0" sz="1000" spc="-5">
                <a:latin typeface="Arial"/>
                <a:cs typeface="Arial"/>
              </a:rPr>
              <a:t>tore,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</a:t>
            </a:r>
            <a:r>
              <a:rPr dirty="0" sz="1000" spc="-10">
                <a:latin typeface="Arial"/>
                <a:cs typeface="Arial"/>
              </a:rPr>
              <a:t>0</a:t>
            </a:r>
            <a:r>
              <a:rPr dirty="0" sz="1000" spc="-1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6100" y="3474973"/>
            <a:ext cx="4537075" cy="708025"/>
          </a:xfrm>
          <a:prstGeom prst="rect">
            <a:avLst/>
          </a:prstGeom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995" marR="29464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all’anafa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 due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omatidi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 cia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5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6100" y="4621212"/>
            <a:ext cx="4572000" cy="1323975"/>
          </a:xfrm>
          <a:prstGeom prst="rect">
            <a:avLst/>
          </a:prstGeom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just" marL="86995" marR="7747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enia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 </a:t>
            </a:r>
            <a:r>
              <a:rPr dirty="0" sz="2000" spc="2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ue </a:t>
            </a:r>
            <a:r>
              <a:rPr dirty="0" sz="2000" spc="2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lei </a:t>
            </a:r>
            <a:r>
              <a:rPr dirty="0" sz="2000" spc="2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con </a:t>
            </a:r>
            <a:r>
              <a:rPr dirty="0" sz="2000" spc="2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 </a:t>
            </a:r>
            <a:r>
              <a:rPr dirty="0" sz="2000" spc="204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sso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num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ro </a:t>
            </a:r>
            <a:r>
              <a:rPr dirty="0" sz="2000" spc="-1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 </a:t>
            </a:r>
            <a:r>
              <a:rPr dirty="0" sz="2000" spc="-1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cr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somi </a:t>
            </a:r>
            <a:r>
              <a:rPr dirty="0" sz="2000" spc="-1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della </a:t>
            </a:r>
            <a:r>
              <a:rPr dirty="0" sz="2000" spc="-1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ellula </a:t>
            </a:r>
            <a:r>
              <a:rPr dirty="0" sz="2000" spc="-1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par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, </a:t>
            </a:r>
            <a:r>
              <a:rPr dirty="0" sz="2000" spc="-2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 </a:t>
            </a:r>
            <a:r>
              <a:rPr dirty="0" sz="2000" spc="-2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ognuno </a:t>
            </a:r>
            <a:r>
              <a:rPr dirty="0" sz="2000" spc="-2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itui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 </a:t>
            </a:r>
            <a:r>
              <a:rPr dirty="0" sz="2000" spc="-2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 </a:t>
            </a:r>
            <a:r>
              <a:rPr dirty="0" sz="2000" spc="-2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singolo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omatidio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La</a:t>
            </a:r>
            <a:r>
              <a:rPr dirty="0" spc="-15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se</a:t>
            </a:r>
            <a:r>
              <a:rPr dirty="0" spc="5">
                <a:latin typeface="Franklin Gothic Medium"/>
                <a:cs typeface="Franklin Gothic Medium"/>
              </a:rPr>
              <a:t>p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20">
                <a:latin typeface="Franklin Gothic Medium"/>
                <a:cs typeface="Franklin Gothic Medium"/>
              </a:rPr>
              <a:t>r</a:t>
            </a:r>
            <a:r>
              <a:rPr dirty="0" spc="-15">
                <a:latin typeface="Franklin Gothic Medium"/>
                <a:cs typeface="Franklin Gothic Medium"/>
              </a:rPr>
              <a:t>azione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dei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25">
                <a:latin typeface="Franklin Gothic Medium"/>
                <a:cs typeface="Franklin Gothic Medium"/>
              </a:rPr>
              <a:t>c</a:t>
            </a:r>
            <a:r>
              <a:rPr dirty="0" spc="-15">
                <a:latin typeface="Franklin Gothic Medium"/>
                <a:cs typeface="Franklin Gothic Medium"/>
              </a:rPr>
              <a:t>roma</a:t>
            </a:r>
            <a:r>
              <a:rPr dirty="0" spc="-25">
                <a:latin typeface="Franklin Gothic Medium"/>
                <a:cs typeface="Franklin Gothic Medium"/>
              </a:rPr>
              <a:t>t</a:t>
            </a:r>
            <a:r>
              <a:rPr dirty="0" spc="-10">
                <a:latin typeface="Franklin Gothic Medium"/>
                <a:cs typeface="Franklin Gothic Medium"/>
              </a:rPr>
              <a:t>idi</a:t>
            </a:r>
            <a:r>
              <a:rPr dirty="0" spc="-15">
                <a:latin typeface="Franklin Gothic Medium"/>
                <a:cs typeface="Franklin Gothic Medium"/>
              </a:rPr>
              <a:t> dipende</a:t>
            </a:r>
            <a:r>
              <a:rPr dirty="0" spc="-3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dai</a:t>
            </a:r>
            <a:r>
              <a:rPr dirty="0" spc="-15">
                <a:latin typeface="Franklin Gothic Medium"/>
                <a:cs typeface="Franklin Gothic Medium"/>
              </a:rPr>
              <a:t> </a:t>
            </a:r>
            <a:r>
              <a:rPr dirty="0" spc="-20">
                <a:latin typeface="Franklin Gothic Medium"/>
                <a:cs typeface="Franklin Gothic Medium"/>
              </a:rPr>
              <a:t>micro</a:t>
            </a:r>
            <a:r>
              <a:rPr dirty="0" spc="-20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ubuli</a:t>
            </a:r>
            <a:r>
              <a:rPr dirty="0" spc="5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del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fuso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187" y="1268475"/>
            <a:ext cx="3367024" cy="5329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6425" y="1263713"/>
            <a:ext cx="3376929" cy="5339080"/>
          </a:xfrm>
          <a:custGeom>
            <a:avLst/>
            <a:gdLst/>
            <a:ahLst/>
            <a:cxnLst/>
            <a:rect l="l" t="t" r="r" b="b"/>
            <a:pathLst>
              <a:path w="3376929" h="5339080">
                <a:moveTo>
                  <a:pt x="0" y="5338699"/>
                </a:moveTo>
                <a:lnTo>
                  <a:pt x="3376549" y="5338699"/>
                </a:lnTo>
                <a:lnTo>
                  <a:pt x="3376549" y="0"/>
                </a:lnTo>
                <a:lnTo>
                  <a:pt x="0" y="0"/>
                </a:lnTo>
                <a:lnTo>
                  <a:pt x="0" y="5338699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435602" y="1631458"/>
            <a:ext cx="4451350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1450" algn="l"/>
                <a:tab pos="365760" algn="l"/>
                <a:tab pos="1732914" algn="l"/>
                <a:tab pos="2210435" algn="l"/>
                <a:tab pos="3521075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	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rot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buli	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	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cinet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core	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nd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ad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iar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quelli pola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tendono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ad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allung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877" y="6679098"/>
            <a:ext cx="35794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>
                <a:latin typeface="Arial"/>
                <a:cs typeface="Arial"/>
              </a:rPr>
              <a:t>W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ne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M.</a:t>
            </a:r>
            <a:r>
              <a:rPr dirty="0" sz="1000" spc="-20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ec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er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Il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m</a:t>
            </a:r>
            <a:r>
              <a:rPr dirty="0" sz="1000" spc="-15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n</a:t>
            </a:r>
            <a:r>
              <a:rPr dirty="0" sz="1000" spc="-15" i="1">
                <a:latin typeface="Arial"/>
                <a:cs typeface="Arial"/>
              </a:rPr>
              <a:t>d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15" i="1">
                <a:latin typeface="Arial"/>
                <a:cs typeface="Arial"/>
              </a:rPr>
              <a:t>d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u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20" i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©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ese</a:t>
            </a:r>
            <a:r>
              <a:rPr dirty="0" sz="1000" spc="-10">
                <a:latin typeface="Arial"/>
                <a:cs typeface="Arial"/>
              </a:rPr>
              <a:t>di</a:t>
            </a:r>
            <a:r>
              <a:rPr dirty="0" sz="1000" spc="-5">
                <a:latin typeface="Arial"/>
                <a:cs typeface="Arial"/>
              </a:rPr>
              <a:t>tore,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</a:t>
            </a:r>
            <a:r>
              <a:rPr dirty="0" sz="1000" spc="-10">
                <a:latin typeface="Arial"/>
                <a:cs typeface="Arial"/>
              </a:rPr>
              <a:t>0</a:t>
            </a:r>
            <a:r>
              <a:rPr dirty="0" sz="1000" spc="-15">
                <a:latin typeface="Arial"/>
                <a:cs typeface="Arial"/>
              </a:rPr>
              <a:t>0</a:t>
            </a:r>
            <a:r>
              <a:rPr dirty="0" sz="1000" spc="-1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Citodieresi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5405" marR="508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222885" algn="l"/>
                <a:tab pos="3084830" algn="l"/>
              </a:tabLst>
            </a:pPr>
            <a:r>
              <a:rPr dirty="0"/>
              <a:t>alla mi</a:t>
            </a:r>
            <a:r>
              <a:rPr dirty="0" spc="-10"/>
              <a:t>t</a:t>
            </a:r>
            <a:r>
              <a:rPr dirty="0"/>
              <a:t>o</a:t>
            </a:r>
            <a:r>
              <a:rPr dirty="0" spc="5"/>
              <a:t>s</a:t>
            </a:r>
            <a:r>
              <a:rPr dirty="0"/>
              <a:t>i</a:t>
            </a:r>
            <a:r>
              <a:rPr dirty="0" spc="-20"/>
              <a:t> </a:t>
            </a:r>
            <a:r>
              <a:rPr dirty="0"/>
              <a:t>s</a:t>
            </a:r>
            <a:r>
              <a:rPr dirty="0" spc="5"/>
              <a:t>e</a:t>
            </a:r>
            <a:r>
              <a:rPr dirty="0"/>
              <a:t>gue</a:t>
            </a:r>
            <a:r>
              <a:rPr dirty="0" spc="-25"/>
              <a:t> </a:t>
            </a:r>
            <a:r>
              <a:rPr dirty="0"/>
              <a:t>la citodieresi,</a:t>
            </a:r>
            <a:r>
              <a:rPr dirty="0" spc="-30"/>
              <a:t> </a:t>
            </a:r>
            <a:r>
              <a:rPr dirty="0"/>
              <a:t>ov</a:t>
            </a:r>
            <a:r>
              <a:rPr dirty="0" spc="-10"/>
              <a:t>v</a:t>
            </a:r>
            <a:r>
              <a:rPr dirty="0"/>
              <a:t>ero</a:t>
            </a:r>
            <a:r>
              <a:rPr dirty="0" spc="-15"/>
              <a:t> </a:t>
            </a:r>
            <a:r>
              <a:rPr dirty="0"/>
              <a:t>la di</a:t>
            </a:r>
            <a:r>
              <a:rPr dirty="0" spc="-10"/>
              <a:t>v</a:t>
            </a:r>
            <a:r>
              <a:rPr dirty="0"/>
              <a:t>isio</a:t>
            </a:r>
            <a:r>
              <a:rPr dirty="0" spc="5"/>
              <a:t>n</a:t>
            </a:r>
            <a:r>
              <a:rPr dirty="0"/>
              <a:t>e del citoplasma</a:t>
            </a:r>
            <a:r>
              <a:rPr dirty="0" spc="-35"/>
              <a:t> </a:t>
            </a:r>
            <a:r>
              <a:rPr dirty="0"/>
              <a:t>e la</a:t>
            </a:r>
            <a:r>
              <a:rPr dirty="0"/>
              <a:t> rip</a:t>
            </a:r>
            <a:r>
              <a:rPr dirty="0" spc="5"/>
              <a:t>a</a:t>
            </a:r>
            <a:r>
              <a:rPr dirty="0"/>
              <a:t>rtizio</a:t>
            </a:r>
            <a:r>
              <a:rPr dirty="0" spc="5"/>
              <a:t>n</a:t>
            </a:r>
            <a:r>
              <a:rPr dirty="0"/>
              <a:t>e</a:t>
            </a:r>
            <a:r>
              <a:rPr dirty="0" spc="-55"/>
              <a:t> </a:t>
            </a:r>
            <a:r>
              <a:rPr dirty="0"/>
              <a:t>degli organelli	</a:t>
            </a:r>
            <a:r>
              <a:rPr dirty="0"/>
              <a:t>nelle due</a:t>
            </a:r>
            <a:r>
              <a:rPr dirty="0" spc="-15"/>
              <a:t> </a:t>
            </a:r>
            <a:r>
              <a:rPr dirty="0"/>
              <a:t>c</a:t>
            </a:r>
            <a:r>
              <a:rPr dirty="0" spc="5"/>
              <a:t>e</a:t>
            </a:r>
            <a:r>
              <a:rPr dirty="0"/>
              <a:t>llule </a:t>
            </a:r>
            <a:r>
              <a:rPr dirty="0" spc="-10"/>
              <a:t>f</a:t>
            </a:r>
            <a:r>
              <a:rPr dirty="0"/>
              <a:t>iglie</a:t>
            </a:r>
          </a:p>
          <a:p>
            <a:pPr marL="222250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222885" algn="l"/>
              </a:tabLst>
            </a:pPr>
            <a:r>
              <a:rPr dirty="0"/>
              <a:t>s</a:t>
            </a:r>
            <a:r>
              <a:rPr dirty="0" spc="5"/>
              <a:t>o</a:t>
            </a:r>
            <a:r>
              <a:rPr dirty="0"/>
              <a:t>li</a:t>
            </a:r>
            <a:r>
              <a:rPr dirty="0" spc="-10"/>
              <a:t>t</a:t>
            </a:r>
            <a:r>
              <a:rPr dirty="0"/>
              <a:t>amente</a:t>
            </a:r>
            <a:r>
              <a:rPr dirty="0" spc="-30"/>
              <a:t> </a:t>
            </a:r>
            <a:r>
              <a:rPr dirty="0"/>
              <a:t>que</a:t>
            </a:r>
            <a:r>
              <a:rPr dirty="0" spc="10"/>
              <a:t>s</a:t>
            </a:r>
            <a:r>
              <a:rPr dirty="0"/>
              <a:t>ta</a:t>
            </a:r>
            <a:r>
              <a:rPr dirty="0" spc="-35"/>
              <a:t> </a:t>
            </a:r>
            <a:r>
              <a:rPr dirty="0"/>
              <a:t>fase</a:t>
            </a:r>
            <a:r>
              <a:rPr dirty="0" spc="-25"/>
              <a:t> </a:t>
            </a:r>
            <a:r>
              <a:rPr dirty="0"/>
              <a:t>inizia</a:t>
            </a:r>
            <a:r>
              <a:rPr dirty="0" spc="5"/>
              <a:t> </a:t>
            </a:r>
            <a:r>
              <a:rPr dirty="0"/>
              <a:t>nella</a:t>
            </a:r>
            <a:r>
              <a:rPr dirty="0" spc="-5"/>
              <a:t> </a:t>
            </a:r>
            <a:r>
              <a:rPr dirty="0"/>
              <a:t>telo</a:t>
            </a:r>
            <a:r>
              <a:rPr dirty="0" spc="-10"/>
              <a:t>f</a:t>
            </a:r>
            <a:r>
              <a:rPr dirty="0"/>
              <a:t>a</a:t>
            </a:r>
            <a:r>
              <a:rPr dirty="0" spc="5"/>
              <a:t>s</a:t>
            </a:r>
            <a:r>
              <a:rPr dirty="0"/>
              <a:t>e,</a:t>
            </a:r>
            <a:r>
              <a:rPr dirty="0" spc="-35"/>
              <a:t> </a:t>
            </a:r>
            <a:r>
              <a:rPr dirty="0"/>
              <a:t>al momen</a:t>
            </a:r>
            <a:r>
              <a:rPr dirty="0" spc="-10"/>
              <a:t>t</a:t>
            </a:r>
            <a:r>
              <a:rPr dirty="0"/>
              <a:t>o</a:t>
            </a:r>
            <a:r>
              <a:rPr dirty="0" spc="-30"/>
              <a:t> </a:t>
            </a:r>
            <a:r>
              <a:rPr dirty="0"/>
              <a:t>della</a:t>
            </a:r>
          </a:p>
          <a:p>
            <a:pPr marL="6540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ri</a:t>
            </a:r>
            <a:r>
              <a:rPr dirty="0" spc="5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osti</a:t>
            </a:r>
            <a:r>
              <a:rPr dirty="0" spc="-1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uzione</a:t>
            </a:r>
            <a:r>
              <a:rPr dirty="0" spc="-5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dell’in</a:t>
            </a:r>
            <a:r>
              <a:rPr dirty="0" spc="-15">
                <a:latin typeface="Arial"/>
                <a:cs typeface="Arial"/>
              </a:rPr>
              <a:t>v</a:t>
            </a:r>
            <a:r>
              <a:rPr dirty="0">
                <a:latin typeface="Arial"/>
                <a:cs typeface="Arial"/>
              </a:rPr>
              <a:t>oluc</a:t>
            </a:r>
            <a:r>
              <a:rPr dirty="0" spc="5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o</a:t>
            </a:r>
            <a:r>
              <a:rPr dirty="0" spc="-2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nuclea</a:t>
            </a:r>
            <a:r>
              <a:rPr dirty="0" spc="5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e</a:t>
            </a:r>
          </a:p>
          <a:p>
            <a:pPr marL="222250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222885" algn="l"/>
              </a:tabLst>
            </a:pPr>
            <a:r>
              <a:rPr dirty="0"/>
              <a:t>a</a:t>
            </a:r>
            <a:r>
              <a:rPr dirty="0" spc="-15"/>
              <a:t> </a:t>
            </a:r>
            <a:r>
              <a:rPr dirty="0"/>
              <a:t>vol</a:t>
            </a:r>
            <a:r>
              <a:rPr dirty="0" spc="-10"/>
              <a:t>t</a:t>
            </a:r>
            <a:r>
              <a:rPr dirty="0"/>
              <a:t>e può</a:t>
            </a:r>
            <a:r>
              <a:rPr dirty="0" spc="-15"/>
              <a:t> </a:t>
            </a:r>
            <a:r>
              <a:rPr dirty="0"/>
              <a:t>e</a:t>
            </a:r>
            <a:r>
              <a:rPr dirty="0" spc="5"/>
              <a:t>s</a:t>
            </a:r>
            <a:r>
              <a:rPr dirty="0"/>
              <a:t>s</a:t>
            </a:r>
            <a:r>
              <a:rPr dirty="0" spc="5"/>
              <a:t>e</a:t>
            </a:r>
            <a:r>
              <a:rPr dirty="0"/>
              <a:t>re</a:t>
            </a:r>
            <a:r>
              <a:rPr dirty="0" spc="-40"/>
              <a:t> </a:t>
            </a:r>
            <a:r>
              <a:rPr dirty="0"/>
              <a:t>slegata</a:t>
            </a:r>
            <a:r>
              <a:rPr dirty="0" spc="-30"/>
              <a:t> </a:t>
            </a:r>
            <a:r>
              <a:rPr dirty="0"/>
              <a:t>dalla mi</a:t>
            </a:r>
            <a:r>
              <a:rPr dirty="0" spc="-10"/>
              <a:t>t</a:t>
            </a:r>
            <a:r>
              <a:rPr dirty="0"/>
              <a:t>o</a:t>
            </a:r>
            <a:r>
              <a:rPr dirty="0" spc="5"/>
              <a:t>s</a:t>
            </a:r>
            <a:r>
              <a:rPr dirty="0"/>
              <a:t>i</a:t>
            </a:r>
          </a:p>
          <a:p>
            <a:pPr marL="222250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222885" algn="l"/>
              </a:tabLst>
            </a:pPr>
            <a:r>
              <a:rPr dirty="0"/>
              <a:t>la citodieresi</a:t>
            </a:r>
            <a:r>
              <a:rPr dirty="0" spc="-25"/>
              <a:t> </a:t>
            </a:r>
            <a:r>
              <a:rPr dirty="0"/>
              <a:t>è</a:t>
            </a:r>
            <a:r>
              <a:rPr dirty="0" spc="-15"/>
              <a:t> </a:t>
            </a:r>
            <a:r>
              <a:rPr dirty="0"/>
              <a:t>diver</a:t>
            </a:r>
            <a:r>
              <a:rPr dirty="0" spc="5"/>
              <a:t>s</a:t>
            </a:r>
            <a:r>
              <a:rPr dirty="0"/>
              <a:t>a</a:t>
            </a:r>
            <a:r>
              <a:rPr dirty="0" spc="-15"/>
              <a:t> </a:t>
            </a:r>
            <a:r>
              <a:rPr dirty="0"/>
              <a:t>nelle cellule</a:t>
            </a:r>
            <a:r>
              <a:rPr dirty="0" spc="-15"/>
              <a:t> </a:t>
            </a:r>
            <a:r>
              <a:rPr dirty="0"/>
              <a:t>animali e</a:t>
            </a:r>
            <a:r>
              <a:rPr dirty="0" spc="-10"/>
              <a:t> </a:t>
            </a:r>
            <a:r>
              <a:rPr dirty="0"/>
              <a:t>vegetali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Citodieresi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199658"/>
            <a:ext cx="8154034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nelle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cel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ule</a:t>
            </a:r>
            <a:r>
              <a:rPr dirty="0" sz="2000" spc="-3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ani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ali</a:t>
            </a:r>
            <a:r>
              <a:rPr dirty="0" sz="2000" spc="-2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 forma</a:t>
            </a:r>
            <a:r>
              <a:rPr dirty="0" sz="2000" spc="-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un solco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 di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isio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 →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anello contratt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tina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te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dalla periferia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 dirige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verso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il 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entro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1701" y="2852737"/>
            <a:ext cx="4487799" cy="290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06875" y="2847975"/>
            <a:ext cx="4497705" cy="2917825"/>
          </a:xfrm>
          <a:custGeom>
            <a:avLst/>
            <a:gdLst/>
            <a:ahLst/>
            <a:cxnLst/>
            <a:rect l="l" t="t" r="r" b="b"/>
            <a:pathLst>
              <a:path w="4497705" h="2917825">
                <a:moveTo>
                  <a:pt x="0" y="2917825"/>
                </a:moveTo>
                <a:lnTo>
                  <a:pt x="4497324" y="2917825"/>
                </a:lnTo>
                <a:lnTo>
                  <a:pt x="4497324" y="0"/>
                </a:lnTo>
                <a:lnTo>
                  <a:pt x="0" y="0"/>
                </a:lnTo>
                <a:lnTo>
                  <a:pt x="0" y="2917825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4212" y="2852801"/>
            <a:ext cx="3327400" cy="3586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9450" y="2848038"/>
            <a:ext cx="3336925" cy="3596004"/>
          </a:xfrm>
          <a:custGeom>
            <a:avLst/>
            <a:gdLst/>
            <a:ahLst/>
            <a:cxnLst/>
            <a:rect l="l" t="t" r="r" b="b"/>
            <a:pathLst>
              <a:path w="3336925" h="3596004">
                <a:moveTo>
                  <a:pt x="0" y="3595624"/>
                </a:moveTo>
                <a:lnTo>
                  <a:pt x="3336925" y="3595624"/>
                </a:lnTo>
                <a:lnTo>
                  <a:pt x="3336925" y="0"/>
                </a:lnTo>
                <a:lnTo>
                  <a:pt x="0" y="0"/>
                </a:lnTo>
                <a:lnTo>
                  <a:pt x="0" y="3595624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199658"/>
            <a:ext cx="7833995" cy="149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nelle </a:t>
            </a:r>
            <a:r>
              <a:rPr dirty="0" sz="2000" spc="-27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cel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 spc="-15" b="1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le</a:t>
            </a:r>
            <a:r>
              <a:rPr dirty="0" sz="2000" spc="26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ege</a:t>
            </a:r>
            <a:r>
              <a:rPr dirty="0" sz="2000" spc="5" b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ali </a:t>
            </a:r>
            <a:r>
              <a:rPr dirty="0" sz="2000" spc="-28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aginazio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 </a:t>
            </a:r>
            <a:r>
              <a:rPr dirty="0" sz="2000" spc="-26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mpedita</a:t>
            </a:r>
            <a:r>
              <a:rPr dirty="0" sz="2000" spc="27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dalla</a:t>
            </a:r>
            <a:r>
              <a:rPr dirty="0" sz="2000" spc="27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rese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za </a:t>
            </a:r>
            <a:r>
              <a:rPr dirty="0" sz="2000" spc="-27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pa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ete</a:t>
            </a:r>
            <a:r>
              <a:rPr dirty="0" sz="2000" spc="-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llulare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forma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una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pia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tra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llulare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lungo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la linea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ediana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della cellula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la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citodieresi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nelle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cellule 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egetali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comincia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quindi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dal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centro</a:t>
            </a:r>
            <a:r>
              <a:rPr dirty="0" sz="2000" spc="-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pro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ede</a:t>
            </a:r>
            <a:r>
              <a:rPr dirty="0" sz="2000" spc="-5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verso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la periferia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8788" y="2781363"/>
            <a:ext cx="5804662" cy="388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71549" y="2776601"/>
            <a:ext cx="5816600" cy="3897629"/>
          </a:xfrm>
          <a:custGeom>
            <a:avLst/>
            <a:gdLst/>
            <a:ahLst/>
            <a:cxnLst/>
            <a:rect l="l" t="t" r="r" b="b"/>
            <a:pathLst>
              <a:path w="5816600" h="3897629">
                <a:moveTo>
                  <a:pt x="0" y="3897249"/>
                </a:moveTo>
                <a:lnTo>
                  <a:pt x="5816600" y="3897249"/>
                </a:lnTo>
                <a:lnTo>
                  <a:pt x="5816600" y="0"/>
                </a:lnTo>
                <a:lnTo>
                  <a:pt x="0" y="0"/>
                </a:lnTo>
                <a:lnTo>
                  <a:pt x="0" y="3897249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13173" y="5085207"/>
            <a:ext cx="216535" cy="792480"/>
          </a:xfrm>
          <a:custGeom>
            <a:avLst/>
            <a:gdLst/>
            <a:ahLst/>
            <a:cxnLst/>
            <a:rect l="l" t="t" r="r" b="b"/>
            <a:pathLst>
              <a:path w="216535" h="792479">
                <a:moveTo>
                  <a:pt x="216026" y="0"/>
                </a:moveTo>
                <a:lnTo>
                  <a:pt x="0" y="791921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52545" y="5805131"/>
            <a:ext cx="1152525" cy="252095"/>
          </a:xfrm>
          <a:custGeom>
            <a:avLst/>
            <a:gdLst/>
            <a:ahLst/>
            <a:cxnLst/>
            <a:rect l="l" t="t" r="r" b="b"/>
            <a:pathLst>
              <a:path w="1152525" h="252095">
                <a:moveTo>
                  <a:pt x="0" y="251955"/>
                </a:moveTo>
                <a:lnTo>
                  <a:pt x="1152080" y="251955"/>
                </a:lnTo>
                <a:lnTo>
                  <a:pt x="1152080" y="0"/>
                </a:lnTo>
                <a:lnTo>
                  <a:pt x="0" y="0"/>
                </a:lnTo>
                <a:lnTo>
                  <a:pt x="0" y="251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52545" y="5805131"/>
            <a:ext cx="1152525" cy="252095"/>
          </a:xfrm>
          <a:custGeom>
            <a:avLst/>
            <a:gdLst/>
            <a:ahLst/>
            <a:cxnLst/>
            <a:rect l="l" t="t" r="r" b="b"/>
            <a:pathLst>
              <a:path w="1152525" h="252095">
                <a:moveTo>
                  <a:pt x="0" y="251955"/>
                </a:moveTo>
                <a:lnTo>
                  <a:pt x="1152080" y="251955"/>
                </a:lnTo>
                <a:lnTo>
                  <a:pt x="1152080" y="0"/>
                </a:lnTo>
                <a:lnTo>
                  <a:pt x="0" y="0"/>
                </a:lnTo>
                <a:lnTo>
                  <a:pt x="0" y="251955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0585" rIns="0" bIns="0" rtlCol="0" vert="horz">
            <a:spAutoFit/>
          </a:bodyPr>
          <a:lstStyle/>
          <a:p>
            <a:pPr marL="8382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Citodieresi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Verifi</a:t>
            </a:r>
            <a:r>
              <a:rPr dirty="0" spc="-10"/>
              <a:t>c</a:t>
            </a:r>
            <a:r>
              <a:rPr dirty="0"/>
              <a:t>a</a:t>
            </a:r>
            <a:r>
              <a:rPr dirty="0" spc="5"/>
              <a:t> </a:t>
            </a:r>
            <a:r>
              <a:rPr dirty="0"/>
              <a:t>dell’apprendimento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238150" y="1214721"/>
            <a:ext cx="3808095" cy="1819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1.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La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stru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t</a:t>
            </a:r>
            <a:r>
              <a:rPr dirty="0" sz="1600" spc="-20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ra</a:t>
            </a:r>
            <a:r>
              <a:rPr dirty="0" sz="1600" spc="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collana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di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perle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ha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spe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sore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300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nm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è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data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dal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’as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oc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-20">
                <a:latin typeface="Arial"/>
                <a:cs typeface="Arial"/>
              </a:rPr>
              <a:t>z</a:t>
            </a:r>
            <a:r>
              <a:rPr dirty="0" sz="1600" spc="-10">
                <a:latin typeface="Arial"/>
                <a:cs typeface="Arial"/>
              </a:rPr>
              <a:t>ione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del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doppia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85"/>
              </a:spcBef>
            </a:pPr>
            <a:r>
              <a:rPr dirty="0" sz="1600" spc="-10">
                <a:latin typeface="Arial"/>
                <a:cs typeface="Arial"/>
              </a:rPr>
              <a:t>elica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DNA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on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proteine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iston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che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 startAt="3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si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osserva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tosi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 startAt="3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permette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piral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zzazione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8150" y="3790916"/>
            <a:ext cx="3886835" cy="2100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1750" indent="-342900">
              <a:lnSpc>
                <a:spcPct val="114999"/>
              </a:lnSpc>
            </a:pPr>
            <a:r>
              <a:rPr dirty="0" sz="1600" spc="-10" b="1">
                <a:latin typeface="Arial"/>
                <a:cs typeface="Arial"/>
              </a:rPr>
              <a:t>2.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Indi</a:t>
            </a:r>
            <a:r>
              <a:rPr dirty="0" sz="1600" spc="-40" b="1">
                <a:latin typeface="Arial"/>
                <a:cs typeface="Arial"/>
              </a:rPr>
              <a:t>v</a:t>
            </a:r>
            <a:r>
              <a:rPr dirty="0" sz="1600" spc="-10" b="1">
                <a:latin typeface="Arial"/>
                <a:cs typeface="Arial"/>
              </a:rPr>
              <a:t>id</a:t>
            </a:r>
            <a:r>
              <a:rPr dirty="0" sz="1600" spc="-20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a</a:t>
            </a:r>
            <a:r>
              <a:rPr dirty="0" sz="1600" spc="5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q</a:t>
            </a:r>
            <a:r>
              <a:rPr dirty="0" sz="1600" spc="-20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ale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delle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seg</a:t>
            </a:r>
            <a:r>
              <a:rPr dirty="0" sz="1600" spc="-15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en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af</a:t>
            </a:r>
            <a:r>
              <a:rPr dirty="0" sz="1600" spc="-20" b="1">
                <a:latin typeface="Arial"/>
                <a:cs typeface="Arial"/>
              </a:rPr>
              <a:t>f</a:t>
            </a:r>
            <a:r>
              <a:rPr dirty="0" sz="1600" spc="-10" b="1">
                <a:latin typeface="Arial"/>
                <a:cs typeface="Arial"/>
              </a:rPr>
              <a:t>erma</a:t>
            </a:r>
            <a:r>
              <a:rPr dirty="0" sz="1600" spc="-5" b="1">
                <a:latin typeface="Arial"/>
                <a:cs typeface="Arial"/>
              </a:rPr>
              <a:t>z</a:t>
            </a:r>
            <a:r>
              <a:rPr dirty="0" sz="1600" spc="-10" b="1">
                <a:latin typeface="Arial"/>
                <a:cs typeface="Arial"/>
              </a:rPr>
              <a:t>io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sull’in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erfase</a:t>
            </a:r>
            <a:r>
              <a:rPr dirty="0" sz="1600" spc="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è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corretta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ha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una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durata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pari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que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della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tosi</a:t>
            </a:r>
            <a:endParaRPr sz="1600">
              <a:latin typeface="Arial"/>
              <a:cs typeface="Arial"/>
            </a:endParaRPr>
          </a:p>
          <a:p>
            <a:pPr marL="355600" marR="175895" indent="-342900">
              <a:lnSpc>
                <a:spcPct val="114999"/>
              </a:lnSpc>
              <a:spcBef>
                <a:spcPts val="37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nella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fase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G1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inizia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assemb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agg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del</a:t>
            </a:r>
            <a:r>
              <a:rPr dirty="0" sz="1600" spc="-10">
                <a:latin typeface="Arial"/>
                <a:cs typeface="Arial"/>
              </a:rPr>
              <a:t> fuso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totico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nella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fase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dup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ica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DNA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nella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fase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G2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vengono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intet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zzati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RNA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8560" y="1302224"/>
            <a:ext cx="3801745" cy="1819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240029" indent="-342900">
              <a:lnSpc>
                <a:spcPct val="114399"/>
              </a:lnSpc>
            </a:pPr>
            <a:r>
              <a:rPr dirty="0" sz="1600" spc="-10" b="1">
                <a:latin typeface="Arial"/>
                <a:cs typeface="Arial"/>
              </a:rPr>
              <a:t>3.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Indi</a:t>
            </a:r>
            <a:r>
              <a:rPr dirty="0" sz="1600" spc="-40" b="1">
                <a:latin typeface="Arial"/>
                <a:cs typeface="Arial"/>
              </a:rPr>
              <a:t>v</a:t>
            </a:r>
            <a:r>
              <a:rPr dirty="0" sz="1600" spc="-10" b="1">
                <a:latin typeface="Arial"/>
                <a:cs typeface="Arial"/>
              </a:rPr>
              <a:t>id</a:t>
            </a:r>
            <a:r>
              <a:rPr dirty="0" sz="1600" spc="-20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a</a:t>
            </a:r>
            <a:r>
              <a:rPr dirty="0" sz="1600" spc="5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q</a:t>
            </a:r>
            <a:r>
              <a:rPr dirty="0" sz="1600" spc="-20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ale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delle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seg</a:t>
            </a:r>
            <a:r>
              <a:rPr dirty="0" sz="1600" spc="-15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en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-10" b="1">
                <a:latin typeface="Arial"/>
                <a:cs typeface="Arial"/>
              </a:rPr>
              <a:t> af</a:t>
            </a:r>
            <a:r>
              <a:rPr dirty="0" sz="1600" spc="-20" b="1">
                <a:latin typeface="Arial"/>
                <a:cs typeface="Arial"/>
              </a:rPr>
              <a:t>f</a:t>
            </a:r>
            <a:r>
              <a:rPr dirty="0" sz="1600" spc="-10" b="1">
                <a:latin typeface="Arial"/>
                <a:cs typeface="Arial"/>
              </a:rPr>
              <a:t>erma</a:t>
            </a:r>
            <a:r>
              <a:rPr dirty="0" sz="1600" spc="-5" b="1">
                <a:latin typeface="Arial"/>
                <a:cs typeface="Arial"/>
              </a:rPr>
              <a:t>z</a:t>
            </a:r>
            <a:r>
              <a:rPr dirty="0" sz="1600" spc="-10" b="1">
                <a:latin typeface="Arial"/>
                <a:cs typeface="Arial"/>
              </a:rPr>
              <a:t>io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sulla</a:t>
            </a:r>
            <a:r>
              <a:rPr dirty="0" sz="1600" spc="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pro</a:t>
            </a:r>
            <a:r>
              <a:rPr dirty="0" sz="1600" spc="-20" b="1">
                <a:latin typeface="Arial"/>
                <a:cs typeface="Arial"/>
              </a:rPr>
              <a:t>f</a:t>
            </a:r>
            <a:r>
              <a:rPr dirty="0" sz="1600" spc="-10" b="1">
                <a:latin typeface="Arial"/>
                <a:cs typeface="Arial"/>
              </a:rPr>
              <a:t>ase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è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falsa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si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disgrega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l’involucro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nu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leare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si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organi</a:t>
            </a:r>
            <a:r>
              <a:rPr dirty="0" sz="1600" spc="-5">
                <a:latin typeface="Arial"/>
                <a:cs typeface="Arial"/>
              </a:rPr>
              <a:t>z</a:t>
            </a:r>
            <a:r>
              <a:rPr dirty="0" sz="1600" spc="-10">
                <a:latin typeface="Arial"/>
                <a:cs typeface="Arial"/>
              </a:rPr>
              <a:t>za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fuso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totico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si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sepa</a:t>
            </a:r>
            <a:r>
              <a:rPr dirty="0" sz="1600" spc="-20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ano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cromatidi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</a:t>
            </a:r>
            <a:r>
              <a:rPr dirty="0" sz="1600" spc="-15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atel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5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inizia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spiral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zzazione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cromosomi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8560" y="3878419"/>
            <a:ext cx="16027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4.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La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cit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chi</a:t>
            </a:r>
            <a:r>
              <a:rPr dirty="0" sz="1600" spc="-15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esi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8560" y="4207603"/>
            <a:ext cx="3952875" cy="1771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è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cau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ata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crotubuli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segue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sempre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tosi</a:t>
            </a:r>
            <a:endParaRPr sz="1600">
              <a:latin typeface="Arial"/>
              <a:cs typeface="Arial"/>
            </a:endParaRPr>
          </a:p>
          <a:p>
            <a:pPr marL="355600" marR="179705" indent="-342900">
              <a:lnSpc>
                <a:spcPct val="114999"/>
              </a:lnSpc>
              <a:spcBef>
                <a:spcPts val="375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è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cau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ata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empre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troz</a:t>
            </a:r>
            <a:r>
              <a:rPr dirty="0" sz="1600" spc="-5">
                <a:latin typeface="Arial"/>
                <a:cs typeface="Arial"/>
              </a:rPr>
              <a:t>z</a:t>
            </a:r>
            <a:r>
              <a:rPr dirty="0" sz="1600" spc="-10">
                <a:latin typeface="Arial"/>
                <a:cs typeface="Arial"/>
              </a:rPr>
              <a:t>atura</a:t>
            </a:r>
            <a:r>
              <a:rPr dirty="0" sz="1600" spc="-10">
                <a:latin typeface="Arial"/>
                <a:cs typeface="Arial"/>
              </a:rPr>
              <a:t> che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parte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dalla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periferia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della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cellula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ct val="114399"/>
              </a:lnSpc>
              <a:spcBef>
                <a:spcPts val="38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spe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so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coinvolge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ane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lo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contrattile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10">
                <a:latin typeface="Arial"/>
                <a:cs typeface="Arial"/>
              </a:rPr>
              <a:t> actina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12" y="1412875"/>
            <a:ext cx="1727200" cy="475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9450" y="1408112"/>
            <a:ext cx="1736725" cy="4762500"/>
          </a:xfrm>
          <a:custGeom>
            <a:avLst/>
            <a:gdLst/>
            <a:ahLst/>
            <a:cxnLst/>
            <a:rect l="l" t="t" r="r" b="b"/>
            <a:pathLst>
              <a:path w="1736725" h="4762500">
                <a:moveTo>
                  <a:pt x="0" y="4762500"/>
                </a:moveTo>
                <a:lnTo>
                  <a:pt x="1736725" y="4762500"/>
                </a:lnTo>
                <a:lnTo>
                  <a:pt x="1736725" y="0"/>
                </a:lnTo>
                <a:lnTo>
                  <a:pt x="0" y="0"/>
                </a:lnTo>
                <a:lnTo>
                  <a:pt x="0" y="4762500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5442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Franklin Gothic Medium"/>
                <a:cs typeface="Franklin Gothic Medium"/>
              </a:rPr>
              <a:t>La</a:t>
            </a:r>
            <a:r>
              <a:rPr dirty="0" spc="-15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cellula </a:t>
            </a:r>
            <a:r>
              <a:rPr dirty="0" spc="-5">
                <a:latin typeface="Franklin Gothic Medium"/>
                <a:cs typeface="Franklin Gothic Medium"/>
              </a:rPr>
              <a:t>s</a:t>
            </a:r>
            <a:r>
              <a:rPr dirty="0">
                <a:latin typeface="Franklin Gothic Medium"/>
                <a:cs typeface="Franklin Gothic Medium"/>
              </a:rPr>
              <a:t>i</a:t>
            </a:r>
            <a:r>
              <a:rPr dirty="0" spc="-15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divide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2922523" y="1774460"/>
            <a:ext cx="159956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62965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Nelle	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llu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6817" y="1774460"/>
            <a:ext cx="193484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736089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pro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ariot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	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44994" y="1774460"/>
            <a:ext cx="158051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638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ha	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plice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2523" y="2079260"/>
            <a:ext cx="3091815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is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ione</a:t>
            </a:r>
            <a:r>
              <a:rPr dirty="0" sz="2000" spc="-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bina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89305" algn="l"/>
                <a:tab pos="1708785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Nelle	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llule	eucarioti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ch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5661" y="2688860"/>
            <a:ext cx="234124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7670" algn="l"/>
                <a:tab pos="1649730" algn="l"/>
                <a:tab pos="2044700" algn="l"/>
              </a:tabLst>
            </a:pP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	pr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za	di	un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2523" y="2993914"/>
            <a:ext cx="185420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nu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leo</a:t>
            </a:r>
            <a:r>
              <a:rPr dirty="0" sz="2000" spc="1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ara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1409" y="2993914"/>
            <a:ext cx="3596004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15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con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iene</a:t>
            </a:r>
            <a:r>
              <a:rPr dirty="0" sz="2000" spc="17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olte</a:t>
            </a:r>
            <a:r>
              <a:rPr dirty="0" sz="2000" spc="15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ole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ole</a:t>
            </a:r>
            <a:r>
              <a:rPr dirty="0" sz="2000" spc="16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2523" y="3298714"/>
            <a:ext cx="275209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871855" algn="l"/>
                <a:tab pos="1264920" algn="l"/>
                <a:tab pos="171323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A,	e	di	organelli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pro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so</a:t>
            </a:r>
            <a:r>
              <a:rPr dirty="0" sz="2000" spc="-5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più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mplicato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36665" y="3298714"/>
            <a:ext cx="142240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bran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86015" y="3298714"/>
            <a:ext cx="104076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15035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rende	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il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Verifi</a:t>
            </a:r>
            <a:r>
              <a:rPr dirty="0" spc="-10"/>
              <a:t>c</a:t>
            </a:r>
            <a:r>
              <a:rPr dirty="0"/>
              <a:t>a</a:t>
            </a:r>
            <a:r>
              <a:rPr dirty="0" spc="5"/>
              <a:t> </a:t>
            </a:r>
            <a:r>
              <a:rPr dirty="0"/>
              <a:t>dell’apprendimento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238150" y="1214721"/>
            <a:ext cx="3923665" cy="1819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1.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La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stru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t</a:t>
            </a:r>
            <a:r>
              <a:rPr dirty="0" sz="1600" spc="-20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ra</a:t>
            </a:r>
            <a:r>
              <a:rPr dirty="0" sz="1600" spc="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collana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di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perle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54965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a)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ha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uno</a:t>
            </a:r>
            <a:r>
              <a:rPr dirty="0" sz="16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spe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sore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di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300</a:t>
            </a:r>
            <a:r>
              <a:rPr dirty="0" sz="16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nm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54965" algn="l"/>
              </a:tabLst>
            </a:pP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b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)</a:t>
            </a:r>
            <a:r>
              <a:rPr dirty="0" sz="1600" b="1">
                <a:solidFill>
                  <a:srgbClr val="822333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è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ta</a:t>
            </a:r>
            <a:r>
              <a:rPr dirty="0" sz="1600" spc="1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ll’ass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ciazio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600" spc="3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lla</a:t>
            </a:r>
            <a:r>
              <a:rPr dirty="0" sz="1600" spc="2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85"/>
              </a:spcBef>
            </a:pP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elica</a:t>
            </a:r>
            <a:r>
              <a:rPr dirty="0" sz="160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1600" spc="2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DNA</a:t>
            </a:r>
            <a:r>
              <a:rPr dirty="0" sz="160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con</a:t>
            </a:r>
            <a:r>
              <a:rPr dirty="0" sz="160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pro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eine</a:t>
            </a:r>
            <a:r>
              <a:rPr dirty="0" sz="1600" spc="3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ist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nic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h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BEBEBE"/>
              </a:buClr>
              <a:buFont typeface="Arial"/>
              <a:buAutoNum type="alphaLcParenR" startAt="3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si</a:t>
            </a:r>
            <a:r>
              <a:rPr dirty="0" sz="16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osserva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l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la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m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tosi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BEBEBE"/>
              </a:buClr>
              <a:buFont typeface="Arial"/>
              <a:buAutoNum type="alphaLcParenR" startAt="3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permette</a:t>
            </a:r>
            <a:r>
              <a:rPr dirty="0" sz="1600" spc="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la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piral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zzazione</a:t>
            </a:r>
            <a:r>
              <a:rPr dirty="0" sz="16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del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DNA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8150" y="3790916"/>
            <a:ext cx="3886835" cy="2100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1750" indent="-342900">
              <a:lnSpc>
                <a:spcPct val="114999"/>
              </a:lnSpc>
            </a:pPr>
            <a:r>
              <a:rPr dirty="0" sz="1600" spc="-10" b="1">
                <a:latin typeface="Arial"/>
                <a:cs typeface="Arial"/>
              </a:rPr>
              <a:t>2.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Indi</a:t>
            </a:r>
            <a:r>
              <a:rPr dirty="0" sz="1600" spc="-40" b="1">
                <a:latin typeface="Arial"/>
                <a:cs typeface="Arial"/>
              </a:rPr>
              <a:t>v</a:t>
            </a:r>
            <a:r>
              <a:rPr dirty="0" sz="1600" spc="-10" b="1">
                <a:latin typeface="Arial"/>
                <a:cs typeface="Arial"/>
              </a:rPr>
              <a:t>id</a:t>
            </a:r>
            <a:r>
              <a:rPr dirty="0" sz="1600" spc="-20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a</a:t>
            </a:r>
            <a:r>
              <a:rPr dirty="0" sz="1600" spc="5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q</a:t>
            </a:r>
            <a:r>
              <a:rPr dirty="0" sz="1600" spc="-20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ale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delle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seg</a:t>
            </a:r>
            <a:r>
              <a:rPr dirty="0" sz="1600" spc="-15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en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af</a:t>
            </a:r>
            <a:r>
              <a:rPr dirty="0" sz="1600" spc="-20" b="1">
                <a:latin typeface="Arial"/>
                <a:cs typeface="Arial"/>
              </a:rPr>
              <a:t>f</a:t>
            </a:r>
            <a:r>
              <a:rPr dirty="0" sz="1600" spc="-10" b="1">
                <a:latin typeface="Arial"/>
                <a:cs typeface="Arial"/>
              </a:rPr>
              <a:t>erma</a:t>
            </a:r>
            <a:r>
              <a:rPr dirty="0" sz="1600" spc="-5" b="1">
                <a:latin typeface="Arial"/>
                <a:cs typeface="Arial"/>
              </a:rPr>
              <a:t>z</a:t>
            </a:r>
            <a:r>
              <a:rPr dirty="0" sz="1600" spc="-10" b="1">
                <a:latin typeface="Arial"/>
                <a:cs typeface="Arial"/>
              </a:rPr>
              <a:t>io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sull’in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erfase</a:t>
            </a:r>
            <a:r>
              <a:rPr dirty="0" sz="1600" spc="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è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corretta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BEBEBE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ha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una</a:t>
            </a:r>
            <a:r>
              <a:rPr dirty="0" sz="16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durata</a:t>
            </a:r>
            <a:r>
              <a:rPr dirty="0" sz="1600" spc="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pari</a:t>
            </a:r>
            <a:r>
              <a:rPr dirty="0" sz="16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que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l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la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della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m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tosi</a:t>
            </a:r>
            <a:endParaRPr sz="1600">
              <a:latin typeface="Arial"/>
              <a:cs typeface="Arial"/>
            </a:endParaRPr>
          </a:p>
          <a:p>
            <a:pPr marL="355600" marR="175895" indent="-342900">
              <a:lnSpc>
                <a:spcPct val="114999"/>
              </a:lnSpc>
              <a:spcBef>
                <a:spcPts val="370"/>
              </a:spcBef>
              <a:buClr>
                <a:srgbClr val="BEBEBE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nella</a:t>
            </a:r>
            <a:r>
              <a:rPr dirty="0" sz="16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fase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G1</a:t>
            </a:r>
            <a:r>
              <a:rPr dirty="0" sz="1600" spc="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inizia</a:t>
            </a:r>
            <a:r>
              <a:rPr dirty="0" sz="16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assemb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l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agg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o</a:t>
            </a:r>
            <a:r>
              <a:rPr dirty="0" sz="16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del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fuso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m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totico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54965" algn="l"/>
              </a:tabLst>
            </a:pP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c)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nella</a:t>
            </a:r>
            <a:r>
              <a:rPr dirty="0" sz="1600" spc="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fase</a:t>
            </a:r>
            <a:r>
              <a:rPr dirty="0" sz="1600" spc="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160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si</a:t>
            </a:r>
            <a:r>
              <a:rPr dirty="0" sz="1600" spc="1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plica</a:t>
            </a:r>
            <a:r>
              <a:rPr dirty="0" sz="1600" spc="1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822333"/>
                </a:solidFill>
                <a:latin typeface="Arial"/>
                <a:cs typeface="Arial"/>
              </a:rPr>
              <a:t>il</a:t>
            </a:r>
            <a:r>
              <a:rPr dirty="0" sz="1600" spc="2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DNA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54965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d)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nella</a:t>
            </a:r>
            <a:r>
              <a:rPr dirty="0" sz="16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fase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G2</a:t>
            </a:r>
            <a:r>
              <a:rPr dirty="0" sz="1600" spc="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vengono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intet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zzati</a:t>
            </a:r>
            <a:r>
              <a:rPr dirty="0" sz="16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RNA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8560" y="1302224"/>
            <a:ext cx="3801745" cy="1819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240029" indent="-342900">
              <a:lnSpc>
                <a:spcPct val="114399"/>
              </a:lnSpc>
            </a:pPr>
            <a:r>
              <a:rPr dirty="0" sz="1600" spc="-10" b="1">
                <a:latin typeface="Arial"/>
                <a:cs typeface="Arial"/>
              </a:rPr>
              <a:t>3.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Indi</a:t>
            </a:r>
            <a:r>
              <a:rPr dirty="0" sz="1600" spc="-40" b="1">
                <a:latin typeface="Arial"/>
                <a:cs typeface="Arial"/>
              </a:rPr>
              <a:t>v</a:t>
            </a:r>
            <a:r>
              <a:rPr dirty="0" sz="1600" spc="-10" b="1">
                <a:latin typeface="Arial"/>
                <a:cs typeface="Arial"/>
              </a:rPr>
              <a:t>id</a:t>
            </a:r>
            <a:r>
              <a:rPr dirty="0" sz="1600" spc="-20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a</a:t>
            </a:r>
            <a:r>
              <a:rPr dirty="0" sz="1600" spc="5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q</a:t>
            </a:r>
            <a:r>
              <a:rPr dirty="0" sz="1600" spc="-20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ale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delle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seg</a:t>
            </a:r>
            <a:r>
              <a:rPr dirty="0" sz="1600" spc="-15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en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-10" b="1">
                <a:latin typeface="Arial"/>
                <a:cs typeface="Arial"/>
              </a:rPr>
              <a:t> af</a:t>
            </a:r>
            <a:r>
              <a:rPr dirty="0" sz="1600" spc="-20" b="1">
                <a:latin typeface="Arial"/>
                <a:cs typeface="Arial"/>
              </a:rPr>
              <a:t>f</a:t>
            </a:r>
            <a:r>
              <a:rPr dirty="0" sz="1600" spc="-10" b="1">
                <a:latin typeface="Arial"/>
                <a:cs typeface="Arial"/>
              </a:rPr>
              <a:t>erma</a:t>
            </a:r>
            <a:r>
              <a:rPr dirty="0" sz="1600" spc="-5" b="1">
                <a:latin typeface="Arial"/>
                <a:cs typeface="Arial"/>
              </a:rPr>
              <a:t>z</a:t>
            </a:r>
            <a:r>
              <a:rPr dirty="0" sz="1600" spc="-10" b="1">
                <a:latin typeface="Arial"/>
                <a:cs typeface="Arial"/>
              </a:rPr>
              <a:t>io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sulla</a:t>
            </a:r>
            <a:r>
              <a:rPr dirty="0" sz="1600" spc="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pro</a:t>
            </a:r>
            <a:r>
              <a:rPr dirty="0" sz="1600" spc="-20" b="1">
                <a:latin typeface="Arial"/>
                <a:cs typeface="Arial"/>
              </a:rPr>
              <a:t>f</a:t>
            </a:r>
            <a:r>
              <a:rPr dirty="0" sz="1600" spc="-10" b="1">
                <a:latin typeface="Arial"/>
                <a:cs typeface="Arial"/>
              </a:rPr>
              <a:t>ase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è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falsa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BEBEBE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si</a:t>
            </a:r>
            <a:r>
              <a:rPr dirty="0" sz="16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disgrega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l’involucro</a:t>
            </a:r>
            <a:r>
              <a:rPr dirty="0" sz="1600" spc="-4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nu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leare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BEBEBE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si</a:t>
            </a:r>
            <a:r>
              <a:rPr dirty="0" sz="16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organi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z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za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il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fuso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m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totico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54965" algn="l"/>
              </a:tabLst>
            </a:pP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)</a:t>
            </a:r>
            <a:r>
              <a:rPr dirty="0" sz="1600" b="1">
                <a:solidFill>
                  <a:srgbClr val="822333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si</a:t>
            </a:r>
            <a:r>
              <a:rPr dirty="0" sz="160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se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arano</a:t>
            </a:r>
            <a:r>
              <a:rPr dirty="0" sz="160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600" spc="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cro</a:t>
            </a:r>
            <a:r>
              <a:rPr dirty="0" sz="1600" spc="-25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1600" spc="-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600" spc="-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600" spc="4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fra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elli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54965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d)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inizia</a:t>
            </a:r>
            <a:r>
              <a:rPr dirty="0" sz="1600" spc="-4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la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spiral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zzazione</a:t>
            </a:r>
            <a:r>
              <a:rPr dirty="0" sz="1600" spc="-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dei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cromosomi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8560" y="3878419"/>
            <a:ext cx="16027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4.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La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cit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chi</a:t>
            </a:r>
            <a:r>
              <a:rPr dirty="0" sz="1600" spc="-15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esi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8560" y="4207603"/>
            <a:ext cx="3777615" cy="1771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EBEBE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è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cau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ata</a:t>
            </a:r>
            <a:r>
              <a:rPr dirty="0" sz="16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dai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m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crotubuli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BEBEBE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segue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sempre</a:t>
            </a:r>
            <a:r>
              <a:rPr dirty="0" sz="16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la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m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tosi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ct val="114999"/>
              </a:lnSpc>
              <a:spcBef>
                <a:spcPts val="375"/>
              </a:spcBef>
              <a:buClr>
                <a:srgbClr val="BEBEBE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è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cau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ata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empre</a:t>
            </a:r>
            <a:r>
              <a:rPr dirty="0" sz="16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da</a:t>
            </a:r>
            <a:r>
              <a:rPr dirty="0" sz="16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una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troz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z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atura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che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parte</a:t>
            </a:r>
            <a:r>
              <a:rPr dirty="0" sz="1600" spc="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dalla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periferia</a:t>
            </a:r>
            <a:r>
              <a:rPr dirty="0" sz="16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della</a:t>
            </a:r>
            <a:r>
              <a:rPr dirty="0" sz="16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cellula</a:t>
            </a:r>
            <a:endParaRPr sz="1600">
              <a:latin typeface="Arial"/>
              <a:cs typeface="Arial"/>
            </a:endParaRPr>
          </a:p>
          <a:p>
            <a:pPr marL="355600" marR="765175" indent="-342900">
              <a:lnSpc>
                <a:spcPct val="114399"/>
              </a:lnSpc>
              <a:spcBef>
                <a:spcPts val="380"/>
              </a:spcBef>
              <a:tabLst>
                <a:tab pos="354965" algn="l"/>
              </a:tabLst>
            </a:pP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)</a:t>
            </a:r>
            <a:r>
              <a:rPr dirty="0" sz="1600" b="1">
                <a:solidFill>
                  <a:srgbClr val="822333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spesso</a:t>
            </a:r>
            <a:r>
              <a:rPr dirty="0" sz="160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in</a:t>
            </a:r>
            <a:r>
              <a:rPr dirty="0" sz="1600" spc="-50" b="1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60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ge</a:t>
            </a:r>
            <a:r>
              <a:rPr dirty="0" sz="1600" spc="4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un</a:t>
            </a:r>
            <a:r>
              <a:rPr dirty="0" sz="160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anello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 co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trat</a:t>
            </a:r>
            <a:r>
              <a:rPr dirty="0" sz="1600" spc="-20" b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ile</a:t>
            </a:r>
            <a:r>
              <a:rPr dirty="0" sz="1600" spc="3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1600" spc="1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acti</a:t>
            </a:r>
            <a:r>
              <a:rPr dirty="0" sz="1600" spc="-15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Impa</a:t>
            </a:r>
            <a:r>
              <a:rPr dirty="0" spc="-25">
                <a:latin typeface="Franklin Gothic Medium"/>
                <a:cs typeface="Franklin Gothic Medium"/>
              </a:rPr>
              <a:t>c</a:t>
            </a:r>
            <a:r>
              <a:rPr dirty="0" spc="-15">
                <a:latin typeface="Franklin Gothic Medium"/>
                <a:cs typeface="Franklin Gothic Medium"/>
              </a:rPr>
              <a:t>c</a:t>
            </a:r>
            <a:r>
              <a:rPr dirty="0" spc="-25">
                <a:latin typeface="Franklin Gothic Medium"/>
                <a:cs typeface="Franklin Gothic Medium"/>
              </a:rPr>
              <a:t>h</a:t>
            </a:r>
            <a:r>
              <a:rPr dirty="0" spc="-5">
                <a:latin typeface="Franklin Gothic Medium"/>
                <a:cs typeface="Franklin Gothic Medium"/>
              </a:rPr>
              <a:t>et</a:t>
            </a:r>
            <a:r>
              <a:rPr dirty="0" spc="-10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amen</a:t>
            </a:r>
            <a:r>
              <a:rPr dirty="0" spc="-25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o</a:t>
            </a:r>
            <a:r>
              <a:rPr dirty="0" spc="2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del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20">
                <a:latin typeface="Franklin Gothic Medium"/>
                <a:cs typeface="Franklin Gothic Medium"/>
              </a:rPr>
              <a:t>DNA</a:t>
            </a:r>
          </a:p>
        </p:txBody>
      </p:sp>
      <p:sp>
        <p:nvSpPr>
          <p:cNvPr id="3" name="object 3"/>
          <p:cNvSpPr/>
          <p:nvPr/>
        </p:nvSpPr>
        <p:spPr>
          <a:xfrm>
            <a:off x="755650" y="1989137"/>
            <a:ext cx="3816350" cy="437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0887" y="1984375"/>
            <a:ext cx="3825875" cy="4387850"/>
          </a:xfrm>
          <a:custGeom>
            <a:avLst/>
            <a:gdLst/>
            <a:ahLst/>
            <a:cxnLst/>
            <a:rect l="l" t="t" r="r" b="b"/>
            <a:pathLst>
              <a:path w="3825875" h="4387850">
                <a:moveTo>
                  <a:pt x="0" y="4387850"/>
                </a:moveTo>
                <a:lnTo>
                  <a:pt x="3825875" y="4387850"/>
                </a:lnTo>
                <a:lnTo>
                  <a:pt x="3825875" y="0"/>
                </a:lnTo>
                <a:lnTo>
                  <a:pt x="0" y="0"/>
                </a:lnTo>
                <a:lnTo>
                  <a:pt x="0" y="4387850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89889" y="1201182"/>
            <a:ext cx="7339330" cy="1751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Nelle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llule euc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riotic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-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no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pre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enti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mole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ole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mult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ple di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linea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→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problemi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 dimensio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700">
              <a:latin typeface="Times New Roman"/>
              <a:cs typeface="Times New Roman"/>
            </a:endParaRPr>
          </a:p>
          <a:p>
            <a:pPr marL="4578985" marR="200025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impa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ento</a:t>
            </a:r>
            <a:r>
              <a:rPr dirty="0" sz="2000" spc="-6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proteine</a:t>
            </a:r>
            <a:r>
              <a:rPr dirty="0" sz="2000" spc="-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(i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toni)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Calibri"/>
                <a:cs typeface="Calibri"/>
              </a:rPr>
              <a:t>→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irali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zione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5496" y="6540414"/>
            <a:ext cx="21837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Bi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gi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©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Za</a:t>
            </a:r>
            <a:r>
              <a:rPr dirty="0" sz="1000" spc="-10">
                <a:latin typeface="Arial"/>
                <a:cs typeface="Arial"/>
              </a:rPr>
              <a:t>ni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 spc="-10">
                <a:latin typeface="Arial"/>
                <a:cs typeface="Arial"/>
              </a:rPr>
              <a:t>elli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-15">
                <a:latin typeface="Arial"/>
                <a:cs typeface="Arial"/>
              </a:rPr>
              <a:t>0</a:t>
            </a:r>
            <a:r>
              <a:rPr dirty="0" sz="1000" spc="-1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Impa</a:t>
            </a:r>
            <a:r>
              <a:rPr dirty="0" spc="-25">
                <a:latin typeface="Franklin Gothic Medium"/>
                <a:cs typeface="Franklin Gothic Medium"/>
              </a:rPr>
              <a:t>c</a:t>
            </a:r>
            <a:r>
              <a:rPr dirty="0" spc="-15">
                <a:latin typeface="Franklin Gothic Medium"/>
                <a:cs typeface="Franklin Gothic Medium"/>
              </a:rPr>
              <a:t>c</a:t>
            </a:r>
            <a:r>
              <a:rPr dirty="0" spc="-25">
                <a:latin typeface="Franklin Gothic Medium"/>
                <a:cs typeface="Franklin Gothic Medium"/>
              </a:rPr>
              <a:t>h</a:t>
            </a:r>
            <a:r>
              <a:rPr dirty="0" spc="-5">
                <a:latin typeface="Franklin Gothic Medium"/>
                <a:cs typeface="Franklin Gothic Medium"/>
              </a:rPr>
              <a:t>et</a:t>
            </a:r>
            <a:r>
              <a:rPr dirty="0" spc="-10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amen</a:t>
            </a:r>
            <a:r>
              <a:rPr dirty="0" spc="-25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o</a:t>
            </a:r>
            <a:r>
              <a:rPr dirty="0" spc="2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del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20">
                <a:latin typeface="Franklin Gothic Medium"/>
                <a:cs typeface="Franklin Gothic Medium"/>
              </a:rPr>
              <a:t>DNA</a:t>
            </a:r>
          </a:p>
        </p:txBody>
      </p:sp>
      <p:sp>
        <p:nvSpPr>
          <p:cNvPr id="3" name="object 3"/>
          <p:cNvSpPr/>
          <p:nvPr/>
        </p:nvSpPr>
        <p:spPr>
          <a:xfrm>
            <a:off x="250825" y="1158874"/>
            <a:ext cx="4968875" cy="5699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6062" y="1154111"/>
            <a:ext cx="4978400" cy="5704205"/>
          </a:xfrm>
          <a:custGeom>
            <a:avLst/>
            <a:gdLst/>
            <a:ahLst/>
            <a:cxnLst/>
            <a:rect l="l" t="t" r="r" b="b"/>
            <a:pathLst>
              <a:path w="4978400" h="5704205">
                <a:moveTo>
                  <a:pt x="4978400" y="5703886"/>
                </a:moveTo>
                <a:lnTo>
                  <a:pt x="4978400" y="0"/>
                </a:lnTo>
                <a:lnTo>
                  <a:pt x="0" y="0"/>
                </a:lnTo>
                <a:lnTo>
                  <a:pt x="0" y="5703886"/>
                </a:lnTo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64226" y="2492375"/>
            <a:ext cx="287655" cy="720725"/>
          </a:xfrm>
          <a:custGeom>
            <a:avLst/>
            <a:gdLst/>
            <a:ahLst/>
            <a:cxnLst/>
            <a:rect l="l" t="t" r="r" b="b"/>
            <a:pathLst>
              <a:path w="287654" h="720725">
                <a:moveTo>
                  <a:pt x="0" y="0"/>
                </a:moveTo>
                <a:lnTo>
                  <a:pt x="39847" y="940"/>
                </a:lnTo>
                <a:lnTo>
                  <a:pt x="91084" y="5462"/>
                </a:lnTo>
                <a:lnTo>
                  <a:pt x="135190" y="15897"/>
                </a:lnTo>
                <a:lnTo>
                  <a:pt x="143637" y="24002"/>
                </a:lnTo>
                <a:lnTo>
                  <a:pt x="143637" y="336296"/>
                </a:lnTo>
                <a:lnTo>
                  <a:pt x="145070" y="339718"/>
                </a:lnTo>
                <a:lnTo>
                  <a:pt x="149240" y="342987"/>
                </a:lnTo>
                <a:lnTo>
                  <a:pt x="189378" y="353891"/>
                </a:lnTo>
                <a:lnTo>
                  <a:pt x="238634" y="358897"/>
                </a:lnTo>
                <a:lnTo>
                  <a:pt x="277658" y="360246"/>
                </a:lnTo>
                <a:lnTo>
                  <a:pt x="287274" y="360299"/>
                </a:lnTo>
                <a:lnTo>
                  <a:pt x="266887" y="360539"/>
                </a:lnTo>
                <a:lnTo>
                  <a:pt x="247386" y="361240"/>
                </a:lnTo>
                <a:lnTo>
                  <a:pt x="196147" y="365770"/>
                </a:lnTo>
                <a:lnTo>
                  <a:pt x="152078" y="376253"/>
                </a:lnTo>
                <a:lnTo>
                  <a:pt x="143637" y="384428"/>
                </a:lnTo>
                <a:lnTo>
                  <a:pt x="143637" y="696722"/>
                </a:lnTo>
                <a:lnTo>
                  <a:pt x="97900" y="714261"/>
                </a:lnTo>
                <a:lnTo>
                  <a:pt x="48670" y="719301"/>
                </a:lnTo>
                <a:lnTo>
                  <a:pt x="29662" y="720206"/>
                </a:lnTo>
                <a:lnTo>
                  <a:pt x="9682" y="720669"/>
                </a:lnTo>
              </a:path>
            </a:pathLst>
          </a:custGeom>
          <a:ln w="2857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98030" y="1854200"/>
            <a:ext cx="132715" cy="422909"/>
          </a:xfrm>
          <a:custGeom>
            <a:avLst/>
            <a:gdLst/>
            <a:ahLst/>
            <a:cxnLst/>
            <a:rect l="l" t="t" r="r" b="b"/>
            <a:pathLst>
              <a:path w="132715" h="422910">
                <a:moveTo>
                  <a:pt x="16001" y="291973"/>
                </a:moveTo>
                <a:lnTo>
                  <a:pt x="2286" y="299847"/>
                </a:lnTo>
                <a:lnTo>
                  <a:pt x="0" y="308610"/>
                </a:lnTo>
                <a:lnTo>
                  <a:pt x="4064" y="315467"/>
                </a:lnTo>
                <a:lnTo>
                  <a:pt x="66294" y="422401"/>
                </a:lnTo>
                <a:lnTo>
                  <a:pt x="82883" y="393953"/>
                </a:lnTo>
                <a:lnTo>
                  <a:pt x="52070" y="393953"/>
                </a:lnTo>
                <a:lnTo>
                  <a:pt x="52070" y="341151"/>
                </a:lnTo>
                <a:lnTo>
                  <a:pt x="28701" y="301116"/>
                </a:lnTo>
                <a:lnTo>
                  <a:pt x="24765" y="294259"/>
                </a:lnTo>
                <a:lnTo>
                  <a:pt x="16001" y="291973"/>
                </a:lnTo>
                <a:close/>
              </a:path>
              <a:path w="132715" h="422910">
                <a:moveTo>
                  <a:pt x="52070" y="341151"/>
                </a:moveTo>
                <a:lnTo>
                  <a:pt x="52070" y="393953"/>
                </a:lnTo>
                <a:lnTo>
                  <a:pt x="80645" y="393953"/>
                </a:lnTo>
                <a:lnTo>
                  <a:pt x="80645" y="386841"/>
                </a:lnTo>
                <a:lnTo>
                  <a:pt x="53975" y="386841"/>
                </a:lnTo>
                <a:lnTo>
                  <a:pt x="66357" y="365628"/>
                </a:lnTo>
                <a:lnTo>
                  <a:pt x="52070" y="341151"/>
                </a:lnTo>
                <a:close/>
              </a:path>
              <a:path w="132715" h="422910">
                <a:moveTo>
                  <a:pt x="116713" y="291973"/>
                </a:moveTo>
                <a:lnTo>
                  <a:pt x="107950" y="294259"/>
                </a:lnTo>
                <a:lnTo>
                  <a:pt x="104013" y="301116"/>
                </a:lnTo>
                <a:lnTo>
                  <a:pt x="80645" y="341151"/>
                </a:lnTo>
                <a:lnTo>
                  <a:pt x="80645" y="393953"/>
                </a:lnTo>
                <a:lnTo>
                  <a:pt x="82883" y="393953"/>
                </a:lnTo>
                <a:lnTo>
                  <a:pt x="128650" y="315467"/>
                </a:lnTo>
                <a:lnTo>
                  <a:pt x="132715" y="308610"/>
                </a:lnTo>
                <a:lnTo>
                  <a:pt x="130428" y="299847"/>
                </a:lnTo>
                <a:lnTo>
                  <a:pt x="116713" y="291973"/>
                </a:lnTo>
                <a:close/>
              </a:path>
              <a:path w="132715" h="422910">
                <a:moveTo>
                  <a:pt x="66357" y="365628"/>
                </a:moveTo>
                <a:lnTo>
                  <a:pt x="53975" y="386841"/>
                </a:lnTo>
                <a:lnTo>
                  <a:pt x="78740" y="386841"/>
                </a:lnTo>
                <a:lnTo>
                  <a:pt x="66357" y="365628"/>
                </a:lnTo>
                <a:close/>
              </a:path>
              <a:path w="132715" h="422910">
                <a:moveTo>
                  <a:pt x="80645" y="341151"/>
                </a:moveTo>
                <a:lnTo>
                  <a:pt x="66357" y="365628"/>
                </a:lnTo>
                <a:lnTo>
                  <a:pt x="78740" y="386841"/>
                </a:lnTo>
                <a:lnTo>
                  <a:pt x="80645" y="386841"/>
                </a:lnTo>
                <a:lnTo>
                  <a:pt x="80645" y="341151"/>
                </a:lnTo>
                <a:close/>
              </a:path>
              <a:path w="132715" h="422910">
                <a:moveTo>
                  <a:pt x="80645" y="0"/>
                </a:moveTo>
                <a:lnTo>
                  <a:pt x="52070" y="0"/>
                </a:lnTo>
                <a:lnTo>
                  <a:pt x="52070" y="341151"/>
                </a:lnTo>
                <a:lnTo>
                  <a:pt x="66357" y="365628"/>
                </a:lnTo>
                <a:lnTo>
                  <a:pt x="80645" y="341151"/>
                </a:lnTo>
                <a:lnTo>
                  <a:pt x="80645" y="0"/>
                </a:lnTo>
                <a:close/>
              </a:path>
            </a:pathLst>
          </a:custGeom>
          <a:solidFill>
            <a:srgbClr val="822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64226" y="3284601"/>
            <a:ext cx="287655" cy="1224280"/>
          </a:xfrm>
          <a:custGeom>
            <a:avLst/>
            <a:gdLst/>
            <a:ahLst/>
            <a:cxnLst/>
            <a:rect l="l" t="t" r="r" b="b"/>
            <a:pathLst>
              <a:path w="287654" h="1224279">
                <a:moveTo>
                  <a:pt x="0" y="0"/>
                </a:moveTo>
                <a:lnTo>
                  <a:pt x="39847" y="931"/>
                </a:lnTo>
                <a:lnTo>
                  <a:pt x="91084" y="5421"/>
                </a:lnTo>
                <a:lnTo>
                  <a:pt x="135190" y="15846"/>
                </a:lnTo>
                <a:lnTo>
                  <a:pt x="143637" y="24002"/>
                </a:lnTo>
                <a:lnTo>
                  <a:pt x="143637" y="587882"/>
                </a:lnTo>
                <a:lnTo>
                  <a:pt x="145070" y="591305"/>
                </a:lnTo>
                <a:lnTo>
                  <a:pt x="149240" y="594574"/>
                </a:lnTo>
                <a:lnTo>
                  <a:pt x="189378" y="605478"/>
                </a:lnTo>
                <a:lnTo>
                  <a:pt x="238634" y="610484"/>
                </a:lnTo>
                <a:lnTo>
                  <a:pt x="277658" y="611833"/>
                </a:lnTo>
                <a:lnTo>
                  <a:pt x="287274" y="611886"/>
                </a:lnTo>
                <a:lnTo>
                  <a:pt x="266884" y="612126"/>
                </a:lnTo>
                <a:lnTo>
                  <a:pt x="247381" y="612826"/>
                </a:lnTo>
                <a:lnTo>
                  <a:pt x="196136" y="617348"/>
                </a:lnTo>
                <a:lnTo>
                  <a:pt x="152069" y="627783"/>
                </a:lnTo>
                <a:lnTo>
                  <a:pt x="143637" y="635888"/>
                </a:lnTo>
                <a:lnTo>
                  <a:pt x="143637" y="1199896"/>
                </a:lnTo>
                <a:lnTo>
                  <a:pt x="97900" y="1217435"/>
                </a:lnTo>
                <a:lnTo>
                  <a:pt x="48670" y="1222475"/>
                </a:lnTo>
                <a:lnTo>
                  <a:pt x="29662" y="1223380"/>
                </a:lnTo>
                <a:lnTo>
                  <a:pt x="9682" y="1223843"/>
                </a:lnTo>
              </a:path>
            </a:pathLst>
          </a:custGeom>
          <a:ln w="2857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754751" y="2502844"/>
            <a:ext cx="3217545" cy="1322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Struttura</a:t>
            </a:r>
            <a:r>
              <a:rPr dirty="0" sz="18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a c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rl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10n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m: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 nu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cl</a:t>
            </a:r>
            <a:r>
              <a:rPr dirty="0" sz="1800" spc="-1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mi</a:t>
            </a:r>
            <a:r>
              <a:rPr dirty="0" sz="1800" spc="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+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800" spc="-15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spc="-10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li</a:t>
            </a:r>
            <a:r>
              <a:rPr dirty="0" sz="1800" spc="-15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k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750">
              <a:latin typeface="Times New Roman"/>
              <a:cs typeface="Times New Roman"/>
            </a:endParaRPr>
          </a:p>
          <a:p>
            <a:pPr algn="ctr" marR="29209">
              <a:lnSpc>
                <a:spcPct val="100000"/>
              </a:lnSpc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Fibra</a:t>
            </a:r>
            <a:r>
              <a:rPr dirty="0" sz="18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crom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tina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30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12356" y="1554916"/>
            <a:ext cx="5067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822333"/>
                </a:solidFill>
                <a:latin typeface="Arial"/>
                <a:cs typeface="Arial"/>
              </a:rPr>
              <a:t>DNA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80101" y="4738623"/>
            <a:ext cx="287655" cy="721360"/>
          </a:xfrm>
          <a:custGeom>
            <a:avLst/>
            <a:gdLst/>
            <a:ahLst/>
            <a:cxnLst/>
            <a:rect l="l" t="t" r="r" b="b"/>
            <a:pathLst>
              <a:path w="287654" h="721360">
                <a:moveTo>
                  <a:pt x="0" y="0"/>
                </a:moveTo>
                <a:lnTo>
                  <a:pt x="39842" y="941"/>
                </a:lnTo>
                <a:lnTo>
                  <a:pt x="91073" y="5471"/>
                </a:lnTo>
                <a:lnTo>
                  <a:pt x="135181" y="15954"/>
                </a:lnTo>
                <a:lnTo>
                  <a:pt x="143637" y="24130"/>
                </a:lnTo>
                <a:lnTo>
                  <a:pt x="143637" y="336423"/>
                </a:lnTo>
                <a:lnTo>
                  <a:pt x="145070" y="339817"/>
                </a:lnTo>
                <a:lnTo>
                  <a:pt x="149240" y="343069"/>
                </a:lnTo>
                <a:lnTo>
                  <a:pt x="189378" y="353973"/>
                </a:lnTo>
                <a:lnTo>
                  <a:pt x="238634" y="359010"/>
                </a:lnTo>
                <a:lnTo>
                  <a:pt x="277658" y="360372"/>
                </a:lnTo>
                <a:lnTo>
                  <a:pt x="287274" y="360425"/>
                </a:lnTo>
                <a:lnTo>
                  <a:pt x="266884" y="360666"/>
                </a:lnTo>
                <a:lnTo>
                  <a:pt x="247381" y="361366"/>
                </a:lnTo>
                <a:lnTo>
                  <a:pt x="196136" y="365888"/>
                </a:lnTo>
                <a:lnTo>
                  <a:pt x="152069" y="376323"/>
                </a:lnTo>
                <a:lnTo>
                  <a:pt x="143637" y="384428"/>
                </a:lnTo>
                <a:lnTo>
                  <a:pt x="143637" y="696722"/>
                </a:lnTo>
                <a:lnTo>
                  <a:pt x="97912" y="714372"/>
                </a:lnTo>
                <a:lnTo>
                  <a:pt x="48694" y="719425"/>
                </a:lnTo>
                <a:lnTo>
                  <a:pt x="29690" y="720332"/>
                </a:lnTo>
                <a:lnTo>
                  <a:pt x="9714" y="720796"/>
                </a:lnTo>
              </a:path>
            </a:pathLst>
          </a:custGeom>
          <a:ln w="2857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467983" y="4930957"/>
            <a:ext cx="16141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Domi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 ad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ansa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12153" y="6012115"/>
            <a:ext cx="206883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cr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ma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mit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tico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64226" y="5661025"/>
            <a:ext cx="287655" cy="1008380"/>
          </a:xfrm>
          <a:custGeom>
            <a:avLst/>
            <a:gdLst/>
            <a:ahLst/>
            <a:cxnLst/>
            <a:rect l="l" t="t" r="r" b="b"/>
            <a:pathLst>
              <a:path w="287654" h="1008379">
                <a:moveTo>
                  <a:pt x="0" y="0"/>
                </a:moveTo>
                <a:lnTo>
                  <a:pt x="39848" y="936"/>
                </a:lnTo>
                <a:lnTo>
                  <a:pt x="91085" y="5445"/>
                </a:lnTo>
                <a:lnTo>
                  <a:pt x="135191" y="15871"/>
                </a:lnTo>
                <a:lnTo>
                  <a:pt x="143637" y="23990"/>
                </a:lnTo>
                <a:lnTo>
                  <a:pt x="143637" y="480047"/>
                </a:lnTo>
                <a:lnTo>
                  <a:pt x="145070" y="483450"/>
                </a:lnTo>
                <a:lnTo>
                  <a:pt x="149241" y="486706"/>
                </a:lnTo>
                <a:lnTo>
                  <a:pt x="189379" y="497604"/>
                </a:lnTo>
                <a:lnTo>
                  <a:pt x="238636" y="502628"/>
                </a:lnTo>
                <a:lnTo>
                  <a:pt x="277661" y="503984"/>
                </a:lnTo>
                <a:lnTo>
                  <a:pt x="287274" y="504037"/>
                </a:lnTo>
                <a:lnTo>
                  <a:pt x="266884" y="504277"/>
                </a:lnTo>
                <a:lnTo>
                  <a:pt x="247380" y="504973"/>
                </a:lnTo>
                <a:lnTo>
                  <a:pt x="196134" y="509477"/>
                </a:lnTo>
                <a:lnTo>
                  <a:pt x="152068" y="519898"/>
                </a:lnTo>
                <a:lnTo>
                  <a:pt x="143637" y="528015"/>
                </a:lnTo>
                <a:lnTo>
                  <a:pt x="143637" y="984072"/>
                </a:lnTo>
                <a:lnTo>
                  <a:pt x="97898" y="1001618"/>
                </a:lnTo>
                <a:lnTo>
                  <a:pt x="48668" y="1006644"/>
                </a:lnTo>
                <a:lnTo>
                  <a:pt x="29659" y="1007546"/>
                </a:lnTo>
                <a:lnTo>
                  <a:pt x="9679" y="1008007"/>
                </a:lnTo>
              </a:path>
            </a:pathLst>
          </a:custGeom>
          <a:ln w="2857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98030" y="3141598"/>
            <a:ext cx="132715" cy="422909"/>
          </a:xfrm>
          <a:custGeom>
            <a:avLst/>
            <a:gdLst/>
            <a:ahLst/>
            <a:cxnLst/>
            <a:rect l="l" t="t" r="r" b="b"/>
            <a:pathLst>
              <a:path w="132715" h="422910">
                <a:moveTo>
                  <a:pt x="16001" y="291973"/>
                </a:moveTo>
                <a:lnTo>
                  <a:pt x="9144" y="296037"/>
                </a:lnTo>
                <a:lnTo>
                  <a:pt x="2286" y="299974"/>
                </a:lnTo>
                <a:lnTo>
                  <a:pt x="0" y="308737"/>
                </a:lnTo>
                <a:lnTo>
                  <a:pt x="4064" y="315467"/>
                </a:lnTo>
                <a:lnTo>
                  <a:pt x="66294" y="422401"/>
                </a:lnTo>
                <a:lnTo>
                  <a:pt x="82808" y="394080"/>
                </a:lnTo>
                <a:lnTo>
                  <a:pt x="52070" y="394080"/>
                </a:lnTo>
                <a:lnTo>
                  <a:pt x="52070" y="341151"/>
                </a:lnTo>
                <a:lnTo>
                  <a:pt x="28701" y="301116"/>
                </a:lnTo>
                <a:lnTo>
                  <a:pt x="24765" y="294259"/>
                </a:lnTo>
                <a:lnTo>
                  <a:pt x="16001" y="291973"/>
                </a:lnTo>
                <a:close/>
              </a:path>
              <a:path w="132715" h="422910">
                <a:moveTo>
                  <a:pt x="52070" y="341151"/>
                </a:moveTo>
                <a:lnTo>
                  <a:pt x="52070" y="394080"/>
                </a:lnTo>
                <a:lnTo>
                  <a:pt x="80645" y="394080"/>
                </a:lnTo>
                <a:lnTo>
                  <a:pt x="80645" y="386841"/>
                </a:lnTo>
                <a:lnTo>
                  <a:pt x="53975" y="386841"/>
                </a:lnTo>
                <a:lnTo>
                  <a:pt x="66357" y="365628"/>
                </a:lnTo>
                <a:lnTo>
                  <a:pt x="52070" y="341151"/>
                </a:lnTo>
                <a:close/>
              </a:path>
              <a:path w="132715" h="422910">
                <a:moveTo>
                  <a:pt x="116713" y="291973"/>
                </a:moveTo>
                <a:lnTo>
                  <a:pt x="107950" y="294259"/>
                </a:lnTo>
                <a:lnTo>
                  <a:pt x="104013" y="301116"/>
                </a:lnTo>
                <a:lnTo>
                  <a:pt x="80645" y="341151"/>
                </a:lnTo>
                <a:lnTo>
                  <a:pt x="80645" y="394080"/>
                </a:lnTo>
                <a:lnTo>
                  <a:pt x="82808" y="394080"/>
                </a:lnTo>
                <a:lnTo>
                  <a:pt x="128650" y="315467"/>
                </a:lnTo>
                <a:lnTo>
                  <a:pt x="132715" y="308737"/>
                </a:lnTo>
                <a:lnTo>
                  <a:pt x="130428" y="299974"/>
                </a:lnTo>
                <a:lnTo>
                  <a:pt x="123571" y="296037"/>
                </a:lnTo>
                <a:lnTo>
                  <a:pt x="116713" y="291973"/>
                </a:lnTo>
                <a:close/>
              </a:path>
              <a:path w="132715" h="422910">
                <a:moveTo>
                  <a:pt x="66357" y="365628"/>
                </a:moveTo>
                <a:lnTo>
                  <a:pt x="53975" y="386841"/>
                </a:lnTo>
                <a:lnTo>
                  <a:pt x="78740" y="386841"/>
                </a:lnTo>
                <a:lnTo>
                  <a:pt x="66357" y="365628"/>
                </a:lnTo>
                <a:close/>
              </a:path>
              <a:path w="132715" h="422910">
                <a:moveTo>
                  <a:pt x="80645" y="341151"/>
                </a:moveTo>
                <a:lnTo>
                  <a:pt x="66357" y="365628"/>
                </a:lnTo>
                <a:lnTo>
                  <a:pt x="78740" y="386841"/>
                </a:lnTo>
                <a:lnTo>
                  <a:pt x="80645" y="386841"/>
                </a:lnTo>
                <a:lnTo>
                  <a:pt x="80645" y="341151"/>
                </a:lnTo>
                <a:close/>
              </a:path>
              <a:path w="132715" h="422910">
                <a:moveTo>
                  <a:pt x="80645" y="0"/>
                </a:moveTo>
                <a:lnTo>
                  <a:pt x="52070" y="0"/>
                </a:lnTo>
                <a:lnTo>
                  <a:pt x="52070" y="341151"/>
                </a:lnTo>
                <a:lnTo>
                  <a:pt x="66357" y="365628"/>
                </a:lnTo>
                <a:lnTo>
                  <a:pt x="80645" y="341151"/>
                </a:lnTo>
                <a:lnTo>
                  <a:pt x="80645" y="0"/>
                </a:lnTo>
                <a:close/>
              </a:path>
            </a:pathLst>
          </a:custGeom>
          <a:solidFill>
            <a:srgbClr val="822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98030" y="4005198"/>
            <a:ext cx="132715" cy="711835"/>
          </a:xfrm>
          <a:custGeom>
            <a:avLst/>
            <a:gdLst/>
            <a:ahLst/>
            <a:cxnLst/>
            <a:rect l="l" t="t" r="r" b="b"/>
            <a:pathLst>
              <a:path w="132715" h="711835">
                <a:moveTo>
                  <a:pt x="16001" y="580898"/>
                </a:moveTo>
                <a:lnTo>
                  <a:pt x="9144" y="584962"/>
                </a:lnTo>
                <a:lnTo>
                  <a:pt x="2286" y="588899"/>
                </a:lnTo>
                <a:lnTo>
                  <a:pt x="0" y="597662"/>
                </a:lnTo>
                <a:lnTo>
                  <a:pt x="4064" y="604393"/>
                </a:lnTo>
                <a:lnTo>
                  <a:pt x="66294" y="711326"/>
                </a:lnTo>
                <a:lnTo>
                  <a:pt x="82808" y="683006"/>
                </a:lnTo>
                <a:lnTo>
                  <a:pt x="52070" y="683006"/>
                </a:lnTo>
                <a:lnTo>
                  <a:pt x="52070" y="630076"/>
                </a:lnTo>
                <a:lnTo>
                  <a:pt x="28701" y="590042"/>
                </a:lnTo>
                <a:lnTo>
                  <a:pt x="24765" y="583183"/>
                </a:lnTo>
                <a:lnTo>
                  <a:pt x="16001" y="580898"/>
                </a:lnTo>
                <a:close/>
              </a:path>
              <a:path w="132715" h="711835">
                <a:moveTo>
                  <a:pt x="52070" y="630076"/>
                </a:moveTo>
                <a:lnTo>
                  <a:pt x="52070" y="683006"/>
                </a:lnTo>
                <a:lnTo>
                  <a:pt x="80645" y="683006"/>
                </a:lnTo>
                <a:lnTo>
                  <a:pt x="80645" y="675767"/>
                </a:lnTo>
                <a:lnTo>
                  <a:pt x="53975" y="675767"/>
                </a:lnTo>
                <a:lnTo>
                  <a:pt x="66357" y="654553"/>
                </a:lnTo>
                <a:lnTo>
                  <a:pt x="52070" y="630076"/>
                </a:lnTo>
                <a:close/>
              </a:path>
              <a:path w="132715" h="711835">
                <a:moveTo>
                  <a:pt x="116713" y="580898"/>
                </a:moveTo>
                <a:lnTo>
                  <a:pt x="107950" y="583183"/>
                </a:lnTo>
                <a:lnTo>
                  <a:pt x="104013" y="590042"/>
                </a:lnTo>
                <a:lnTo>
                  <a:pt x="80645" y="630076"/>
                </a:lnTo>
                <a:lnTo>
                  <a:pt x="80645" y="683006"/>
                </a:lnTo>
                <a:lnTo>
                  <a:pt x="82808" y="683006"/>
                </a:lnTo>
                <a:lnTo>
                  <a:pt x="128650" y="604393"/>
                </a:lnTo>
                <a:lnTo>
                  <a:pt x="132715" y="597662"/>
                </a:lnTo>
                <a:lnTo>
                  <a:pt x="130428" y="588899"/>
                </a:lnTo>
                <a:lnTo>
                  <a:pt x="123571" y="584962"/>
                </a:lnTo>
                <a:lnTo>
                  <a:pt x="116713" y="580898"/>
                </a:lnTo>
                <a:close/>
              </a:path>
              <a:path w="132715" h="711835">
                <a:moveTo>
                  <a:pt x="66357" y="654553"/>
                </a:moveTo>
                <a:lnTo>
                  <a:pt x="53975" y="675767"/>
                </a:lnTo>
                <a:lnTo>
                  <a:pt x="78740" y="675767"/>
                </a:lnTo>
                <a:lnTo>
                  <a:pt x="66357" y="654553"/>
                </a:lnTo>
                <a:close/>
              </a:path>
              <a:path w="132715" h="711835">
                <a:moveTo>
                  <a:pt x="80645" y="630076"/>
                </a:moveTo>
                <a:lnTo>
                  <a:pt x="66357" y="654553"/>
                </a:lnTo>
                <a:lnTo>
                  <a:pt x="78740" y="675767"/>
                </a:lnTo>
                <a:lnTo>
                  <a:pt x="80645" y="675767"/>
                </a:lnTo>
                <a:lnTo>
                  <a:pt x="80645" y="630076"/>
                </a:lnTo>
                <a:close/>
              </a:path>
              <a:path w="132715" h="711835">
                <a:moveTo>
                  <a:pt x="80645" y="0"/>
                </a:moveTo>
                <a:lnTo>
                  <a:pt x="52070" y="0"/>
                </a:lnTo>
                <a:lnTo>
                  <a:pt x="52070" y="630076"/>
                </a:lnTo>
                <a:lnTo>
                  <a:pt x="66357" y="654553"/>
                </a:lnTo>
                <a:lnTo>
                  <a:pt x="80645" y="630076"/>
                </a:lnTo>
                <a:lnTo>
                  <a:pt x="80645" y="0"/>
                </a:lnTo>
                <a:close/>
              </a:path>
            </a:pathLst>
          </a:custGeom>
          <a:solidFill>
            <a:srgbClr val="822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98030" y="5310123"/>
            <a:ext cx="132715" cy="640080"/>
          </a:xfrm>
          <a:custGeom>
            <a:avLst/>
            <a:gdLst/>
            <a:ahLst/>
            <a:cxnLst/>
            <a:rect l="l" t="t" r="r" b="b"/>
            <a:pathLst>
              <a:path w="132715" h="640079">
                <a:moveTo>
                  <a:pt x="16001" y="509498"/>
                </a:moveTo>
                <a:lnTo>
                  <a:pt x="2286" y="517448"/>
                </a:lnTo>
                <a:lnTo>
                  <a:pt x="0" y="526186"/>
                </a:lnTo>
                <a:lnTo>
                  <a:pt x="4064" y="533006"/>
                </a:lnTo>
                <a:lnTo>
                  <a:pt x="66294" y="639889"/>
                </a:lnTo>
                <a:lnTo>
                  <a:pt x="82839" y="611530"/>
                </a:lnTo>
                <a:lnTo>
                  <a:pt x="52070" y="611530"/>
                </a:lnTo>
                <a:lnTo>
                  <a:pt x="52070" y="558638"/>
                </a:lnTo>
                <a:lnTo>
                  <a:pt x="28701" y="518604"/>
                </a:lnTo>
                <a:lnTo>
                  <a:pt x="24765" y="511797"/>
                </a:lnTo>
                <a:lnTo>
                  <a:pt x="16001" y="509498"/>
                </a:lnTo>
                <a:close/>
              </a:path>
              <a:path w="132715" h="640079">
                <a:moveTo>
                  <a:pt x="52070" y="558638"/>
                </a:moveTo>
                <a:lnTo>
                  <a:pt x="52070" y="611530"/>
                </a:lnTo>
                <a:lnTo>
                  <a:pt x="80645" y="611530"/>
                </a:lnTo>
                <a:lnTo>
                  <a:pt x="80645" y="604329"/>
                </a:lnTo>
                <a:lnTo>
                  <a:pt x="53975" y="604329"/>
                </a:lnTo>
                <a:lnTo>
                  <a:pt x="66357" y="583115"/>
                </a:lnTo>
                <a:lnTo>
                  <a:pt x="52070" y="558638"/>
                </a:lnTo>
                <a:close/>
              </a:path>
              <a:path w="132715" h="640079">
                <a:moveTo>
                  <a:pt x="116713" y="509498"/>
                </a:moveTo>
                <a:lnTo>
                  <a:pt x="107950" y="511797"/>
                </a:lnTo>
                <a:lnTo>
                  <a:pt x="104013" y="518604"/>
                </a:lnTo>
                <a:lnTo>
                  <a:pt x="80645" y="558638"/>
                </a:lnTo>
                <a:lnTo>
                  <a:pt x="80645" y="611530"/>
                </a:lnTo>
                <a:lnTo>
                  <a:pt x="82839" y="611530"/>
                </a:lnTo>
                <a:lnTo>
                  <a:pt x="128650" y="533006"/>
                </a:lnTo>
                <a:lnTo>
                  <a:pt x="132715" y="526186"/>
                </a:lnTo>
                <a:lnTo>
                  <a:pt x="130428" y="517448"/>
                </a:lnTo>
                <a:lnTo>
                  <a:pt x="116713" y="509498"/>
                </a:lnTo>
                <a:close/>
              </a:path>
              <a:path w="132715" h="640079">
                <a:moveTo>
                  <a:pt x="66357" y="583115"/>
                </a:moveTo>
                <a:lnTo>
                  <a:pt x="53975" y="604329"/>
                </a:lnTo>
                <a:lnTo>
                  <a:pt x="78740" y="604329"/>
                </a:lnTo>
                <a:lnTo>
                  <a:pt x="66357" y="583115"/>
                </a:lnTo>
                <a:close/>
              </a:path>
              <a:path w="132715" h="640079">
                <a:moveTo>
                  <a:pt x="80645" y="558638"/>
                </a:moveTo>
                <a:lnTo>
                  <a:pt x="66357" y="583115"/>
                </a:lnTo>
                <a:lnTo>
                  <a:pt x="78740" y="604329"/>
                </a:lnTo>
                <a:lnTo>
                  <a:pt x="80645" y="604329"/>
                </a:lnTo>
                <a:lnTo>
                  <a:pt x="80645" y="558638"/>
                </a:lnTo>
                <a:close/>
              </a:path>
              <a:path w="132715" h="640079">
                <a:moveTo>
                  <a:pt x="80645" y="0"/>
                </a:moveTo>
                <a:lnTo>
                  <a:pt x="52070" y="0"/>
                </a:lnTo>
                <a:lnTo>
                  <a:pt x="52070" y="558638"/>
                </a:lnTo>
                <a:lnTo>
                  <a:pt x="66357" y="583115"/>
                </a:lnTo>
                <a:lnTo>
                  <a:pt x="80645" y="558638"/>
                </a:lnTo>
                <a:lnTo>
                  <a:pt x="80645" y="0"/>
                </a:lnTo>
                <a:close/>
              </a:path>
            </a:pathLst>
          </a:custGeom>
          <a:solidFill>
            <a:srgbClr val="822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508872" y="6595225"/>
            <a:ext cx="8255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2742" y="6623015"/>
            <a:ext cx="21837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Bi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gi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©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Za</a:t>
            </a:r>
            <a:r>
              <a:rPr dirty="0" sz="1000" spc="-10">
                <a:latin typeface="Arial"/>
                <a:cs typeface="Arial"/>
              </a:rPr>
              <a:t>ni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 spc="-10">
                <a:latin typeface="Arial"/>
                <a:cs typeface="Arial"/>
              </a:rPr>
              <a:t>elli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-15">
                <a:latin typeface="Arial"/>
                <a:cs typeface="Arial"/>
              </a:rPr>
              <a:t>0</a:t>
            </a:r>
            <a:r>
              <a:rPr dirty="0" sz="1000" spc="-1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449707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una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cellula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non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divid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nel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nucleo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oss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erv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omati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2480" y="1720238"/>
            <a:ext cx="341566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si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tono</a:t>
            </a:r>
            <a:r>
              <a:rPr dirty="0" sz="2000" spc="-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due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pi di 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ina: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2480" y="2330085"/>
            <a:ext cx="2962275" cy="149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u="heavy">
                <a:solidFill>
                  <a:srgbClr val="822333"/>
                </a:solidFill>
                <a:latin typeface="Arial"/>
                <a:cs typeface="Arial"/>
              </a:rPr>
              <a:t>eu</a:t>
            </a:r>
            <a:r>
              <a:rPr dirty="0" sz="2000" spc="5" u="heavy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u="heavy">
                <a:solidFill>
                  <a:srgbClr val="822333"/>
                </a:solidFill>
                <a:latin typeface="Arial"/>
                <a:cs typeface="Arial"/>
              </a:rPr>
              <a:t>romatina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meno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mpat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ata</a:t>
            </a:r>
            <a:r>
              <a:rPr dirty="0" sz="2000" spc="-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 più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facil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ente</a:t>
            </a:r>
            <a:r>
              <a:rPr dirty="0" sz="2000" spc="-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ibile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agli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en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imi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ene tra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it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2480" y="4159273"/>
            <a:ext cx="2684780" cy="1237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280">
              <a:lnSpc>
                <a:spcPct val="100000"/>
              </a:lnSpc>
            </a:pPr>
            <a:r>
              <a:rPr dirty="0" sz="2000" u="heavy">
                <a:solidFill>
                  <a:srgbClr val="822333"/>
                </a:solidFill>
                <a:latin typeface="Arial"/>
                <a:cs typeface="Arial"/>
              </a:rPr>
              <a:t>eteroc</a:t>
            </a:r>
            <a:r>
              <a:rPr dirty="0" sz="2000" spc="5" u="heavy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 u="heavy">
                <a:solidFill>
                  <a:srgbClr val="822333"/>
                </a:solidFill>
                <a:latin typeface="Arial"/>
                <a:cs typeface="Arial"/>
              </a:rPr>
              <a:t>om</a:t>
            </a:r>
            <a:r>
              <a:rPr dirty="0" sz="2000" spc="-15" u="heavy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u="heavy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 spc="-10" u="heavy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u="heavy">
                <a:solidFill>
                  <a:srgbClr val="822333"/>
                </a:solidFill>
                <a:latin typeface="Arial"/>
                <a:cs typeface="Arial"/>
              </a:rPr>
              <a:t>na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altamente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nde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ta</a:t>
            </a:r>
            <a:endParaRPr sz="2000">
              <a:latin typeface="Arial"/>
              <a:cs typeface="Arial"/>
            </a:endParaRPr>
          </a:p>
          <a:p>
            <a:pPr marL="804545">
              <a:lnSpc>
                <a:spcPct val="100000"/>
              </a:lnSpc>
              <a:spcBef>
                <a:spcPts val="335"/>
              </a:spcBef>
            </a:pPr>
            <a:r>
              <a:rPr dirty="0" sz="2000" spc="-5">
                <a:solidFill>
                  <a:srgbClr val="822333"/>
                </a:solidFill>
                <a:latin typeface="Wingdings"/>
                <a:cs typeface="Wingdings"/>
              </a:rPr>
              <a:t>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stitu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804545">
              <a:lnSpc>
                <a:spcPct val="100000"/>
              </a:lnSpc>
            </a:pPr>
            <a:r>
              <a:rPr dirty="0" sz="2000" spc="-5">
                <a:solidFill>
                  <a:srgbClr val="822333"/>
                </a:solidFill>
                <a:latin typeface="Wingdings"/>
                <a:cs typeface="Wingdings"/>
              </a:rPr>
              <a:t>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facoltati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5650" y="1268475"/>
            <a:ext cx="4321175" cy="465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67711" y="1340751"/>
            <a:ext cx="2736850" cy="648335"/>
          </a:xfrm>
          <a:custGeom>
            <a:avLst/>
            <a:gdLst/>
            <a:ahLst/>
            <a:cxnLst/>
            <a:rect l="l" t="t" r="r" b="b"/>
            <a:pathLst>
              <a:path w="2736850" h="648335">
                <a:moveTo>
                  <a:pt x="0" y="648068"/>
                </a:moveTo>
                <a:lnTo>
                  <a:pt x="2736341" y="648068"/>
                </a:lnTo>
                <a:lnTo>
                  <a:pt x="2736341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67711" y="1340751"/>
            <a:ext cx="2736850" cy="648335"/>
          </a:xfrm>
          <a:custGeom>
            <a:avLst/>
            <a:gdLst/>
            <a:ahLst/>
            <a:cxnLst/>
            <a:rect l="l" t="t" r="r" b="b"/>
            <a:pathLst>
              <a:path w="2736850" h="648335">
                <a:moveTo>
                  <a:pt x="0" y="648068"/>
                </a:moveTo>
                <a:lnTo>
                  <a:pt x="2736341" y="648068"/>
                </a:lnTo>
                <a:lnTo>
                  <a:pt x="2736341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969770" y="1742353"/>
            <a:ext cx="10052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eucro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ina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3282822" y="1761530"/>
            <a:ext cx="121094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eteroc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ti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447865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dura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divisione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cellula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sono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visi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ili</a:t>
            </a:r>
            <a:r>
              <a:rPr dirty="0" sz="2400" spc="-4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omosomi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233186"/>
            <a:ext cx="8194675" cy="905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0815" indent="-15811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26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26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llula</a:t>
            </a:r>
            <a:r>
              <a:rPr dirty="0" sz="2000" spc="27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non</a:t>
            </a:r>
            <a:r>
              <a:rPr dirty="0" sz="2000" spc="2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27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st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26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idendo</a:t>
            </a:r>
            <a:r>
              <a:rPr dirty="0" sz="2000" spc="26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(int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rf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se)</a:t>
            </a:r>
            <a:r>
              <a:rPr dirty="0" sz="2000" spc="26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Calibri"/>
                <a:cs typeface="Calibri"/>
              </a:rPr>
              <a:t>→ </a:t>
            </a:r>
            <a:r>
              <a:rPr dirty="0" sz="2000" spc="-90">
                <a:solidFill>
                  <a:srgbClr val="822333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27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sserva</a:t>
            </a:r>
            <a:r>
              <a:rPr dirty="0" sz="2000" spc="254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el</a:t>
            </a:r>
            <a:r>
              <a:rPr dirty="0" sz="2000" spc="27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leo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70"/>
              </a:lnSpc>
              <a:spcBef>
                <a:spcPts val="60"/>
              </a:spcBef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una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massa</a:t>
            </a:r>
            <a:r>
              <a:rPr dirty="0" sz="2000" spc="-4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2000" spc="-45">
                <a:solidFill>
                  <a:srgbClr val="8223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fusa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lamen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ina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ts val="237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llula 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sta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dividendo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Calibri"/>
                <a:cs typeface="Calibri"/>
              </a:rPr>
              <a:t>→ 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rvano</a:t>
            </a:r>
            <a:r>
              <a:rPr dirty="0" sz="2000" spc="-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3375" y="2422525"/>
            <a:ext cx="5848350" cy="3743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89024" y="2408237"/>
            <a:ext cx="5876925" cy="3771900"/>
          </a:xfrm>
          <a:custGeom>
            <a:avLst/>
            <a:gdLst/>
            <a:ahLst/>
            <a:cxnLst/>
            <a:rect l="l" t="t" r="r" b="b"/>
            <a:pathLst>
              <a:path w="5876925" h="3771900">
                <a:moveTo>
                  <a:pt x="0" y="3771900"/>
                </a:moveTo>
                <a:lnTo>
                  <a:pt x="5876925" y="3771900"/>
                </a:lnTo>
                <a:lnTo>
                  <a:pt x="5876925" y="0"/>
                </a:lnTo>
                <a:lnTo>
                  <a:pt x="0" y="0"/>
                </a:lnTo>
                <a:lnTo>
                  <a:pt x="0" y="3771900"/>
                </a:lnTo>
                <a:close/>
              </a:path>
            </a:pathLst>
          </a:custGeom>
          <a:ln w="2857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7832" y="2348191"/>
            <a:ext cx="1989213" cy="3447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43501" y="2593975"/>
            <a:ext cx="1513205" cy="2879725"/>
          </a:xfrm>
          <a:custGeom>
            <a:avLst/>
            <a:gdLst/>
            <a:ahLst/>
            <a:cxnLst/>
            <a:rect l="l" t="t" r="r" b="b"/>
            <a:pathLst>
              <a:path w="1513204" h="2879725">
                <a:moveTo>
                  <a:pt x="0" y="2879725"/>
                </a:moveTo>
                <a:lnTo>
                  <a:pt x="1512824" y="2879725"/>
                </a:lnTo>
                <a:lnTo>
                  <a:pt x="1512824" y="0"/>
                </a:lnTo>
                <a:lnTo>
                  <a:pt x="0" y="0"/>
                </a:lnTo>
                <a:lnTo>
                  <a:pt x="0" y="2879725"/>
                </a:lnTo>
                <a:close/>
              </a:path>
            </a:pathLst>
          </a:custGeom>
          <a:ln w="28575">
            <a:solidFill>
              <a:srgbClr val="0068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23076" y="1196911"/>
            <a:ext cx="2722499" cy="4894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18250" y="1192275"/>
            <a:ext cx="2732405" cy="4904105"/>
          </a:xfrm>
          <a:custGeom>
            <a:avLst/>
            <a:gdLst/>
            <a:ahLst/>
            <a:cxnLst/>
            <a:rect l="l" t="t" r="r" b="b"/>
            <a:pathLst>
              <a:path w="2732404" h="4904105">
                <a:moveTo>
                  <a:pt x="0" y="4903724"/>
                </a:moveTo>
                <a:lnTo>
                  <a:pt x="2732151" y="4903724"/>
                </a:lnTo>
                <a:lnTo>
                  <a:pt x="2732151" y="0"/>
                </a:lnTo>
                <a:lnTo>
                  <a:pt x="0" y="0"/>
                </a:lnTo>
                <a:lnTo>
                  <a:pt x="0" y="4903724"/>
                </a:lnTo>
                <a:close/>
              </a:path>
            </a:pathLst>
          </a:custGeom>
          <a:ln w="9524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8540" y="1270905"/>
            <a:ext cx="5205730" cy="149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7876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ogni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oma</a:t>
            </a:r>
            <a:r>
              <a:rPr dirty="0" sz="2000" spc="-5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è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stitui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due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idi</a:t>
            </a:r>
            <a:r>
              <a:rPr dirty="0" sz="2000" spc="-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fra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elli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ident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ci,</a:t>
            </a:r>
            <a:r>
              <a:rPr dirty="0" sz="20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ognuno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forma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-4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una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mole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ola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 DNA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due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omatidi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no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uniti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in co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ri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pon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enza</a:t>
            </a:r>
            <a:r>
              <a:rPr dirty="0" sz="2000" spc="-5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una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regione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iamata</a:t>
            </a:r>
            <a:r>
              <a:rPr dirty="0" sz="2000" spc="-3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ntrome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cromosomi</a:t>
            </a:r>
            <a:r>
              <a:rPr dirty="0" spc="5">
                <a:latin typeface="Franklin Gothic Medium"/>
                <a:cs typeface="Franklin Gothic Medium"/>
              </a:rPr>
              <a:t> </a:t>
            </a:r>
            <a:r>
              <a:rPr dirty="0" spc="-20">
                <a:latin typeface="Franklin Gothic Medium"/>
                <a:cs typeface="Franklin Gothic Medium"/>
              </a:rPr>
              <a:t>eucar</a:t>
            </a:r>
            <a:r>
              <a:rPr dirty="0" spc="-10">
                <a:latin typeface="Franklin Gothic Medium"/>
                <a:cs typeface="Franklin Gothic Medium"/>
              </a:rPr>
              <a:t>iotici:</a:t>
            </a:r>
            <a:r>
              <a:rPr dirty="0" spc="-10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s</a:t>
            </a:r>
            <a:r>
              <a:rPr dirty="0" spc="-15">
                <a:latin typeface="Franklin Gothic Medium"/>
                <a:cs typeface="Franklin Gothic Medium"/>
              </a:rPr>
              <a:t>t</a:t>
            </a:r>
            <a:r>
              <a:rPr dirty="0" spc="-20">
                <a:latin typeface="Franklin Gothic Medium"/>
                <a:cs typeface="Franklin Gothic Medium"/>
              </a:rPr>
              <a:t>r</a:t>
            </a:r>
            <a:r>
              <a:rPr dirty="0">
                <a:latin typeface="Franklin Gothic Medium"/>
                <a:cs typeface="Franklin Gothic Medium"/>
              </a:rPr>
              <a:t>ut</a:t>
            </a:r>
            <a:r>
              <a:rPr dirty="0" spc="-15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ura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1187" y="3860736"/>
            <a:ext cx="3673475" cy="760730"/>
          </a:xfrm>
          <a:prstGeom prst="rect">
            <a:avLst/>
          </a:prstGeom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38455" marR="85090" indent="-212090">
              <a:lnSpc>
                <a:spcPct val="112999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cias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una</a:t>
            </a:r>
            <a:r>
              <a:rPr dirty="0" sz="2000" spc="-5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ie</a:t>
            </a:r>
            <a:r>
              <a:rPr dirty="0" sz="2000" spc="-3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ha un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nume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ico</a:t>
            </a:r>
            <a:r>
              <a:rPr dirty="0" sz="2000" spc="-6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rat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eristico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latin typeface="Franklin Gothic Medium"/>
                <a:cs typeface="Franklin Gothic Medium"/>
              </a:rPr>
              <a:t>Il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ca</a:t>
            </a:r>
            <a:r>
              <a:rPr dirty="0" spc="-20">
                <a:latin typeface="Franklin Gothic Medium"/>
                <a:cs typeface="Franklin Gothic Medium"/>
              </a:rPr>
              <a:t>r</a:t>
            </a:r>
            <a:r>
              <a:rPr dirty="0" spc="-10">
                <a:latin typeface="Franklin Gothic Medium"/>
                <a:cs typeface="Franklin Gothic Medium"/>
              </a:rPr>
              <a:t>iotipo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118505"/>
            <a:ext cx="813689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l’insieme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delle carat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eristiche</a:t>
            </a:r>
            <a:r>
              <a:rPr dirty="0" sz="2000" spc="-6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dei c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omo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omi</a:t>
            </a:r>
            <a:r>
              <a:rPr dirty="0" sz="2000" spc="-5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 un organi</a:t>
            </a:r>
            <a:r>
              <a:rPr dirty="0" sz="2000" spc="10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mo,</a:t>
            </a:r>
            <a:r>
              <a:rPr dirty="0" sz="2000" spc="-6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fo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og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afa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du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ante</a:t>
            </a:r>
            <a:r>
              <a:rPr dirty="0" sz="2000" spc="-5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la me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afase</a:t>
            </a:r>
            <a:r>
              <a:rPr dirty="0" sz="2000" spc="-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 una</a:t>
            </a:r>
            <a:r>
              <a:rPr dirty="0" sz="2000" spc="-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divisione mi</a:t>
            </a:r>
            <a:r>
              <a:rPr dirty="0" sz="2000" spc="-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otica.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800" y="1844738"/>
            <a:ext cx="4362450" cy="420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76573" y="6162107"/>
            <a:ext cx="239776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Il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car</a:t>
            </a:r>
            <a:r>
              <a:rPr dirty="0" sz="1500" spc="5">
                <a:latin typeface="Arial"/>
                <a:cs typeface="Arial"/>
              </a:rPr>
              <a:t>i</a:t>
            </a:r>
            <a:r>
              <a:rPr dirty="0" sz="1500">
                <a:latin typeface="Arial"/>
                <a:cs typeface="Arial"/>
              </a:rPr>
              <a:t>otipo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umano</a:t>
            </a:r>
            <a:r>
              <a:rPr dirty="0" sz="1500" spc="-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</a:t>
            </a:r>
            <a:r>
              <a:rPr dirty="0" sz="1500" spc="5">
                <a:latin typeface="Arial"/>
                <a:cs typeface="Arial"/>
              </a:rPr>
              <a:t>e</a:t>
            </a:r>
            <a:r>
              <a:rPr dirty="0" sz="1500">
                <a:latin typeface="Arial"/>
                <a:cs typeface="Arial"/>
              </a:rPr>
              <a:t>mminile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964" y="6575161"/>
            <a:ext cx="29991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La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n</a:t>
            </a:r>
            <a:r>
              <a:rPr dirty="0" sz="1000" spc="-15" i="1">
                <a:latin typeface="Arial"/>
                <a:cs typeface="Arial"/>
              </a:rPr>
              <a:t>u</a:t>
            </a:r>
            <a:r>
              <a:rPr dirty="0" sz="1000" spc="-10" i="1">
                <a:latin typeface="Arial"/>
                <a:cs typeface="Arial"/>
              </a:rPr>
              <a:t>ova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b</a:t>
            </a:r>
            <a:r>
              <a:rPr dirty="0" sz="1000" spc="-15" i="1">
                <a:latin typeface="Arial"/>
                <a:cs typeface="Arial"/>
              </a:rPr>
              <a:t>i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gi</a:t>
            </a:r>
            <a:r>
              <a:rPr dirty="0" sz="1000" spc="-5" i="1">
                <a:latin typeface="Arial"/>
                <a:cs typeface="Arial"/>
              </a:rPr>
              <a:t>a.</a:t>
            </a:r>
            <a:r>
              <a:rPr dirty="0" sz="1000" spc="-10" i="1">
                <a:latin typeface="Arial"/>
                <a:cs typeface="Arial"/>
              </a:rPr>
              <a:t>bl</a:t>
            </a:r>
            <a:r>
              <a:rPr dirty="0" sz="1000" spc="-10" i="1">
                <a:latin typeface="Arial"/>
                <a:cs typeface="Arial"/>
              </a:rPr>
              <a:t>u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©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Za</a:t>
            </a:r>
            <a:r>
              <a:rPr dirty="0" sz="1000" spc="-10">
                <a:latin typeface="Arial"/>
                <a:cs typeface="Arial"/>
              </a:rPr>
              <a:t>ni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 spc="-10">
                <a:latin typeface="Arial"/>
                <a:cs typeface="Arial"/>
              </a:rPr>
              <a:t>ell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-15">
                <a:latin typeface="Arial"/>
                <a:cs typeface="Arial"/>
              </a:rPr>
              <a:t>0</a:t>
            </a:r>
            <a:r>
              <a:rPr dirty="0" sz="1000" spc="-1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Cristiana Pagnottelli</dc:creator>
  <dc:title>Unitelma Sapienza</dc:title>
  <dcterms:created xsi:type="dcterms:W3CDTF">2023-04-19T12:56:16Z</dcterms:created>
  <dcterms:modified xsi:type="dcterms:W3CDTF">2023-04-19T12:56:16Z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2016-10-05T00:00:00Z</vt:filetime>
  </property>
  <property fmtid="{D5CDD505-2E9C-101B-9397-08002B2CF9AE}" pid="3" name="LastSaved">
    <vt:filetime>2023-04-19T00:00:00Z</vt:filetime>
  </property>
</Properties>
</file>