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/29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/29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/29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/29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/29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4157"/>
            <a:ext cx="4419498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27" y="669562"/>
            <a:ext cx="4466844" cy="2357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78231" y="3369131"/>
            <a:ext cx="62611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65362" y="3369131"/>
            <a:ext cx="569594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50893" y="3369131"/>
            <a:ext cx="24130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/29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notesSlide" Target="../notesSlides/notesSlide1.xml"/><Relationship Id="rId8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notesSlide" Target="../notesSlides/notesSlide10.xml"/><Relationship Id="rId9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notesSlide" Target="../notesSlides/notesSlide11.xml"/><Relationship Id="rId9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notesSlide" Target="../notesSlides/notesSlide13.xml"/><Relationship Id="rId9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notesSlide" Target="../notesSlides/notesSlide17.xml"/><Relationship Id="rId9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notesSlide" Target="../notesSlides/notesSlide18.xml"/><Relationship Id="rId9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notesSlide" Target="../notesSlides/notesSlide20.xml"/><Relationship Id="rId9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notesSlide" Target="../notesSlides/notesSlide21.xml"/><Relationship Id="rId9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notesSlide" Target="../notesSlides/notesSlide24.xml"/><Relationship Id="rId10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notesSlide" Target="../notesSlides/notesSlide25.xml"/><Relationship Id="rId10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notesSlide" Target="../notesSlides/notesSlide26.xml"/><Relationship Id="rId10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notesSlide" Target="../notesSlides/notesSlide27.xml"/><Relationship Id="rId10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notesSlide" Target="../notesSlides/notesSlide28.xml"/><Relationship Id="rId10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notesSlide" Target="../notesSlides/notesSlide29.xml"/><Relationship Id="rId10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notesSlide" Target="../notesSlides/notesSlide30.xml"/><Relationship Id="rId9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notesSlide" Target="../notesSlides/notesSlide31.xml"/><Relationship Id="rId10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notesSlide" Target="../notesSlides/notesSlide32.xml"/><Relationship Id="rId10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notesSlide" Target="../notesSlides/notesSlide33.xml"/><Relationship Id="rId10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9" Type="http://schemas.openxmlformats.org/officeDocument/2006/relationships/notesSlide" Target="../notesSlides/notesSlide34.xml"/><Relationship Id="rId10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image" Target="../media/image163.png"/><Relationship Id="rId9" Type="http://schemas.openxmlformats.org/officeDocument/2006/relationships/notesSlide" Target="../notesSlides/notesSlide35.xml"/><Relationship Id="rId10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notesSlide" Target="../notesSlides/notesSlide36.xml"/><Relationship Id="rId10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notesSlide" Target="../notesSlides/notesSlide37.xml"/><Relationship Id="rId8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notesSlide" Target="../notesSlides/notesSlide38.xml"/><Relationship Id="rId10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notesSlide" Target="../notesSlides/notesSlide39.xml"/><Relationship Id="rId10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image" Target="../media/image193.pn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6.png"/><Relationship Id="rId9" Type="http://schemas.openxmlformats.org/officeDocument/2006/relationships/notesSlide" Target="../notesSlides/notesSlide40.xml"/><Relationship Id="rId10" Type="http://schemas.openxmlformats.org/officeDocument/2006/relationships/slide" Target="slide40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notesSlide" Target="../notesSlides/notesSlide5.xml"/><Relationship Id="rId10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notesSlide" Target="../notesSlides/notesSlide6.xml"/><Relationship Id="rId10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notesSlide" Target="../notesSlides/notesSlide7.xml"/><Relationship Id="rId9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notesSlide" Target="../notesSlides/notesSlide9.xml"/><Relationship Id="rId9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68859" y="1487258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292" y="1538059"/>
            <a:ext cx="4304267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60" y="981403"/>
            <a:ext cx="50800" cy="518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60" y="1044903"/>
            <a:ext cx="50800" cy="455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691" y="987966"/>
            <a:ext cx="4457065" cy="563245"/>
          </a:xfrm>
          <a:custGeom>
            <a:avLst/>
            <a:gdLst/>
            <a:ahLst/>
            <a:cxnLst/>
            <a:rect l="l" t="t" r="r" b="b"/>
            <a:pathLst>
              <a:path w="4457065" h="563244">
                <a:moveTo>
                  <a:pt x="4456669" y="0"/>
                </a:moveTo>
                <a:lnTo>
                  <a:pt x="0" y="0"/>
                </a:lnTo>
                <a:lnTo>
                  <a:pt x="0" y="511992"/>
                </a:lnTo>
                <a:lnTo>
                  <a:pt x="16636" y="549506"/>
                </a:lnTo>
                <a:lnTo>
                  <a:pt x="4405868" y="562792"/>
                </a:lnTo>
                <a:lnTo>
                  <a:pt x="4420111" y="560747"/>
                </a:lnTo>
                <a:lnTo>
                  <a:pt x="4451232" y="534789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60" y="1032203"/>
            <a:ext cx="0" cy="487045"/>
          </a:xfrm>
          <a:custGeom>
            <a:avLst/>
            <a:gdLst/>
            <a:ahLst/>
            <a:cxnLst/>
            <a:rect l="l" t="t" r="r" b="b"/>
            <a:pathLst>
              <a:path w="0" h="487044">
                <a:moveTo>
                  <a:pt x="0" y="4868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019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006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60" y="994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975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7233" y="1046019"/>
            <a:ext cx="3874135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5030" marR="5080" indent="-862965">
              <a:lnSpc>
                <a:spcPct val="106700"/>
              </a:lnSpc>
            </a:pP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T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rigonometria: </a:t>
            </a: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20" b="1">
                <a:solidFill>
                  <a:srgbClr val="CC0000"/>
                </a:solidFill>
                <a:latin typeface="Gill Sans MT"/>
                <a:cs typeface="Gill Sans MT"/>
              </a:rPr>
              <a:t>f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rmule</a:t>
            </a:r>
            <a:r>
              <a:rPr dirty="0" sz="1400" spc="16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ed</a:t>
            </a:r>
            <a:r>
              <a:rPr dirty="0" sz="1400" spc="16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 b="1">
                <a:solidFill>
                  <a:srgbClr val="CC0000"/>
                </a:solidFill>
                <a:latin typeface="Gill Sans MT"/>
                <a:cs typeface="Gill Sans MT"/>
              </a:rPr>
              <a:t>applicazioni</a:t>
            </a:r>
            <a:r>
              <a:rPr dirty="0" sz="1400" spc="16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delle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5" b="1">
                <a:solidFill>
                  <a:srgbClr val="CC0000"/>
                </a:solidFill>
                <a:latin typeface="Gill Sans MT"/>
                <a:cs typeface="Gill Sans MT"/>
              </a:rPr>
              <a:t>funzioni</a:t>
            </a:r>
            <a:r>
              <a:rPr dirty="0" sz="1400" spc="16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trigonometriche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5205" y="1789194"/>
            <a:ext cx="957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40">
                <a:latin typeface="Book Antiqua"/>
                <a:cs typeface="Book Antiqua"/>
              </a:rPr>
              <a:t>rancesco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Bonghi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</a:t>
            </a:fld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sin</a:t>
            </a:r>
            <a:r>
              <a:rPr dirty="0" spc="5">
                <a:latin typeface="Tahoma"/>
                <a:cs typeface="Tahoma"/>
              </a:rPr>
              <a:t>(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>
                <a:latin typeface="Lucida Sans Unicode"/>
                <a:cs typeface="Lucida Sans Unicode"/>
              </a:rPr>
              <a:t>−</a:t>
            </a:r>
            <a:r>
              <a:rPr dirty="0" spc="-125">
                <a:latin typeface="Lucida Sans Unicode"/>
                <a:cs typeface="Lucida Sans Unicode"/>
              </a:rPr>
              <a:t> </a:t>
            </a:r>
            <a:r>
              <a:rPr dirty="0" spc="65" i="1">
                <a:latin typeface="Arial"/>
                <a:cs typeface="Arial"/>
              </a:rPr>
              <a:t>β</a:t>
            </a:r>
            <a:r>
              <a:rPr dirty="0" spc="5">
                <a:latin typeface="Tahoma"/>
                <a:cs typeface="Tahoma"/>
              </a:rPr>
              <a:t>)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=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  <a:r>
              <a:rPr dirty="0" spc="5" i="1">
                <a:latin typeface="Arial"/>
                <a:cs typeface="Arial"/>
              </a:rPr>
              <a:t> </a:t>
            </a:r>
            <a:r>
              <a:rPr dirty="0">
                <a:latin typeface="Lucida Sans Unicode"/>
                <a:cs typeface="Lucida Sans Unicode"/>
              </a:rPr>
              <a:t>−</a:t>
            </a:r>
            <a:r>
              <a:rPr dirty="0" spc="-125">
                <a:latin typeface="Lucida Sans Unicode"/>
                <a:cs typeface="Lucida Sans Unicode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  <a:r>
              <a:rPr dirty="0" spc="-75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060321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70897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759773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972542"/>
            <a:ext cx="50800" cy="17491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036043"/>
            <a:ext cx="50800" cy="16856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142866"/>
            <a:ext cx="4457065" cy="1630045"/>
          </a:xfrm>
          <a:custGeom>
            <a:avLst/>
            <a:gdLst/>
            <a:ahLst/>
            <a:cxnLst/>
            <a:rect l="l" t="t" r="r" b="b"/>
            <a:pathLst>
              <a:path w="4457065" h="1630045">
                <a:moveTo>
                  <a:pt x="4456669" y="0"/>
                </a:moveTo>
                <a:lnTo>
                  <a:pt x="0" y="0"/>
                </a:lnTo>
                <a:lnTo>
                  <a:pt x="0" y="1578806"/>
                </a:lnTo>
                <a:lnTo>
                  <a:pt x="16636" y="1616320"/>
                </a:lnTo>
                <a:lnTo>
                  <a:pt x="4405868" y="1629606"/>
                </a:lnTo>
                <a:lnTo>
                  <a:pt x="4420111" y="1627562"/>
                </a:lnTo>
                <a:lnTo>
                  <a:pt x="4451232" y="1601603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023343"/>
            <a:ext cx="0" cy="1717675"/>
          </a:xfrm>
          <a:custGeom>
            <a:avLst/>
            <a:gdLst/>
            <a:ahLst/>
            <a:cxnLst/>
            <a:rect l="l" t="t" r="r" b="b"/>
            <a:pathLst>
              <a:path w="0" h="1717675">
                <a:moveTo>
                  <a:pt x="0" y="17173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0106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9979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985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9661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960989"/>
            <a:ext cx="3216275" cy="34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3333B2"/>
                </a:solidFill>
                <a:latin typeface="Book Antiqua"/>
                <a:cs typeface="Book Antiqua"/>
              </a:rPr>
              <a:t>Dimostrazione</a:t>
            </a:r>
            <a:r>
              <a:rPr dirty="0" sz="1000" spc="85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Book Antiqua"/>
                <a:cs typeface="Book Antiqua"/>
              </a:rPr>
              <a:t>3.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50">
                <a:latin typeface="Book Antiqua"/>
                <a:cs typeface="Book Antiqua"/>
              </a:rPr>
              <a:t>acendo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relative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ass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15">
                <a:latin typeface="Book Antiqua"/>
                <a:cs typeface="Book Antiqua"/>
              </a:rPr>
              <a:t>ciati,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14448" y="1537195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10551" y="1375639"/>
            <a:ext cx="175133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6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165" i="1"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endParaRPr baseline="61111"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02460" y="1781820"/>
            <a:ext cx="31305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28672" y="1858060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10994" y="1549633"/>
            <a:ext cx="302895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2065">
              <a:lnSpc>
                <a:spcPts val="819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algn="r" marR="5080">
              <a:lnSpc>
                <a:spcPts val="819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baseline="-16666" sz="1500" spc="382">
                <a:latin typeface="Arial"/>
                <a:cs typeface="Arial"/>
              </a:rPr>
              <a:t>(</a:t>
            </a:r>
            <a:r>
              <a:rPr dirty="0" baseline="-16666" sz="1500" spc="-240">
                <a:latin typeface="Arial"/>
                <a:cs typeface="Arial"/>
              </a:rPr>
              <a:t> </a:t>
            </a:r>
            <a:r>
              <a:rPr dirty="0" baseline="-41666" sz="1500" spc="-165" i="1">
                <a:latin typeface="Century Gothic"/>
                <a:cs typeface="Century Gothic"/>
              </a:rPr>
              <a:t>π</a:t>
            </a:r>
            <a:endParaRPr baseline="-41666" sz="1500">
              <a:latin typeface="Century Gothic"/>
              <a:cs typeface="Century Gothic"/>
            </a:endParaRPr>
          </a:p>
          <a:p>
            <a:pPr algn="r" marR="6985">
              <a:lnSpc>
                <a:spcPct val="100000"/>
              </a:lnSpc>
              <a:spcBef>
                <a:spcPts val="88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35924" y="1710374"/>
            <a:ext cx="53530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160">
              <a:lnSpc>
                <a:spcPts val="1155"/>
              </a:lnSpc>
            </a:pPr>
            <a:r>
              <a:rPr dirty="0" sz="1000" spc="310">
                <a:latin typeface="Arial"/>
                <a:cs typeface="Arial"/>
              </a:rPr>
              <a:t>\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55"/>
              </a:lnSpc>
            </a:pPr>
            <a:r>
              <a:rPr dirty="0" sz="1000" spc="-229">
                <a:latin typeface="Lucida Sans Unicode"/>
                <a:cs typeface="Lucida Sans Unicode"/>
              </a:rPr>
              <a:t>—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 </a:t>
            </a:r>
            <a:r>
              <a:rPr dirty="0" sz="1000" spc="-1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52306" y="1672426"/>
            <a:ext cx="1187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14448" y="2174379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16808" y="2174379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502460" y="2012823"/>
            <a:ext cx="2188845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165" i="1"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172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165" i="1"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172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02460" y="2186818"/>
            <a:ext cx="1597025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8465">
              <a:lnSpc>
                <a:spcPct val="100000"/>
              </a:lnSpc>
              <a:tabLst>
                <a:tab pos="1520825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6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91837" y="2642666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94365" y="264519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94365" y="272552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472787" y="2642666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7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i="1">
                <a:latin typeface="Calibri"/>
                <a:cs typeface="Calibri"/>
              </a:rPr>
              <a:t>si</a:t>
            </a:r>
            <a:r>
              <a:rPr dirty="0" spc="30" i="1">
                <a:latin typeface="Calibri"/>
                <a:cs typeface="Calibri"/>
              </a:rPr>
              <a:t>n</a:t>
            </a:r>
            <a:r>
              <a:rPr dirty="0" spc="5">
                <a:latin typeface="Tahoma"/>
                <a:cs typeface="Tahoma"/>
              </a:rPr>
              <a:t>(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 spc="70">
                <a:latin typeface="Tahoma"/>
                <a:cs typeface="Tahoma"/>
              </a:rPr>
              <a:t>+</a:t>
            </a:r>
            <a:r>
              <a:rPr dirty="0" spc="-120">
                <a:latin typeface="Tahoma"/>
                <a:cs typeface="Tahoma"/>
              </a:rPr>
              <a:t> </a:t>
            </a:r>
            <a:r>
              <a:rPr dirty="0" spc="65" i="1">
                <a:latin typeface="Arial"/>
                <a:cs typeface="Arial"/>
              </a:rPr>
              <a:t>β</a:t>
            </a:r>
            <a:r>
              <a:rPr dirty="0" spc="5">
                <a:latin typeface="Tahoma"/>
                <a:cs typeface="Tahoma"/>
              </a:rPr>
              <a:t>)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=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 spc="70">
                <a:latin typeface="Tahoma"/>
                <a:cs typeface="Tahoma"/>
              </a:rPr>
              <a:t>+</a:t>
            </a:r>
            <a:r>
              <a:rPr dirty="0" spc="-120">
                <a:latin typeface="Tahoma"/>
                <a:cs typeface="Tahoma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  <a:r>
              <a:rPr dirty="0" spc="-75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273199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38965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440457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185442"/>
            <a:ext cx="50800" cy="1216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248942"/>
            <a:ext cx="50800" cy="1153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355766"/>
            <a:ext cx="4457065" cy="1097915"/>
          </a:xfrm>
          <a:custGeom>
            <a:avLst/>
            <a:gdLst/>
            <a:ahLst/>
            <a:cxnLst/>
            <a:rect l="l" t="t" r="r" b="b"/>
            <a:pathLst>
              <a:path w="4457065" h="1097914">
                <a:moveTo>
                  <a:pt x="4456669" y="0"/>
                </a:moveTo>
                <a:lnTo>
                  <a:pt x="0" y="0"/>
                </a:lnTo>
                <a:lnTo>
                  <a:pt x="0" y="1046591"/>
                </a:lnTo>
                <a:lnTo>
                  <a:pt x="16636" y="1084105"/>
                </a:lnTo>
                <a:lnTo>
                  <a:pt x="4405868" y="1097391"/>
                </a:lnTo>
                <a:lnTo>
                  <a:pt x="4420111" y="1095346"/>
                </a:lnTo>
                <a:lnTo>
                  <a:pt x="4451232" y="1069387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236242"/>
            <a:ext cx="0" cy="1185545"/>
          </a:xfrm>
          <a:custGeom>
            <a:avLst/>
            <a:gdLst/>
            <a:ahLst/>
            <a:cxnLst/>
            <a:rect l="l" t="t" r="r" b="b"/>
            <a:pathLst>
              <a:path w="0" h="1185545">
                <a:moveTo>
                  <a:pt x="0" y="11851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2235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2108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1981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17909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1173866"/>
            <a:ext cx="3346450" cy="1002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3333B2"/>
                </a:solidFill>
                <a:latin typeface="Book Antiqua"/>
                <a:cs typeface="Book Antiqua"/>
              </a:rPr>
              <a:t>Dimostrazione</a:t>
            </a:r>
            <a:r>
              <a:rPr dirty="0" sz="1000" spc="85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Book Antiqua"/>
                <a:cs typeface="Book Antiqua"/>
              </a:rPr>
              <a:t>4.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50">
                <a:latin typeface="Book Antiqua"/>
                <a:cs typeface="Book Antiqua"/>
              </a:rPr>
              <a:t>acendo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relative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ass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15">
                <a:latin typeface="Book Antiqua"/>
                <a:cs typeface="Book Antiqua"/>
              </a:rPr>
              <a:t>ciati,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04648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6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endParaRPr baseline="44444" sz="1500">
              <a:latin typeface="Arial"/>
              <a:cs typeface="Arial"/>
            </a:endParaRPr>
          </a:p>
          <a:p>
            <a:pPr marL="163830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marL="163830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6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91837" y="232335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94365" y="232587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94365" y="240619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72787" y="232335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8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20"/>
              <a:t>duplicazione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293678"/>
            <a:ext cx="4008754" cy="828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r</a:t>
            </a:r>
            <a:r>
              <a:rPr dirty="0" sz="1000" spc="-114">
                <a:solidFill>
                  <a:srgbClr val="FF0000"/>
                </a:solidFill>
                <a:latin typeface="Book Antiqua"/>
                <a:cs typeface="Book Antiqua"/>
              </a:rPr>
              <a:t>m</a:t>
            </a:r>
            <a:r>
              <a:rPr dirty="0" sz="1000" spc="-95">
                <a:solidFill>
                  <a:srgbClr val="FF0000"/>
                </a:solidFill>
                <a:latin typeface="Book Antiqua"/>
                <a:cs typeface="Book Antiqua"/>
              </a:rPr>
              <a:t>u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duplicazione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35">
                <a:latin typeface="Book Antiqua"/>
                <a:cs typeface="Book Antiqua"/>
              </a:rPr>
              <a:t>ermettono,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volta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noti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65">
                <a:latin typeface="Book Antiqua"/>
                <a:cs typeface="Book Antiqua"/>
              </a:rPr>
              <a:t>r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sa</a:t>
            </a:r>
            <a:r>
              <a:rPr dirty="0" sz="1000" spc="-3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erne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2</a:t>
            </a:r>
            <a:r>
              <a:rPr dirty="0" sz="1000" spc="-50" i="1">
                <a:solidFill>
                  <a:srgbClr val="FF0000"/>
                </a:solidFill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77597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751840">
              <a:lnSpc>
                <a:spcPct val="100000"/>
              </a:lnSpc>
              <a:spcBef>
                <a:spcPts val="445"/>
              </a:spcBef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9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20"/>
              <a:t>duplicazione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871345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9924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3043250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783570"/>
            <a:ext cx="50800" cy="2221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847071"/>
            <a:ext cx="50800" cy="2158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953894"/>
            <a:ext cx="4457065" cy="2102485"/>
          </a:xfrm>
          <a:custGeom>
            <a:avLst/>
            <a:gdLst/>
            <a:ahLst/>
            <a:cxnLst/>
            <a:rect l="l" t="t" r="r" b="b"/>
            <a:pathLst>
              <a:path w="4457065" h="2102485">
                <a:moveTo>
                  <a:pt x="4456669" y="0"/>
                </a:moveTo>
                <a:lnTo>
                  <a:pt x="0" y="0"/>
                </a:lnTo>
                <a:lnTo>
                  <a:pt x="0" y="2051255"/>
                </a:lnTo>
                <a:lnTo>
                  <a:pt x="16636" y="2088769"/>
                </a:lnTo>
                <a:lnTo>
                  <a:pt x="4405868" y="2102055"/>
                </a:lnTo>
                <a:lnTo>
                  <a:pt x="4420111" y="2100010"/>
                </a:lnTo>
                <a:lnTo>
                  <a:pt x="4451232" y="2074052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834371"/>
            <a:ext cx="0" cy="2190115"/>
          </a:xfrm>
          <a:custGeom>
            <a:avLst/>
            <a:gdLst/>
            <a:ahLst/>
            <a:cxnLst/>
            <a:rect l="l" t="t" r="r" b="b"/>
            <a:pathLst>
              <a:path w="0" h="2190115">
                <a:moveTo>
                  <a:pt x="0" y="218982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8216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8089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7962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7772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772013"/>
            <a:ext cx="3406775" cy="204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50">
                <a:latin typeface="Book Antiqua"/>
                <a:cs typeface="Book Antiqua"/>
              </a:rPr>
              <a:t>acendo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rmule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addizione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00965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35509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algn="ctr" marL="5969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986155">
              <a:lnSpc>
                <a:spcPct val="100000"/>
              </a:lnSpc>
              <a:spcBef>
                <a:spcPts val="295"/>
              </a:spcBef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35509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algn="ctr" marL="205104">
              <a:lnSpc>
                <a:spcPct val="100000"/>
              </a:lnSpc>
              <a:spcBef>
                <a:spcPts val="44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marL="1355090">
              <a:lnSpc>
                <a:spcPct val="100000"/>
              </a:lnSpc>
              <a:spcBef>
                <a:spcPts val="42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  <a:p>
            <a:pPr marL="1355090">
              <a:lnSpc>
                <a:spcPct val="100000"/>
              </a:lnSpc>
              <a:spcBef>
                <a:spcPts val="445"/>
              </a:spcBef>
            </a:pP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91837" y="292613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94365" y="292867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94365" y="300898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72787" y="292613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10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30"/>
              <a:t>bisezione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558551"/>
            <a:ext cx="383603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r</a:t>
            </a:r>
            <a:r>
              <a:rPr dirty="0" sz="1000" spc="-114">
                <a:solidFill>
                  <a:srgbClr val="FF0000"/>
                </a:solidFill>
                <a:latin typeface="Book Antiqua"/>
                <a:cs typeface="Book Antiqua"/>
              </a:rPr>
              <a:t>m</a:t>
            </a:r>
            <a:r>
              <a:rPr dirty="0" sz="1000" spc="-95">
                <a:solidFill>
                  <a:srgbClr val="FF0000"/>
                </a:solidFill>
                <a:latin typeface="Book Antiqua"/>
                <a:cs typeface="Book Antiqua"/>
              </a:rPr>
              <a:t>u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bisezione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65">
                <a:latin typeface="Book Antiqua"/>
                <a:cs typeface="Book Antiqua"/>
              </a:rPr>
              <a:t>r</a:t>
            </a:r>
            <a:r>
              <a:rPr dirty="0" sz="1000" spc="-35">
                <a:latin typeface="Book Antiqua"/>
                <a:cs typeface="Book Antiqua"/>
              </a:rPr>
              <a:t>met</a:t>
            </a:r>
            <a:r>
              <a:rPr dirty="0" sz="1000" spc="-25">
                <a:latin typeface="Book Antiqua"/>
                <a:cs typeface="Book Antiqua"/>
              </a:rPr>
              <a:t>tono,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volta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noti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sa</a:t>
            </a:r>
            <a:r>
              <a:rPr dirty="0" sz="1000" spc="-3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erne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Century Gothic"/>
                <a:cs typeface="Century Gothic"/>
              </a:rPr>
              <a:t>α</a:t>
            </a:r>
            <a:r>
              <a:rPr dirty="0" sz="1000" spc="50" i="1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2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9092" y="1063534"/>
            <a:ext cx="5695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60">
                <a:latin typeface="Book Antiqua"/>
                <a:cs typeface="Book Antiqu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352" y="969226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4" h="0">
                <a:moveTo>
                  <a:pt x="0" y="0"/>
                </a:moveTo>
                <a:lnTo>
                  <a:pt x="51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59432" y="932880"/>
            <a:ext cx="1019175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	</a:t>
            </a:r>
            <a:r>
              <a:rPr dirty="0" baseline="50000" sz="1500" spc="1072">
                <a:latin typeface="Arial"/>
                <a:cs typeface="Arial"/>
              </a:rPr>
              <a:t> </a:t>
            </a:r>
            <a:r>
              <a:rPr dirty="0" baseline="50000" sz="1500" spc="-240">
                <a:latin typeface="Arial"/>
                <a:cs typeface="Arial"/>
              </a:rPr>
              <a:t> </a:t>
            </a:r>
            <a:r>
              <a:rPr dirty="0" sz="1000" spc="-5" u="sng">
                <a:latin typeface="Book Antiqua"/>
                <a:cs typeface="Book Antiqu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u="sng">
                <a:latin typeface="Book Antiqua"/>
                <a:cs typeface="Book Antiqu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8512" y="1152212"/>
            <a:ext cx="79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8358" y="1063816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7273" y="1499108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90344" y="1422867"/>
            <a:ext cx="5937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8615" algn="l"/>
              </a:tabLst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35">
                <a:latin typeface="Book Antiqua"/>
                <a:cs typeface="Book Antiqu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97493" y="1328559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4" h="0">
                <a:moveTo>
                  <a:pt x="0" y="0"/>
                </a:moveTo>
                <a:lnTo>
                  <a:pt x="51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94573" y="1292214"/>
            <a:ext cx="101917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	</a:t>
            </a:r>
            <a:r>
              <a:rPr dirty="0" baseline="50000" sz="1500" spc="1072">
                <a:latin typeface="Arial"/>
                <a:cs typeface="Arial"/>
              </a:rPr>
              <a:t> </a:t>
            </a:r>
            <a:r>
              <a:rPr dirty="0" baseline="50000" sz="1500" spc="-240">
                <a:latin typeface="Arial"/>
                <a:cs typeface="Arial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12682" y="1499108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 h="0">
                <a:moveTo>
                  <a:pt x="0" y="0"/>
                </a:moveTo>
                <a:lnTo>
                  <a:pt x="48834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03653" y="1511546"/>
            <a:ext cx="79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11/29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30"/>
              <a:t>bisezione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558551"/>
            <a:ext cx="383603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r</a:t>
            </a:r>
            <a:r>
              <a:rPr dirty="0" sz="1000" spc="-114">
                <a:solidFill>
                  <a:srgbClr val="FF0000"/>
                </a:solidFill>
                <a:latin typeface="Book Antiqua"/>
                <a:cs typeface="Book Antiqua"/>
              </a:rPr>
              <a:t>m</a:t>
            </a:r>
            <a:r>
              <a:rPr dirty="0" sz="1000" spc="-95">
                <a:solidFill>
                  <a:srgbClr val="FF0000"/>
                </a:solidFill>
                <a:latin typeface="Book Antiqua"/>
                <a:cs typeface="Book Antiqua"/>
              </a:rPr>
              <a:t>u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bisezione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65">
                <a:latin typeface="Book Antiqua"/>
                <a:cs typeface="Book Antiqua"/>
              </a:rPr>
              <a:t>r</a:t>
            </a:r>
            <a:r>
              <a:rPr dirty="0" sz="1000" spc="-35">
                <a:latin typeface="Book Antiqua"/>
                <a:cs typeface="Book Antiqua"/>
              </a:rPr>
              <a:t>met</a:t>
            </a:r>
            <a:r>
              <a:rPr dirty="0" sz="1000" spc="-25">
                <a:latin typeface="Book Antiqua"/>
                <a:cs typeface="Book Antiqua"/>
              </a:rPr>
              <a:t>tono,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volta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noti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sa</a:t>
            </a:r>
            <a:r>
              <a:rPr dirty="0" sz="1000" spc="-3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erne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Century Gothic"/>
                <a:cs typeface="Century Gothic"/>
              </a:rPr>
              <a:t>α</a:t>
            </a:r>
            <a:r>
              <a:rPr dirty="0" sz="1000" spc="50" i="1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2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9092" y="1063534"/>
            <a:ext cx="5695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60">
                <a:latin typeface="Book Antiqua"/>
                <a:cs typeface="Book Antiqu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352" y="969226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4" h="0">
                <a:moveTo>
                  <a:pt x="0" y="0"/>
                </a:moveTo>
                <a:lnTo>
                  <a:pt x="51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59432" y="932880"/>
            <a:ext cx="1019175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	</a:t>
            </a:r>
            <a:r>
              <a:rPr dirty="0" baseline="50000" sz="1500" spc="1072">
                <a:latin typeface="Arial"/>
                <a:cs typeface="Arial"/>
              </a:rPr>
              <a:t> </a:t>
            </a:r>
            <a:r>
              <a:rPr dirty="0" baseline="50000" sz="1500" spc="-240">
                <a:latin typeface="Arial"/>
                <a:cs typeface="Arial"/>
              </a:rPr>
              <a:t> </a:t>
            </a:r>
            <a:r>
              <a:rPr dirty="0" sz="1000" spc="-5" u="sng">
                <a:latin typeface="Book Antiqua"/>
                <a:cs typeface="Book Antiqu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u="sng">
                <a:latin typeface="Book Antiqua"/>
                <a:cs typeface="Book Antiqu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8512" y="1152212"/>
            <a:ext cx="79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8358" y="1063816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7273" y="1499108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90344" y="1422867"/>
            <a:ext cx="5937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8615" algn="l"/>
              </a:tabLst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35">
                <a:latin typeface="Book Antiqua"/>
                <a:cs typeface="Book Antiqu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97493" y="1328559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4" h="0">
                <a:moveTo>
                  <a:pt x="0" y="0"/>
                </a:moveTo>
                <a:lnTo>
                  <a:pt x="51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94573" y="1292214"/>
            <a:ext cx="101917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	</a:t>
            </a:r>
            <a:r>
              <a:rPr dirty="0" baseline="50000" sz="1500" spc="1072">
                <a:latin typeface="Arial"/>
                <a:cs typeface="Arial"/>
              </a:rPr>
              <a:t> </a:t>
            </a:r>
            <a:r>
              <a:rPr dirty="0" baseline="50000" sz="1500" spc="-240">
                <a:latin typeface="Arial"/>
                <a:cs typeface="Arial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12682" y="1499108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 h="0">
                <a:moveTo>
                  <a:pt x="0" y="0"/>
                </a:moveTo>
                <a:lnTo>
                  <a:pt x="48834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03653" y="1511546"/>
            <a:ext cx="79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792" y="1728678"/>
            <a:ext cx="39331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segno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25">
                <a:latin typeface="Book Antiqua"/>
                <a:cs typeface="Book Antiqua"/>
              </a:rPr>
              <a:t>rretto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discenderà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quadrante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app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rtiene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-55">
                <a:latin typeface="Book Antiqua"/>
                <a:cs typeface="Book Antiqua"/>
              </a:rPr>
              <a:t>condo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0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Book Antiqua"/>
                <a:cs typeface="Book Antiqua"/>
              </a:rPr>
              <a:t>(o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sz="1000" spc="35">
                <a:latin typeface="Book Antiqua"/>
                <a:cs typeface="Book Antiqua"/>
              </a:rPr>
              <a:t>),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9602" y="2165837"/>
            <a:ext cx="2026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quadrante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(semipiano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</a:t>
            </a:r>
            <a:r>
              <a:rPr dirty="0" sz="1000" spc="-95">
                <a:latin typeface="Book Antiqua"/>
                <a:cs typeface="Book Antiqua"/>
              </a:rPr>
              <a:t>u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eri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re)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40074" y="2240191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40074" y="2520683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982036" y="2164233"/>
            <a:ext cx="834390" cy="521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749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105">
                <a:latin typeface="Book Antiqua"/>
                <a:cs typeface="Book Antiqua"/>
              </a:rPr>
              <a:t> </a:t>
            </a: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>
                <a:latin typeface="Book Antiqua"/>
                <a:cs typeface="Book Antiqua"/>
              </a:rPr>
              <a:t> </a:t>
            </a:r>
            <a:r>
              <a:rPr dirty="0" baseline="-38888" sz="1500" spc="-52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27749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105">
                <a:latin typeface="Book Antiqua"/>
                <a:cs typeface="Book Antiqua"/>
              </a:rPr>
              <a:t> </a:t>
            </a: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>
                <a:latin typeface="Book Antiqua"/>
                <a:cs typeface="Book Antiqua"/>
              </a:rPr>
              <a:t> </a:t>
            </a:r>
            <a:r>
              <a:rPr dirty="0" baseline="-38888" sz="1500" spc="-52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7374" y="2078635"/>
            <a:ext cx="1066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9602" y="2446330"/>
            <a:ext cx="2101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IV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quadran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(semipiano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inferi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re)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7374" y="2359127"/>
            <a:ext cx="1066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11/29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30"/>
              <a:t>bisezione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558551"/>
            <a:ext cx="383603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r</a:t>
            </a:r>
            <a:r>
              <a:rPr dirty="0" sz="1000" spc="-114">
                <a:solidFill>
                  <a:srgbClr val="FF0000"/>
                </a:solidFill>
                <a:latin typeface="Book Antiqua"/>
                <a:cs typeface="Book Antiqua"/>
              </a:rPr>
              <a:t>m</a:t>
            </a:r>
            <a:r>
              <a:rPr dirty="0" sz="1000" spc="-95">
                <a:solidFill>
                  <a:srgbClr val="FF0000"/>
                </a:solidFill>
                <a:latin typeface="Book Antiqua"/>
                <a:cs typeface="Book Antiqua"/>
              </a:rPr>
              <a:t>u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bisezione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65">
                <a:latin typeface="Book Antiqua"/>
                <a:cs typeface="Book Antiqua"/>
              </a:rPr>
              <a:t>r</a:t>
            </a:r>
            <a:r>
              <a:rPr dirty="0" sz="1000" spc="-35">
                <a:latin typeface="Book Antiqua"/>
                <a:cs typeface="Book Antiqua"/>
              </a:rPr>
              <a:t>met</a:t>
            </a:r>
            <a:r>
              <a:rPr dirty="0" sz="1000" spc="-25">
                <a:latin typeface="Book Antiqua"/>
                <a:cs typeface="Book Antiqua"/>
              </a:rPr>
              <a:t>tono,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volta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noti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sa</a:t>
            </a:r>
            <a:r>
              <a:rPr dirty="0" sz="1000" spc="-35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erne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Century Gothic"/>
                <a:cs typeface="Century Gothic"/>
              </a:rPr>
              <a:t>α</a:t>
            </a:r>
            <a:r>
              <a:rPr dirty="0" sz="1000" spc="50" i="1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2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9092" y="1063534"/>
            <a:ext cx="5695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60">
                <a:latin typeface="Book Antiqua"/>
                <a:cs typeface="Book Antiqu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352" y="969226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4" h="0">
                <a:moveTo>
                  <a:pt x="0" y="0"/>
                </a:moveTo>
                <a:lnTo>
                  <a:pt x="51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59432" y="932880"/>
            <a:ext cx="1019175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	</a:t>
            </a:r>
            <a:r>
              <a:rPr dirty="0" baseline="50000" sz="1500" spc="1072">
                <a:latin typeface="Arial"/>
                <a:cs typeface="Arial"/>
              </a:rPr>
              <a:t> </a:t>
            </a:r>
            <a:r>
              <a:rPr dirty="0" baseline="50000" sz="1500" spc="-240">
                <a:latin typeface="Arial"/>
                <a:cs typeface="Arial"/>
              </a:rPr>
              <a:t> </a:t>
            </a:r>
            <a:r>
              <a:rPr dirty="0" sz="1000" spc="-5" u="sng">
                <a:latin typeface="Book Antiqua"/>
                <a:cs typeface="Book Antiqu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u="sng">
                <a:latin typeface="Book Antiqua"/>
                <a:cs typeface="Book Antiqu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8512" y="1152212"/>
            <a:ext cx="79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8358" y="1063816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7273" y="1499108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90344" y="1422867"/>
            <a:ext cx="5937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8615" algn="l"/>
              </a:tabLst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35">
                <a:latin typeface="Book Antiqua"/>
                <a:cs typeface="Book Antiqu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97493" y="1328559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4" h="0">
                <a:moveTo>
                  <a:pt x="0" y="0"/>
                </a:moveTo>
                <a:lnTo>
                  <a:pt x="51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94573" y="1292214"/>
            <a:ext cx="101917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	</a:t>
            </a:r>
            <a:r>
              <a:rPr dirty="0" baseline="50000" sz="1500" spc="1072">
                <a:latin typeface="Arial"/>
                <a:cs typeface="Arial"/>
              </a:rPr>
              <a:t> </a:t>
            </a:r>
            <a:r>
              <a:rPr dirty="0" baseline="50000" sz="1500" spc="-240">
                <a:latin typeface="Arial"/>
                <a:cs typeface="Arial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12682" y="1499108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 h="0">
                <a:moveTo>
                  <a:pt x="0" y="0"/>
                </a:moveTo>
                <a:lnTo>
                  <a:pt x="48834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03653" y="1511546"/>
            <a:ext cx="79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792" y="1728678"/>
            <a:ext cx="39331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segno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25">
                <a:latin typeface="Book Antiqua"/>
                <a:cs typeface="Book Antiqua"/>
              </a:rPr>
              <a:t>rretto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discenderà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quadrante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app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rtiene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se</a:t>
            </a:r>
            <a:r>
              <a:rPr dirty="0" sz="1000" spc="-55">
                <a:latin typeface="Book Antiqua"/>
                <a:cs typeface="Book Antiqua"/>
              </a:rPr>
              <a:t>condo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0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>
                <a:latin typeface="Book Antiqua"/>
                <a:cs typeface="Book Antiqua"/>
              </a:rPr>
              <a:t>(o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relativo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sz="1000" spc="35">
                <a:latin typeface="Book Antiqua"/>
                <a:cs typeface="Book Antiqua"/>
              </a:rPr>
              <a:t>),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9602" y="2165837"/>
            <a:ext cx="2026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quadrante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(semipiano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</a:t>
            </a:r>
            <a:r>
              <a:rPr dirty="0" sz="1000" spc="-95">
                <a:latin typeface="Book Antiqua"/>
                <a:cs typeface="Book Antiqua"/>
              </a:rPr>
              <a:t>u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eri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re)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40074" y="2240191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40074" y="2520683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79602" y="2726822"/>
            <a:ext cx="192341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IV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quadrante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(semipiano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destro)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52024" y="2801175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79602" y="3007314"/>
            <a:ext cx="20072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quadrante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(semipiano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sinistro)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39324" y="2920111"/>
            <a:ext cx="1066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52024" y="3081667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982036" y="2164233"/>
            <a:ext cx="846455" cy="1082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749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105">
                <a:latin typeface="Book Antiqua"/>
                <a:cs typeface="Book Antiqua"/>
              </a:rPr>
              <a:t> </a:t>
            </a: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>
                <a:latin typeface="Book Antiqua"/>
                <a:cs typeface="Book Antiqua"/>
              </a:rPr>
              <a:t> </a:t>
            </a:r>
            <a:r>
              <a:rPr dirty="0" baseline="-38888" sz="1500" spc="-52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27749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105">
                <a:latin typeface="Book Antiqua"/>
                <a:cs typeface="Book Antiqua"/>
              </a:rPr>
              <a:t> </a:t>
            </a: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>
                <a:latin typeface="Book Antiqua"/>
                <a:cs typeface="Book Antiqua"/>
              </a:rPr>
              <a:t> </a:t>
            </a:r>
            <a:r>
              <a:rPr dirty="0" baseline="-38888" sz="1500" spc="-52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105">
                <a:latin typeface="Book Antiqua"/>
                <a:cs typeface="Book Antiqua"/>
              </a:rPr>
              <a:t> </a:t>
            </a: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>
                <a:latin typeface="Book Antiqua"/>
                <a:cs typeface="Book Antiqua"/>
              </a:rPr>
              <a:t> </a:t>
            </a:r>
            <a:r>
              <a:rPr dirty="0" baseline="-38888" sz="1500" spc="-52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105">
                <a:latin typeface="Book Antiqua"/>
                <a:cs typeface="Book Antiqua"/>
              </a:rPr>
              <a:t> </a:t>
            </a: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>
                <a:latin typeface="Book Antiqua"/>
                <a:cs typeface="Book Antiqua"/>
              </a:rPr>
              <a:t> </a:t>
            </a:r>
            <a:r>
              <a:rPr dirty="0" baseline="-38888" sz="1500" spc="-52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7374" y="2078635"/>
            <a:ext cx="1066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9602" y="2446330"/>
            <a:ext cx="2101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40">
                <a:latin typeface="Book Antiqua"/>
                <a:cs typeface="Book Antiqua"/>
              </a:rPr>
              <a:t>I</a:t>
            </a: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IV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quadran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(semipiano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inferi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re)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7374" y="2359127"/>
            <a:ext cx="1066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39324" y="2639619"/>
            <a:ext cx="1066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11/29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30"/>
              <a:t>bisezione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130540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60363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654440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042772"/>
            <a:ext cx="50800" cy="1573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106272"/>
            <a:ext cx="50800" cy="1510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213096"/>
            <a:ext cx="4457065" cy="1454150"/>
          </a:xfrm>
          <a:custGeom>
            <a:avLst/>
            <a:gdLst/>
            <a:ahLst/>
            <a:cxnLst/>
            <a:rect l="l" t="t" r="r" b="b"/>
            <a:pathLst>
              <a:path w="4457065" h="1454150">
                <a:moveTo>
                  <a:pt x="4456669" y="0"/>
                </a:moveTo>
                <a:lnTo>
                  <a:pt x="0" y="0"/>
                </a:lnTo>
                <a:lnTo>
                  <a:pt x="0" y="1403243"/>
                </a:lnTo>
                <a:lnTo>
                  <a:pt x="16636" y="1440757"/>
                </a:lnTo>
                <a:lnTo>
                  <a:pt x="4405868" y="1454043"/>
                </a:lnTo>
                <a:lnTo>
                  <a:pt x="4420111" y="1451998"/>
                </a:lnTo>
                <a:lnTo>
                  <a:pt x="4451232" y="1426039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093572"/>
            <a:ext cx="0" cy="1542415"/>
          </a:xfrm>
          <a:custGeom>
            <a:avLst/>
            <a:gdLst/>
            <a:ahLst/>
            <a:cxnLst/>
            <a:rect l="l" t="t" r="r" b="b"/>
            <a:pathLst>
              <a:path w="0" h="1542414">
                <a:moveTo>
                  <a:pt x="0" y="154181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0808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0681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0554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03642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63320" y="1607426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674" y="160742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46158" y="160742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06506" y="160742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792" y="1031207"/>
            <a:ext cx="4330700" cy="741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50">
                <a:latin typeface="Book Antiqua"/>
                <a:cs typeface="Book Antiqua"/>
              </a:rPr>
              <a:t>Dalle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rmule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duplica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zione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del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coseno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58215" marR="5080" indent="-882650">
              <a:lnSpc>
                <a:spcPct val="56899"/>
              </a:lnSpc>
              <a:spcBef>
                <a:spcPts val="600"/>
              </a:spcBef>
              <a:tabLst>
                <a:tab pos="1912620" algn="l"/>
                <a:tab pos="3141345" algn="l"/>
                <a:tab pos="3901440" algn="l"/>
              </a:tabLst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232" i="1">
                <a:latin typeface="Century Gothic"/>
                <a:cs typeface="Century Gothic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232" i="1">
                <a:latin typeface="Century Gothic"/>
                <a:cs typeface="Century Gothic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172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 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232" i="1">
                <a:latin typeface="Century Gothic"/>
                <a:cs typeface="Century Gothic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27777" sz="1050" spc="-7">
                <a:latin typeface="Century Gothic"/>
                <a:cs typeface="Century Gothic"/>
              </a:rPr>
              <a:t>2</a:t>
            </a:r>
            <a:r>
              <a:rPr dirty="0" baseline="27777" sz="1050" spc="30">
                <a:latin typeface="Century Gothic"/>
                <a:cs typeface="Century Gothic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232" i="1">
                <a:latin typeface="Century Gothic"/>
                <a:cs typeface="Century Gothic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89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12/29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30"/>
              <a:t>bisezione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130540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60363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654440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042772"/>
            <a:ext cx="50800" cy="1573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106272"/>
            <a:ext cx="50800" cy="1510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213096"/>
            <a:ext cx="4457065" cy="1454150"/>
          </a:xfrm>
          <a:custGeom>
            <a:avLst/>
            <a:gdLst/>
            <a:ahLst/>
            <a:cxnLst/>
            <a:rect l="l" t="t" r="r" b="b"/>
            <a:pathLst>
              <a:path w="4457065" h="1454150">
                <a:moveTo>
                  <a:pt x="4456669" y="0"/>
                </a:moveTo>
                <a:lnTo>
                  <a:pt x="0" y="0"/>
                </a:lnTo>
                <a:lnTo>
                  <a:pt x="0" y="1403243"/>
                </a:lnTo>
                <a:lnTo>
                  <a:pt x="16636" y="1440757"/>
                </a:lnTo>
                <a:lnTo>
                  <a:pt x="4405868" y="1454043"/>
                </a:lnTo>
                <a:lnTo>
                  <a:pt x="4420111" y="1451998"/>
                </a:lnTo>
                <a:lnTo>
                  <a:pt x="4451232" y="1426039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093572"/>
            <a:ext cx="0" cy="1542415"/>
          </a:xfrm>
          <a:custGeom>
            <a:avLst/>
            <a:gdLst/>
            <a:ahLst/>
            <a:cxnLst/>
            <a:rect l="l" t="t" r="r" b="b"/>
            <a:pathLst>
              <a:path w="0" h="1542414">
                <a:moveTo>
                  <a:pt x="0" y="154181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0808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0681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0554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03642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63320" y="1607426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674" y="160742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46158" y="160742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06506" y="160742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 h="0">
                <a:moveTo>
                  <a:pt x="0" y="0"/>
                </a:moveTo>
                <a:lnTo>
                  <a:pt x="814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792" y="1031207"/>
            <a:ext cx="4330700" cy="969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50">
                <a:latin typeface="Book Antiqua"/>
                <a:cs typeface="Book Antiqua"/>
              </a:rPr>
              <a:t>Dalle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rmule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duplica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zione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del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coseno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58215" marR="5080" indent="-882650">
              <a:lnSpc>
                <a:spcPct val="56899"/>
              </a:lnSpc>
              <a:spcBef>
                <a:spcPts val="600"/>
              </a:spcBef>
              <a:tabLst>
                <a:tab pos="1912620" algn="l"/>
                <a:tab pos="3141345" algn="l"/>
                <a:tab pos="3901440" algn="l"/>
              </a:tabLst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232" i="1">
                <a:latin typeface="Century Gothic"/>
                <a:cs typeface="Century Gothic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232" i="1">
                <a:latin typeface="Century Gothic"/>
                <a:cs typeface="Century Gothic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172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 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232" i="1">
                <a:latin typeface="Century Gothic"/>
                <a:cs typeface="Century Gothic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27777" sz="1050" spc="-7">
                <a:latin typeface="Century Gothic"/>
                <a:cs typeface="Century Gothic"/>
              </a:rPr>
              <a:t>2</a:t>
            </a:r>
            <a:r>
              <a:rPr dirty="0" baseline="27777" sz="1050" spc="30">
                <a:latin typeface="Century Gothic"/>
                <a:cs typeface="Century Gothic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232" i="1">
                <a:latin typeface="Century Gothic"/>
                <a:cs typeface="Century Gothic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89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marL="1082675">
              <a:lnSpc>
                <a:spcPct val="100000"/>
              </a:lnSpc>
              <a:spcBef>
                <a:spcPts val="305"/>
              </a:spcBef>
              <a:tabLst>
                <a:tab pos="3249295" algn="l"/>
              </a:tabLst>
            </a:pPr>
            <a:r>
              <a:rPr dirty="0" sz="1000" spc="-170">
                <a:latin typeface="Lucida Sans Unicode"/>
                <a:cs typeface="Lucida Sans Unicode"/>
              </a:rPr>
              <a:t>⇓</a:t>
            </a:r>
            <a:r>
              <a:rPr dirty="0" sz="1000" spc="-170">
                <a:latin typeface="Lucida Sans Unicode"/>
                <a:cs typeface="Lucida Sans Unicode"/>
              </a:rPr>
              <a:t>	</a:t>
            </a:r>
            <a:r>
              <a:rPr dirty="0" sz="1000" spc="-170">
                <a:latin typeface="Lucida Sans Unicode"/>
                <a:cs typeface="Lucida Sans Unicode"/>
              </a:rPr>
              <a:t>⇓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3001" y="2185147"/>
            <a:ext cx="5695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</a:tabLst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60">
                <a:latin typeface="Book Antiqua"/>
                <a:cs typeface="Book Antiqu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76261" y="2097024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4" h="0">
                <a:moveTo>
                  <a:pt x="0" y="0"/>
                </a:moveTo>
                <a:lnTo>
                  <a:pt x="51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73341" y="2060678"/>
            <a:ext cx="101917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	</a:t>
            </a:r>
            <a:r>
              <a:rPr dirty="0" baseline="47222" sz="1500" spc="1072">
                <a:latin typeface="Arial"/>
                <a:cs typeface="Arial"/>
              </a:rPr>
              <a:t> </a:t>
            </a:r>
            <a:r>
              <a:rPr dirty="0" baseline="47222" sz="1500" spc="-240">
                <a:latin typeface="Arial"/>
                <a:cs typeface="Arial"/>
              </a:rPr>
              <a:t> </a:t>
            </a:r>
            <a:r>
              <a:rPr dirty="0" sz="1000" spc="-5" u="sng">
                <a:latin typeface="Book Antiqua"/>
                <a:cs typeface="Book Antiqu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u="sng">
                <a:latin typeface="Book Antiqua"/>
                <a:cs typeface="Book Antiqu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2421" y="2273826"/>
            <a:ext cx="79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2267" y="218542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65298" y="2185147"/>
            <a:ext cx="5937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7980" algn="l"/>
              </a:tabLst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35">
                <a:latin typeface="Book Antiqua"/>
                <a:cs typeface="Book Antiqu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72446" y="2097024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5" h="0">
                <a:moveTo>
                  <a:pt x="0" y="0"/>
                </a:moveTo>
                <a:lnTo>
                  <a:pt x="51870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69526" y="2060678"/>
            <a:ext cx="101917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50" i="1">
                <a:latin typeface="Century Gothic"/>
                <a:cs typeface="Century Gothic"/>
              </a:rPr>
              <a:t>	</a:t>
            </a:r>
            <a:r>
              <a:rPr dirty="0" baseline="47222" sz="1500" spc="1072">
                <a:latin typeface="Arial"/>
                <a:cs typeface="Arial"/>
              </a:rPr>
              <a:t> </a:t>
            </a:r>
            <a:r>
              <a:rPr dirty="0" baseline="47222" sz="1500" spc="-240">
                <a:latin typeface="Arial"/>
                <a:cs typeface="Arial"/>
              </a:rPr>
              <a:t> </a:t>
            </a:r>
            <a:r>
              <a:rPr dirty="0" sz="1000" spc="-5" u="sng">
                <a:latin typeface="Book Antiqua"/>
                <a:cs typeface="Book Antiqu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35" u="sng">
                <a:latin typeface="Book Antiqua"/>
                <a:cs typeface="Book Antiqua"/>
              </a:rPr>
              <a:t>cos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8607" y="2273826"/>
            <a:ext cx="7975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78452" y="218542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91837" y="2537333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94365" y="253986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94365" y="262018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72787" y="2537333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12/29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40"/>
              <a:t>p</a:t>
            </a:r>
            <a:r>
              <a:rPr dirty="0" spc="-15"/>
              <a:t>rostaferesi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894771"/>
            <a:ext cx="38709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r</a:t>
            </a:r>
            <a:r>
              <a:rPr dirty="0" sz="1000" spc="-114">
                <a:solidFill>
                  <a:srgbClr val="FF0000"/>
                </a:solidFill>
                <a:latin typeface="Book Antiqua"/>
                <a:cs typeface="Book Antiqua"/>
              </a:rPr>
              <a:t>m</a:t>
            </a:r>
            <a:r>
              <a:rPr dirty="0" sz="1000" spc="-95">
                <a:solidFill>
                  <a:srgbClr val="FF0000"/>
                </a:solidFill>
                <a:latin typeface="Book Antiqua"/>
                <a:cs typeface="Book Antiqua"/>
              </a:rPr>
              <a:t>u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125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rostafe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resi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ermettono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pass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somma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r</a:t>
            </a:r>
            <a:r>
              <a:rPr dirty="0" sz="1000" spc="-45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dotti.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1892" y="1391956"/>
            <a:ext cx="113030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14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7925" y="1282562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9943" y="1393843"/>
            <a:ext cx="193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8995" y="1282562"/>
            <a:ext cx="556895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1014" y="139223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1892" y="1746235"/>
            <a:ext cx="8039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8446" y="1748122"/>
            <a:ext cx="278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1826" y="1636828"/>
            <a:ext cx="556895" cy="704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3845" y="1748122"/>
            <a:ext cx="169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2841" y="183491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1014" y="1746517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4102" y="2100501"/>
            <a:ext cx="120205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145">
                <a:latin typeface="Tahoma"/>
                <a:cs typeface="Tahom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73845" y="2102388"/>
            <a:ext cx="193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2884" y="1991107"/>
            <a:ext cx="565150" cy="704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35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 marR="635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algn="ctr" marL="8255">
              <a:lnSpc>
                <a:spcPct val="100000"/>
              </a:lnSpc>
              <a:spcBef>
                <a:spcPts val="229"/>
              </a:spcBef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 marL="8255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14902" y="21007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4102" y="2454780"/>
            <a:ext cx="12344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54161" y="23453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6179" y="2456668"/>
            <a:ext cx="169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23348" y="245506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13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637" y="120138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62" y="0"/>
                </a:moveTo>
                <a:lnTo>
                  <a:pt x="11378" y="16191"/>
                </a:lnTo>
                <a:lnTo>
                  <a:pt x="0" y="40295"/>
                </a:lnTo>
                <a:lnTo>
                  <a:pt x="1667" y="56527"/>
                </a:lnTo>
                <a:lnTo>
                  <a:pt x="6816" y="70265"/>
                </a:lnTo>
                <a:lnTo>
                  <a:pt x="14899" y="81200"/>
                </a:lnTo>
                <a:lnTo>
                  <a:pt x="25369" y="89023"/>
                </a:lnTo>
                <a:lnTo>
                  <a:pt x="37677" y="93425"/>
                </a:lnTo>
                <a:lnTo>
                  <a:pt x="54490" y="92020"/>
                </a:lnTo>
                <a:lnTo>
                  <a:pt x="87939" y="69657"/>
                </a:lnTo>
                <a:lnTo>
                  <a:pt x="93972" y="47076"/>
                </a:lnTo>
                <a:lnTo>
                  <a:pt x="91790" y="32844"/>
                </a:lnTo>
                <a:lnTo>
                  <a:pt x="85689" y="20352"/>
                </a:lnTo>
                <a:lnTo>
                  <a:pt x="76339" y="10269"/>
                </a:lnTo>
                <a:lnTo>
                  <a:pt x="64407" y="3261"/>
                </a:lnTo>
                <a:lnTo>
                  <a:pt x="50562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156" y="1171986"/>
            <a:ext cx="14312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dirty="0" sz="700" spc="-5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dirty="0" sz="7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37" y="188445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62" y="0"/>
                </a:moveTo>
                <a:lnTo>
                  <a:pt x="11378" y="16191"/>
                </a:lnTo>
                <a:lnTo>
                  <a:pt x="0" y="40295"/>
                </a:lnTo>
                <a:lnTo>
                  <a:pt x="1667" y="56527"/>
                </a:lnTo>
                <a:lnTo>
                  <a:pt x="6816" y="70265"/>
                </a:lnTo>
                <a:lnTo>
                  <a:pt x="14899" y="81200"/>
                </a:lnTo>
                <a:lnTo>
                  <a:pt x="25369" y="89023"/>
                </a:lnTo>
                <a:lnTo>
                  <a:pt x="37677" y="93425"/>
                </a:lnTo>
                <a:lnTo>
                  <a:pt x="54490" y="92020"/>
                </a:lnTo>
                <a:lnTo>
                  <a:pt x="87939" y="69657"/>
                </a:lnTo>
                <a:lnTo>
                  <a:pt x="93972" y="47076"/>
                </a:lnTo>
                <a:lnTo>
                  <a:pt x="91790" y="32844"/>
                </a:lnTo>
                <a:lnTo>
                  <a:pt x="85689" y="20352"/>
                </a:lnTo>
                <a:lnTo>
                  <a:pt x="76339" y="10269"/>
                </a:lnTo>
                <a:lnTo>
                  <a:pt x="64407" y="3261"/>
                </a:lnTo>
                <a:lnTo>
                  <a:pt x="50562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156" y="1855056"/>
            <a:ext cx="194246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dirty="0" sz="700" spc="-5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dirty="0" sz="7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Risoluzione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de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rettangoli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</a:t>
            </a:fld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40"/>
              <a:t>p</a:t>
            </a:r>
            <a:r>
              <a:rPr dirty="0" spc="-15"/>
              <a:t>rostaferesi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933563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89911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949918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845787"/>
            <a:ext cx="50800" cy="2066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909288"/>
            <a:ext cx="50800" cy="2002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016111"/>
            <a:ext cx="4457065" cy="1946910"/>
          </a:xfrm>
          <a:custGeom>
            <a:avLst/>
            <a:gdLst/>
            <a:ahLst/>
            <a:cxnLst/>
            <a:rect l="l" t="t" r="r" b="b"/>
            <a:pathLst>
              <a:path w="4457065" h="1946910">
                <a:moveTo>
                  <a:pt x="4456669" y="0"/>
                </a:moveTo>
                <a:lnTo>
                  <a:pt x="0" y="0"/>
                </a:lnTo>
                <a:lnTo>
                  <a:pt x="0" y="1895706"/>
                </a:lnTo>
                <a:lnTo>
                  <a:pt x="16636" y="1933220"/>
                </a:lnTo>
                <a:lnTo>
                  <a:pt x="4405868" y="1946506"/>
                </a:lnTo>
                <a:lnTo>
                  <a:pt x="4420111" y="1944461"/>
                </a:lnTo>
                <a:lnTo>
                  <a:pt x="4451232" y="1918502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896588"/>
            <a:ext cx="0" cy="2034539"/>
          </a:xfrm>
          <a:custGeom>
            <a:avLst/>
            <a:gdLst/>
            <a:ahLst/>
            <a:cxnLst/>
            <a:rect l="l" t="t" r="r" b="b"/>
            <a:pathLst>
              <a:path w="0" h="2034539">
                <a:moveTo>
                  <a:pt x="0" y="20342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8838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871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858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8394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834230"/>
            <a:ext cx="3306445" cy="34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3333B2"/>
                </a:solidFill>
                <a:latin typeface="Book Antiqua"/>
                <a:cs typeface="Book Antiqua"/>
              </a:rPr>
              <a:t>Dimostrazioni</a:t>
            </a:r>
            <a:r>
              <a:rPr dirty="0" sz="1000" spc="85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>
                <a:solidFill>
                  <a:srgbClr val="3333B2"/>
                </a:solidFill>
                <a:latin typeface="Book Antiqua"/>
                <a:cs typeface="Book Antiqua"/>
              </a:rPr>
              <a:t>1-2.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50">
                <a:latin typeface="Book Antiqua"/>
                <a:cs typeface="Book Antiqua"/>
              </a:rPr>
              <a:t>Dalle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rmule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somma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sottrazione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hanno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uguaglianz</a:t>
            </a:r>
            <a:r>
              <a:rPr dirty="0" sz="1000" spc="-40">
                <a:latin typeface="Book Antiqua"/>
                <a:cs typeface="Book Antiqua"/>
              </a:rPr>
              <a:t>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8119" y="1372156"/>
            <a:ext cx="57086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4463" y="1262762"/>
            <a:ext cx="105600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607060" algn="l"/>
              </a:tabLst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i="1">
                <a:latin typeface="Century Gothic"/>
                <a:cs typeface="Century Gothic"/>
              </a:rPr>
              <a:t>	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  <a:tabLst>
                <a:tab pos="499109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0375" y="1372156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9817" y="1726435"/>
            <a:ext cx="28892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14463" y="1617029"/>
            <a:ext cx="1056005" cy="704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 marR="491490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619760" algn="l"/>
              </a:tabLst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i="1">
                <a:latin typeface="Century Gothic"/>
                <a:cs typeface="Century Gothic"/>
              </a:rPr>
              <a:t>	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r" marR="238760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6481" y="1728322"/>
            <a:ext cx="193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55533" y="1617029"/>
            <a:ext cx="55689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9365" y="181511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14574" y="1726435"/>
            <a:ext cx="32004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0144" y="1617029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82162" y="1728322"/>
            <a:ext cx="169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47313" y="1617029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99331" y="172671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1281" y="2080702"/>
            <a:ext cx="56769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48308" y="216938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80375" y="211936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8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9817" y="2434981"/>
            <a:ext cx="28892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4463" y="23255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66481" y="2436868"/>
            <a:ext cx="193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55533" y="23255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14574" y="2436868"/>
            <a:ext cx="320040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9">
                <a:latin typeface="Lucida Sans Unicode"/>
                <a:cs typeface="Lucida Sans Unicode"/>
              </a:rPr>
              <a:t>—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30144" y="23255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82162" y="2436868"/>
            <a:ext cx="169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47313" y="23255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99331" y="243526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792" y="2787604"/>
            <a:ext cx="35966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Book Antiqua"/>
                <a:cs typeface="Book Antiqua"/>
              </a:rPr>
              <a:t>che,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sommate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sottratte,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rosteferesi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seno.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14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40"/>
              <a:t>p</a:t>
            </a:r>
            <a:r>
              <a:rPr dirty="0" spc="-15"/>
              <a:t>rostaferesi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933563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89911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949918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845787"/>
            <a:ext cx="50800" cy="2066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909288"/>
            <a:ext cx="50800" cy="2002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016111"/>
            <a:ext cx="4457065" cy="1946910"/>
          </a:xfrm>
          <a:custGeom>
            <a:avLst/>
            <a:gdLst/>
            <a:ahLst/>
            <a:cxnLst/>
            <a:rect l="l" t="t" r="r" b="b"/>
            <a:pathLst>
              <a:path w="4457065" h="1946910">
                <a:moveTo>
                  <a:pt x="4456669" y="0"/>
                </a:moveTo>
                <a:lnTo>
                  <a:pt x="0" y="0"/>
                </a:lnTo>
                <a:lnTo>
                  <a:pt x="0" y="1895706"/>
                </a:lnTo>
                <a:lnTo>
                  <a:pt x="16636" y="1933220"/>
                </a:lnTo>
                <a:lnTo>
                  <a:pt x="4405868" y="1946506"/>
                </a:lnTo>
                <a:lnTo>
                  <a:pt x="4420111" y="1944461"/>
                </a:lnTo>
                <a:lnTo>
                  <a:pt x="4451232" y="1918502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896588"/>
            <a:ext cx="0" cy="2034539"/>
          </a:xfrm>
          <a:custGeom>
            <a:avLst/>
            <a:gdLst/>
            <a:ahLst/>
            <a:cxnLst/>
            <a:rect l="l" t="t" r="r" b="b"/>
            <a:pathLst>
              <a:path w="0" h="2034539">
                <a:moveTo>
                  <a:pt x="0" y="20342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8838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871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858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8394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834230"/>
            <a:ext cx="3306445" cy="34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3333B2"/>
                </a:solidFill>
                <a:latin typeface="Book Antiqua"/>
                <a:cs typeface="Book Antiqua"/>
              </a:rPr>
              <a:t>Dimostrazioni</a:t>
            </a:r>
            <a:r>
              <a:rPr dirty="0" sz="1000" spc="85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>
                <a:solidFill>
                  <a:srgbClr val="3333B2"/>
                </a:solidFill>
                <a:latin typeface="Book Antiqua"/>
                <a:cs typeface="Book Antiqua"/>
              </a:rPr>
              <a:t>3-4.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50">
                <a:latin typeface="Book Antiqua"/>
                <a:cs typeface="Book Antiqua"/>
              </a:rPr>
              <a:t>Dalle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rmule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somma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sottrazione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hanno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uguaglianz</a:t>
            </a:r>
            <a:r>
              <a:rPr dirty="0" sz="1000" spc="-40">
                <a:latin typeface="Book Antiqua"/>
                <a:cs typeface="Book Antiqua"/>
              </a:rPr>
              <a:t>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168" y="1372156"/>
            <a:ext cx="61849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0302" y="1262762"/>
            <a:ext cx="105600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607060" algn="l"/>
              </a:tabLst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i="1">
                <a:latin typeface="Century Gothic"/>
                <a:cs typeface="Century Gothic"/>
              </a:rPr>
              <a:t>	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  <a:tabLst>
                <a:tab pos="499109" algn="l"/>
              </a:tabLst>
            </a:pP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16214" y="1372156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768" y="1726435"/>
            <a:ext cx="31305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0302" y="1617029"/>
            <a:ext cx="1056005" cy="704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 marR="491490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619760" algn="l"/>
              </a:tabLst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i="1">
                <a:latin typeface="Century Gothic"/>
                <a:cs typeface="Century Gothic"/>
              </a:rPr>
              <a:t>	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r" marR="238760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2320" y="1728322"/>
            <a:ext cx="193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1372" y="1617029"/>
            <a:ext cx="55689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25217" y="181511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50414" y="1728322"/>
            <a:ext cx="295910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9">
                <a:latin typeface="Lucida Sans Unicode"/>
                <a:cs typeface="Lucida Sans Unicode"/>
              </a:rPr>
              <a:t>—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42095" y="1617029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94113" y="1728322"/>
            <a:ext cx="169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59264" y="1617029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11282" y="172671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9330" y="2080702"/>
            <a:ext cx="61531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84147" y="216938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16214" y="211936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8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1768" y="2434981"/>
            <a:ext cx="31305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0302" y="23255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02320" y="2436868"/>
            <a:ext cx="193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91372" y="23255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50414" y="2434981"/>
            <a:ext cx="29591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42095" y="23255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94113" y="2436868"/>
            <a:ext cx="1695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59264" y="2325587"/>
            <a:ext cx="55689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41666" sz="1500" spc="675">
                <a:latin typeface="Arial"/>
                <a:cs typeface="Arial"/>
              </a:rPr>
              <a:t> </a:t>
            </a:r>
            <a:r>
              <a:rPr dirty="0" baseline="41666" sz="1500" spc="-240">
                <a:latin typeface="Arial"/>
                <a:cs typeface="Arial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18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0" i="1" u="sng">
                <a:latin typeface="Century Gothic"/>
                <a:cs typeface="Century Gothic"/>
              </a:rPr>
              <a:t>β</a:t>
            </a:r>
            <a:r>
              <a:rPr dirty="0" sz="1000" spc="-105" i="1">
                <a:latin typeface="Century Gothic"/>
                <a:cs typeface="Century Gothic"/>
              </a:rPr>
              <a:t> </a:t>
            </a:r>
            <a:r>
              <a:rPr dirty="0" baseline="41666" sz="1500" spc="675">
                <a:latin typeface="Arial"/>
                <a:cs typeface="Arial"/>
              </a:rPr>
              <a:t> </a:t>
            </a:r>
            <a:endParaRPr baseline="41666"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11282" y="243526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792" y="2787604"/>
            <a:ext cx="37160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Book Antiqua"/>
                <a:cs typeface="Book Antiqua"/>
              </a:rPr>
              <a:t>che,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sommate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sottratte,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dann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rosteferesi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coseno.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91837" y="2808211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94365" y="281073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94365" y="289106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472787" y="2808211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15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80"/>
              <a:t>W</a:t>
            </a:r>
            <a:r>
              <a:rPr dirty="0" spc="-10"/>
              <a:t>erner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033417"/>
            <a:ext cx="434848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0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senso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op</a:t>
            </a:r>
            <a:r>
              <a:rPr dirty="0" sz="1000" spc="-55">
                <a:latin typeface="Book Antiqua"/>
                <a:cs typeface="Book Antiqua"/>
              </a:rPr>
              <a:t>p</a:t>
            </a:r>
            <a:r>
              <a:rPr dirty="0" sz="1000" spc="-30">
                <a:latin typeface="Book Antiqua"/>
                <a:cs typeface="Book Antiqua"/>
              </a:rPr>
              <a:t>osto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rostaferesi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direttamente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queste,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hanno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f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70">
                <a:solidFill>
                  <a:srgbClr val="FF0000"/>
                </a:solidFill>
                <a:latin typeface="Book Antiqua"/>
                <a:cs typeface="Book Antiqua"/>
              </a:rPr>
              <a:t>rmule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Book Antiqua"/>
                <a:cs typeface="Book Antiqua"/>
              </a:rPr>
              <a:t>di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90">
                <a:solidFill>
                  <a:srgbClr val="FF0000"/>
                </a:solidFill>
                <a:latin typeface="Book Antiqua"/>
                <a:cs typeface="Book Antiqua"/>
              </a:rPr>
              <a:t>W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erner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ch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ermettono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pass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r</a:t>
            </a:r>
            <a:r>
              <a:rPr dirty="0" sz="1000" spc="-45">
                <a:latin typeface="Book Antiqua"/>
                <a:cs typeface="Book Antiqua"/>
              </a:rPr>
              <a:t>o</a:t>
            </a:r>
            <a:r>
              <a:rPr dirty="0" sz="1000" spc="-30">
                <a:latin typeface="Book Antiqua"/>
                <a:cs typeface="Book Antiqua"/>
              </a:rPr>
              <a:t>dotto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somme.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7070" y="174402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29957" y="1634301"/>
            <a:ext cx="239585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 spc="-195">
                <a:latin typeface="Book Antiqua"/>
                <a:cs typeface="Book Antiqua"/>
              </a:rPr>
              <a:t> </a:t>
            </a:r>
            <a:r>
              <a:rPr dirty="0" baseline="44444" sz="1500" spc="120">
                <a:latin typeface="Arial"/>
                <a:cs typeface="Arial"/>
              </a:rPr>
              <a:t>(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44444" sz="1500" spc="-217">
                <a:latin typeface="Arial"/>
                <a:cs typeface="Arial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4370" y="158407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50008" y="205025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82166" y="1890298"/>
            <a:ext cx="243649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7410" algn="l"/>
              </a:tabLst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36111" sz="1500" spc="-7">
                <a:latin typeface="Book Antiqua"/>
                <a:cs typeface="Book Antiqua"/>
              </a:rPr>
              <a:t>1</a:t>
            </a:r>
            <a:r>
              <a:rPr dirty="0" baseline="36111" sz="1500" spc="-195">
                <a:latin typeface="Book Antiqua"/>
                <a:cs typeface="Book Antiqua"/>
              </a:rPr>
              <a:t> </a:t>
            </a:r>
            <a:r>
              <a:rPr dirty="0" baseline="44444" sz="1500" spc="120">
                <a:latin typeface="Arial"/>
                <a:cs typeface="Arial"/>
              </a:rPr>
              <a:t>(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44444" sz="1500" spc="-217">
                <a:latin typeface="Arial"/>
                <a:cs typeface="Arial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7308" y="206268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50008" y="235647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06068" y="2196521"/>
            <a:ext cx="236537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3280" algn="l"/>
              </a:tabLst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5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36111" sz="1500" spc="-7">
                <a:latin typeface="Book Antiqua"/>
                <a:cs typeface="Book Antiqua"/>
              </a:rPr>
              <a:t>1</a:t>
            </a:r>
            <a:r>
              <a:rPr dirty="0" baseline="36111" sz="1500" spc="-195">
                <a:latin typeface="Book Antiqua"/>
                <a:cs typeface="Book Antiqua"/>
              </a:rPr>
              <a:t> </a:t>
            </a:r>
            <a:r>
              <a:rPr dirty="0" baseline="44444" sz="1500" spc="120">
                <a:latin typeface="Arial"/>
                <a:cs typeface="Arial"/>
              </a:rPr>
              <a:t>(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44444" sz="1500" spc="-217">
                <a:latin typeface="Arial"/>
                <a:cs typeface="Arial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7308" y="236891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16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033099"/>
            <a:ext cx="2186305" cy="151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0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risoluzione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dei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triangoli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Book Antiqua"/>
                <a:cs typeface="Book Antiqua"/>
              </a:rPr>
              <a:t>rettangoli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indicano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tecniche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ermettono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calcol</a:t>
            </a:r>
            <a:r>
              <a:rPr dirty="0" sz="1000" spc="-6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misura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Book Antiqua"/>
                <a:cs typeface="Book Antiqua"/>
              </a:rPr>
              <a:t>lato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angolo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rettangolo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35">
                <a:latin typeface="Book Antiqua"/>
                <a:cs typeface="Book Antiqua"/>
              </a:rPr>
              <a:t>rtire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altre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inf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rmazioni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note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sul</a:t>
            </a:r>
            <a:r>
              <a:rPr dirty="0" sz="1000" spc="-4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stess</a:t>
            </a:r>
            <a:r>
              <a:rPr dirty="0" sz="1000" spc="-15">
                <a:latin typeface="Book Antiqua"/>
                <a:cs typeface="Book Antiqua"/>
              </a:rPr>
              <a:t>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misura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almeno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lato.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que</a:t>
            </a:r>
            <a:r>
              <a:rPr dirty="0" sz="1000" spc="-20">
                <a:latin typeface="Book Antiqua"/>
                <a:cs typeface="Book Antiqua"/>
              </a:rPr>
              <a:t>ste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può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esempio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sa</a:t>
            </a:r>
            <a:r>
              <a:rPr dirty="0" sz="1000" spc="-35">
                <a:latin typeface="Book Antiqua"/>
                <a:cs typeface="Book Antiqua"/>
              </a:rPr>
              <a:t>p</a:t>
            </a:r>
            <a:r>
              <a:rPr dirty="0" sz="1000" spc="-45">
                <a:latin typeface="Book Antiqua"/>
                <a:cs typeface="Book Antiqua"/>
              </a:rPr>
              <a:t>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misura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lato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conoscendendo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uno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60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ed </a:t>
            </a:r>
            <a:r>
              <a:rPr dirty="0" sz="1000" spc="-70">
                <a:latin typeface="Book Antiqua"/>
                <a:cs typeface="Book Antiqua"/>
              </a:rPr>
              <a:t>uno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159" y="1070407"/>
            <a:ext cx="2177242" cy="143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17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257794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17662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1817014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1170038"/>
            <a:ext cx="50800" cy="608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1233539"/>
            <a:ext cx="50800" cy="545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340362"/>
            <a:ext cx="2715260" cy="489584"/>
          </a:xfrm>
          <a:custGeom>
            <a:avLst/>
            <a:gdLst/>
            <a:ahLst/>
            <a:cxnLst/>
            <a:rect l="l" t="t" r="r" b="b"/>
            <a:pathLst>
              <a:path w="2715260" h="489585">
                <a:moveTo>
                  <a:pt x="2714668" y="0"/>
                </a:moveTo>
                <a:lnTo>
                  <a:pt x="0" y="0"/>
                </a:lnTo>
                <a:lnTo>
                  <a:pt x="0" y="438551"/>
                </a:lnTo>
                <a:lnTo>
                  <a:pt x="16636" y="476065"/>
                </a:lnTo>
                <a:lnTo>
                  <a:pt x="2663867" y="489352"/>
                </a:lnTo>
                <a:lnTo>
                  <a:pt x="2678110" y="487307"/>
                </a:lnTo>
                <a:lnTo>
                  <a:pt x="2709231" y="461348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1220839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4">
                <a:moveTo>
                  <a:pt x="0" y="57712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12081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11954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11827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11636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158461"/>
            <a:ext cx="2590165" cy="138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  <a:p>
            <a:pPr algn="just"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55" i="1">
                <a:latin typeface="Book Antiqua"/>
                <a:cs typeface="Book Antiqua"/>
              </a:rPr>
              <a:t>In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un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triangolo</a:t>
            </a:r>
            <a:r>
              <a:rPr dirty="0" sz="1000" spc="85" i="1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Book Antiqua"/>
                <a:cs typeface="Book Antiqua"/>
              </a:rPr>
              <a:t>rettangolo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misura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di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un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35" i="1">
                <a:solidFill>
                  <a:srgbClr val="FF0000"/>
                </a:solidFill>
                <a:latin typeface="Book Antiqua"/>
                <a:cs typeface="Book Antiqua"/>
              </a:rPr>
              <a:t>cateto</a:t>
            </a:r>
            <a:r>
              <a:rPr dirty="0" sz="1000" spc="2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 i="1">
                <a:latin typeface="Book Antiqua"/>
                <a:cs typeface="Book Antiqua"/>
              </a:rPr>
              <a:t>è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Book Antiqua"/>
                <a:cs typeface="Book Antiqua"/>
              </a:rPr>
              <a:t>uguale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al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p</a:t>
            </a:r>
            <a:r>
              <a:rPr dirty="0" sz="1000" i="1">
                <a:latin typeface="Book Antiqua"/>
                <a:cs typeface="Book Antiqua"/>
              </a:rPr>
              <a:t>r</a:t>
            </a:r>
            <a:r>
              <a:rPr dirty="0" sz="1000" spc="25" i="1">
                <a:latin typeface="Book Antiqua"/>
                <a:cs typeface="Book Antiqua"/>
              </a:rPr>
              <a:t>o</a:t>
            </a:r>
            <a:r>
              <a:rPr dirty="0" sz="1000" spc="30" i="1">
                <a:latin typeface="Book Antiqua"/>
                <a:cs typeface="Book Antiqua"/>
              </a:rPr>
              <a:t>dotto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tra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misura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dell’</a:t>
            </a:r>
            <a:r>
              <a:rPr dirty="0" sz="1000" spc="-15" i="1">
                <a:solidFill>
                  <a:srgbClr val="FF0000"/>
                </a:solidFill>
                <a:latin typeface="Book Antiqua"/>
                <a:cs typeface="Book Antiqua"/>
              </a:rPr>
              <a:t>i</a:t>
            </a:r>
            <a:r>
              <a:rPr dirty="0" sz="1000" spc="5" i="1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5" i="1">
                <a:solidFill>
                  <a:srgbClr val="FF0000"/>
                </a:solidFill>
                <a:latin typeface="Book Antiqua"/>
                <a:cs typeface="Book Antiqua"/>
              </a:rPr>
              <a:t>otenusa</a:t>
            </a:r>
            <a:r>
              <a:rPr dirty="0" sz="1000" spc="5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 i="1">
                <a:latin typeface="Book Antiqua"/>
                <a:cs typeface="Book Antiqua"/>
              </a:rPr>
              <a:t>e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il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10" i="1">
                <a:solidFill>
                  <a:srgbClr val="FF0000"/>
                </a:solidFill>
                <a:latin typeface="Book Antiqua"/>
                <a:cs typeface="Book Antiqua"/>
              </a:rPr>
              <a:t>seno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i="1">
                <a:solidFill>
                  <a:srgbClr val="FF0000"/>
                </a:solidFill>
                <a:latin typeface="Book Antiqua"/>
                <a:cs typeface="Book Antiqua"/>
              </a:rPr>
              <a:t>dell’angolo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20" i="1">
                <a:solidFill>
                  <a:srgbClr val="FF0000"/>
                </a:solidFill>
                <a:latin typeface="Book Antiqua"/>
                <a:cs typeface="Book Antiqua"/>
              </a:rPr>
              <a:t>op</a:t>
            </a:r>
            <a:r>
              <a:rPr dirty="0" sz="1000" spc="50" i="1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25" i="1">
                <a:solidFill>
                  <a:srgbClr val="FF0000"/>
                </a:solidFill>
                <a:latin typeface="Book Antiqua"/>
                <a:cs typeface="Book Antiqua"/>
              </a:rPr>
              <a:t>ost</a:t>
            </a:r>
            <a:r>
              <a:rPr dirty="0" sz="1000" spc="25" i="1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25" i="1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spc="-75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826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45085">
              <a:lnSpc>
                <a:spcPct val="100000"/>
              </a:lnSpc>
              <a:spcBef>
                <a:spcPts val="295"/>
              </a:spcBef>
            </a:pP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216759"/>
            <a:ext cx="1741794" cy="114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18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842567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0925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143326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754791"/>
            <a:ext cx="50800" cy="2350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818292"/>
            <a:ext cx="50800" cy="2286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925116"/>
            <a:ext cx="2715260" cy="2231390"/>
          </a:xfrm>
          <a:custGeom>
            <a:avLst/>
            <a:gdLst/>
            <a:ahLst/>
            <a:cxnLst/>
            <a:rect l="l" t="t" r="r" b="b"/>
            <a:pathLst>
              <a:path w="2715260" h="2231390">
                <a:moveTo>
                  <a:pt x="2714668" y="0"/>
                </a:moveTo>
                <a:lnTo>
                  <a:pt x="0" y="0"/>
                </a:lnTo>
                <a:lnTo>
                  <a:pt x="0" y="2180110"/>
                </a:lnTo>
                <a:lnTo>
                  <a:pt x="16636" y="2217624"/>
                </a:lnTo>
                <a:lnTo>
                  <a:pt x="2663867" y="2230910"/>
                </a:lnTo>
                <a:lnTo>
                  <a:pt x="2678110" y="2228865"/>
                </a:lnTo>
                <a:lnTo>
                  <a:pt x="2709231" y="2202906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805592"/>
            <a:ext cx="0" cy="2319020"/>
          </a:xfrm>
          <a:custGeom>
            <a:avLst/>
            <a:gdLst/>
            <a:ahLst/>
            <a:cxnLst/>
            <a:rect l="l" t="t" r="r" b="b"/>
            <a:pathLst>
              <a:path w="0" h="2319020">
                <a:moveTo>
                  <a:pt x="0" y="23186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7928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7801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67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7484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743247"/>
            <a:ext cx="2530475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onga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disegni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45">
                <a:latin typeface="Book Antiqua"/>
                <a:cs typeface="Book Antiqua"/>
              </a:rPr>
              <a:t> 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288591"/>
            <a:ext cx="1741778" cy="1213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19/29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842567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09252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143326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754791"/>
            <a:ext cx="50800" cy="2350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818292"/>
            <a:ext cx="50800" cy="2286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925116"/>
            <a:ext cx="2715260" cy="2231390"/>
          </a:xfrm>
          <a:custGeom>
            <a:avLst/>
            <a:gdLst/>
            <a:ahLst/>
            <a:cxnLst/>
            <a:rect l="l" t="t" r="r" b="b"/>
            <a:pathLst>
              <a:path w="2715260" h="2231390">
                <a:moveTo>
                  <a:pt x="2714668" y="0"/>
                </a:moveTo>
                <a:lnTo>
                  <a:pt x="0" y="0"/>
                </a:lnTo>
                <a:lnTo>
                  <a:pt x="0" y="2180110"/>
                </a:lnTo>
                <a:lnTo>
                  <a:pt x="16636" y="2217624"/>
                </a:lnTo>
                <a:lnTo>
                  <a:pt x="2663867" y="2230910"/>
                </a:lnTo>
                <a:lnTo>
                  <a:pt x="2678110" y="2228865"/>
                </a:lnTo>
                <a:lnTo>
                  <a:pt x="2709231" y="2202906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805592"/>
            <a:ext cx="0" cy="2319020"/>
          </a:xfrm>
          <a:custGeom>
            <a:avLst/>
            <a:gdLst/>
            <a:ahLst/>
            <a:cxnLst/>
            <a:rect l="l" t="t" r="r" b="b"/>
            <a:pathLst>
              <a:path w="0" h="2319020">
                <a:moveTo>
                  <a:pt x="0" y="23186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7928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7801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6749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74844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743247"/>
            <a:ext cx="2639060" cy="1123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11303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onga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disegni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45">
                <a:latin typeface="Book Antiqua"/>
                <a:cs typeface="Book Antiqua"/>
              </a:rPr>
              <a:t> 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70">
                <a:latin typeface="Book Antiqua"/>
                <a:cs typeface="Book Antiqua"/>
              </a:rPr>
              <a:t>All</a:t>
            </a:r>
            <a:r>
              <a:rPr dirty="0" sz="1000" spc="-114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ess</a:t>
            </a:r>
            <a:r>
              <a:rPr dirty="0" sz="1000" spc="-70">
                <a:latin typeface="Book Antiqua"/>
                <a:cs typeface="Book Antiqua"/>
              </a:rPr>
              <a:t>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ABC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10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baseline="27777" sz="1050" spc="67" b="0" i="1">
                <a:latin typeface="Calibri Light"/>
                <a:cs typeface="Calibri Light"/>
              </a:rPr>
              <a:t>t</a:t>
            </a:r>
            <a:r>
              <a:rPr dirty="0" sz="1000" spc="70" i="1">
                <a:latin typeface="Arial"/>
                <a:cs typeface="Arial"/>
              </a:rPr>
              <a:t>B</a:t>
            </a:r>
            <a:r>
              <a:rPr dirty="0" baseline="27777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1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simili,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endParaRPr sz="1000">
              <a:latin typeface="Book Antiqua"/>
              <a:cs typeface="Book Antiqua"/>
            </a:endParaRPr>
          </a:p>
          <a:p>
            <a:pPr marL="12700" marR="6350">
              <a:lnSpc>
                <a:spcPct val="100000"/>
              </a:lnSpc>
              <a:spcBef>
                <a:spcPts val="145"/>
              </a:spcBef>
            </a:pP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l’a</a:t>
            </a:r>
            <a:r>
              <a:rPr dirty="0" sz="1000" spc="-65">
                <a:latin typeface="Book Antiqua"/>
                <a:cs typeface="Book Antiqua"/>
              </a:rPr>
              <a:t>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5" i="1">
                <a:latin typeface="Arial"/>
                <a:cs typeface="Arial"/>
              </a:rPr>
              <a:t>A</a:t>
            </a:r>
            <a:r>
              <a:rPr dirty="0" baseline="13888" sz="1500" spc="-1537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CB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comune,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53045" y="2066772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h="0">
                <a:moveTo>
                  <a:pt x="0" y="0"/>
                </a:moveTo>
                <a:lnTo>
                  <a:pt x="25019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2052" y="1904934"/>
            <a:ext cx="490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7195" algn="l"/>
              </a:tabLst>
            </a:pP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c</a:t>
            </a: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8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0345" y="2089782"/>
            <a:ext cx="2692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15" i="1">
                <a:solidFill>
                  <a:srgbClr val="EC1B24"/>
                </a:solidFill>
                <a:latin typeface="Arial"/>
                <a:cs typeface="Arial"/>
              </a:rPr>
              <a:t>A</a:t>
            </a:r>
            <a:r>
              <a:rPr dirty="0" sz="700" spc="45" b="0" i="1">
                <a:solidFill>
                  <a:srgbClr val="EC1B24"/>
                </a:solidFill>
                <a:latin typeface="Calibri Light"/>
                <a:cs typeface="Calibri Light"/>
              </a:rPr>
              <a:t>t</a:t>
            </a:r>
            <a:r>
              <a:rPr dirty="0" baseline="-16666" sz="1500" spc="104" i="1">
                <a:solidFill>
                  <a:srgbClr val="EC1B24"/>
                </a:solidFill>
                <a:latin typeface="Arial"/>
                <a:cs typeface="Arial"/>
              </a:rPr>
              <a:t>B</a:t>
            </a:r>
            <a:r>
              <a:rPr dirty="0" sz="700" spc="-5" b="0" i="1">
                <a:solidFill>
                  <a:srgbClr val="EC1B24"/>
                </a:solidFill>
                <a:latin typeface="Calibri Light"/>
                <a:cs typeface="Calibri Light"/>
              </a:rPr>
              <a:t>t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67154" y="2066772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 h="0">
                <a:moveTo>
                  <a:pt x="0" y="0"/>
                </a:moveTo>
                <a:lnTo>
                  <a:pt x="2263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40345" y="1983897"/>
            <a:ext cx="71628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0830" algn="l"/>
                <a:tab pos="66802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4454" y="2089782"/>
            <a:ext cx="2368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0" i="1">
                <a:latin typeface="Arial"/>
                <a:cs typeface="Arial"/>
              </a:rPr>
              <a:t>B</a:t>
            </a:r>
            <a:r>
              <a:rPr dirty="0" baseline="23809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65555" y="2358466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6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0" y="2196628"/>
            <a:ext cx="4032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8930" algn="l"/>
              </a:tabLst>
            </a:pP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c</a:t>
            </a: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8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67154" y="235846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052855" y="2369299"/>
            <a:ext cx="4902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4020" algn="l"/>
              </a:tabLst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45" i="1">
                <a:solidFill>
                  <a:srgbClr val="EC1B24"/>
                </a:solidFill>
                <a:latin typeface="Century Gothic"/>
                <a:cs typeface="Century Gothic"/>
              </a:rPr>
              <a:t>γ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40866" y="2282226"/>
            <a:ext cx="25272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 </a:t>
            </a:r>
            <a:r>
              <a:rPr dirty="0" sz="1000" spc="110">
                <a:latin typeface="Tahoma"/>
                <a:cs typeface="Tahoma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627" y="2626035"/>
            <a:ext cx="162813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endParaRPr sz="1000">
              <a:latin typeface="Book Antiqua"/>
              <a:cs typeface="Book Antiqua"/>
            </a:endParaRPr>
          </a:p>
          <a:p>
            <a:pPr marL="1022985">
              <a:lnSpc>
                <a:spcPts val="1200"/>
              </a:lnSpc>
            </a:pP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07691" y="3026219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10218" y="302874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10218" y="310907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688653" y="3026219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81693" y="1288591"/>
            <a:ext cx="1741778" cy="1213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19/29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257794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17662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1817014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1170038"/>
            <a:ext cx="50800" cy="608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1233539"/>
            <a:ext cx="50800" cy="545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340362"/>
            <a:ext cx="2715260" cy="489584"/>
          </a:xfrm>
          <a:custGeom>
            <a:avLst/>
            <a:gdLst/>
            <a:ahLst/>
            <a:cxnLst/>
            <a:rect l="l" t="t" r="r" b="b"/>
            <a:pathLst>
              <a:path w="2715260" h="489585">
                <a:moveTo>
                  <a:pt x="2714668" y="0"/>
                </a:moveTo>
                <a:lnTo>
                  <a:pt x="0" y="0"/>
                </a:lnTo>
                <a:lnTo>
                  <a:pt x="0" y="438551"/>
                </a:lnTo>
                <a:lnTo>
                  <a:pt x="16636" y="476065"/>
                </a:lnTo>
                <a:lnTo>
                  <a:pt x="2663867" y="489352"/>
                </a:lnTo>
                <a:lnTo>
                  <a:pt x="2678110" y="487307"/>
                </a:lnTo>
                <a:lnTo>
                  <a:pt x="2709231" y="461348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1220839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4">
                <a:moveTo>
                  <a:pt x="0" y="57712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12081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11954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11827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11636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158461"/>
            <a:ext cx="2590165" cy="138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  <a:p>
            <a:pPr algn="just"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55" i="1">
                <a:latin typeface="Book Antiqua"/>
                <a:cs typeface="Book Antiqua"/>
              </a:rPr>
              <a:t>In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un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triangolo</a:t>
            </a:r>
            <a:r>
              <a:rPr dirty="0" sz="1000" spc="85" i="1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Book Antiqua"/>
                <a:cs typeface="Book Antiqua"/>
              </a:rPr>
              <a:t>rettangolo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misura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di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un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35" i="1">
                <a:solidFill>
                  <a:srgbClr val="FF0000"/>
                </a:solidFill>
                <a:latin typeface="Book Antiqua"/>
                <a:cs typeface="Book Antiqua"/>
              </a:rPr>
              <a:t>cateto</a:t>
            </a:r>
            <a:r>
              <a:rPr dirty="0" sz="1000" spc="2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 i="1">
                <a:latin typeface="Book Antiqua"/>
                <a:cs typeface="Book Antiqua"/>
              </a:rPr>
              <a:t>è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Book Antiqua"/>
                <a:cs typeface="Book Antiqua"/>
              </a:rPr>
              <a:t>uguale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al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p</a:t>
            </a:r>
            <a:r>
              <a:rPr dirty="0" sz="1000" i="1">
                <a:latin typeface="Book Antiqua"/>
                <a:cs typeface="Book Antiqua"/>
              </a:rPr>
              <a:t>r</a:t>
            </a:r>
            <a:r>
              <a:rPr dirty="0" sz="1000" spc="25" i="1">
                <a:latin typeface="Book Antiqua"/>
                <a:cs typeface="Book Antiqua"/>
              </a:rPr>
              <a:t>o</a:t>
            </a:r>
            <a:r>
              <a:rPr dirty="0" sz="1000" spc="30" i="1">
                <a:latin typeface="Book Antiqua"/>
                <a:cs typeface="Book Antiqua"/>
              </a:rPr>
              <a:t>dotto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tra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misura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dell’</a:t>
            </a:r>
            <a:r>
              <a:rPr dirty="0" sz="1000" spc="-15" i="1">
                <a:solidFill>
                  <a:srgbClr val="FF0000"/>
                </a:solidFill>
                <a:latin typeface="Book Antiqua"/>
                <a:cs typeface="Book Antiqua"/>
              </a:rPr>
              <a:t>i</a:t>
            </a:r>
            <a:r>
              <a:rPr dirty="0" sz="1000" spc="5" i="1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5" i="1">
                <a:solidFill>
                  <a:srgbClr val="FF0000"/>
                </a:solidFill>
                <a:latin typeface="Book Antiqua"/>
                <a:cs typeface="Book Antiqua"/>
              </a:rPr>
              <a:t>otenusa</a:t>
            </a:r>
            <a:r>
              <a:rPr dirty="0" sz="1000" spc="5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 i="1">
                <a:latin typeface="Book Antiqua"/>
                <a:cs typeface="Book Antiqua"/>
              </a:rPr>
              <a:t>e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il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20" i="1">
                <a:solidFill>
                  <a:srgbClr val="FF0000"/>
                </a:solidFill>
                <a:latin typeface="Book Antiqua"/>
                <a:cs typeface="Book Antiqua"/>
              </a:rPr>
              <a:t>coseno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i="1">
                <a:solidFill>
                  <a:srgbClr val="FF0000"/>
                </a:solidFill>
                <a:latin typeface="Book Antiqua"/>
                <a:cs typeface="Book Antiqua"/>
              </a:rPr>
              <a:t>dell’angolo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20" i="1">
                <a:solidFill>
                  <a:srgbClr val="FF0000"/>
                </a:solidFill>
                <a:latin typeface="Book Antiqua"/>
                <a:cs typeface="Book Antiqua"/>
              </a:rPr>
              <a:t>ad</a:t>
            </a:r>
            <a:r>
              <a:rPr dirty="0" sz="1000" spc="15" i="1">
                <a:solidFill>
                  <a:srgbClr val="FF0000"/>
                </a:solidFill>
                <a:latin typeface="Book Antiqua"/>
                <a:cs typeface="Book Antiqua"/>
              </a:rPr>
              <a:t>iacente</a:t>
            </a:r>
            <a:r>
              <a:rPr dirty="0" sz="1000" spc="75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15" i="1">
                <a:latin typeface="Book Antiqua"/>
                <a:cs typeface="Book Antiqua"/>
              </a:rPr>
              <a:t>non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20" i="1">
                <a:latin typeface="Book Antiqua"/>
                <a:cs typeface="Book Antiqua"/>
              </a:rPr>
              <a:t>retto.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spc="-75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2545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50800">
              <a:lnSpc>
                <a:spcPct val="100000"/>
              </a:lnSpc>
              <a:spcBef>
                <a:spcPts val="295"/>
              </a:spcBef>
            </a:pP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216759"/>
            <a:ext cx="1741794" cy="114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20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816202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13207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182874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728424"/>
            <a:ext cx="50800" cy="2416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791925"/>
            <a:ext cx="50800" cy="2352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898749"/>
            <a:ext cx="2715260" cy="2297430"/>
          </a:xfrm>
          <a:custGeom>
            <a:avLst/>
            <a:gdLst/>
            <a:ahLst/>
            <a:cxnLst/>
            <a:rect l="l" t="t" r="r" b="b"/>
            <a:pathLst>
              <a:path w="2715260" h="2297430">
                <a:moveTo>
                  <a:pt x="2714668" y="0"/>
                </a:moveTo>
                <a:lnTo>
                  <a:pt x="0" y="0"/>
                </a:lnTo>
                <a:lnTo>
                  <a:pt x="0" y="2246024"/>
                </a:lnTo>
                <a:lnTo>
                  <a:pt x="16636" y="2283538"/>
                </a:lnTo>
                <a:lnTo>
                  <a:pt x="2663867" y="2296825"/>
                </a:lnTo>
                <a:lnTo>
                  <a:pt x="2678110" y="2294780"/>
                </a:lnTo>
                <a:lnTo>
                  <a:pt x="2709231" y="2268821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779225"/>
            <a:ext cx="0" cy="2385060"/>
          </a:xfrm>
          <a:custGeom>
            <a:avLst/>
            <a:gdLst/>
            <a:ahLst/>
            <a:cxnLst/>
            <a:rect l="l" t="t" r="r" b="b"/>
            <a:pathLst>
              <a:path w="0" h="2385060">
                <a:moveTo>
                  <a:pt x="0" y="23845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7665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753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41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7220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716882"/>
            <a:ext cx="2530475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onga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disegni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45">
                <a:latin typeface="Book Antiqua"/>
                <a:cs typeface="Book Antiqua"/>
              </a:rPr>
              <a:t> 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253113"/>
            <a:ext cx="1741848" cy="1297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21/29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816202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13207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182874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728424"/>
            <a:ext cx="50800" cy="2416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791925"/>
            <a:ext cx="50800" cy="2352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898749"/>
            <a:ext cx="2715260" cy="2297430"/>
          </a:xfrm>
          <a:custGeom>
            <a:avLst/>
            <a:gdLst/>
            <a:ahLst/>
            <a:cxnLst/>
            <a:rect l="l" t="t" r="r" b="b"/>
            <a:pathLst>
              <a:path w="2715260" h="2297430">
                <a:moveTo>
                  <a:pt x="2714668" y="0"/>
                </a:moveTo>
                <a:lnTo>
                  <a:pt x="0" y="0"/>
                </a:lnTo>
                <a:lnTo>
                  <a:pt x="0" y="2246024"/>
                </a:lnTo>
                <a:lnTo>
                  <a:pt x="16636" y="2283538"/>
                </a:lnTo>
                <a:lnTo>
                  <a:pt x="2663867" y="2296825"/>
                </a:lnTo>
                <a:lnTo>
                  <a:pt x="2678110" y="2294780"/>
                </a:lnTo>
                <a:lnTo>
                  <a:pt x="2709231" y="2268821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779225"/>
            <a:ext cx="0" cy="2385060"/>
          </a:xfrm>
          <a:custGeom>
            <a:avLst/>
            <a:gdLst/>
            <a:ahLst/>
            <a:cxnLst/>
            <a:rect l="l" t="t" r="r" b="b"/>
            <a:pathLst>
              <a:path w="0" h="2385060">
                <a:moveTo>
                  <a:pt x="0" y="23845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7665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753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41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7220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716882"/>
            <a:ext cx="2639060" cy="1123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11303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onga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disegni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45">
                <a:latin typeface="Book Antiqua"/>
                <a:cs typeface="Book Antiqua"/>
              </a:rPr>
              <a:t> 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70">
                <a:latin typeface="Book Antiqua"/>
                <a:cs typeface="Book Antiqua"/>
              </a:rPr>
              <a:t>All</a:t>
            </a:r>
            <a:r>
              <a:rPr dirty="0" sz="1000" spc="-114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ess</a:t>
            </a:r>
            <a:r>
              <a:rPr dirty="0" sz="1000" spc="-70">
                <a:latin typeface="Book Antiqua"/>
                <a:cs typeface="Book Antiqua"/>
              </a:rPr>
              <a:t>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ABC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10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baseline="27777" sz="1050" spc="67" b="0" i="1">
                <a:latin typeface="Calibri Light"/>
                <a:cs typeface="Calibri Light"/>
              </a:rPr>
              <a:t>t</a:t>
            </a:r>
            <a:r>
              <a:rPr dirty="0" sz="1000" spc="70" i="1">
                <a:latin typeface="Arial"/>
                <a:cs typeface="Arial"/>
              </a:rPr>
              <a:t>B</a:t>
            </a:r>
            <a:r>
              <a:rPr dirty="0" baseline="27777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1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simili,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endParaRPr sz="1000">
              <a:latin typeface="Book Antiqua"/>
              <a:cs typeface="Book Antiqua"/>
            </a:endParaRPr>
          </a:p>
          <a:p>
            <a:pPr marL="12700" marR="6350">
              <a:lnSpc>
                <a:spcPct val="100000"/>
              </a:lnSpc>
              <a:spcBef>
                <a:spcPts val="145"/>
              </a:spcBef>
            </a:pP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l’a</a:t>
            </a:r>
            <a:r>
              <a:rPr dirty="0" sz="1000" spc="-65">
                <a:latin typeface="Book Antiqua"/>
                <a:cs typeface="Book Antiqua"/>
              </a:rPr>
              <a:t>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5" i="1">
                <a:latin typeface="Arial"/>
                <a:cs typeface="Arial"/>
              </a:rPr>
              <a:t>A</a:t>
            </a:r>
            <a:r>
              <a:rPr dirty="0" baseline="13888" sz="1500" spc="-1537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CB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comune,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57592" y="207469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 h="0">
                <a:moveTo>
                  <a:pt x="0" y="0"/>
                </a:moveTo>
                <a:lnTo>
                  <a:pt x="2513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5938" y="1912859"/>
            <a:ext cx="4927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b</a:t>
            </a: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8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4892" y="2097695"/>
            <a:ext cx="2705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15" i="1">
                <a:solidFill>
                  <a:srgbClr val="EC1B24"/>
                </a:solidFill>
                <a:latin typeface="Arial"/>
                <a:cs typeface="Arial"/>
              </a:rPr>
              <a:t>A</a:t>
            </a:r>
            <a:r>
              <a:rPr dirty="0" sz="700" spc="45" b="0" i="1">
                <a:solidFill>
                  <a:srgbClr val="EC1B24"/>
                </a:solidFill>
                <a:latin typeface="Calibri Light"/>
                <a:cs typeface="Calibri Light"/>
              </a:rPr>
              <a:t>t</a:t>
            </a:r>
            <a:r>
              <a:rPr dirty="0" baseline="-16666" sz="1500" spc="-135" i="1">
                <a:solidFill>
                  <a:srgbClr val="EC1B24"/>
                </a:solidFill>
                <a:latin typeface="Arial"/>
                <a:cs typeface="Arial"/>
              </a:rPr>
              <a:t>C</a:t>
            </a:r>
            <a:r>
              <a:rPr dirty="0" baseline="-16666" sz="1500" spc="-240" i="1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700" spc="-5" b="0" i="1">
                <a:solidFill>
                  <a:srgbClr val="EC1B24"/>
                </a:solidFill>
                <a:latin typeface="Calibri Light"/>
                <a:cs typeface="Calibri Light"/>
              </a:rPr>
              <a:t>t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72857" y="2074697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 h="0">
                <a:moveTo>
                  <a:pt x="0" y="0"/>
                </a:moveTo>
                <a:lnTo>
                  <a:pt x="2263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44892" y="1991809"/>
            <a:ext cx="71755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100" algn="l"/>
                <a:tab pos="66929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0157" y="2097695"/>
            <a:ext cx="2368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0" i="1">
                <a:latin typeface="Arial"/>
                <a:cs typeface="Arial"/>
              </a:rPr>
              <a:t>B</a:t>
            </a:r>
            <a:r>
              <a:rPr dirty="0" baseline="23809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47356" y="239801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19" h="0">
                <a:moveTo>
                  <a:pt x="0" y="0"/>
                </a:moveTo>
                <a:lnTo>
                  <a:pt x="26158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0820" y="2236175"/>
            <a:ext cx="4165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2265" algn="l"/>
              </a:tabLst>
            </a:pP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b</a:t>
            </a: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8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72857" y="239801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034656" y="2408847"/>
            <a:ext cx="51435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8150" algn="l"/>
              </a:tabLst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45" i="1">
                <a:solidFill>
                  <a:srgbClr val="EC1B24"/>
                </a:solidFill>
                <a:latin typeface="Century Gothic"/>
                <a:cs typeface="Century Gothic"/>
              </a:rPr>
              <a:t>γ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46555" y="2321773"/>
            <a:ext cx="25272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 </a:t>
            </a:r>
            <a:r>
              <a:rPr dirty="0" sz="1000" spc="110">
                <a:latin typeface="Tahoma"/>
                <a:cs typeface="Tahoma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627" y="2665583"/>
            <a:ext cx="164083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endParaRPr sz="1000">
              <a:latin typeface="Book Antiqua"/>
              <a:cs typeface="Book Antiqua"/>
            </a:endParaRPr>
          </a:p>
          <a:p>
            <a:pPr marL="1010285">
              <a:lnSpc>
                <a:spcPts val="1200"/>
              </a:lnSpc>
            </a:pP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81693" y="1253113"/>
            <a:ext cx="1741848" cy="1297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21/29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20"/>
              <a:t>addizione</a:t>
            </a:r>
            <a:r>
              <a:rPr dirty="0" spc="105"/>
              <a:t> </a:t>
            </a:r>
            <a:r>
              <a:rPr dirty="0" spc="-20"/>
              <a:t>e</a:t>
            </a:r>
            <a:r>
              <a:rPr dirty="0" spc="105"/>
              <a:t> </a:t>
            </a:r>
            <a:r>
              <a:rPr dirty="0" spc="5"/>
              <a:t>sottrazione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105459"/>
            <a:ext cx="432879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volta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note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negli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10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ossibile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calcol</a:t>
            </a:r>
            <a:r>
              <a:rPr dirty="0" sz="1000" spc="-6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somma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differenza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10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3/29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84695" y="247252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128" y="2523325"/>
            <a:ext cx="2562266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48195" y="1174466"/>
            <a:ext cx="50800" cy="13107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1237966"/>
            <a:ext cx="50800" cy="1247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527" y="1181029"/>
            <a:ext cx="2715260" cy="1355090"/>
          </a:xfrm>
          <a:custGeom>
            <a:avLst/>
            <a:gdLst/>
            <a:ahLst/>
            <a:cxnLst/>
            <a:rect l="l" t="t" r="r" b="b"/>
            <a:pathLst>
              <a:path w="2715260" h="1355089">
                <a:moveTo>
                  <a:pt x="2714668" y="0"/>
                </a:moveTo>
                <a:lnTo>
                  <a:pt x="0" y="0"/>
                </a:lnTo>
                <a:lnTo>
                  <a:pt x="0" y="1304195"/>
                </a:lnTo>
                <a:lnTo>
                  <a:pt x="16636" y="1341709"/>
                </a:lnTo>
                <a:lnTo>
                  <a:pt x="2663867" y="1354995"/>
                </a:lnTo>
                <a:lnTo>
                  <a:pt x="2678110" y="1352950"/>
                </a:lnTo>
                <a:lnTo>
                  <a:pt x="2709231" y="1326992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48195" y="1225266"/>
            <a:ext cx="0" cy="1279525"/>
          </a:xfrm>
          <a:custGeom>
            <a:avLst/>
            <a:gdLst/>
            <a:ahLst/>
            <a:cxnLst/>
            <a:rect l="l" t="t" r="r" b="b"/>
            <a:pathLst>
              <a:path w="0" h="1279525">
                <a:moveTo>
                  <a:pt x="0" y="1279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12125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11998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11871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11681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627" y="1191722"/>
            <a:ext cx="2556510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Oppure,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tesi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può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45">
                <a:latin typeface="Book Antiqua"/>
                <a:cs typeface="Book Antiqua"/>
              </a:rPr>
              <a:t>ssere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fatta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discend</a:t>
            </a:r>
            <a:r>
              <a:rPr dirty="0" sz="1000" spc="-45">
                <a:latin typeface="Book Antiqua"/>
                <a:cs typeface="Book Antiqua"/>
              </a:rPr>
              <a:t>ere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dalle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r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45">
                <a:latin typeface="Book Antiqua"/>
                <a:cs typeface="Book Antiqua"/>
              </a:rPr>
              <a:t>lative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ass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5">
                <a:latin typeface="Book Antiqua"/>
                <a:cs typeface="Book Antiqua"/>
              </a:rPr>
              <a:t>c</a:t>
            </a:r>
            <a:r>
              <a:rPr dirty="0" sz="1000" spc="-20">
                <a:latin typeface="Book Antiqua"/>
                <a:cs typeface="Book Antiqua"/>
              </a:rPr>
              <a:t>iati,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essendo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509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64462" y="1937931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14323" y="1776375"/>
            <a:ext cx="857885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382">
                <a:latin typeface="Arial"/>
                <a:cs typeface="Arial"/>
              </a:rPr>
              <a:t>(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165" i="1"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endParaRPr baseline="61111"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4323" y="1950369"/>
            <a:ext cx="53276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algn="r" marR="33655">
              <a:lnSpc>
                <a:spcPct val="100000"/>
              </a:lnSpc>
              <a:spcBef>
                <a:spcPts val="3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80" i="1">
                <a:latin typeface="Arial"/>
                <a:cs typeface="Arial"/>
              </a:rPr>
              <a:t>a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7691" y="2406218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10218" y="24087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10218" y="248907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88653" y="2406218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81693" y="1217229"/>
            <a:ext cx="1741794" cy="1149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22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257794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17662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1817014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1170038"/>
            <a:ext cx="50800" cy="608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1233539"/>
            <a:ext cx="50800" cy="545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340362"/>
            <a:ext cx="2715260" cy="489584"/>
          </a:xfrm>
          <a:custGeom>
            <a:avLst/>
            <a:gdLst/>
            <a:ahLst/>
            <a:cxnLst/>
            <a:rect l="l" t="t" r="r" b="b"/>
            <a:pathLst>
              <a:path w="2715260" h="489585">
                <a:moveTo>
                  <a:pt x="2714668" y="0"/>
                </a:moveTo>
                <a:lnTo>
                  <a:pt x="0" y="0"/>
                </a:lnTo>
                <a:lnTo>
                  <a:pt x="0" y="438551"/>
                </a:lnTo>
                <a:lnTo>
                  <a:pt x="16636" y="476065"/>
                </a:lnTo>
                <a:lnTo>
                  <a:pt x="2663867" y="489352"/>
                </a:lnTo>
                <a:lnTo>
                  <a:pt x="2678110" y="487307"/>
                </a:lnTo>
                <a:lnTo>
                  <a:pt x="2709231" y="461348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1220839"/>
            <a:ext cx="0" cy="577215"/>
          </a:xfrm>
          <a:custGeom>
            <a:avLst/>
            <a:gdLst/>
            <a:ahLst/>
            <a:cxnLst/>
            <a:rect l="l" t="t" r="r" b="b"/>
            <a:pathLst>
              <a:path w="0" h="577214">
                <a:moveTo>
                  <a:pt x="0" y="57712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12081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11954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11827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11636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158461"/>
            <a:ext cx="2590165" cy="138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55" i="1">
                <a:latin typeface="Book Antiqua"/>
                <a:cs typeface="Book Antiqua"/>
              </a:rPr>
              <a:t>In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un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triangolo</a:t>
            </a:r>
            <a:r>
              <a:rPr dirty="0" sz="1000" spc="85" i="1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Book Antiqua"/>
                <a:cs typeface="Book Antiqua"/>
              </a:rPr>
              <a:t>rettangolo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misura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di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un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35" i="1">
                <a:solidFill>
                  <a:srgbClr val="FF0000"/>
                </a:solidFill>
                <a:latin typeface="Book Antiqua"/>
                <a:cs typeface="Book Antiqua"/>
              </a:rPr>
              <a:t>cateto</a:t>
            </a:r>
            <a:r>
              <a:rPr dirty="0" sz="1000" spc="2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 i="1">
                <a:latin typeface="Book Antiqua"/>
                <a:cs typeface="Book Antiqua"/>
              </a:rPr>
              <a:t>è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Book Antiqua"/>
                <a:cs typeface="Book Antiqua"/>
              </a:rPr>
              <a:t>uguale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al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p</a:t>
            </a:r>
            <a:r>
              <a:rPr dirty="0" sz="1000" i="1">
                <a:latin typeface="Book Antiqua"/>
                <a:cs typeface="Book Antiqua"/>
              </a:rPr>
              <a:t>r</a:t>
            </a:r>
            <a:r>
              <a:rPr dirty="0" sz="1000" spc="25" i="1">
                <a:latin typeface="Book Antiqua"/>
                <a:cs typeface="Book Antiqua"/>
              </a:rPr>
              <a:t>o</a:t>
            </a:r>
            <a:r>
              <a:rPr dirty="0" sz="1000" spc="30" i="1">
                <a:latin typeface="Book Antiqua"/>
                <a:cs typeface="Book Antiqua"/>
              </a:rPr>
              <a:t>dotto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tra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misura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dell’a</a:t>
            </a:r>
            <a:r>
              <a:rPr dirty="0" sz="1000" spc="-5" i="1">
                <a:latin typeface="Book Antiqua"/>
                <a:cs typeface="Book Antiqua"/>
              </a:rPr>
              <a:t>ltro</a:t>
            </a:r>
            <a:r>
              <a:rPr dirty="0" sz="1000" spc="-5" i="1">
                <a:latin typeface="Book Antiqua"/>
                <a:cs typeface="Book Antiqua"/>
              </a:rPr>
              <a:t> </a:t>
            </a:r>
            <a:r>
              <a:rPr dirty="0" sz="1000" spc="35" i="1">
                <a:solidFill>
                  <a:srgbClr val="FF0000"/>
                </a:solidFill>
                <a:latin typeface="Book Antiqua"/>
                <a:cs typeface="Book Antiqua"/>
              </a:rPr>
              <a:t>cateto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 i="1">
                <a:latin typeface="Book Antiqua"/>
                <a:cs typeface="Book Antiqua"/>
              </a:rPr>
              <a:t>e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10" i="1">
                <a:solidFill>
                  <a:srgbClr val="FF0000"/>
                </a:solidFill>
                <a:latin typeface="Book Antiqua"/>
                <a:cs typeface="Book Antiqua"/>
              </a:rPr>
              <a:t>tangente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10" i="1">
                <a:solidFill>
                  <a:srgbClr val="FF0000"/>
                </a:solidFill>
                <a:latin typeface="Book Antiqua"/>
                <a:cs typeface="Book Antiqua"/>
              </a:rPr>
              <a:t>d</a:t>
            </a:r>
            <a:r>
              <a:rPr dirty="0" sz="1000" i="1">
                <a:solidFill>
                  <a:srgbClr val="FF0000"/>
                </a:solidFill>
                <a:latin typeface="Book Antiqua"/>
                <a:cs typeface="Book Antiqua"/>
              </a:rPr>
              <a:t>ell’angolo</a:t>
            </a:r>
            <a:r>
              <a:rPr dirty="0" sz="1000" spc="85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20" i="1">
                <a:solidFill>
                  <a:srgbClr val="FF0000"/>
                </a:solidFill>
                <a:latin typeface="Book Antiqua"/>
                <a:cs typeface="Book Antiqua"/>
              </a:rPr>
              <a:t>op</a:t>
            </a:r>
            <a:r>
              <a:rPr dirty="0" sz="1000" spc="50" i="1">
                <a:solidFill>
                  <a:srgbClr val="FF0000"/>
                </a:solidFill>
                <a:latin typeface="Book Antiqua"/>
                <a:cs typeface="Book Antiqua"/>
              </a:rPr>
              <a:t>p</a:t>
            </a:r>
            <a:r>
              <a:rPr dirty="0" sz="1000" spc="25" i="1">
                <a:solidFill>
                  <a:srgbClr val="FF0000"/>
                </a:solidFill>
                <a:latin typeface="Book Antiqua"/>
                <a:cs typeface="Book Antiqua"/>
              </a:rPr>
              <a:t>ost</a:t>
            </a:r>
            <a:r>
              <a:rPr dirty="0" sz="1000" spc="25" i="1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25" i="1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75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826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47625">
              <a:lnSpc>
                <a:spcPct val="100000"/>
              </a:lnSpc>
              <a:spcBef>
                <a:spcPts val="295"/>
              </a:spcBef>
            </a:pP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-85" i="1">
                <a:latin typeface="Arial"/>
                <a:cs typeface="Arial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216759"/>
            <a:ext cx="1741794" cy="114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23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867104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05573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106534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779321"/>
            <a:ext cx="50800" cy="2289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842822"/>
            <a:ext cx="50800" cy="2225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949645"/>
            <a:ext cx="2715260" cy="2169795"/>
          </a:xfrm>
          <a:custGeom>
            <a:avLst/>
            <a:gdLst/>
            <a:ahLst/>
            <a:cxnLst/>
            <a:rect l="l" t="t" r="r" b="b"/>
            <a:pathLst>
              <a:path w="2715260" h="2169795">
                <a:moveTo>
                  <a:pt x="2714668" y="0"/>
                </a:moveTo>
                <a:lnTo>
                  <a:pt x="0" y="0"/>
                </a:lnTo>
                <a:lnTo>
                  <a:pt x="0" y="2118788"/>
                </a:lnTo>
                <a:lnTo>
                  <a:pt x="16636" y="2156302"/>
                </a:lnTo>
                <a:lnTo>
                  <a:pt x="2663867" y="2169589"/>
                </a:lnTo>
                <a:lnTo>
                  <a:pt x="2678110" y="2167544"/>
                </a:lnTo>
                <a:lnTo>
                  <a:pt x="2709231" y="2141585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830122"/>
            <a:ext cx="0" cy="2257425"/>
          </a:xfrm>
          <a:custGeom>
            <a:avLst/>
            <a:gdLst/>
            <a:ahLst/>
            <a:cxnLst/>
            <a:rect l="l" t="t" r="r" b="b"/>
            <a:pathLst>
              <a:path w="0" h="2257425">
                <a:moveTo>
                  <a:pt x="0" y="22573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817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804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920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77297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767771"/>
            <a:ext cx="2530475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onga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disegni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45">
                <a:latin typeface="Book Antiqua"/>
                <a:cs typeface="Book Antiqua"/>
              </a:rPr>
              <a:t> 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224571"/>
            <a:ext cx="1742022" cy="1329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24/29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867104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05573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106534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779321"/>
            <a:ext cx="50800" cy="2289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842822"/>
            <a:ext cx="50800" cy="2225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949645"/>
            <a:ext cx="2715260" cy="2169795"/>
          </a:xfrm>
          <a:custGeom>
            <a:avLst/>
            <a:gdLst/>
            <a:ahLst/>
            <a:cxnLst/>
            <a:rect l="l" t="t" r="r" b="b"/>
            <a:pathLst>
              <a:path w="2715260" h="2169795">
                <a:moveTo>
                  <a:pt x="2714668" y="0"/>
                </a:moveTo>
                <a:lnTo>
                  <a:pt x="0" y="0"/>
                </a:lnTo>
                <a:lnTo>
                  <a:pt x="0" y="2118788"/>
                </a:lnTo>
                <a:lnTo>
                  <a:pt x="16636" y="2156302"/>
                </a:lnTo>
                <a:lnTo>
                  <a:pt x="2663867" y="2169589"/>
                </a:lnTo>
                <a:lnTo>
                  <a:pt x="2678110" y="2167544"/>
                </a:lnTo>
                <a:lnTo>
                  <a:pt x="2709231" y="2141585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830122"/>
            <a:ext cx="0" cy="2257425"/>
          </a:xfrm>
          <a:custGeom>
            <a:avLst/>
            <a:gdLst/>
            <a:ahLst/>
            <a:cxnLst/>
            <a:rect l="l" t="t" r="r" b="b"/>
            <a:pathLst>
              <a:path w="0" h="2257425">
                <a:moveTo>
                  <a:pt x="0" y="22573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817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804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920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77297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767771"/>
            <a:ext cx="2530475" cy="970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2800"/>
              </a:lnSpc>
              <a:spcBef>
                <a:spcPts val="280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onga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disegni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45">
                <a:latin typeface="Book Antiqua"/>
                <a:cs typeface="Book Antiqua"/>
              </a:rPr>
              <a:t> 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trica.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All</a:t>
            </a:r>
            <a:r>
              <a:rPr dirty="0" sz="1000" spc="-114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essendo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ABC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baseline="27777" sz="1050" spc="67" b="0" i="1">
                <a:latin typeface="Calibri Light"/>
                <a:cs typeface="Calibri Light"/>
              </a:rPr>
              <a:t>t</a:t>
            </a:r>
            <a:r>
              <a:rPr dirty="0" sz="1000" spc="70" i="1">
                <a:latin typeface="Arial"/>
                <a:cs typeface="Arial"/>
              </a:rPr>
              <a:t>B</a:t>
            </a:r>
            <a:r>
              <a:rPr dirty="0" baseline="27777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simili,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-35">
                <a:latin typeface="Book Antiqua"/>
                <a:cs typeface="Book Antiqua"/>
              </a:rPr>
              <a:t> rettangoli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5" i="1">
                <a:latin typeface="Arial"/>
                <a:cs typeface="Arial"/>
              </a:rPr>
              <a:t>A</a:t>
            </a:r>
            <a:r>
              <a:rPr dirty="0" baseline="13888" sz="1500" spc="-1537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CB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comune,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5923" y="1998357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h="0">
                <a:moveTo>
                  <a:pt x="0" y="0"/>
                </a:moveTo>
                <a:lnTo>
                  <a:pt x="25019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44930" y="1836519"/>
            <a:ext cx="48640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8305" algn="l"/>
              </a:tabLst>
            </a:pP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c</a:t>
            </a: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45" i="1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80032" y="199835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4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53223" y="2021355"/>
            <a:ext cx="269240" cy="290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520" marR="5080" indent="-84455">
              <a:lnSpc>
                <a:spcPct val="114799"/>
              </a:lnSpc>
            </a:pPr>
            <a:r>
              <a:rPr dirty="0" baseline="-16666" sz="1500" spc="-15" i="1">
                <a:solidFill>
                  <a:srgbClr val="EC1B24"/>
                </a:solidFill>
                <a:latin typeface="Arial"/>
                <a:cs typeface="Arial"/>
              </a:rPr>
              <a:t>A</a:t>
            </a:r>
            <a:r>
              <a:rPr dirty="0" sz="700" spc="45" b="0" i="1">
                <a:solidFill>
                  <a:srgbClr val="EC1B24"/>
                </a:solidFill>
                <a:latin typeface="Calibri Light"/>
                <a:cs typeface="Calibri Light"/>
              </a:rPr>
              <a:t>t</a:t>
            </a:r>
            <a:r>
              <a:rPr dirty="0" baseline="-16666" sz="1500" spc="104" i="1">
                <a:solidFill>
                  <a:srgbClr val="EC1B24"/>
                </a:solidFill>
                <a:latin typeface="Arial"/>
                <a:cs typeface="Arial"/>
              </a:rPr>
              <a:t>B</a:t>
            </a:r>
            <a:r>
              <a:rPr dirty="0" sz="700" spc="-5" b="0" i="1">
                <a:solidFill>
                  <a:srgbClr val="EC1B24"/>
                </a:solidFill>
                <a:latin typeface="Calibri Light"/>
                <a:cs typeface="Calibri Light"/>
              </a:rPr>
              <a:t>t </a:t>
            </a: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3223" y="1915469"/>
            <a:ext cx="70612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0830" algn="l"/>
                <a:tab pos="65722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50671" y="232167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467332" y="2021355"/>
            <a:ext cx="226695" cy="290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baseline="23809" sz="1050" spc="67" b="0" i="1">
                <a:latin typeface="Calibri Light"/>
                <a:cs typeface="Calibri Light"/>
              </a:rPr>
              <a:t>t</a:t>
            </a:r>
            <a:r>
              <a:rPr dirty="0" sz="1000" spc="-60" i="1">
                <a:latin typeface="Arial"/>
                <a:cs typeface="Arial"/>
              </a:rPr>
              <a:t>C </a:t>
            </a:r>
            <a:r>
              <a:rPr dirty="0" sz="1000" spc="-45" i="1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80032" y="232167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24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037971" y="2332508"/>
            <a:ext cx="521334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4500" algn="l"/>
              </a:tabLst>
            </a:pPr>
            <a:r>
              <a:rPr dirty="0" sz="1000" spc="-20">
                <a:solidFill>
                  <a:srgbClr val="EC1B24"/>
                </a:solidFill>
                <a:latin typeface="Book Antiqua"/>
                <a:cs typeface="Book Antiqua"/>
              </a:rPr>
              <a:t>tan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45" i="1">
                <a:solidFill>
                  <a:srgbClr val="EC1B24"/>
                </a:solidFill>
                <a:latin typeface="Century Gothic"/>
                <a:cs typeface="Century Gothic"/>
              </a:rPr>
              <a:t>γ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3743" y="2245434"/>
            <a:ext cx="258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  </a:t>
            </a:r>
            <a:r>
              <a:rPr dirty="0" sz="1000" spc="-155">
                <a:latin typeface="Tahoma"/>
                <a:cs typeface="Tahoma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627" y="2589243"/>
            <a:ext cx="164528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endParaRPr sz="1000">
              <a:latin typeface="Book Antiqua"/>
              <a:cs typeface="Book Antiqua"/>
            </a:endParaRPr>
          </a:p>
          <a:p>
            <a:pPr marL="1005840">
              <a:lnSpc>
                <a:spcPts val="1200"/>
              </a:lnSpc>
            </a:pP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-85" i="1">
                <a:latin typeface="Arial"/>
                <a:cs typeface="Arial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07691" y="298942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10218" y="299195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10218" y="307228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88653" y="298942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81693" y="1224571"/>
            <a:ext cx="1742022" cy="1329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24/29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206905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18425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1893354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1119141"/>
            <a:ext cx="50800" cy="73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1182642"/>
            <a:ext cx="50800" cy="672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289466"/>
            <a:ext cx="2715260" cy="616585"/>
          </a:xfrm>
          <a:custGeom>
            <a:avLst/>
            <a:gdLst/>
            <a:ahLst/>
            <a:cxnLst/>
            <a:rect l="l" t="t" r="r" b="b"/>
            <a:pathLst>
              <a:path w="2715260" h="616585">
                <a:moveTo>
                  <a:pt x="2714668" y="0"/>
                </a:moveTo>
                <a:lnTo>
                  <a:pt x="0" y="0"/>
                </a:lnTo>
                <a:lnTo>
                  <a:pt x="0" y="565787"/>
                </a:lnTo>
                <a:lnTo>
                  <a:pt x="16636" y="603301"/>
                </a:lnTo>
                <a:lnTo>
                  <a:pt x="2663867" y="616588"/>
                </a:lnTo>
                <a:lnTo>
                  <a:pt x="2678110" y="614543"/>
                </a:lnTo>
                <a:lnTo>
                  <a:pt x="2709231" y="588584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1169942"/>
            <a:ext cx="0" cy="704850"/>
          </a:xfrm>
          <a:custGeom>
            <a:avLst/>
            <a:gdLst/>
            <a:ahLst/>
            <a:cxnLst/>
            <a:rect l="l" t="t" r="r" b="b"/>
            <a:pathLst>
              <a:path w="0" h="704850">
                <a:moveTo>
                  <a:pt x="0" y="7043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11572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11445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11318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111279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107572"/>
            <a:ext cx="2590165" cy="1515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55" i="1">
                <a:latin typeface="Book Antiqua"/>
                <a:cs typeface="Book Antiqua"/>
              </a:rPr>
              <a:t>In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un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triangolo</a:t>
            </a:r>
            <a:r>
              <a:rPr dirty="0" sz="1000" spc="85" i="1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Book Antiqua"/>
                <a:cs typeface="Book Antiqua"/>
              </a:rPr>
              <a:t>rettangolo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misura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di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Book Antiqua"/>
                <a:cs typeface="Book Antiqua"/>
              </a:rPr>
              <a:t>un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35" i="1">
                <a:solidFill>
                  <a:srgbClr val="FF0000"/>
                </a:solidFill>
                <a:latin typeface="Book Antiqua"/>
                <a:cs typeface="Book Antiqua"/>
              </a:rPr>
              <a:t>cateto</a:t>
            </a:r>
            <a:r>
              <a:rPr dirty="0" sz="1000" spc="2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 i="1">
                <a:latin typeface="Book Antiqua"/>
                <a:cs typeface="Book Antiqua"/>
              </a:rPr>
              <a:t>è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Book Antiqua"/>
                <a:cs typeface="Book Antiqua"/>
              </a:rPr>
              <a:t>uguale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al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p</a:t>
            </a:r>
            <a:r>
              <a:rPr dirty="0" sz="1000" i="1">
                <a:latin typeface="Book Antiqua"/>
                <a:cs typeface="Book Antiqua"/>
              </a:rPr>
              <a:t>r</a:t>
            </a:r>
            <a:r>
              <a:rPr dirty="0" sz="1000" spc="25" i="1">
                <a:latin typeface="Book Antiqua"/>
                <a:cs typeface="Book Antiqua"/>
              </a:rPr>
              <a:t>o</a:t>
            </a:r>
            <a:r>
              <a:rPr dirty="0" sz="1000" spc="30" i="1">
                <a:latin typeface="Book Antiqua"/>
                <a:cs typeface="Book Antiqua"/>
              </a:rPr>
              <a:t>dotto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tra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misura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dell’a</a:t>
            </a:r>
            <a:r>
              <a:rPr dirty="0" sz="1000" spc="-5" i="1">
                <a:latin typeface="Book Antiqua"/>
                <a:cs typeface="Book Antiqua"/>
              </a:rPr>
              <a:t>ltro</a:t>
            </a:r>
            <a:r>
              <a:rPr dirty="0" sz="1000" spc="-5" i="1">
                <a:latin typeface="Book Antiqua"/>
                <a:cs typeface="Book Antiqua"/>
              </a:rPr>
              <a:t> </a:t>
            </a:r>
            <a:r>
              <a:rPr dirty="0" sz="1000" spc="35" i="1">
                <a:solidFill>
                  <a:srgbClr val="FF0000"/>
                </a:solidFill>
                <a:latin typeface="Book Antiqua"/>
                <a:cs typeface="Book Antiqua"/>
              </a:rPr>
              <a:t>cateto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50" i="1">
                <a:latin typeface="Book Antiqua"/>
                <a:cs typeface="Book Antiqua"/>
              </a:rPr>
              <a:t>e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Book Antiqua"/>
                <a:cs typeface="Book Antiqua"/>
              </a:rPr>
              <a:t>la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Book Antiqua"/>
                <a:cs typeface="Book Antiqua"/>
              </a:rPr>
              <a:t>cotangente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i="1">
                <a:solidFill>
                  <a:srgbClr val="FF0000"/>
                </a:solidFill>
                <a:latin typeface="Book Antiqua"/>
                <a:cs typeface="Book Antiqua"/>
              </a:rPr>
              <a:t>dell’angolo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Book Antiqua"/>
                <a:cs typeface="Book Antiqua"/>
              </a:rPr>
              <a:t>adiacente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15" i="1">
                <a:latin typeface="Book Antiqua"/>
                <a:cs typeface="Book Antiqua"/>
              </a:rPr>
              <a:t>non</a:t>
            </a:r>
            <a:r>
              <a:rPr dirty="0" sz="1000" spc="-5" i="1">
                <a:latin typeface="Book Antiqua"/>
                <a:cs typeface="Book Antiqua"/>
              </a:rPr>
              <a:t> </a:t>
            </a:r>
            <a:r>
              <a:rPr dirty="0" sz="1000" spc="20" i="1">
                <a:latin typeface="Book Antiqua"/>
                <a:cs typeface="Book Antiqua"/>
              </a:rPr>
              <a:t>retto.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000" spc="-75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40005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50800">
              <a:lnSpc>
                <a:spcPct val="100000"/>
              </a:lnSpc>
              <a:spcBef>
                <a:spcPts val="295"/>
              </a:spcBef>
            </a:pP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-85" i="1">
                <a:latin typeface="Arial"/>
                <a:cs typeface="Arial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229485"/>
            <a:ext cx="1741794" cy="114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25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806372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1468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197631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718585"/>
            <a:ext cx="50800" cy="2440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782086"/>
            <a:ext cx="50800" cy="23774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888910"/>
            <a:ext cx="2715260" cy="2321560"/>
          </a:xfrm>
          <a:custGeom>
            <a:avLst/>
            <a:gdLst/>
            <a:ahLst/>
            <a:cxnLst/>
            <a:rect l="l" t="t" r="r" b="b"/>
            <a:pathLst>
              <a:path w="2715260" h="2321560">
                <a:moveTo>
                  <a:pt x="2714668" y="0"/>
                </a:moveTo>
                <a:lnTo>
                  <a:pt x="0" y="0"/>
                </a:lnTo>
                <a:lnTo>
                  <a:pt x="0" y="2270621"/>
                </a:lnTo>
                <a:lnTo>
                  <a:pt x="16636" y="2308135"/>
                </a:lnTo>
                <a:lnTo>
                  <a:pt x="2663867" y="2321421"/>
                </a:lnTo>
                <a:lnTo>
                  <a:pt x="2678110" y="2319376"/>
                </a:lnTo>
                <a:lnTo>
                  <a:pt x="2709231" y="2293418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769386"/>
            <a:ext cx="0" cy="2409190"/>
          </a:xfrm>
          <a:custGeom>
            <a:avLst/>
            <a:gdLst/>
            <a:ahLst/>
            <a:cxnLst/>
            <a:rect l="l" t="t" r="r" b="b"/>
            <a:pathLst>
              <a:path w="0" h="2409190">
                <a:moveTo>
                  <a:pt x="0" y="240919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756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7439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312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71223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707039"/>
            <a:ext cx="2530475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onga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disegni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45">
                <a:latin typeface="Book Antiqua"/>
                <a:cs typeface="Book Antiqua"/>
              </a:rPr>
              <a:t> 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303441"/>
            <a:ext cx="1741648" cy="1202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26/29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806372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1468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197631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718585"/>
            <a:ext cx="50800" cy="2440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782086"/>
            <a:ext cx="50800" cy="23774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888910"/>
            <a:ext cx="2715260" cy="2321560"/>
          </a:xfrm>
          <a:custGeom>
            <a:avLst/>
            <a:gdLst/>
            <a:ahLst/>
            <a:cxnLst/>
            <a:rect l="l" t="t" r="r" b="b"/>
            <a:pathLst>
              <a:path w="2715260" h="2321560">
                <a:moveTo>
                  <a:pt x="2714668" y="0"/>
                </a:moveTo>
                <a:lnTo>
                  <a:pt x="0" y="0"/>
                </a:lnTo>
                <a:lnTo>
                  <a:pt x="0" y="2270621"/>
                </a:lnTo>
                <a:lnTo>
                  <a:pt x="16636" y="2308135"/>
                </a:lnTo>
                <a:lnTo>
                  <a:pt x="2663867" y="2321421"/>
                </a:lnTo>
                <a:lnTo>
                  <a:pt x="2678110" y="2319376"/>
                </a:lnTo>
                <a:lnTo>
                  <a:pt x="2709231" y="2293418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769386"/>
            <a:ext cx="0" cy="2409190"/>
          </a:xfrm>
          <a:custGeom>
            <a:avLst/>
            <a:gdLst/>
            <a:ahLst/>
            <a:cxnLst/>
            <a:rect l="l" t="t" r="r" b="b"/>
            <a:pathLst>
              <a:path w="0" h="2409190">
                <a:moveTo>
                  <a:pt x="0" y="240919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756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7439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312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71223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707039"/>
            <a:ext cx="2626360" cy="1123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100330">
              <a:lnSpc>
                <a:spcPct val="100000"/>
              </a:lnSpc>
              <a:spcBef>
                <a:spcPts val="315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onga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nell’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piano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40">
                <a:latin typeface="Book Antiqua"/>
                <a:cs typeface="Book Antiqua"/>
              </a:rPr>
              <a:t>rtesiano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sull’asse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disegni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45">
                <a:latin typeface="Book Antiqua"/>
                <a:cs typeface="Book Antiqua"/>
              </a:rPr>
              <a:t> circonferenza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gon</a:t>
            </a:r>
            <a:r>
              <a:rPr dirty="0" sz="1000" spc="-55">
                <a:latin typeface="Book Antiqua"/>
                <a:cs typeface="Book Antiqua"/>
              </a:rPr>
              <a:t>io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15">
                <a:latin typeface="Book Antiqua"/>
                <a:cs typeface="Book Antiqua"/>
              </a:rPr>
              <a:t>trica.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70">
                <a:latin typeface="Book Antiqua"/>
                <a:cs typeface="Book Antiqua"/>
              </a:rPr>
              <a:t>All</a:t>
            </a:r>
            <a:r>
              <a:rPr dirty="0" sz="1000" spc="-114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essendo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ABC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baseline="27777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CC</a:t>
            </a:r>
            <a:r>
              <a:rPr dirty="0" sz="1000" spc="-160" i="1">
                <a:latin typeface="Arial"/>
                <a:cs typeface="Arial"/>
              </a:rPr>
              <a:t> </a:t>
            </a:r>
            <a:r>
              <a:rPr dirty="0" baseline="27777" sz="1050" spc="-7" b="0" i="1">
                <a:latin typeface="Calibri Light"/>
                <a:cs typeface="Calibri Light"/>
              </a:rPr>
              <a:t>t</a:t>
            </a:r>
            <a:r>
              <a:rPr dirty="0" baseline="27777" sz="1050" b="0" i="1">
                <a:latin typeface="Calibri Light"/>
                <a:cs typeface="Calibri Light"/>
              </a:rPr>
              <a:t> </a:t>
            </a:r>
            <a:r>
              <a:rPr dirty="0" baseline="27777" sz="1050" spc="97" b="0" i="1">
                <a:latin typeface="Calibri Light"/>
                <a:cs typeface="Calibri Light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simili,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endParaRPr sz="1000">
              <a:latin typeface="Book Antiqua"/>
              <a:cs typeface="Book Antiqua"/>
            </a:endParaRPr>
          </a:p>
          <a:p>
            <a:pPr marL="12700" marR="20955">
              <a:lnSpc>
                <a:spcPct val="100000"/>
              </a:lnSpc>
              <a:spcBef>
                <a:spcPts val="145"/>
              </a:spcBef>
            </a:pP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</a:t>
            </a:r>
            <a:r>
              <a:rPr dirty="0" sz="1000" spc="-55">
                <a:latin typeface="Book Antiqua"/>
                <a:cs typeface="Book Antiqua"/>
              </a:rPr>
              <a:t>go</a:t>
            </a:r>
            <a:r>
              <a:rPr dirty="0" sz="1000" spc="-60">
                <a:latin typeface="Book Antiqua"/>
                <a:cs typeface="Book Antiqua"/>
              </a:rPr>
              <a:t>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5" i="1">
                <a:latin typeface="Arial"/>
                <a:cs typeface="Arial"/>
              </a:rPr>
              <a:t>A</a:t>
            </a:r>
            <a:r>
              <a:rPr dirty="0" baseline="13888" sz="1500" spc="-1537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CB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70" i="1">
                <a:latin typeface="Arial"/>
                <a:cs typeface="Arial"/>
              </a:rPr>
              <a:t>A</a:t>
            </a:r>
            <a:r>
              <a:rPr dirty="0" baseline="13888" sz="1500" spc="-2152">
                <a:latin typeface="Arial"/>
                <a:cs typeface="Arial"/>
              </a:rPr>
              <a:t>---</a:t>
            </a:r>
            <a:r>
              <a:rPr dirty="0" baseline="23809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spc="-160" i="1">
                <a:latin typeface="Arial"/>
                <a:cs typeface="Arial"/>
              </a:rPr>
              <a:t> </a:t>
            </a:r>
            <a:r>
              <a:rPr dirty="0" baseline="23809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di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ampiezza,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1427" y="208945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 h="0">
                <a:moveTo>
                  <a:pt x="0" y="0"/>
                </a:moveTo>
                <a:lnTo>
                  <a:pt x="2513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9786" y="1927616"/>
            <a:ext cx="4806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0845" algn="l"/>
              </a:tabLst>
            </a:pP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b</a:t>
            </a: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60" i="1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8727" y="2112452"/>
            <a:ext cx="2705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15" i="1">
                <a:solidFill>
                  <a:srgbClr val="EC1B24"/>
                </a:solidFill>
                <a:latin typeface="Arial"/>
                <a:cs typeface="Arial"/>
              </a:rPr>
              <a:t>A</a:t>
            </a:r>
            <a:r>
              <a:rPr dirty="0" sz="700" spc="45" b="0" i="1">
                <a:solidFill>
                  <a:srgbClr val="EC1B24"/>
                </a:solidFill>
                <a:latin typeface="Calibri Light"/>
                <a:cs typeface="Calibri Light"/>
              </a:rPr>
              <a:t>t</a:t>
            </a:r>
            <a:r>
              <a:rPr dirty="0" baseline="-16666" sz="1500" spc="-135" i="1">
                <a:solidFill>
                  <a:srgbClr val="EC1B24"/>
                </a:solidFill>
                <a:latin typeface="Arial"/>
                <a:cs typeface="Arial"/>
              </a:rPr>
              <a:t>C</a:t>
            </a:r>
            <a:r>
              <a:rPr dirty="0" baseline="-16666" sz="1500" spc="-240" i="1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700" spc="-5" b="0" i="1">
                <a:solidFill>
                  <a:srgbClr val="EC1B24"/>
                </a:solidFill>
                <a:latin typeface="Calibri Light"/>
                <a:cs typeface="Calibri Light"/>
              </a:rPr>
              <a:t>t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76692" y="2089454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4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48727" y="2006566"/>
            <a:ext cx="70675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100" algn="l"/>
                <a:tab pos="65849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3992" y="2112452"/>
            <a:ext cx="2266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baseline="23809" sz="1050" spc="67" b="0" i="1">
                <a:latin typeface="Calibri Light"/>
                <a:cs typeface="Calibri Light"/>
              </a:rPr>
              <a:t>t</a:t>
            </a:r>
            <a:r>
              <a:rPr dirty="0" sz="1000" spc="-90" i="1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54011" y="241277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80" h="0">
                <a:moveTo>
                  <a:pt x="0" y="0"/>
                </a:moveTo>
                <a:lnTo>
                  <a:pt x="25876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6065" y="2250933"/>
            <a:ext cx="409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0360" algn="l"/>
              </a:tabLst>
            </a:pP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b</a:t>
            </a: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60" i="1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76692" y="241277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677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041311" y="2423605"/>
            <a:ext cx="51308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6880" algn="l"/>
              </a:tabLst>
            </a:pPr>
            <a:r>
              <a:rPr dirty="0" sz="1000" spc="-10">
                <a:solidFill>
                  <a:srgbClr val="EC1B24"/>
                </a:solidFill>
                <a:latin typeface="Book Antiqua"/>
                <a:cs typeface="Book Antiqua"/>
              </a:rPr>
              <a:t>cot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45" i="1">
                <a:solidFill>
                  <a:srgbClr val="EC1B24"/>
                </a:solidFill>
                <a:latin typeface="Century Gothic"/>
                <a:cs typeface="Century Gothic"/>
              </a:rPr>
              <a:t>γ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0403" y="2336531"/>
            <a:ext cx="2565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 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627" y="2680340"/>
            <a:ext cx="16421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cui</a:t>
            </a:r>
            <a:endParaRPr sz="1000">
              <a:latin typeface="Book Antiqua"/>
              <a:cs typeface="Book Antiqua"/>
            </a:endParaRPr>
          </a:p>
          <a:p>
            <a:pPr marL="1009015">
              <a:lnSpc>
                <a:spcPts val="1200"/>
              </a:lnSpc>
            </a:pP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81693" y="1303441"/>
            <a:ext cx="1741648" cy="1202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26/29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Risoluzione</a:t>
            </a:r>
            <a:r>
              <a:rPr dirty="0" spc="100"/>
              <a:t> </a:t>
            </a:r>
            <a:r>
              <a:rPr dirty="0" spc="-30"/>
              <a:t>dei</a:t>
            </a:r>
            <a:r>
              <a:rPr dirty="0" spc="105"/>
              <a:t> </a:t>
            </a:r>
            <a:r>
              <a:rPr dirty="0" spc="-15"/>
              <a:t>triangoli</a:t>
            </a:r>
            <a:r>
              <a:rPr dirty="0" spc="105"/>
              <a:t> </a:t>
            </a:r>
            <a:r>
              <a:rPr dirty="0" spc="5"/>
              <a:t>rettangoli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59" y="257717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292" y="2627973"/>
            <a:ext cx="4304267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60" y="1066741"/>
            <a:ext cx="50800" cy="1523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130242"/>
            <a:ext cx="50800" cy="1459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691" y="1073304"/>
            <a:ext cx="4457065" cy="1567815"/>
          </a:xfrm>
          <a:custGeom>
            <a:avLst/>
            <a:gdLst/>
            <a:ahLst/>
            <a:cxnLst/>
            <a:rect l="l" t="t" r="r" b="b"/>
            <a:pathLst>
              <a:path w="4457065" h="1567814">
                <a:moveTo>
                  <a:pt x="4456669" y="0"/>
                </a:moveTo>
                <a:lnTo>
                  <a:pt x="0" y="0"/>
                </a:lnTo>
                <a:lnTo>
                  <a:pt x="0" y="1516568"/>
                </a:lnTo>
                <a:lnTo>
                  <a:pt x="16636" y="1554082"/>
                </a:lnTo>
                <a:lnTo>
                  <a:pt x="4405868" y="1567368"/>
                </a:lnTo>
                <a:lnTo>
                  <a:pt x="4420111" y="1565323"/>
                </a:lnTo>
                <a:lnTo>
                  <a:pt x="4451232" y="1539364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60" y="1117541"/>
            <a:ext cx="0" cy="1491615"/>
          </a:xfrm>
          <a:custGeom>
            <a:avLst/>
            <a:gdLst/>
            <a:ahLst/>
            <a:cxnLst/>
            <a:rect l="l" t="t" r="r" b="b"/>
            <a:pathLst>
              <a:path w="0" h="1491614">
                <a:moveTo>
                  <a:pt x="0" y="14913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104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092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0794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06039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792" y="1084001"/>
            <a:ext cx="4028440" cy="657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40">
                <a:latin typeface="Book Antiqua"/>
                <a:cs typeface="Book Antiqua"/>
              </a:rPr>
              <a:t>Alternativamente,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usando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relazi</a:t>
            </a:r>
            <a:r>
              <a:rPr dirty="0" sz="1000" spc="-55">
                <a:latin typeface="Book Antiqua"/>
                <a:cs typeface="Book Antiqua"/>
              </a:rPr>
              <a:t>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lega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tangente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cotangent</a:t>
            </a:r>
            <a:r>
              <a:rPr dirty="0" sz="1000" spc="-10">
                <a:latin typeface="Book Antiqua"/>
                <a:cs typeface="Book Antiqua"/>
              </a:rPr>
              <a:t>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354330">
              <a:lnSpc>
                <a:spcPct val="100000"/>
              </a:lnSpc>
            </a:pP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-85" i="1">
                <a:latin typeface="Arial"/>
                <a:cs typeface="Arial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86360">
              <a:lnSpc>
                <a:spcPct val="100000"/>
              </a:lnSpc>
              <a:spcBef>
                <a:spcPts val="295"/>
              </a:spcBef>
            </a:pPr>
            <a:r>
              <a:rPr dirty="0" sz="1000" spc="-170">
                <a:latin typeface="Lucida Sans Unicode"/>
                <a:cs typeface="Lucida Sans Unicode"/>
              </a:rPr>
              <a:t>⇓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4446" y="1815234"/>
            <a:ext cx="2844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60" i="1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1392" y="173153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12987" y="189148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 h="0">
                <a:moveTo>
                  <a:pt x="0" y="0"/>
                </a:moveTo>
                <a:lnTo>
                  <a:pt x="265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00287" y="1902308"/>
            <a:ext cx="28384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Century Gothic"/>
                <a:cs typeface="Century Gothic"/>
              </a:rPr>
              <a:t>γ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98827" y="2210013"/>
            <a:ext cx="50609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γ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91837" y="2510866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94365" y="251339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94365" y="259372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72787" y="2510866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27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T</a:t>
            </a:r>
            <a:r>
              <a:rPr dirty="0" spc="-20"/>
              <a:t>e</a:t>
            </a:r>
            <a:r>
              <a:rPr dirty="0" spc="-65"/>
              <a:t>o</a:t>
            </a:r>
            <a:r>
              <a:rPr dirty="0"/>
              <a:t>rema</a:t>
            </a:r>
            <a:r>
              <a:rPr dirty="0" spc="105"/>
              <a:t> </a:t>
            </a:r>
            <a:r>
              <a:rPr dirty="0" spc="-30"/>
              <a:t>del</a:t>
            </a:r>
            <a:r>
              <a:rPr dirty="0" spc="100"/>
              <a:t> </a:t>
            </a:r>
            <a:r>
              <a:rPr dirty="0" spc="-20"/>
              <a:t>coseno</a:t>
            </a:r>
            <a:r>
              <a:rPr dirty="0" spc="105"/>
              <a:t> </a:t>
            </a:r>
            <a:r>
              <a:rPr dirty="0"/>
              <a:t>(di</a:t>
            </a:r>
            <a:r>
              <a:rPr dirty="0" spc="105"/>
              <a:t> </a:t>
            </a:r>
            <a:r>
              <a:rPr dirty="0" spc="-20"/>
              <a:t>C</a:t>
            </a:r>
            <a:r>
              <a:rPr dirty="0" spc="-55"/>
              <a:t>a</a:t>
            </a:r>
            <a:r>
              <a:rPr dirty="0" spc="25"/>
              <a:t>rnot)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556206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217709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227897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1449213"/>
            <a:ext cx="50800" cy="740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1512714"/>
            <a:ext cx="50800" cy="677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638771"/>
            <a:ext cx="2715260" cy="601980"/>
          </a:xfrm>
          <a:custGeom>
            <a:avLst/>
            <a:gdLst/>
            <a:ahLst/>
            <a:cxnLst/>
            <a:rect l="l" t="t" r="r" b="b"/>
            <a:pathLst>
              <a:path w="2715260" h="601980">
                <a:moveTo>
                  <a:pt x="2714668" y="0"/>
                </a:moveTo>
                <a:lnTo>
                  <a:pt x="0" y="0"/>
                </a:lnTo>
                <a:lnTo>
                  <a:pt x="0" y="551026"/>
                </a:lnTo>
                <a:lnTo>
                  <a:pt x="16636" y="588540"/>
                </a:lnTo>
                <a:lnTo>
                  <a:pt x="2663867" y="601826"/>
                </a:lnTo>
                <a:lnTo>
                  <a:pt x="2678110" y="599781"/>
                </a:lnTo>
                <a:lnTo>
                  <a:pt x="2709231" y="573823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1500014"/>
            <a:ext cx="0" cy="709295"/>
          </a:xfrm>
          <a:custGeom>
            <a:avLst/>
            <a:gdLst/>
            <a:ahLst/>
            <a:cxnLst/>
            <a:rect l="l" t="t" r="r" b="b"/>
            <a:pathLst>
              <a:path w="0" h="709294">
                <a:moveTo>
                  <a:pt x="0" y="70883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14873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14746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14619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14428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021352"/>
            <a:ext cx="4330700" cy="161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 marR="508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rema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coseno,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C</a:t>
            </a:r>
            <a:r>
              <a:rPr dirty="0" sz="1000" spc="-70">
                <a:latin typeface="Book Antiqua"/>
                <a:cs typeface="Book Antiqua"/>
              </a:rPr>
              <a:t>a</a:t>
            </a:r>
            <a:r>
              <a:rPr dirty="0" sz="1000" spc="-30">
                <a:latin typeface="Book Antiqua"/>
                <a:cs typeface="Book Antiqua"/>
              </a:rPr>
              <a:t>rnot,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30">
                <a:latin typeface="Book Antiqua"/>
                <a:cs typeface="Book Antiqua"/>
              </a:rPr>
              <a:t>ermette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generalizz</a:t>
            </a:r>
            <a:r>
              <a:rPr dirty="0" sz="1000" spc="-60">
                <a:latin typeface="Book Antiqua"/>
                <a:cs typeface="Book Antiqua"/>
              </a:rPr>
              <a:t>a</a:t>
            </a:r>
            <a:r>
              <a:rPr dirty="0" sz="1000" spc="-60">
                <a:latin typeface="Book Antiqua"/>
                <a:cs typeface="Book Antiqua"/>
              </a:rPr>
              <a:t>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-105">
                <a:latin typeface="Book Antiqua"/>
                <a:cs typeface="Book Antiqua"/>
              </a:rPr>
              <a:t>m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Pitag</a:t>
            </a:r>
            <a:r>
              <a:rPr dirty="0" sz="1000" spc="-6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non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50">
                <a:latin typeface="Book Antiqua"/>
                <a:cs typeface="Book Antiqua"/>
              </a:rPr>
              <a:t>ngoli.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r>
              <a:rPr dirty="0" sz="1000" spc="80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 spc="-35">
                <a:solidFill>
                  <a:srgbClr val="3333B2"/>
                </a:solidFill>
                <a:latin typeface="Book Antiqua"/>
                <a:cs typeface="Book Antiqua"/>
              </a:rPr>
              <a:t>(del</a:t>
            </a:r>
            <a:r>
              <a:rPr dirty="0" sz="1000" spc="80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 spc="-30">
                <a:solidFill>
                  <a:srgbClr val="3333B2"/>
                </a:solidFill>
                <a:latin typeface="Book Antiqua"/>
                <a:cs typeface="Book Antiqua"/>
              </a:rPr>
              <a:t>coseno)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200"/>
              </a:lnSpc>
              <a:spcBef>
                <a:spcPts val="415"/>
              </a:spcBef>
            </a:pPr>
            <a:r>
              <a:rPr dirty="0" sz="1000" spc="-10" i="1">
                <a:latin typeface="Book Antiqua"/>
                <a:cs typeface="Book Antiqua"/>
              </a:rPr>
              <a:t>P</a:t>
            </a:r>
            <a:r>
              <a:rPr dirty="0" sz="1000" i="1">
                <a:latin typeface="Book Antiqua"/>
                <a:cs typeface="Book Antiqua"/>
              </a:rPr>
              <a:t>er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Book Antiqua"/>
                <a:cs typeface="Book Antiqua"/>
              </a:rPr>
              <a:t>ogni</a:t>
            </a:r>
            <a:r>
              <a:rPr dirty="0" sz="1000" spc="80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" i="1">
                <a:solidFill>
                  <a:srgbClr val="FF0000"/>
                </a:solidFill>
                <a:latin typeface="Book Antiqua"/>
                <a:cs typeface="Book Antiqua"/>
              </a:rPr>
              <a:t>triangolo</a:t>
            </a:r>
            <a:r>
              <a:rPr dirty="0" sz="1000" spc="85" i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20" i="1">
                <a:latin typeface="Book Antiqua"/>
                <a:cs typeface="Book Antiqua"/>
              </a:rPr>
              <a:t>di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10" i="1">
                <a:latin typeface="Book Antiqua"/>
                <a:cs typeface="Book Antiqua"/>
              </a:rPr>
              <a:t>lati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70" i="1">
                <a:latin typeface="Arial"/>
                <a:cs typeface="Arial"/>
              </a:rPr>
              <a:t>a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b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20" i="1">
                <a:latin typeface="Arial"/>
                <a:cs typeface="Arial"/>
              </a:rPr>
              <a:t>c</a:t>
            </a:r>
            <a:r>
              <a:rPr dirty="0" sz="1000" spc="25" i="1">
                <a:latin typeface="Book Antiqua"/>
                <a:cs typeface="Book Antiqua"/>
              </a:rPr>
              <a:t>,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15" i="1">
                <a:latin typeface="Book Antiqua"/>
                <a:cs typeface="Book Antiqua"/>
              </a:rPr>
              <a:t>indican</a:t>
            </a:r>
            <a:r>
              <a:rPr dirty="0" sz="1000" spc="30" i="1">
                <a:latin typeface="Book Antiqua"/>
                <a:cs typeface="Book Antiqua"/>
              </a:rPr>
              <a:t>do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Book Antiqua"/>
                <a:cs typeface="Book Antiqua"/>
              </a:rPr>
              <a:t>con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ts val="1200"/>
              </a:lnSpc>
            </a:pPr>
            <a:r>
              <a:rPr dirty="0" sz="1000" i="1">
                <a:latin typeface="Book Antiqua"/>
                <a:cs typeface="Book Antiqua"/>
              </a:rPr>
              <a:t>l’angolo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20" i="1">
                <a:latin typeface="Book Antiqua"/>
                <a:cs typeface="Book Antiqua"/>
              </a:rPr>
              <a:t>op</a:t>
            </a:r>
            <a:r>
              <a:rPr dirty="0" sz="1000" spc="50" i="1">
                <a:latin typeface="Book Antiqua"/>
                <a:cs typeface="Book Antiqua"/>
              </a:rPr>
              <a:t>p</a:t>
            </a:r>
            <a:r>
              <a:rPr dirty="0" sz="1000" spc="25" i="1">
                <a:latin typeface="Book Antiqua"/>
                <a:cs typeface="Book Antiqua"/>
              </a:rPr>
              <a:t>osto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30" i="1">
                <a:latin typeface="Book Antiqua"/>
                <a:cs typeface="Book Antiqua"/>
              </a:rPr>
              <a:t>a</a:t>
            </a:r>
            <a:r>
              <a:rPr dirty="0" sz="1000" spc="-45" i="1">
                <a:latin typeface="Book Antiqua"/>
                <a:cs typeface="Book Antiqua"/>
              </a:rPr>
              <a:t>l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15" i="1">
                <a:latin typeface="Book Antiqua"/>
                <a:cs typeface="Book Antiqua"/>
              </a:rPr>
              <a:t>lato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spc="-70" i="1">
                <a:latin typeface="Arial"/>
                <a:cs typeface="Arial"/>
              </a:rPr>
              <a:t>a</a:t>
            </a:r>
            <a:r>
              <a:rPr dirty="0" sz="1000" spc="25" i="1">
                <a:latin typeface="Book Antiqua"/>
                <a:cs typeface="Book Antiqua"/>
              </a:rPr>
              <a:t>,</a:t>
            </a:r>
            <a:r>
              <a:rPr dirty="0" sz="1000" spc="80" i="1">
                <a:latin typeface="Book Antiqua"/>
                <a:cs typeface="Book Antiqua"/>
              </a:rPr>
              <a:t> </a:t>
            </a:r>
            <a:r>
              <a:rPr dirty="0" sz="1000" i="1">
                <a:latin typeface="Book Antiqua"/>
                <a:cs typeface="Book Antiqua"/>
              </a:rPr>
              <a:t>vale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1684020">
              <a:lnSpc>
                <a:spcPct val="100000"/>
              </a:lnSpc>
            </a:pPr>
            <a:r>
              <a:rPr dirty="0" sz="1000" spc="-70" i="1">
                <a:latin typeface="Arial"/>
                <a:cs typeface="Arial"/>
              </a:rPr>
              <a:t>a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>
                <a:latin typeface="Century Gothic"/>
                <a:cs typeface="Century Gothic"/>
              </a:rPr>
              <a:t> </a:t>
            </a:r>
            <a:r>
              <a:rPr dirty="0" baseline="31746" sz="1050" spc="-97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 i="1">
                <a:latin typeface="Arial"/>
                <a:cs typeface="Arial"/>
              </a:rPr>
              <a:t>b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0" i="1">
                <a:latin typeface="Arial"/>
                <a:cs typeface="Arial"/>
              </a:rPr>
              <a:t>c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20" i="1">
                <a:latin typeface="Arial"/>
                <a:cs typeface="Arial"/>
              </a:rPr>
              <a:t>b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" marR="2037714">
              <a:lnSpc>
                <a:spcPct val="100000"/>
              </a:lnSpc>
              <a:spcBef>
                <a:spcPts val="825"/>
              </a:spcBef>
            </a:pPr>
            <a:r>
              <a:rPr dirty="0" sz="1000" spc="-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0">
                <a:latin typeface="Book Antiqua"/>
                <a:cs typeface="Book Antiqua"/>
              </a:rPr>
              <a:t>0,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ottiene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rema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Pitag</a:t>
            </a:r>
            <a:r>
              <a:rPr dirty="0" sz="1000" spc="-60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ra.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317360"/>
            <a:ext cx="1741626" cy="13012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28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T</a:t>
            </a:r>
            <a:r>
              <a:rPr dirty="0" spc="-20"/>
              <a:t>e</a:t>
            </a:r>
            <a:r>
              <a:rPr dirty="0" spc="-65"/>
              <a:t>o</a:t>
            </a:r>
            <a:r>
              <a:rPr dirty="0"/>
              <a:t>rema</a:t>
            </a:r>
            <a:r>
              <a:rPr dirty="0" spc="105"/>
              <a:t> </a:t>
            </a:r>
            <a:r>
              <a:rPr dirty="0" spc="-30"/>
              <a:t>del</a:t>
            </a:r>
            <a:r>
              <a:rPr dirty="0" spc="100"/>
              <a:t> </a:t>
            </a:r>
            <a:r>
              <a:rPr dirty="0" spc="-20"/>
              <a:t>coseno</a:t>
            </a:r>
            <a:r>
              <a:rPr dirty="0" spc="105"/>
              <a:t> </a:t>
            </a:r>
            <a:r>
              <a:rPr dirty="0"/>
              <a:t>(di</a:t>
            </a:r>
            <a:r>
              <a:rPr dirty="0" spc="105"/>
              <a:t> </a:t>
            </a:r>
            <a:r>
              <a:rPr dirty="0" spc="-20"/>
              <a:t>C</a:t>
            </a:r>
            <a:r>
              <a:rPr dirty="0" spc="-55"/>
              <a:t>a</a:t>
            </a:r>
            <a:r>
              <a:rPr dirty="0" spc="25"/>
              <a:t>rnot)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768895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20304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253842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681113"/>
            <a:ext cx="50800" cy="2534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744614"/>
            <a:ext cx="50800" cy="2471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851438"/>
            <a:ext cx="2715260" cy="2415540"/>
          </a:xfrm>
          <a:custGeom>
            <a:avLst/>
            <a:gdLst/>
            <a:ahLst/>
            <a:cxnLst/>
            <a:rect l="l" t="t" r="r" b="b"/>
            <a:pathLst>
              <a:path w="2715260" h="2415540">
                <a:moveTo>
                  <a:pt x="2714668" y="0"/>
                </a:moveTo>
                <a:lnTo>
                  <a:pt x="0" y="0"/>
                </a:lnTo>
                <a:lnTo>
                  <a:pt x="0" y="2364303"/>
                </a:lnTo>
                <a:lnTo>
                  <a:pt x="16636" y="2401817"/>
                </a:lnTo>
                <a:lnTo>
                  <a:pt x="2663867" y="2415103"/>
                </a:lnTo>
                <a:lnTo>
                  <a:pt x="2678110" y="2413058"/>
                </a:lnTo>
                <a:lnTo>
                  <a:pt x="2709231" y="2387100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731914"/>
            <a:ext cx="0" cy="2503170"/>
          </a:xfrm>
          <a:custGeom>
            <a:avLst/>
            <a:gdLst/>
            <a:ahLst/>
            <a:cxnLst/>
            <a:rect l="l" t="t" r="r" b="b"/>
            <a:pathLst>
              <a:path w="0" h="2503170">
                <a:moveTo>
                  <a:pt x="0" y="25028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719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706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693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6747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3826" y="88436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21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6651" y="152388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74788" y="152388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21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1627" y="669562"/>
            <a:ext cx="2637790" cy="104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200"/>
              </a:lnSpc>
              <a:spcBef>
                <a:spcPts val="484"/>
              </a:spcBef>
            </a:pPr>
            <a:r>
              <a:rPr dirty="0" sz="1000" spc="-40">
                <a:latin typeface="Book Antiqua"/>
                <a:cs typeface="Book Antiqua"/>
              </a:rPr>
              <a:t>L’altezza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BH</a:t>
            </a:r>
            <a:r>
              <a:rPr dirty="0" sz="1000" spc="1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divide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ABC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rettangoli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200"/>
              </a:lnSpc>
            </a:pP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ABH</a:t>
            </a:r>
            <a:r>
              <a:rPr dirty="0" sz="1000" spc="1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solidFill>
                  <a:srgbClr val="FF0000"/>
                </a:solidFill>
                <a:latin typeface="Arial"/>
                <a:cs typeface="Arial"/>
              </a:rPr>
              <a:t>BC</a:t>
            </a:r>
            <a:r>
              <a:rPr dirty="0" sz="1000" spc="40" i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5">
                <a:latin typeface="Book Antiqua"/>
                <a:cs typeface="Book Antiqua"/>
              </a:rPr>
              <a:t>erciò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ess</a:t>
            </a:r>
            <a:r>
              <a:rPr dirty="0" sz="1000" spc="-70">
                <a:latin typeface="Book Antiqua"/>
                <a:cs typeface="Book Antiqua"/>
              </a:rPr>
              <a:t>endo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77545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h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635">
              <a:lnSpc>
                <a:spcPct val="100000"/>
              </a:lnSpc>
              <a:spcBef>
                <a:spcPts val="445"/>
              </a:spcBef>
            </a:pPr>
            <a:r>
              <a:rPr dirty="0" sz="1000" spc="-60" i="1">
                <a:latin typeface="Arial"/>
                <a:cs typeface="Arial"/>
              </a:rPr>
              <a:t>CH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 i="1">
                <a:latin typeface="Arial"/>
                <a:cs typeface="Arial"/>
              </a:rPr>
              <a:t>AH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81693" y="1263182"/>
            <a:ext cx="1741626" cy="13012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29/29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F</a:t>
            </a:r>
            <a:r>
              <a:rPr dirty="0" spc="-65"/>
              <a:t>o</a:t>
            </a:r>
            <a:r>
              <a:rPr dirty="0" spc="-20"/>
              <a:t>rmule</a:t>
            </a:r>
            <a:r>
              <a:rPr dirty="0" spc="105"/>
              <a:t> </a:t>
            </a:r>
            <a:r>
              <a:rPr dirty="0" spc="-35"/>
              <a:t>di</a:t>
            </a:r>
            <a:r>
              <a:rPr dirty="0" spc="105"/>
              <a:t> </a:t>
            </a:r>
            <a:r>
              <a:rPr dirty="0" spc="-20"/>
              <a:t>addizione</a:t>
            </a:r>
            <a:r>
              <a:rPr dirty="0" spc="105"/>
              <a:t> </a:t>
            </a:r>
            <a:r>
              <a:rPr dirty="0" spc="-20"/>
              <a:t>e</a:t>
            </a:r>
            <a:r>
              <a:rPr dirty="0" spc="105"/>
              <a:t> </a:t>
            </a:r>
            <a:r>
              <a:rPr dirty="0" spc="5"/>
              <a:t>sottrazione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105459"/>
            <a:ext cx="4328795" cy="1153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volta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note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negli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10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ossibile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calcol</a:t>
            </a:r>
            <a:r>
              <a:rPr dirty="0" sz="1000" spc="-6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somma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nella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differenza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10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algn="just" marL="1192530" marR="1132840">
              <a:lnSpc>
                <a:spcPct val="124500"/>
              </a:lnSpc>
              <a:spcBef>
                <a:spcPts val="695"/>
              </a:spcBef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35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6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6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3/29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025" y="25957"/>
            <a:ext cx="11804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Risoluzione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7A0000"/>
                </a:solidFill>
                <a:latin typeface="Arial"/>
                <a:cs typeface="Arial"/>
              </a:rPr>
              <a:t>dei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triangoli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rettangoli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T</a:t>
            </a:r>
            <a:r>
              <a:rPr dirty="0" spc="-20"/>
              <a:t>e</a:t>
            </a:r>
            <a:r>
              <a:rPr dirty="0" spc="-65"/>
              <a:t>o</a:t>
            </a:r>
            <a:r>
              <a:rPr dirty="0"/>
              <a:t>rema</a:t>
            </a:r>
            <a:r>
              <a:rPr dirty="0" spc="105"/>
              <a:t> </a:t>
            </a:r>
            <a:r>
              <a:rPr dirty="0" spc="-30"/>
              <a:t>del</a:t>
            </a:r>
            <a:r>
              <a:rPr dirty="0" spc="100"/>
              <a:t> </a:t>
            </a:r>
            <a:r>
              <a:rPr dirty="0" spc="-20"/>
              <a:t>coseno</a:t>
            </a:r>
            <a:r>
              <a:rPr dirty="0" spc="105"/>
              <a:t> </a:t>
            </a:r>
            <a:r>
              <a:rPr dirty="0"/>
              <a:t>(di</a:t>
            </a:r>
            <a:r>
              <a:rPr dirty="0" spc="105"/>
              <a:t> </a:t>
            </a:r>
            <a:r>
              <a:rPr dirty="0" spc="-20"/>
              <a:t>C</a:t>
            </a:r>
            <a:r>
              <a:rPr dirty="0" spc="-55"/>
              <a:t>a</a:t>
            </a:r>
            <a:r>
              <a:rPr dirty="0" spc="25"/>
              <a:t>rnot)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768895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320304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3253842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681113"/>
            <a:ext cx="50800" cy="2534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744614"/>
            <a:ext cx="50800" cy="2471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851438"/>
            <a:ext cx="2715260" cy="2415540"/>
          </a:xfrm>
          <a:custGeom>
            <a:avLst/>
            <a:gdLst/>
            <a:ahLst/>
            <a:cxnLst/>
            <a:rect l="l" t="t" r="r" b="b"/>
            <a:pathLst>
              <a:path w="2715260" h="2415540">
                <a:moveTo>
                  <a:pt x="2714668" y="0"/>
                </a:moveTo>
                <a:lnTo>
                  <a:pt x="0" y="0"/>
                </a:lnTo>
                <a:lnTo>
                  <a:pt x="0" y="2364303"/>
                </a:lnTo>
                <a:lnTo>
                  <a:pt x="16636" y="2401817"/>
                </a:lnTo>
                <a:lnTo>
                  <a:pt x="2663867" y="2415103"/>
                </a:lnTo>
                <a:lnTo>
                  <a:pt x="2678110" y="2413058"/>
                </a:lnTo>
                <a:lnTo>
                  <a:pt x="2709231" y="2387100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731914"/>
            <a:ext cx="0" cy="2503170"/>
          </a:xfrm>
          <a:custGeom>
            <a:avLst/>
            <a:gdLst/>
            <a:ahLst/>
            <a:cxnLst/>
            <a:rect l="l" t="t" r="r" b="b"/>
            <a:pathLst>
              <a:path w="0" h="2503170">
                <a:moveTo>
                  <a:pt x="0" y="25028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7192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7065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6938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6747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3826" y="88436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21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6651" y="152388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74788" y="152388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21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7344" y="242222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 h="0">
                <a:moveTo>
                  <a:pt x="0" y="0"/>
                </a:moveTo>
                <a:lnTo>
                  <a:pt x="180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1627" y="669562"/>
            <a:ext cx="2637790" cy="2357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200"/>
              </a:lnSpc>
              <a:spcBef>
                <a:spcPts val="484"/>
              </a:spcBef>
            </a:pPr>
            <a:r>
              <a:rPr dirty="0" sz="1000" spc="-40">
                <a:latin typeface="Book Antiqua"/>
                <a:cs typeface="Book Antiqua"/>
              </a:rPr>
              <a:t>L’altezza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BH</a:t>
            </a:r>
            <a:r>
              <a:rPr dirty="0" sz="1000" spc="1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divide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ABC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5" i="1">
                <a:latin typeface="Arial"/>
                <a:cs typeface="Arial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rettangoli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200"/>
              </a:lnSpc>
            </a:pPr>
            <a:r>
              <a:rPr dirty="0" sz="1000" spc="-15" i="1">
                <a:solidFill>
                  <a:srgbClr val="FF0000"/>
                </a:solidFill>
                <a:latin typeface="Arial"/>
                <a:cs typeface="Arial"/>
              </a:rPr>
              <a:t>ABH</a:t>
            </a:r>
            <a:r>
              <a:rPr dirty="0" sz="1000" spc="1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solidFill>
                  <a:srgbClr val="FF0000"/>
                </a:solidFill>
                <a:latin typeface="Arial"/>
                <a:cs typeface="Arial"/>
              </a:rPr>
              <a:t>BC</a:t>
            </a:r>
            <a:r>
              <a:rPr dirty="0" sz="1000" spc="40" i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5">
                <a:latin typeface="Book Antiqua"/>
                <a:cs typeface="Book Antiqua"/>
              </a:rPr>
              <a:t>erciò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ess</a:t>
            </a:r>
            <a:r>
              <a:rPr dirty="0" sz="1000" spc="-70">
                <a:latin typeface="Book Antiqua"/>
                <a:cs typeface="Book Antiqua"/>
              </a:rPr>
              <a:t>endo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702945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h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 indent="551815">
              <a:lnSpc>
                <a:spcPct val="100000"/>
              </a:lnSpc>
              <a:spcBef>
                <a:spcPts val="445"/>
              </a:spcBef>
            </a:pPr>
            <a:r>
              <a:rPr dirty="0" sz="1000" spc="-60" i="1">
                <a:latin typeface="Arial"/>
                <a:cs typeface="Arial"/>
              </a:rPr>
              <a:t>CH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 i="1">
                <a:latin typeface="Arial"/>
                <a:cs typeface="Arial"/>
              </a:rPr>
              <a:t>AH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455295">
              <a:lnSpc>
                <a:spcPct val="100000"/>
              </a:lnSpc>
              <a:spcBef>
                <a:spcPts val="990"/>
              </a:spcBef>
            </a:pP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ha,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60">
                <a:latin typeface="Book Antiqua"/>
                <a:cs typeface="Book Antiqua"/>
              </a:rPr>
              <a:t>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rema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Pitag</a:t>
            </a:r>
            <a:r>
              <a:rPr dirty="0" sz="1000" spc="-60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fond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85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35">
                <a:latin typeface="Book Antiqua"/>
                <a:cs typeface="Book Antiqua"/>
              </a:rPr>
              <a:t>ntale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96850">
              <a:lnSpc>
                <a:spcPct val="100000"/>
              </a:lnSpc>
            </a:pPr>
            <a:r>
              <a:rPr dirty="0" sz="1000" spc="-70" i="1">
                <a:latin typeface="Arial"/>
                <a:cs typeface="Arial"/>
              </a:rPr>
              <a:t>a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>
                <a:latin typeface="Century Gothic"/>
                <a:cs typeface="Century Gothic"/>
              </a:rPr>
              <a:t> </a:t>
            </a:r>
            <a:r>
              <a:rPr dirty="0" baseline="31746" sz="1050" spc="-97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30" i="1">
                <a:latin typeface="Arial"/>
                <a:cs typeface="Arial"/>
              </a:rPr>
              <a:t>h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 i="1">
                <a:latin typeface="Arial"/>
                <a:cs typeface="Arial"/>
              </a:rPr>
              <a:t>CH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baseline="51587" sz="1050" spc="-7">
                <a:latin typeface="Century Gothic"/>
                <a:cs typeface="Century Gothic"/>
              </a:rPr>
              <a:t>2</a:t>
            </a:r>
            <a:endParaRPr baseline="51587" sz="1050">
              <a:latin typeface="Century Gothic"/>
              <a:cs typeface="Century Gothic"/>
            </a:endParaRPr>
          </a:p>
          <a:p>
            <a:pPr marL="349250">
              <a:lnSpc>
                <a:spcPct val="100000"/>
              </a:lnSpc>
              <a:spcBef>
                <a:spcPts val="44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20" i="1">
                <a:latin typeface="Arial"/>
                <a:cs typeface="Arial"/>
              </a:rPr>
              <a:t>c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-7">
                <a:latin typeface="Century Gothic"/>
                <a:cs typeface="Century Gothic"/>
              </a:rPr>
              <a:t>2</a:t>
            </a:r>
            <a:r>
              <a:rPr dirty="0" baseline="35714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5" i="1">
                <a:latin typeface="Arial"/>
                <a:cs typeface="Arial"/>
              </a:rPr>
              <a:t>b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20" i="1">
                <a:latin typeface="Arial"/>
                <a:cs typeface="Arial"/>
              </a:rPr>
              <a:t>b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0" i="1">
                <a:latin typeface="Arial"/>
                <a:cs typeface="Arial"/>
              </a:rPr>
              <a:t>c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30">
                <a:latin typeface="Century Gothic"/>
                <a:cs typeface="Century Gothic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marL="349250">
              <a:lnSpc>
                <a:spcPct val="100000"/>
              </a:lnSpc>
              <a:spcBef>
                <a:spcPts val="42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" i="1">
                <a:latin typeface="Arial"/>
                <a:cs typeface="Arial"/>
              </a:rPr>
              <a:t>b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0" i="1">
                <a:latin typeface="Arial"/>
                <a:cs typeface="Arial"/>
              </a:rPr>
              <a:t>c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-18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20" i="1">
                <a:latin typeface="Arial"/>
                <a:cs typeface="Arial"/>
              </a:rPr>
              <a:t>b</a:t>
            </a:r>
            <a:r>
              <a:rPr dirty="0" sz="1000" spc="-60" i="1">
                <a:latin typeface="Arial"/>
                <a:cs typeface="Arial"/>
              </a:rPr>
              <a:t>c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07691" y="3136734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10218" y="313926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10218" y="321958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88653" y="3136734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81693" y="1263182"/>
            <a:ext cx="1741626" cy="13012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29/29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cos</a:t>
            </a:r>
            <a:r>
              <a:rPr dirty="0" spc="5">
                <a:latin typeface="Tahoma"/>
                <a:cs typeface="Tahoma"/>
              </a:rPr>
              <a:t>(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>
                <a:latin typeface="Lucida Sans Unicode"/>
                <a:cs typeface="Lucida Sans Unicode"/>
              </a:rPr>
              <a:t>−</a:t>
            </a:r>
            <a:r>
              <a:rPr dirty="0" spc="-125">
                <a:latin typeface="Lucida Sans Unicode"/>
                <a:cs typeface="Lucida Sans Unicode"/>
              </a:rPr>
              <a:t> </a:t>
            </a:r>
            <a:r>
              <a:rPr dirty="0" spc="65" i="1">
                <a:latin typeface="Arial"/>
                <a:cs typeface="Arial"/>
              </a:rPr>
              <a:t>β</a:t>
            </a:r>
            <a:r>
              <a:rPr dirty="0" spc="5">
                <a:latin typeface="Tahoma"/>
                <a:cs typeface="Tahoma"/>
              </a:rPr>
              <a:t>)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=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  <a:r>
              <a:rPr dirty="0" spc="5" i="1">
                <a:latin typeface="Arial"/>
                <a:cs typeface="Arial"/>
              </a:rPr>
              <a:t> </a:t>
            </a:r>
            <a:r>
              <a:rPr dirty="0" spc="70">
                <a:latin typeface="Tahoma"/>
                <a:cs typeface="Tahoma"/>
              </a:rPr>
              <a:t>+</a:t>
            </a:r>
            <a:r>
              <a:rPr dirty="0" spc="-120">
                <a:latin typeface="Tahoma"/>
                <a:cs typeface="Tahoma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090547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27205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771356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1002780"/>
            <a:ext cx="50800" cy="1730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1066281"/>
            <a:ext cx="50800" cy="1666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173105"/>
            <a:ext cx="2715260" cy="1610995"/>
          </a:xfrm>
          <a:custGeom>
            <a:avLst/>
            <a:gdLst/>
            <a:ahLst/>
            <a:cxnLst/>
            <a:rect l="l" t="t" r="r" b="b"/>
            <a:pathLst>
              <a:path w="2715260" h="1610995">
                <a:moveTo>
                  <a:pt x="2714668" y="0"/>
                </a:moveTo>
                <a:lnTo>
                  <a:pt x="0" y="0"/>
                </a:lnTo>
                <a:lnTo>
                  <a:pt x="0" y="1560150"/>
                </a:lnTo>
                <a:lnTo>
                  <a:pt x="16636" y="1597664"/>
                </a:lnTo>
                <a:lnTo>
                  <a:pt x="2663867" y="1610951"/>
                </a:lnTo>
                <a:lnTo>
                  <a:pt x="2678110" y="1608906"/>
                </a:lnTo>
                <a:lnTo>
                  <a:pt x="2709231" y="1582947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1053581"/>
            <a:ext cx="0" cy="1699260"/>
          </a:xfrm>
          <a:custGeom>
            <a:avLst/>
            <a:gdLst/>
            <a:ahLst/>
            <a:cxnLst/>
            <a:rect l="l" t="t" r="r" b="b"/>
            <a:pathLst>
              <a:path w="0" h="1699260">
                <a:moveTo>
                  <a:pt x="0" y="16987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1040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1028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10154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9964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991227"/>
            <a:ext cx="2630805" cy="1205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3333B2"/>
                </a:solidFill>
                <a:latin typeface="Book Antiqua"/>
                <a:cs typeface="Book Antiqua"/>
              </a:rPr>
              <a:t>Dimostrazione</a:t>
            </a:r>
            <a:r>
              <a:rPr dirty="0" sz="1000" spc="85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Book Antiqua"/>
                <a:cs typeface="Book Antiqua"/>
              </a:rPr>
              <a:t>1.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30">
                <a:latin typeface="Book Antiqua"/>
                <a:cs typeface="Book Antiqua"/>
              </a:rPr>
              <a:t>Dati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segniamo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sulla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528955">
              <a:lnSpc>
                <a:spcPct val="100000"/>
              </a:lnSpc>
            </a:pP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518159">
              <a:lnSpc>
                <a:spcPct val="100000"/>
              </a:lnSpc>
              <a:spcBef>
                <a:spcPts val="295"/>
              </a:spcBef>
            </a:pPr>
            <a:r>
              <a:rPr dirty="0" sz="1000" spc="-50" i="1">
                <a:latin typeface="Arial"/>
                <a:cs typeface="Arial"/>
              </a:rPr>
              <a:t>Q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528320">
              <a:lnSpc>
                <a:spcPct val="100000"/>
              </a:lnSpc>
              <a:spcBef>
                <a:spcPts val="405"/>
              </a:spcBef>
            </a:pPr>
            <a:r>
              <a:rPr dirty="0" sz="1000" spc="-80" i="1">
                <a:latin typeface="Arial"/>
                <a:cs typeface="Arial"/>
              </a:rPr>
              <a:t>R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693" y="1122766"/>
            <a:ext cx="1741983" cy="14212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4/29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cos</a:t>
            </a:r>
            <a:r>
              <a:rPr dirty="0" spc="5">
                <a:latin typeface="Tahoma"/>
                <a:cs typeface="Tahoma"/>
              </a:rPr>
              <a:t>(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>
                <a:latin typeface="Lucida Sans Unicode"/>
                <a:cs typeface="Lucida Sans Unicode"/>
              </a:rPr>
              <a:t>−</a:t>
            </a:r>
            <a:r>
              <a:rPr dirty="0" spc="-125">
                <a:latin typeface="Lucida Sans Unicode"/>
                <a:cs typeface="Lucida Sans Unicode"/>
              </a:rPr>
              <a:t> </a:t>
            </a:r>
            <a:r>
              <a:rPr dirty="0" spc="65" i="1">
                <a:latin typeface="Arial"/>
                <a:cs typeface="Arial"/>
              </a:rPr>
              <a:t>β</a:t>
            </a:r>
            <a:r>
              <a:rPr dirty="0" spc="5">
                <a:latin typeface="Tahoma"/>
                <a:cs typeface="Tahoma"/>
              </a:rPr>
              <a:t>)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=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  <a:r>
              <a:rPr dirty="0" spc="5" i="1">
                <a:latin typeface="Arial"/>
                <a:cs typeface="Arial"/>
              </a:rPr>
              <a:t> </a:t>
            </a:r>
            <a:r>
              <a:rPr dirty="0" spc="70">
                <a:latin typeface="Tahoma"/>
                <a:cs typeface="Tahoma"/>
              </a:rPr>
              <a:t>+</a:t>
            </a:r>
            <a:r>
              <a:rPr dirty="0" spc="-120">
                <a:latin typeface="Tahoma"/>
                <a:cs typeface="Tahoma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090547"/>
            <a:ext cx="2714668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4695" y="27205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771356"/>
            <a:ext cx="2562266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1002780"/>
            <a:ext cx="50800" cy="1730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8195" y="1066281"/>
            <a:ext cx="50800" cy="1666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173105"/>
            <a:ext cx="2715260" cy="1610995"/>
          </a:xfrm>
          <a:custGeom>
            <a:avLst/>
            <a:gdLst/>
            <a:ahLst/>
            <a:cxnLst/>
            <a:rect l="l" t="t" r="r" b="b"/>
            <a:pathLst>
              <a:path w="2715260" h="1610995">
                <a:moveTo>
                  <a:pt x="2714668" y="0"/>
                </a:moveTo>
                <a:lnTo>
                  <a:pt x="0" y="0"/>
                </a:lnTo>
                <a:lnTo>
                  <a:pt x="0" y="1560150"/>
                </a:lnTo>
                <a:lnTo>
                  <a:pt x="16636" y="1597664"/>
                </a:lnTo>
                <a:lnTo>
                  <a:pt x="2663867" y="1610951"/>
                </a:lnTo>
                <a:lnTo>
                  <a:pt x="2678110" y="1608906"/>
                </a:lnTo>
                <a:lnTo>
                  <a:pt x="2709231" y="1582947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1053581"/>
            <a:ext cx="0" cy="1699260"/>
          </a:xfrm>
          <a:custGeom>
            <a:avLst/>
            <a:gdLst/>
            <a:ahLst/>
            <a:cxnLst/>
            <a:rect l="l" t="t" r="r" b="b"/>
            <a:pathLst>
              <a:path w="0" h="1699260">
                <a:moveTo>
                  <a:pt x="0" y="16987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1040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1028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10154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48195" y="9964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9721" y="2305786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3800" y="230578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 h="0">
                <a:moveTo>
                  <a:pt x="0" y="0"/>
                </a:moveTo>
                <a:lnTo>
                  <a:pt x="176555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627" y="991227"/>
            <a:ext cx="2630805" cy="180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3333B2"/>
                </a:solidFill>
                <a:latin typeface="Book Antiqua"/>
                <a:cs typeface="Book Antiqua"/>
              </a:rPr>
              <a:t>Dimostrazione</a:t>
            </a:r>
            <a:r>
              <a:rPr dirty="0" sz="1000" spc="85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Book Antiqua"/>
                <a:cs typeface="Book Antiqua"/>
              </a:rPr>
              <a:t>1.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000" spc="-30">
                <a:latin typeface="Book Antiqua"/>
                <a:cs typeface="Book Antiqua"/>
              </a:rPr>
              <a:t>Dati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segniamo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sulla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circonferenza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goniometrica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528955">
              <a:lnSpc>
                <a:spcPct val="100000"/>
              </a:lnSpc>
            </a:pP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518159">
              <a:lnSpc>
                <a:spcPct val="100000"/>
              </a:lnSpc>
              <a:spcBef>
                <a:spcPts val="295"/>
              </a:spcBef>
            </a:pPr>
            <a:r>
              <a:rPr dirty="0" sz="1000" spc="-50" i="1">
                <a:latin typeface="Arial"/>
                <a:cs typeface="Arial"/>
              </a:rPr>
              <a:t>Q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528320">
              <a:lnSpc>
                <a:spcPct val="100000"/>
              </a:lnSpc>
              <a:spcBef>
                <a:spcPts val="405"/>
              </a:spcBef>
            </a:pPr>
            <a:r>
              <a:rPr dirty="0" sz="1000" spc="-80" i="1">
                <a:latin typeface="Arial"/>
                <a:cs typeface="Arial"/>
              </a:rPr>
              <a:t>R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" marR="119380">
              <a:lnSpc>
                <a:spcPct val="100000"/>
              </a:lnSpc>
              <a:spcBef>
                <a:spcPts val="1145"/>
              </a:spcBef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segmenti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solidFill>
                  <a:srgbClr val="120A8E"/>
                </a:solidFill>
                <a:latin typeface="Arial"/>
                <a:cs typeface="Arial"/>
              </a:rPr>
              <a:t>PQ</a:t>
            </a:r>
            <a:r>
              <a:rPr dirty="0" sz="1000" spc="125" i="1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AR</a:t>
            </a:r>
            <a:r>
              <a:rPr dirty="0" sz="1000" spc="135" i="1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hanno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stessa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lunghezza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costruzione,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65">
                <a:latin typeface="Book Antiqua"/>
                <a:cs typeface="Book Antiqua"/>
              </a:rPr>
              <a:t>rde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stesso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81693" y="1122766"/>
            <a:ext cx="1741983" cy="14212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4/29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cos</a:t>
            </a:r>
            <a:r>
              <a:rPr dirty="0" spc="5">
                <a:latin typeface="Tahoma"/>
                <a:cs typeface="Tahoma"/>
              </a:rPr>
              <a:t>(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>
                <a:latin typeface="Lucida Sans Unicode"/>
                <a:cs typeface="Lucida Sans Unicode"/>
              </a:rPr>
              <a:t>−</a:t>
            </a:r>
            <a:r>
              <a:rPr dirty="0" spc="-125">
                <a:latin typeface="Lucida Sans Unicode"/>
                <a:cs typeface="Lucida Sans Unicode"/>
              </a:rPr>
              <a:t> </a:t>
            </a:r>
            <a:r>
              <a:rPr dirty="0" spc="65" i="1">
                <a:latin typeface="Arial"/>
                <a:cs typeface="Arial"/>
              </a:rPr>
              <a:t>β</a:t>
            </a:r>
            <a:r>
              <a:rPr dirty="0" spc="5">
                <a:latin typeface="Tahoma"/>
                <a:cs typeface="Tahoma"/>
              </a:rPr>
              <a:t>)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=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  <a:r>
              <a:rPr dirty="0" spc="5" i="1">
                <a:latin typeface="Arial"/>
                <a:cs typeface="Arial"/>
              </a:rPr>
              <a:t> </a:t>
            </a:r>
            <a:r>
              <a:rPr dirty="0" spc="70">
                <a:latin typeface="Tahoma"/>
                <a:cs typeface="Tahoma"/>
              </a:rPr>
              <a:t>+</a:t>
            </a:r>
            <a:r>
              <a:rPr dirty="0" spc="-120">
                <a:latin typeface="Tahoma"/>
                <a:cs typeface="Tahoma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84695" y="304025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128" y="3091053"/>
            <a:ext cx="2562266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48195" y="795985"/>
            <a:ext cx="50800" cy="225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859486"/>
            <a:ext cx="50800" cy="2193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527" y="802548"/>
            <a:ext cx="2715260" cy="2301240"/>
          </a:xfrm>
          <a:custGeom>
            <a:avLst/>
            <a:gdLst/>
            <a:ahLst/>
            <a:cxnLst/>
            <a:rect l="l" t="t" r="r" b="b"/>
            <a:pathLst>
              <a:path w="2715260" h="2301240">
                <a:moveTo>
                  <a:pt x="2714668" y="0"/>
                </a:moveTo>
                <a:lnTo>
                  <a:pt x="0" y="0"/>
                </a:lnTo>
                <a:lnTo>
                  <a:pt x="0" y="2250404"/>
                </a:lnTo>
                <a:lnTo>
                  <a:pt x="16636" y="2287918"/>
                </a:lnTo>
                <a:lnTo>
                  <a:pt x="2663867" y="2301204"/>
                </a:lnTo>
                <a:lnTo>
                  <a:pt x="2678110" y="2299159"/>
                </a:lnTo>
                <a:lnTo>
                  <a:pt x="2709231" y="2273201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48195" y="846786"/>
            <a:ext cx="0" cy="2225675"/>
          </a:xfrm>
          <a:custGeom>
            <a:avLst/>
            <a:gdLst/>
            <a:ahLst/>
            <a:cxnLst/>
            <a:rect l="l" t="t" r="r" b="b"/>
            <a:pathLst>
              <a:path w="0" h="2225675">
                <a:moveTo>
                  <a:pt x="0" y="222521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8340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8213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808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8963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6379" y="1092009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3352" y="1697990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 h="0">
                <a:moveTo>
                  <a:pt x="0" y="0"/>
                </a:moveTo>
                <a:lnTo>
                  <a:pt x="176555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627" y="813249"/>
            <a:ext cx="2620010" cy="1494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Quindi,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graz</a:t>
            </a:r>
            <a:r>
              <a:rPr dirty="0" sz="1000" spc="-50">
                <a:latin typeface="Book Antiqua"/>
                <a:cs typeface="Book Antiqua"/>
              </a:rPr>
              <a:t>ie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fondamentale,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461645">
              <a:lnSpc>
                <a:spcPct val="100000"/>
              </a:lnSpc>
            </a:pPr>
            <a:r>
              <a:rPr dirty="0" sz="1000" spc="-45" i="1">
                <a:solidFill>
                  <a:srgbClr val="120A8E"/>
                </a:solidFill>
                <a:latin typeface="Arial"/>
                <a:cs typeface="Arial"/>
              </a:rPr>
              <a:t>PQ</a:t>
            </a:r>
            <a:r>
              <a:rPr dirty="0" sz="1000" spc="-70" i="1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>
                <a:latin typeface="Century Gothic"/>
                <a:cs typeface="Century Gothic"/>
              </a:rPr>
              <a:t> </a:t>
            </a:r>
            <a:r>
              <a:rPr dirty="0" baseline="31746" sz="1050" spc="-97">
                <a:latin typeface="Century Gothic"/>
                <a:cs typeface="Century Gothic"/>
              </a:rPr>
              <a:t> </a:t>
            </a: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Q</a:t>
            </a:r>
            <a:r>
              <a:rPr dirty="0" baseline="-11904" sz="1050" spc="-142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Q</a:t>
            </a:r>
            <a:r>
              <a:rPr dirty="0" baseline="-11904" sz="1050" spc="-142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endParaRPr baseline="31746" sz="1050">
              <a:latin typeface="Century Gothic"/>
              <a:cs typeface="Century Gothic"/>
            </a:endParaRPr>
          </a:p>
          <a:p>
            <a:pPr marL="515620">
              <a:lnSpc>
                <a:spcPct val="100000"/>
              </a:lnSpc>
              <a:spcBef>
                <a:spcPts val="425"/>
              </a:spcBef>
            </a:pP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endParaRPr baseline="31746" sz="1050">
              <a:latin typeface="Century Gothic"/>
              <a:cs typeface="Century Gothic"/>
            </a:endParaRPr>
          </a:p>
          <a:p>
            <a:pPr marL="231140" indent="283845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R="480059">
              <a:lnSpc>
                <a:spcPct val="100000"/>
              </a:lnSpc>
              <a:spcBef>
                <a:spcPts val="445"/>
              </a:spcBef>
            </a:pP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AR</a:t>
            </a: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>
                <a:latin typeface="Century Gothic"/>
                <a:cs typeface="Century Gothic"/>
              </a:rPr>
              <a:t> </a:t>
            </a:r>
            <a:r>
              <a:rPr dirty="0" baseline="31746" sz="1050" spc="-97">
                <a:latin typeface="Century Gothic"/>
                <a:cs typeface="Century Gothic"/>
              </a:rPr>
              <a:t> </a:t>
            </a: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52" i="1">
                <a:latin typeface="Arial"/>
                <a:cs typeface="Arial"/>
              </a:rPr>
              <a:t>R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104" i="1">
                <a:latin typeface="Arial"/>
                <a:cs typeface="Arial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spc="-52" i="1">
                <a:latin typeface="Arial"/>
                <a:cs typeface="Arial"/>
              </a:rPr>
              <a:t>R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spc="104" i="1">
                <a:latin typeface="Arial"/>
                <a:cs typeface="Arial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endParaRPr baseline="31746" sz="1050">
              <a:latin typeface="Century Gothic"/>
              <a:cs typeface="Century Gothic"/>
            </a:endParaRPr>
          </a:p>
          <a:p>
            <a:pPr marL="515620">
              <a:lnSpc>
                <a:spcPct val="100000"/>
              </a:lnSpc>
              <a:spcBef>
                <a:spcPts val="61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baseline="47619" sz="1050" spc="-7">
                <a:latin typeface="Century Gothic"/>
                <a:cs typeface="Century Gothic"/>
              </a:rPr>
              <a:t>2</a:t>
            </a:r>
            <a:r>
              <a:rPr dirty="0" baseline="47619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67">
                <a:latin typeface="Century Gothic"/>
                <a:cs typeface="Century Gothic"/>
              </a:rPr>
              <a:t>2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51562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81693" y="1176055"/>
            <a:ext cx="1741983" cy="1421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5/29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cos</a:t>
            </a:r>
            <a:r>
              <a:rPr dirty="0" spc="5">
                <a:latin typeface="Tahoma"/>
                <a:cs typeface="Tahoma"/>
              </a:rPr>
              <a:t>(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>
                <a:latin typeface="Lucida Sans Unicode"/>
                <a:cs typeface="Lucida Sans Unicode"/>
              </a:rPr>
              <a:t>−</a:t>
            </a:r>
            <a:r>
              <a:rPr dirty="0" spc="-125">
                <a:latin typeface="Lucida Sans Unicode"/>
                <a:cs typeface="Lucida Sans Unicode"/>
              </a:rPr>
              <a:t> </a:t>
            </a:r>
            <a:r>
              <a:rPr dirty="0" spc="65" i="1">
                <a:latin typeface="Arial"/>
                <a:cs typeface="Arial"/>
              </a:rPr>
              <a:t>β</a:t>
            </a:r>
            <a:r>
              <a:rPr dirty="0" spc="5">
                <a:latin typeface="Tahoma"/>
                <a:cs typeface="Tahoma"/>
              </a:rPr>
              <a:t>)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=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  <a:r>
              <a:rPr dirty="0" spc="5" i="1">
                <a:latin typeface="Arial"/>
                <a:cs typeface="Arial"/>
              </a:rPr>
              <a:t> </a:t>
            </a:r>
            <a:r>
              <a:rPr dirty="0" spc="70">
                <a:latin typeface="Tahoma"/>
                <a:cs typeface="Tahoma"/>
              </a:rPr>
              <a:t>+</a:t>
            </a:r>
            <a:r>
              <a:rPr dirty="0" spc="-120">
                <a:latin typeface="Tahoma"/>
                <a:cs typeface="Tahoma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84695" y="3040252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128" y="3091053"/>
            <a:ext cx="2562266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48195" y="795985"/>
            <a:ext cx="50800" cy="225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8195" y="859486"/>
            <a:ext cx="50800" cy="2193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527" y="802548"/>
            <a:ext cx="2715260" cy="2301240"/>
          </a:xfrm>
          <a:custGeom>
            <a:avLst/>
            <a:gdLst/>
            <a:ahLst/>
            <a:cxnLst/>
            <a:rect l="l" t="t" r="r" b="b"/>
            <a:pathLst>
              <a:path w="2715260" h="2301240">
                <a:moveTo>
                  <a:pt x="2714668" y="0"/>
                </a:moveTo>
                <a:lnTo>
                  <a:pt x="0" y="0"/>
                </a:lnTo>
                <a:lnTo>
                  <a:pt x="0" y="2250404"/>
                </a:lnTo>
                <a:lnTo>
                  <a:pt x="16636" y="2287918"/>
                </a:lnTo>
                <a:lnTo>
                  <a:pt x="2663867" y="2301204"/>
                </a:lnTo>
                <a:lnTo>
                  <a:pt x="2678110" y="2299159"/>
                </a:lnTo>
                <a:lnTo>
                  <a:pt x="2709231" y="2273201"/>
                </a:lnTo>
                <a:lnTo>
                  <a:pt x="2714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48195" y="846786"/>
            <a:ext cx="0" cy="2225675"/>
          </a:xfrm>
          <a:custGeom>
            <a:avLst/>
            <a:gdLst/>
            <a:ahLst/>
            <a:cxnLst/>
            <a:rect l="l" t="t" r="r" b="b"/>
            <a:pathLst>
              <a:path w="0" h="2225675">
                <a:moveTo>
                  <a:pt x="0" y="222521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8195" y="8340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48195" y="8213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8195" y="8086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48195" y="78963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6379" y="1092009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3352" y="1697990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 h="0">
                <a:moveTo>
                  <a:pt x="0" y="0"/>
                </a:moveTo>
                <a:lnTo>
                  <a:pt x="176555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627" y="813249"/>
            <a:ext cx="2620010" cy="2051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Quindi,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graz</a:t>
            </a:r>
            <a:r>
              <a:rPr dirty="0" sz="1000" spc="-50">
                <a:latin typeface="Book Antiqua"/>
                <a:cs typeface="Book Antiqua"/>
              </a:rPr>
              <a:t>ie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fondamentale,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224154">
              <a:lnSpc>
                <a:spcPct val="100000"/>
              </a:lnSpc>
            </a:pPr>
            <a:r>
              <a:rPr dirty="0" sz="1000" spc="-45" i="1">
                <a:solidFill>
                  <a:srgbClr val="120A8E"/>
                </a:solidFill>
                <a:latin typeface="Arial"/>
                <a:cs typeface="Arial"/>
              </a:rPr>
              <a:t>PQ</a:t>
            </a:r>
            <a:r>
              <a:rPr dirty="0" sz="1000" spc="-70" i="1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>
                <a:latin typeface="Century Gothic"/>
                <a:cs typeface="Century Gothic"/>
              </a:rPr>
              <a:t> </a:t>
            </a:r>
            <a:r>
              <a:rPr dirty="0" baseline="31746" sz="1050" spc="-97">
                <a:latin typeface="Century Gothic"/>
                <a:cs typeface="Century Gothic"/>
              </a:rPr>
              <a:t> </a:t>
            </a: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Q</a:t>
            </a:r>
            <a:r>
              <a:rPr dirty="0" baseline="-11904" sz="1050" spc="-142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Q</a:t>
            </a:r>
            <a:r>
              <a:rPr dirty="0" baseline="-11904" sz="1050" spc="-142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endParaRPr baseline="31746" sz="1050">
              <a:latin typeface="Century Gothic"/>
              <a:cs typeface="Century Gothic"/>
            </a:endParaRPr>
          </a:p>
          <a:p>
            <a:pPr marL="515620">
              <a:lnSpc>
                <a:spcPct val="100000"/>
              </a:lnSpc>
              <a:spcBef>
                <a:spcPts val="425"/>
              </a:spcBef>
            </a:pP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endParaRPr baseline="31746" sz="1050">
              <a:latin typeface="Century Gothic"/>
              <a:cs typeface="Century Gothic"/>
            </a:endParaRPr>
          </a:p>
          <a:p>
            <a:pPr marL="231140" indent="283845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231140">
              <a:lnSpc>
                <a:spcPct val="100000"/>
              </a:lnSpc>
              <a:spcBef>
                <a:spcPts val="445"/>
              </a:spcBef>
            </a:pPr>
            <a:r>
              <a:rPr dirty="0" sz="1000" spc="-45" i="1">
                <a:solidFill>
                  <a:srgbClr val="EC1B24"/>
                </a:solidFill>
                <a:latin typeface="Arial"/>
                <a:cs typeface="Arial"/>
              </a:rPr>
              <a:t>AR</a:t>
            </a:r>
            <a:r>
              <a:rPr dirty="0" sz="1000" spc="-60" i="1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>
                <a:latin typeface="Century Gothic"/>
                <a:cs typeface="Century Gothic"/>
              </a:rPr>
              <a:t> </a:t>
            </a:r>
            <a:r>
              <a:rPr dirty="0" baseline="31746" sz="1050" spc="-97">
                <a:latin typeface="Century Gothic"/>
                <a:cs typeface="Century Gothic"/>
              </a:rPr>
              <a:t> </a:t>
            </a:r>
            <a:r>
              <a:rPr dirty="0" sz="1000" spc="20">
                <a:latin typeface="Tahoma"/>
                <a:cs typeface="Tahoma"/>
              </a:rPr>
              <a:t>=(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52" i="1">
                <a:latin typeface="Arial"/>
                <a:cs typeface="Arial"/>
              </a:rPr>
              <a:t>R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104" i="1">
                <a:latin typeface="Arial"/>
                <a:cs typeface="Arial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r>
              <a:rPr dirty="0" baseline="31746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spc="-52" i="1">
                <a:latin typeface="Arial"/>
                <a:cs typeface="Arial"/>
              </a:rPr>
              <a:t>R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spc="104" i="1">
                <a:latin typeface="Arial"/>
                <a:cs typeface="Arial"/>
              </a:rPr>
              <a:t>A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1746" sz="1050" spc="-7">
                <a:latin typeface="Century Gothic"/>
                <a:cs typeface="Century Gothic"/>
              </a:rPr>
              <a:t>2</a:t>
            </a:r>
            <a:endParaRPr baseline="31746" sz="1050">
              <a:latin typeface="Century Gothic"/>
              <a:cs typeface="Century Gothic"/>
            </a:endParaRPr>
          </a:p>
          <a:p>
            <a:pPr marL="515620">
              <a:lnSpc>
                <a:spcPct val="100000"/>
              </a:lnSpc>
              <a:spcBef>
                <a:spcPts val="61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baseline="44444" sz="1500" spc="-172">
                <a:latin typeface="Arial"/>
                <a:cs typeface="Arial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baseline="47619" sz="1050" spc="-7">
                <a:latin typeface="Century Gothic"/>
                <a:cs typeface="Century Gothic"/>
              </a:rPr>
              <a:t>2</a:t>
            </a:r>
            <a:r>
              <a:rPr dirty="0" baseline="47619" sz="1050" spc="112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67">
                <a:latin typeface="Century Gothic"/>
                <a:cs typeface="Century Gothic"/>
              </a:rPr>
              <a:t>2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 indent="502920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5">
                <a:latin typeface="Book Antiqua"/>
                <a:cs typeface="Book Antiqua"/>
              </a:rPr>
              <a:t>otteniamo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tesi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8415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35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07691" y="2973933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10218" y="297647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10218" y="305678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88653" y="2973933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81693" y="1176055"/>
            <a:ext cx="1741983" cy="1421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3862" y="3369131"/>
            <a:ext cx="1879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75">
                <a:solidFill>
                  <a:srgbClr val="F2F2F2"/>
                </a:solidFill>
                <a:latin typeface="Arial"/>
                <a:cs typeface="Arial"/>
              </a:rPr>
              <a:t>5/29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74" y="25957"/>
            <a:ext cx="858519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7A0000"/>
                </a:solidFill>
                <a:latin typeface="Arial"/>
                <a:cs typeface="Arial"/>
              </a:rPr>
              <a:t>F</a:t>
            </a:r>
            <a:r>
              <a:rPr dirty="0" sz="500" spc="1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rmule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cos</a:t>
            </a:r>
            <a:r>
              <a:rPr dirty="0" spc="5">
                <a:latin typeface="Tahoma"/>
                <a:cs typeface="Tahoma"/>
              </a:rPr>
              <a:t>(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 spc="70">
                <a:latin typeface="Tahoma"/>
                <a:cs typeface="Tahoma"/>
              </a:rPr>
              <a:t>+</a:t>
            </a:r>
            <a:r>
              <a:rPr dirty="0" spc="-120">
                <a:latin typeface="Tahoma"/>
                <a:cs typeface="Tahoma"/>
              </a:rPr>
              <a:t> </a:t>
            </a:r>
            <a:r>
              <a:rPr dirty="0" spc="65" i="1">
                <a:latin typeface="Arial"/>
                <a:cs typeface="Arial"/>
              </a:rPr>
              <a:t>β</a:t>
            </a:r>
            <a:r>
              <a:rPr dirty="0" spc="5">
                <a:latin typeface="Tahoma"/>
                <a:cs typeface="Tahoma"/>
              </a:rPr>
              <a:t>)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=</a:t>
            </a:r>
            <a:r>
              <a:rPr dirty="0" spc="-40">
                <a:latin typeface="Tahoma"/>
                <a:cs typeface="Tahoma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20"/>
              <a:t>cos</a:t>
            </a:r>
            <a:r>
              <a:rPr dirty="0" spc="-114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  <a:r>
              <a:rPr dirty="0" spc="5" i="1">
                <a:latin typeface="Arial"/>
                <a:cs typeface="Arial"/>
              </a:rPr>
              <a:t> </a:t>
            </a:r>
            <a:r>
              <a:rPr dirty="0">
                <a:latin typeface="Lucida Sans Unicode"/>
                <a:cs typeface="Lucida Sans Unicode"/>
              </a:rPr>
              <a:t>−</a:t>
            </a:r>
            <a:r>
              <a:rPr dirty="0" spc="-125">
                <a:latin typeface="Lucida Sans Unicode"/>
                <a:cs typeface="Lucida Sans Unicode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85" i="1">
                <a:latin typeface="Arial"/>
                <a:cs typeface="Arial"/>
              </a:rPr>
              <a:t>α</a:t>
            </a:r>
            <a:r>
              <a:rPr dirty="0" spc="-140" i="1">
                <a:latin typeface="Arial"/>
                <a:cs typeface="Arial"/>
              </a:rPr>
              <a:t> </a:t>
            </a:r>
            <a:r>
              <a:rPr dirty="0" spc="-30"/>
              <a:t>sin</a:t>
            </a:r>
            <a:r>
              <a:rPr dirty="0" spc="-110"/>
              <a:t> </a:t>
            </a:r>
            <a:r>
              <a:rPr dirty="0" spc="-10" i="1">
                <a:latin typeface="Arial"/>
                <a:cs typeface="Arial"/>
              </a:rPr>
              <a:t>β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273199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38965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440457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185442"/>
            <a:ext cx="50800" cy="1216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248942"/>
            <a:ext cx="50800" cy="1153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355766"/>
            <a:ext cx="4457065" cy="1097915"/>
          </a:xfrm>
          <a:custGeom>
            <a:avLst/>
            <a:gdLst/>
            <a:ahLst/>
            <a:cxnLst/>
            <a:rect l="l" t="t" r="r" b="b"/>
            <a:pathLst>
              <a:path w="4457065" h="1097914">
                <a:moveTo>
                  <a:pt x="4456669" y="0"/>
                </a:moveTo>
                <a:lnTo>
                  <a:pt x="0" y="0"/>
                </a:lnTo>
                <a:lnTo>
                  <a:pt x="0" y="1046591"/>
                </a:lnTo>
                <a:lnTo>
                  <a:pt x="16636" y="1084105"/>
                </a:lnTo>
                <a:lnTo>
                  <a:pt x="4405868" y="1097391"/>
                </a:lnTo>
                <a:lnTo>
                  <a:pt x="4420111" y="1095346"/>
                </a:lnTo>
                <a:lnTo>
                  <a:pt x="4451232" y="1069387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236242"/>
            <a:ext cx="0" cy="1185545"/>
          </a:xfrm>
          <a:custGeom>
            <a:avLst/>
            <a:gdLst/>
            <a:ahLst/>
            <a:cxnLst/>
            <a:rect l="l" t="t" r="r" b="b"/>
            <a:pathLst>
              <a:path w="0" h="1185545">
                <a:moveTo>
                  <a:pt x="0" y="11851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2235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2108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19814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17909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1173866"/>
            <a:ext cx="3358515" cy="1039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3333B2"/>
                </a:solidFill>
                <a:latin typeface="Book Antiqua"/>
                <a:cs typeface="Book Antiqua"/>
              </a:rPr>
              <a:t>Dimostrazione</a:t>
            </a:r>
            <a:r>
              <a:rPr dirty="0" sz="1000" spc="85">
                <a:solidFill>
                  <a:srgbClr val="3333B2"/>
                </a:solidFill>
                <a:latin typeface="Book Antiqua"/>
                <a:cs typeface="Book Antiqua"/>
              </a:rPr>
              <a:t> </a:t>
            </a:r>
            <a:r>
              <a:rPr dirty="0" sz="1000" spc="10">
                <a:solidFill>
                  <a:srgbClr val="3333B2"/>
                </a:solidFill>
                <a:latin typeface="Book Antiqua"/>
                <a:cs typeface="Book Antiqua"/>
              </a:rPr>
              <a:t>2.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50">
                <a:latin typeface="Book Antiqua"/>
                <a:cs typeface="Book Antiqua"/>
              </a:rPr>
              <a:t>acendo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70">
                <a:latin typeface="Book Antiqua"/>
                <a:cs typeface="Book Antiqua"/>
              </a:rPr>
              <a:t>rmule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relative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ass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15">
                <a:latin typeface="Book Antiqua"/>
                <a:cs typeface="Book Antiqua"/>
              </a:rPr>
              <a:t>ciati,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034415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35">
                <a:latin typeface="Tahoma"/>
                <a:cs typeface="Tahoma"/>
              </a:rPr>
              <a:t>(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44444" sz="1500" spc="262">
                <a:latin typeface="Arial"/>
                <a:cs typeface="Arial"/>
              </a:rPr>
              <a:t> </a:t>
            </a:r>
            <a:endParaRPr baseline="44444" sz="1500">
              <a:latin typeface="Arial"/>
              <a:cs typeface="Arial"/>
            </a:endParaRPr>
          </a:p>
          <a:p>
            <a:pPr marL="1650364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650364">
              <a:lnSpc>
                <a:spcPct val="100000"/>
              </a:lnSpc>
              <a:spcBef>
                <a:spcPts val="295"/>
              </a:spcBef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10" i="1">
                <a:latin typeface="Century Gothic"/>
                <a:cs typeface="Century Gothic"/>
              </a:rPr>
              <a:t>β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91837" y="232335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94365" y="232587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94365" y="240619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72787" y="232335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3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6</a:t>
            </a:r>
            <a:r>
              <a:rPr dirty="0" spc="85"/>
              <a:t>/29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Francesco Bonghi</dc:creator>
  <dc:title>Trigonometria: formule ed applicazioni delle funzioni trigonometriche</dc:title>
  <dcterms:created xsi:type="dcterms:W3CDTF">2023-04-06T11:18:56Z</dcterms:created>
  <dcterms:modified xsi:type="dcterms:W3CDTF">2023-04-06T11:18:56Z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2017-09-12T00:00:00Z</vt:filetime>
  </property>
  <property fmtid="{D5CDD505-2E9C-101B-9397-08002B2CF9AE}" pid="3" name="LastSaved">
    <vt:filetime>2023-04-06T00:00:00Z</vt:filetime>
  </property>
</Properties>
</file>