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" y="1780811"/>
            <a:ext cx="8140395" cy="343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Relationship Id="rId3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554213"/>
            <a:ext cx="6798309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2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0</a:t>
            </a:r>
            <a:r>
              <a:rPr dirty="0" sz="2400" spc="2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Co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servazion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dell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'ene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gi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3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ccan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ica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4490085" cy="9728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3600"/>
              </a:lnSpc>
            </a:pP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For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z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co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se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vati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v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3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for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z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diss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ip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ti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v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e.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En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rgia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pot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z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iale.</a:t>
            </a:r>
            <a:endParaRPr sz="2200">
              <a:latin typeface="Franklin Gothic Book"/>
              <a:cs typeface="Franklin Gothic Book"/>
            </a:endParaRPr>
          </a:p>
          <a:p>
            <a:pPr marL="12700">
              <a:lnSpc>
                <a:spcPts val="2620"/>
              </a:lnSpc>
              <a:spcBef>
                <a:spcPts val="85"/>
              </a:spcBef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En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rgia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pot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z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ial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2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elasti</a:t>
            </a:r>
            <a:r>
              <a:rPr dirty="0" sz="2200" spc="-30">
                <a:solidFill>
                  <a:srgbClr val="FFFFFF"/>
                </a:solidFill>
                <a:latin typeface="Franklin Gothic Book"/>
                <a:cs typeface="Franklin Gothic Book"/>
              </a:rPr>
              <a:t>c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a.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28940" cy="2965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ergi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po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enzial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elastica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lezioni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molla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vien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deforma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estesa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mpressa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quant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Δ</a:t>
            </a:r>
            <a:r>
              <a:rPr dirty="0" sz="2400" spc="-10">
                <a:latin typeface="Franklin Gothic Book"/>
                <a:cs typeface="Franklin Gothic Book"/>
              </a:rPr>
              <a:t>x,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mpare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ichiam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farla</a:t>
            </a:r>
            <a:r>
              <a:rPr dirty="0" sz="2400" spc="-10">
                <a:latin typeface="Franklin Gothic Book"/>
                <a:cs typeface="Franklin Gothic Book"/>
              </a:rPr>
              <a:t> ritornare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riposo,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Δ</a:t>
            </a:r>
            <a:r>
              <a:rPr dirty="0" sz="2400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392430">
              <a:lnSpc>
                <a:spcPct val="100000"/>
              </a:lnSpc>
            </a:pP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k*</a:t>
            </a:r>
            <a:r>
              <a:rPr dirty="0" sz="2400">
                <a:latin typeface="Franklin Gothic Book"/>
                <a:cs typeface="Franklin Gothic Book"/>
              </a:rPr>
              <a:t>Δ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100" y="4382787"/>
            <a:ext cx="373507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1364615" algn="l"/>
                <a:tab pos="2338070" algn="l"/>
                <a:tab pos="301371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una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molla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19980" y="4383271"/>
            <a:ext cx="189547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5890" marR="5080" indent="-123825">
              <a:lnSpc>
                <a:spcPct val="76300"/>
              </a:lnSpc>
              <a:tabLst>
                <a:tab pos="68135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ompiere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u</a:t>
            </a:r>
            <a:r>
              <a:rPr dirty="0" sz="2400" spc="-10" b="1">
                <a:latin typeface="Franklin Gothic Book"/>
                <a:cs typeface="Franklin Gothic Book"/>
              </a:rPr>
              <a:t>n</a:t>
            </a:r>
            <a:r>
              <a:rPr dirty="0" sz="2400" b="1">
                <a:latin typeface="Franklin Gothic Book"/>
                <a:cs typeface="Franklin Gothic Book"/>
              </a:rPr>
              <a:t>’</a:t>
            </a:r>
            <a:r>
              <a:rPr dirty="0" sz="2400" spc="5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rgia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25361" y="4383271"/>
            <a:ext cx="2231390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47320">
              <a:lnSpc>
                <a:spcPct val="76300"/>
              </a:lnSpc>
              <a:tabLst>
                <a:tab pos="672465" algn="l"/>
                <a:tab pos="1641475" algn="l"/>
                <a:tab pos="1754505" algn="l"/>
                <a:tab pos="198310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po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5" b="1">
                <a:latin typeface="Franklin Gothic Book"/>
                <a:cs typeface="Franklin Gothic Book"/>
              </a:rPr>
              <a:t>zi</a:t>
            </a:r>
            <a:r>
              <a:rPr dirty="0" sz="2400" spc="-10" b="1">
                <a:latin typeface="Franklin Gothic Book"/>
                <a:cs typeface="Franklin Gothic Book"/>
              </a:rPr>
              <a:t>a</a:t>
            </a:r>
            <a:r>
              <a:rPr dirty="0" sz="2400" spc="-10" b="1">
                <a:latin typeface="Franklin Gothic Book"/>
                <a:cs typeface="Franklin Gothic Book"/>
              </a:rPr>
              <a:t>le</a:t>
            </a:r>
            <a:r>
              <a:rPr dirty="0" sz="2400" b="1">
                <a:latin typeface="Franklin Gothic Book"/>
                <a:cs typeface="Franklin Gothic Book"/>
              </a:rPr>
              <a:t>		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0000" y="4662163"/>
            <a:ext cx="32861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1709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conse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nza	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iede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0000" y="4942579"/>
            <a:ext cx="25685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definiremo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el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s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ic</a:t>
            </a:r>
            <a:r>
              <a:rPr dirty="0" sz="2400" spc="10" b="1">
                <a:latin typeface="Franklin Gothic Book"/>
                <a:cs typeface="Franklin Gothic Book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41673" y="3644900"/>
            <a:ext cx="76200" cy="2160905"/>
          </a:xfrm>
          <a:custGeom>
            <a:avLst/>
            <a:gdLst/>
            <a:ahLst/>
            <a:cxnLst/>
            <a:rect l="l" t="t" r="r" b="b"/>
            <a:pathLst>
              <a:path w="76200" h="2160904">
                <a:moveTo>
                  <a:pt x="42925" y="63500"/>
                </a:moveTo>
                <a:lnTo>
                  <a:pt x="33400" y="63500"/>
                </a:lnTo>
                <a:lnTo>
                  <a:pt x="33400" y="2160587"/>
                </a:lnTo>
                <a:lnTo>
                  <a:pt x="42925" y="2160587"/>
                </a:lnTo>
                <a:lnTo>
                  <a:pt x="42925" y="63500"/>
                </a:lnTo>
                <a:close/>
              </a:path>
              <a:path w="76200" h="2160904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160904">
                <a:moveTo>
                  <a:pt x="69850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419475" y="5334000"/>
            <a:ext cx="2952750" cy="76200"/>
          </a:xfrm>
          <a:custGeom>
            <a:avLst/>
            <a:gdLst/>
            <a:ahLst/>
            <a:cxnLst/>
            <a:rect l="l" t="t" r="r" b="b"/>
            <a:pathLst>
              <a:path w="2952750" h="76200">
                <a:moveTo>
                  <a:pt x="2876550" y="0"/>
                </a:moveTo>
                <a:lnTo>
                  <a:pt x="2876550" y="76200"/>
                </a:lnTo>
                <a:lnTo>
                  <a:pt x="2943352" y="42799"/>
                </a:lnTo>
                <a:lnTo>
                  <a:pt x="2889250" y="42799"/>
                </a:lnTo>
                <a:lnTo>
                  <a:pt x="2889250" y="33274"/>
                </a:lnTo>
                <a:lnTo>
                  <a:pt x="2943098" y="33274"/>
                </a:lnTo>
                <a:lnTo>
                  <a:pt x="2876550" y="0"/>
                </a:lnTo>
                <a:close/>
              </a:path>
              <a:path w="2952750" h="76200">
                <a:moveTo>
                  <a:pt x="2876550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2876550" y="42799"/>
                </a:lnTo>
                <a:lnTo>
                  <a:pt x="2876550" y="33274"/>
                </a:lnTo>
                <a:close/>
              </a:path>
              <a:path w="2952750" h="76200">
                <a:moveTo>
                  <a:pt x="2943098" y="33274"/>
                </a:moveTo>
                <a:lnTo>
                  <a:pt x="2889250" y="33274"/>
                </a:lnTo>
                <a:lnTo>
                  <a:pt x="2889250" y="42799"/>
                </a:lnTo>
                <a:lnTo>
                  <a:pt x="2943352" y="42799"/>
                </a:lnTo>
                <a:lnTo>
                  <a:pt x="2952750" y="38100"/>
                </a:lnTo>
                <a:lnTo>
                  <a:pt x="2943098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59176" y="3789298"/>
            <a:ext cx="2952750" cy="2087880"/>
          </a:xfrm>
          <a:custGeom>
            <a:avLst/>
            <a:gdLst/>
            <a:ahLst/>
            <a:cxnLst/>
            <a:rect l="l" t="t" r="r" b="b"/>
            <a:pathLst>
              <a:path w="2952750" h="2087879">
                <a:moveTo>
                  <a:pt x="0" y="2087626"/>
                </a:moveTo>
                <a:lnTo>
                  <a:pt x="2952750" y="0"/>
                </a:lnTo>
              </a:path>
            </a:pathLst>
          </a:custGeom>
          <a:ln w="19049">
            <a:solidFill>
              <a:srgbClr val="309B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7100" y="690111"/>
            <a:ext cx="8030209" cy="3769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ergi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po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enzial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elastica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L'e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otenziale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elast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4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molla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uindi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al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mpi</a:t>
            </a:r>
            <a:r>
              <a:rPr dirty="0" sz="2400" spc="-15">
                <a:latin typeface="Franklin Gothic Book"/>
                <a:cs typeface="Franklin Gothic Book"/>
              </a:rPr>
              <a:t>uto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ela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riportare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riposo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</a:t>
            </a:r>
            <a:r>
              <a:rPr dirty="0" sz="2400" spc="-3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1200" spc="-10">
                <a:latin typeface="Franklin Gothic Book"/>
                <a:cs typeface="Franklin Gothic Book"/>
              </a:rPr>
              <a:t>ela</a:t>
            </a:r>
            <a:r>
              <a:rPr dirty="0" sz="1200" spc="-20">
                <a:latin typeface="Franklin Gothic Book"/>
                <a:cs typeface="Franklin Gothic Book"/>
              </a:rPr>
              <a:t>s</a:t>
            </a:r>
            <a:r>
              <a:rPr dirty="0" sz="1200">
                <a:latin typeface="Franklin Gothic Book"/>
                <a:cs typeface="Franklin Gothic Book"/>
              </a:rPr>
              <a:t>ti</a:t>
            </a:r>
            <a:r>
              <a:rPr dirty="0" sz="1200" spc="-10">
                <a:latin typeface="Franklin Gothic Book"/>
                <a:cs typeface="Franklin Gothic Book"/>
              </a:rPr>
              <a:t>c</a:t>
            </a:r>
            <a:r>
              <a:rPr dirty="0" sz="12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elast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algn="ctr" marR="1867535">
              <a:lnSpc>
                <a:spcPts val="2855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  <a:p>
            <a:pPr algn="r" marR="1684020">
              <a:lnSpc>
                <a:spcPts val="2855"/>
              </a:lnSpc>
            </a:pP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10" b="1">
                <a:latin typeface="Franklin Gothic Book"/>
                <a:cs typeface="Franklin Gothic Book"/>
              </a:rPr>
              <a:t>k*</a:t>
            </a:r>
            <a:r>
              <a:rPr dirty="0" sz="2400" spc="-5" b="1">
                <a:latin typeface="Franklin Gothic Book"/>
                <a:cs typeface="Franklin Gothic Book"/>
              </a:rPr>
              <a:t>Δ</a:t>
            </a:r>
            <a:r>
              <a:rPr dirty="0" sz="2400" spc="-15" b="1">
                <a:latin typeface="Franklin Gothic Book"/>
                <a:cs typeface="Franklin Gothic Book"/>
              </a:rPr>
              <a:t>x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6020180" y="5383980"/>
            <a:ext cx="1549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x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10"/>
              <a:t>l</a:t>
            </a:r>
            <a:r>
              <a:rPr dirty="0" spc="-45"/>
              <a:t>a</a:t>
            </a:r>
            <a:r>
              <a:rPr dirty="0" spc="-25"/>
              <a:t>v</a:t>
            </a:r>
            <a:r>
              <a:rPr dirty="0" spc="-15"/>
              <a:t>o</a:t>
            </a:r>
            <a:r>
              <a:rPr dirty="0" spc="-25"/>
              <a:t>r</a:t>
            </a:r>
            <a:r>
              <a:rPr dirty="0" spc="-15"/>
              <a:t>o</a:t>
            </a:r>
            <a:r>
              <a:rPr dirty="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una</a:t>
            </a:r>
            <a:r>
              <a:rPr dirty="0" spc="-5"/>
              <a:t> </a:t>
            </a:r>
            <a:r>
              <a:rPr dirty="0" spc="-30"/>
              <a:t>m</a:t>
            </a:r>
            <a:r>
              <a:rPr dirty="0" spc="-10"/>
              <a:t>o</a:t>
            </a:r>
            <a:r>
              <a:rPr dirty="0" spc="-10"/>
              <a:t>lla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100" y="1428767"/>
            <a:ext cx="8029575" cy="1169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otuto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lavoro,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;s),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all’area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figura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</a:t>
            </a:r>
            <a:r>
              <a:rPr dirty="0" sz="2400" spc="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amento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all'intensità</a:t>
            </a:r>
            <a:r>
              <a:rPr dirty="0" sz="2400" spc="-10">
                <a:latin typeface="Franklin Gothic Book"/>
                <a:cs typeface="Franklin Gothic Book"/>
              </a:rPr>
              <a:t> 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41673" y="3644900"/>
            <a:ext cx="76200" cy="2160905"/>
          </a:xfrm>
          <a:custGeom>
            <a:avLst/>
            <a:gdLst/>
            <a:ahLst/>
            <a:cxnLst/>
            <a:rect l="l" t="t" r="r" b="b"/>
            <a:pathLst>
              <a:path w="76200" h="2160904">
                <a:moveTo>
                  <a:pt x="42925" y="63500"/>
                </a:moveTo>
                <a:lnTo>
                  <a:pt x="33400" y="63500"/>
                </a:lnTo>
                <a:lnTo>
                  <a:pt x="33400" y="2160587"/>
                </a:lnTo>
                <a:lnTo>
                  <a:pt x="42925" y="2160587"/>
                </a:lnTo>
                <a:lnTo>
                  <a:pt x="42925" y="63500"/>
                </a:lnTo>
                <a:close/>
              </a:path>
              <a:path w="76200" h="2160904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160904">
                <a:moveTo>
                  <a:pt x="69850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419475" y="5334000"/>
            <a:ext cx="2952750" cy="76200"/>
          </a:xfrm>
          <a:custGeom>
            <a:avLst/>
            <a:gdLst/>
            <a:ahLst/>
            <a:cxnLst/>
            <a:rect l="l" t="t" r="r" b="b"/>
            <a:pathLst>
              <a:path w="2952750" h="76200">
                <a:moveTo>
                  <a:pt x="2876550" y="0"/>
                </a:moveTo>
                <a:lnTo>
                  <a:pt x="2876550" y="76200"/>
                </a:lnTo>
                <a:lnTo>
                  <a:pt x="2943352" y="42799"/>
                </a:lnTo>
                <a:lnTo>
                  <a:pt x="2889250" y="42799"/>
                </a:lnTo>
                <a:lnTo>
                  <a:pt x="2889250" y="33274"/>
                </a:lnTo>
                <a:lnTo>
                  <a:pt x="2943098" y="33274"/>
                </a:lnTo>
                <a:lnTo>
                  <a:pt x="2876550" y="0"/>
                </a:lnTo>
                <a:close/>
              </a:path>
              <a:path w="2952750" h="76200">
                <a:moveTo>
                  <a:pt x="2876550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2876550" y="42799"/>
                </a:lnTo>
                <a:lnTo>
                  <a:pt x="2876550" y="33274"/>
                </a:lnTo>
                <a:close/>
              </a:path>
              <a:path w="2952750" h="76200">
                <a:moveTo>
                  <a:pt x="2943098" y="33274"/>
                </a:moveTo>
                <a:lnTo>
                  <a:pt x="2889250" y="33274"/>
                </a:lnTo>
                <a:lnTo>
                  <a:pt x="2889250" y="42799"/>
                </a:lnTo>
                <a:lnTo>
                  <a:pt x="2943352" y="42799"/>
                </a:lnTo>
                <a:lnTo>
                  <a:pt x="2952750" y="38100"/>
                </a:lnTo>
                <a:lnTo>
                  <a:pt x="2943098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27100" y="2972833"/>
            <a:ext cx="3709035" cy="1127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699770" algn="l"/>
                <a:tab pos="1684655" algn="l"/>
                <a:tab pos="2040889" algn="l"/>
                <a:tab pos="273431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>
                <a:latin typeface="Franklin Gothic Book"/>
                <a:cs typeface="Franklin Gothic Book"/>
              </a:rPr>
              <a:t>all’a</a:t>
            </a:r>
            <a:r>
              <a:rPr dirty="0" sz="2400" spc="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½*K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Δ</a:t>
            </a:r>
            <a:r>
              <a:rPr dirty="0" sz="2400" spc="-15">
                <a:latin typeface="Franklin Gothic Book"/>
                <a:cs typeface="Franklin Gothic Book"/>
              </a:rPr>
              <a:t>x^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endParaRPr sz="2400">
              <a:latin typeface="Franklin Gothic Book"/>
              <a:cs typeface="Franklin Gothic Book"/>
            </a:endParaRPr>
          </a:p>
          <a:p>
            <a:pPr algn="r" marR="530860">
              <a:lnSpc>
                <a:spcPct val="100000"/>
              </a:lnSpc>
              <a:spcBef>
                <a:spcPts val="1200"/>
              </a:spcBef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09313" y="2973317"/>
            <a:ext cx="414782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3885" algn="l"/>
                <a:tab pos="2005964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triangolo</a:t>
            </a:r>
            <a:r>
              <a:rPr dirty="0" sz="2400" spc="-10">
                <a:latin typeface="Franklin Gothic Book"/>
                <a:cs typeface="Franklin Gothic Book"/>
              </a:rPr>
              <a:t>:	L=</a:t>
            </a:r>
            <a:r>
              <a:rPr dirty="0" sz="2400" spc="10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Δ</a:t>
            </a:r>
            <a:r>
              <a:rPr dirty="0" sz="2400">
                <a:latin typeface="Franklin Gothic Book"/>
                <a:cs typeface="Franklin Gothic Book"/>
              </a:rPr>
              <a:t>x*k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Δ</a:t>
            </a:r>
            <a:r>
              <a:rPr dirty="0" sz="2400">
                <a:latin typeface="Franklin Gothic Book"/>
                <a:cs typeface="Franklin Gothic Book"/>
              </a:rPr>
              <a:t>x)</a:t>
            </a:r>
            <a:r>
              <a:rPr dirty="0" sz="2400" spc="-5">
                <a:latin typeface="Franklin Gothic Book"/>
                <a:cs typeface="Franklin Gothic Book"/>
              </a:rPr>
              <a:t>/2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59176" y="3789298"/>
            <a:ext cx="2952750" cy="2087880"/>
          </a:xfrm>
          <a:custGeom>
            <a:avLst/>
            <a:gdLst/>
            <a:ahLst/>
            <a:cxnLst/>
            <a:rect l="l" t="t" r="r" b="b"/>
            <a:pathLst>
              <a:path w="2952750" h="2087879">
                <a:moveTo>
                  <a:pt x="0" y="2087626"/>
                </a:moveTo>
                <a:lnTo>
                  <a:pt x="2952750" y="0"/>
                </a:lnTo>
              </a:path>
            </a:pathLst>
          </a:custGeom>
          <a:ln w="19049">
            <a:solidFill>
              <a:srgbClr val="309B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779901" y="4076700"/>
            <a:ext cx="1871980" cy="1297305"/>
          </a:xfrm>
          <a:custGeom>
            <a:avLst/>
            <a:gdLst/>
            <a:ahLst/>
            <a:cxnLst/>
            <a:rect l="l" t="t" r="r" b="b"/>
            <a:pathLst>
              <a:path w="1871979" h="1297304">
                <a:moveTo>
                  <a:pt x="1871599" y="0"/>
                </a:moveTo>
                <a:lnTo>
                  <a:pt x="0" y="1297051"/>
                </a:lnTo>
                <a:lnTo>
                  <a:pt x="1871599" y="1297051"/>
                </a:lnTo>
                <a:lnTo>
                  <a:pt x="187159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779901" y="4076700"/>
            <a:ext cx="1871980" cy="1297305"/>
          </a:xfrm>
          <a:custGeom>
            <a:avLst/>
            <a:gdLst/>
            <a:ahLst/>
            <a:cxnLst/>
            <a:rect l="l" t="t" r="r" b="b"/>
            <a:pathLst>
              <a:path w="1871979" h="1297304">
                <a:moveTo>
                  <a:pt x="0" y="1297051"/>
                </a:moveTo>
                <a:lnTo>
                  <a:pt x="1871599" y="0"/>
                </a:lnTo>
                <a:lnTo>
                  <a:pt x="1871599" y="1297051"/>
                </a:lnTo>
                <a:lnTo>
                  <a:pt x="0" y="129705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219447" y="4448803"/>
            <a:ext cx="2738755" cy="1452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399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h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10" b="1">
                <a:latin typeface="Franklin Gothic Book"/>
                <a:cs typeface="Franklin Gothic Book"/>
              </a:rPr>
              <a:t>k*</a:t>
            </a:r>
            <a:r>
              <a:rPr dirty="0" sz="2400" spc="-5" b="1">
                <a:latin typeface="Franklin Gothic Book"/>
                <a:cs typeface="Franklin Gothic Book"/>
              </a:rPr>
              <a:t>Δ</a:t>
            </a:r>
            <a:r>
              <a:rPr dirty="0" sz="2400" spc="-15" b="1">
                <a:latin typeface="Franklin Gothic Book"/>
                <a:cs typeface="Franklin Gothic Book"/>
              </a:rPr>
              <a:t>x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= ½*K*</a:t>
            </a:r>
            <a:r>
              <a:rPr dirty="0" sz="1800">
                <a:latin typeface="Franklin Gothic Book"/>
                <a:cs typeface="Franklin Gothic Book"/>
              </a:rPr>
              <a:t>Δ</a:t>
            </a:r>
            <a:r>
              <a:rPr dirty="0" sz="1800">
                <a:latin typeface="Franklin Gothic Book"/>
                <a:cs typeface="Franklin Gothic Book"/>
              </a:rPr>
              <a:t>x^2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Δ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27670" cy="1994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50285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Conse</a:t>
            </a:r>
            <a:r>
              <a:rPr dirty="0" sz="2400" spc="5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azione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energia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mecca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ider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caduta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libera,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-10">
                <a:latin typeface="Franklin Gothic Book"/>
                <a:cs typeface="Franklin Gothic Book"/>
              </a:rPr>
              <a:t> certa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h,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sap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 spc="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sog</a:t>
            </a:r>
            <a:r>
              <a:rPr dirty="0" sz="2400" spc="-30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3045985"/>
            <a:ext cx="119126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Inoltre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2332" y="3046469"/>
            <a:ext cx="66281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54760" algn="l"/>
                <a:tab pos="1720850" algn="l"/>
                <a:tab pos="2844800" algn="l"/>
                <a:tab pos="3309620" algn="l"/>
                <a:tab pos="4011929" algn="l"/>
                <a:tab pos="521017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du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ante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caduta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702" y="3325361"/>
            <a:ext cx="7687309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500"/>
              </a:lnSpc>
            </a:pPr>
            <a:r>
              <a:rPr dirty="0" sz="2400">
                <a:latin typeface="Franklin Gothic Book"/>
                <a:cs typeface="Franklin Gothic Book"/>
              </a:rPr>
              <a:t>dip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dendo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dall'alte</a:t>
            </a:r>
            <a:r>
              <a:rPr dirty="0" sz="2400" spc="-3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    h,   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dovrà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cessariamente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dimin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essendo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accelerato,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aume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ter</a:t>
            </a:r>
            <a:r>
              <a:rPr dirty="0" sz="2400" spc="-1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219449"/>
            <a:ext cx="8028940" cy="2099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Conse</a:t>
            </a:r>
            <a:r>
              <a:rPr dirty="0" sz="2400" spc="5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azione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energia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mec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spcBef>
                <a:spcPts val="168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lare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svolto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en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iale</a:t>
            </a:r>
            <a:r>
              <a:rPr dirty="0" sz="2400" spc="-15">
                <a:latin typeface="Franklin Gothic Book"/>
                <a:cs typeface="Franklin Gothic Book"/>
              </a:rPr>
              <a:t> gravit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nale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3045985"/>
            <a:ext cx="3619500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955675" algn="l"/>
                <a:tab pos="1867535" algn="l"/>
                <a:tab pos="264287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avr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15">
                <a:latin typeface="Franklin Gothic Book"/>
                <a:cs typeface="Franklin Gothic Book"/>
              </a:rPr>
              <a:t> avremo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0428" y="3046469"/>
            <a:ext cx="409003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15440" algn="l"/>
                <a:tab pos="2214880" algn="l"/>
                <a:tab pos="3475354" algn="l"/>
              </a:tabLst>
            </a:pP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∆U</a:t>
            </a:r>
            <a:r>
              <a:rPr dirty="0" sz="2400" spc="-10">
                <a:latin typeface="Franklin Gothic Book"/>
                <a:cs typeface="Franklin Gothic Book"/>
              </a:rPr>
              <a:t>=(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baseline="-20833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).	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aso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4030981"/>
            <a:ext cx="8026400" cy="1370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76835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∆E=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baseline="-20833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vr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-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baseline="-20833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baseline="-20833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12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onseg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remo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scrivere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+U</a:t>
            </a:r>
            <a:r>
              <a:rPr dirty="0" baseline="-20833" sz="2400" spc="-7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baseline="-20833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+U</a:t>
            </a:r>
            <a:r>
              <a:rPr dirty="0" baseline="-20833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219449"/>
            <a:ext cx="8030845" cy="5611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Conse</a:t>
            </a:r>
            <a:r>
              <a:rPr dirty="0" sz="2400" spc="5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azione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energia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mec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spcBef>
                <a:spcPts val="168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aff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rmare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tra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rave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del'e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dell'e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resterà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1369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baseline="-20833" sz="2400" spc="-15">
                <a:latin typeface="Franklin Gothic Book"/>
                <a:cs typeface="Franklin Gothic Book"/>
              </a:rPr>
              <a:t>c</a:t>
            </a:r>
            <a:r>
              <a:rPr dirty="0" baseline="-20833" sz="2400" spc="292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costante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 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conservazione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dell’e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ergia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mecca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in </a:t>
            </a:r>
            <a:r>
              <a:rPr dirty="0" sz="2400" spc="-5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-5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sistem</a:t>
            </a:r>
            <a:r>
              <a:rPr dirty="0" sz="2400" i="1">
                <a:latin typeface="Franklin Gothic Book"/>
                <a:cs typeface="Franklin Gothic Book"/>
              </a:rPr>
              <a:t>a   </a:t>
            </a:r>
            <a:r>
              <a:rPr dirty="0" sz="2400" spc="-114" i="1">
                <a:latin typeface="Franklin Gothic Book"/>
                <a:cs typeface="Franklin Gothic Book"/>
              </a:rPr>
              <a:t> </a:t>
            </a:r>
            <a:r>
              <a:rPr dirty="0" sz="2400" spc="10" i="1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sol</a:t>
            </a:r>
            <a:r>
              <a:rPr dirty="0" sz="2400" spc="5" i="1">
                <a:latin typeface="Franklin Gothic Book"/>
                <a:cs typeface="Franklin Gothic Book"/>
              </a:rPr>
              <a:t>a</a:t>
            </a:r>
            <a:r>
              <a:rPr dirty="0" sz="2400" spc="-10" i="1">
                <a:latin typeface="Franklin Gothic Book"/>
                <a:cs typeface="Franklin Gothic Book"/>
              </a:rPr>
              <a:t>to</a:t>
            </a:r>
            <a:r>
              <a:rPr dirty="0" sz="2400" i="1">
                <a:latin typeface="Franklin Gothic Book"/>
                <a:cs typeface="Franklin Gothic Book"/>
              </a:rPr>
              <a:t>   </a:t>
            </a:r>
            <a:r>
              <a:rPr dirty="0" sz="2400" spc="-1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in </a:t>
            </a:r>
            <a:r>
              <a:rPr dirty="0" sz="2400" spc="-5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cu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-6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20" i="1">
                <a:latin typeface="Franklin Gothic Book"/>
                <a:cs typeface="Franklin Gothic Book"/>
              </a:rPr>
              <a:t>scon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so</a:t>
            </a:r>
            <a:r>
              <a:rPr dirty="0" sz="2400" spc="5" i="1">
                <a:latin typeface="Franklin Gothic Book"/>
                <a:cs typeface="Franklin Gothic Book"/>
              </a:rPr>
              <a:t>l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forze </a:t>
            </a:r>
            <a:r>
              <a:rPr dirty="0" sz="2400" spc="-23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cons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rvative </a:t>
            </a:r>
            <a:r>
              <a:rPr dirty="0" sz="2400" spc="-229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l'e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ergia </a:t>
            </a:r>
            <a:r>
              <a:rPr dirty="0" sz="2400" spc="-2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latin typeface="Franklin Gothic Book"/>
                <a:cs typeface="Franklin Gothic Book"/>
              </a:rPr>
              <a:t>e</a:t>
            </a:r>
            <a:r>
              <a:rPr dirty="0" sz="2400" spc="-5" i="1">
                <a:latin typeface="Franklin Gothic Book"/>
                <a:cs typeface="Franklin Gothic Book"/>
              </a:rPr>
              <a:t>ccani</a:t>
            </a:r>
            <a:r>
              <a:rPr dirty="0" sz="2400" i="1">
                <a:latin typeface="Franklin Gothic Book"/>
                <a:cs typeface="Franklin Gothic Book"/>
              </a:rPr>
              <a:t>ca </a:t>
            </a:r>
            <a:r>
              <a:rPr dirty="0" sz="2400" spc="-229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tale </a:t>
            </a:r>
            <a:r>
              <a:rPr dirty="0" sz="2400" spc="-229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 </a:t>
            </a:r>
            <a:r>
              <a:rPr dirty="0" sz="2400" spc="-229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sis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ma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25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conserv</a:t>
            </a:r>
            <a:r>
              <a:rPr dirty="0" sz="2400" i="1">
                <a:latin typeface="Franklin Gothic Book"/>
                <a:cs typeface="Franklin Gothic Book"/>
              </a:rPr>
              <a:t>a.</a:t>
            </a:r>
            <a:r>
              <a:rPr dirty="0" sz="2400" spc="250" i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</a:t>
            </a:r>
            <a:r>
              <a:rPr dirty="0" sz="2400" spc="-1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servat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può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ergia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dell'e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gi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ibil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 il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transi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35281"/>
            <a:ext cx="8029575" cy="540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Conse</a:t>
            </a:r>
            <a:r>
              <a:rPr dirty="0" sz="2400" spc="5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azione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ergia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mecca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30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ergia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dis</a:t>
            </a:r>
            <a:r>
              <a:rPr dirty="0" sz="2400" spc="-20">
                <a:latin typeface="Franklin Gothic Book"/>
                <a:cs typeface="Franklin Gothic Book"/>
              </a:rPr>
              <a:t>posizion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“di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sistema”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può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rtita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all’al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ra,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 la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anti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sistema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olato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teragisce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l’ambiente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esterno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scambia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é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massa,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é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lavoro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é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calor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non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vari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realtà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present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attr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ergia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mecca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isol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serva.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Infat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sempi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perienza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insegn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pall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-15">
                <a:latin typeface="Franklin Gothic Book"/>
                <a:cs typeface="Franklin Gothic Book"/>
              </a:rPr>
              <a:t> cade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’alte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za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h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mbalza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volt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oi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ferma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terr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fine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U=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baseline="-20833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701287"/>
            <a:ext cx="8030209" cy="4704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Conse</a:t>
            </a:r>
            <a:r>
              <a:rPr dirty="0" sz="2400" spc="5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azione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energia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30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olt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eso,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riuscis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urare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uno</a:t>
            </a:r>
            <a:r>
              <a:rPr dirty="0" sz="2400" spc="-10">
                <a:latin typeface="Franklin Gothic Book"/>
                <a:cs typeface="Franklin Gothic Book"/>
              </a:rPr>
              <a:t> 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rume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estremame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sensibile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pall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dell’aria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circo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l’esperimento,le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troveremmo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aum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ntate.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L’e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ergia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mecca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form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termic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Il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conservaz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dell’energia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ata</a:t>
            </a:r>
            <a:r>
              <a:rPr dirty="0" sz="2400" spc="-15">
                <a:latin typeface="Franklin Gothic Book"/>
                <a:cs typeface="Franklin Gothic Book"/>
              </a:rPr>
              <a:t> 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dell’e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erg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potenzial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gravitaz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ale.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762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ripre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completa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termod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namic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701287"/>
            <a:ext cx="8030209" cy="4364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Considerazioni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2400" spc="-5">
                <a:latin typeface="Franklin Gothic Book"/>
                <a:cs typeface="Franklin Gothic Book"/>
              </a:rPr>
              <a:t>Possiam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fare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siderazioni: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635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  <a:tab pos="741045" algn="l"/>
                <a:tab pos="1766570" algn="l"/>
                <a:tab pos="2766695" algn="l"/>
                <a:tab pos="3632200" algn="l"/>
                <a:tab pos="4513580" algn="l"/>
                <a:tab pos="5375910" algn="l"/>
                <a:tab pos="6104890" algn="l"/>
                <a:tab pos="738759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svolto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-10">
                <a:latin typeface="Franklin Gothic Book"/>
                <a:cs typeface="Franklin Gothic Book"/>
              </a:rPr>
              <a:t> tra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5">
                <a:latin typeface="Franklin Gothic Book"/>
                <a:cs typeface="Franklin Gothic Book"/>
              </a:rPr>
              <a:t>esprime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dicendo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10" b="1">
                <a:latin typeface="Franklin Gothic Book"/>
                <a:cs typeface="Franklin Gothic Book"/>
              </a:rPr>
              <a:t>ervati</a:t>
            </a:r>
            <a:r>
              <a:rPr dirty="0" sz="2400" spc="-5" b="1">
                <a:latin typeface="Franklin Gothic Book"/>
                <a:cs typeface="Franklin Gothic Book"/>
              </a:rPr>
              <a:t>v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355600" marR="635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  <a:tab pos="1210310" algn="l"/>
                <a:tab pos="2482850" algn="l"/>
                <a:tab pos="3006090" algn="l"/>
                <a:tab pos="3938904" algn="l"/>
                <a:tab pos="4856480" algn="l"/>
                <a:tab pos="677227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conservat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introdurr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  <a:tab pos="657225" algn="l"/>
                <a:tab pos="1598930" algn="l"/>
                <a:tab pos="2954020" algn="l"/>
                <a:tab pos="3434079" algn="l"/>
                <a:tab pos="4080510" algn="l"/>
                <a:tab pos="4879340" algn="l"/>
                <a:tab pos="6659245" algn="l"/>
                <a:tab pos="7522209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compiuto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orza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conservat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una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>
                <a:latin typeface="Franklin Gothic Book"/>
                <a:cs typeface="Franklin Gothic Book"/>
              </a:rPr>
              <a:t>traiet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oria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sa 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ll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is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conservative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conservative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5440494"/>
            <a:ext cx="681228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1298575" algn="l"/>
                <a:tab pos="2223770" algn="l"/>
                <a:tab pos="4135120" algn="l"/>
                <a:tab pos="4655185" algn="l"/>
                <a:tab pos="5582920" algn="l"/>
                <a:tab pos="656780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Son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for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conser</a:t>
            </a:r>
            <a:r>
              <a:rPr dirty="0" sz="2400" spc="-3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5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orza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peso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65109" y="5440978"/>
            <a:ext cx="6648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702" y="5719928"/>
            <a:ext cx="710247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gravitaz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ale,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forza elastica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l</a:t>
            </a:r>
            <a:r>
              <a:rPr dirty="0" sz="2400">
                <a:latin typeface="Franklin Gothic Book"/>
                <a:cs typeface="Franklin Gothic Book"/>
              </a:rPr>
              <a:t>a forza el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rosta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950834" cy="4375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4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20" b="1">
                <a:latin typeface="Franklin Gothic Medium"/>
                <a:cs typeface="Franklin Gothic Medium"/>
              </a:rPr>
              <a:t>zialme</a:t>
            </a:r>
            <a:r>
              <a:rPr dirty="0" sz="240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o,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ne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iato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ta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20" b="1">
                <a:latin typeface="Franklin Gothic Medium"/>
                <a:cs typeface="Franklin Gothic Medium"/>
              </a:rPr>
              <a:t>ezz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st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lo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latin typeface="Franklin Gothic Medium"/>
                <a:cs typeface="Franklin Gothic Medium"/>
              </a:rPr>
              <a:t>ia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ti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sa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5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ne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r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10" b="1">
                <a:latin typeface="Franklin Gothic Medium"/>
                <a:cs typeface="Franklin Gothic Medium"/>
              </a:rPr>
              <a:t>d</a:t>
            </a:r>
            <a:r>
              <a:rPr dirty="0" sz="2400" spc="10" b="1">
                <a:latin typeface="Franklin Gothic Medium"/>
                <a:cs typeface="Franklin Gothic Medium"/>
              </a:rPr>
              <a:t>d</a:t>
            </a:r>
            <a:r>
              <a:rPr dirty="0" sz="2400" spc="10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p</a:t>
            </a:r>
            <a:r>
              <a:rPr dirty="0" sz="2400" spc="10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iata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spc="5" b="1">
                <a:latin typeface="Franklin Gothic Medium"/>
                <a:cs typeface="Franklin Gothic Medium"/>
              </a:rPr>
              <a:t>’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lt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zza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d</a:t>
            </a:r>
            <a:r>
              <a:rPr dirty="0" sz="2400" spc="5" b="1">
                <a:latin typeface="Franklin Gothic Medium"/>
                <a:cs typeface="Franklin Gothic Medium"/>
              </a:rPr>
              <a:t>i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ezz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,</a:t>
            </a:r>
            <a:r>
              <a:rPr dirty="0" sz="2400" b="1">
                <a:latin typeface="Franklin Gothic Medium"/>
                <a:cs typeface="Franklin Gothic Medium"/>
              </a:rPr>
              <a:t> q</a:t>
            </a:r>
            <a:r>
              <a:rPr dirty="0" sz="2400" spc="5" b="1">
                <a:latin typeface="Franklin Gothic Medium"/>
                <a:cs typeface="Franklin Gothic Medium"/>
              </a:rPr>
              <a:t>u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spc="5" b="1">
                <a:latin typeface="Franklin Gothic Medium"/>
                <a:cs typeface="Franklin Gothic Medium"/>
              </a:rPr>
              <a:t>’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gia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spc="5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a?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E/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2E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3E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4E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25"/>
              <a:t>n</a:t>
            </a:r>
            <a:r>
              <a:rPr dirty="0" spc="-15"/>
              <a:t>t</a:t>
            </a:r>
            <a:r>
              <a:rPr dirty="0" spc="-20"/>
              <a:t>r</a:t>
            </a:r>
            <a:r>
              <a:rPr dirty="0" spc="-15"/>
              <a:t>odu</a:t>
            </a:r>
            <a:r>
              <a:rPr dirty="0" spc="-5"/>
              <a:t>z</a:t>
            </a:r>
            <a:r>
              <a:rPr dirty="0" spc="-15"/>
              <a:t>ione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2134379"/>
            <a:ext cx="8028940" cy="610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lezione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parl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dell'e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5">
                <a:latin typeface="Franklin Gothic Book"/>
                <a:cs typeface="Franklin Gothic Book"/>
              </a:rPr>
              <a:t>introd</a:t>
            </a:r>
            <a:r>
              <a:rPr dirty="0" sz="2400">
                <a:latin typeface="Franklin Gothic Book"/>
                <a:cs typeface="Franklin Gothic Book"/>
              </a:rPr>
              <a:t>urremo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he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er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potenzial</a:t>
            </a:r>
            <a:r>
              <a:rPr dirty="0" sz="2400">
                <a:latin typeface="Franklin Gothic Book"/>
                <a:cs typeface="Franklin Gothic Book"/>
              </a:rPr>
              <a:t>e.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3823225"/>
            <a:ext cx="8030209" cy="611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  <a:tab pos="1651000" algn="l"/>
                <a:tab pos="3109595" algn="l"/>
                <a:tab pos="3906520" algn="l"/>
                <a:tab pos="4999355" algn="l"/>
                <a:tab pos="5592445" algn="l"/>
                <a:tab pos="5932170" algn="l"/>
                <a:tab pos="7095490" algn="l"/>
                <a:tab pos="738505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L'e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otenziale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5">
                <a:latin typeface="Franklin Gothic Book"/>
                <a:cs typeface="Franklin Gothic Book"/>
              </a:rPr>
              <a:t>'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 spc="-10">
                <a:latin typeface="Franklin Gothic Book"/>
                <a:cs typeface="Franklin Gothic Book"/>
              </a:rPr>
              <a:t>ri</a:t>
            </a:r>
            <a:r>
              <a:rPr dirty="0" sz="2400" spc="-25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erisca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rpi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>
                <a:latin typeface="Franklin Gothic Book"/>
                <a:cs typeface="Franklin Gothic Book"/>
              </a:rPr>
              <a:t>sogg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 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elle che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 dette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forze 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servativ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7886065" cy="3744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5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ss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25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b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ramente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to.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8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spc="5" b="1">
                <a:latin typeface="Franklin Gothic Medium"/>
                <a:cs typeface="Franklin Gothic Medium"/>
              </a:rPr>
              <a:t>’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rgia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spc="5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ica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’i</a:t>
            </a:r>
            <a:r>
              <a:rPr dirty="0" sz="2400" spc="-3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tante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5" b="1">
                <a:latin typeface="Franklin Gothic Medium"/>
                <a:cs typeface="Franklin Gothic Medium"/>
              </a:rPr>
              <a:t>,</a:t>
            </a:r>
            <a:r>
              <a:rPr dirty="0" sz="2400" b="1">
                <a:latin typeface="Franklin Gothic Medium"/>
                <a:cs typeface="Franklin Gothic Medium"/>
              </a:rPr>
              <a:t>q</a:t>
            </a:r>
            <a:r>
              <a:rPr dirty="0" sz="2400" spc="5" b="1">
                <a:latin typeface="Franklin Gothic Medium"/>
                <a:cs typeface="Franklin Gothic Medium"/>
              </a:rPr>
              <a:t>u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nto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gia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ti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c</a:t>
            </a:r>
            <a:r>
              <a:rPr dirty="0" sz="2400" b="1">
                <a:latin typeface="Franklin Gothic Medium"/>
                <a:cs typeface="Franklin Gothic Medium"/>
              </a:rPr>
              <a:t>’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’istante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3</a:t>
            </a:r>
            <a:r>
              <a:rPr dirty="0" sz="2400" spc="-10" b="1">
                <a:latin typeface="Franklin Gothic Medium"/>
                <a:cs typeface="Franklin Gothic Medium"/>
              </a:rPr>
              <a:t>t?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>
              <a:latin typeface="Times New Roman"/>
              <a:cs typeface="Times New Roman"/>
            </a:endParaRPr>
          </a:p>
          <a:p>
            <a:pPr marL="469900" indent="-4572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’=</a:t>
            </a:r>
            <a:r>
              <a:rPr dirty="0" sz="2400" spc="-10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Ec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’</a:t>
            </a:r>
            <a:r>
              <a:rPr dirty="0" sz="2400" spc="-5">
                <a:latin typeface="Franklin Gothic Book"/>
                <a:cs typeface="Franklin Gothic Book"/>
              </a:rPr>
              <a:t>=Ec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70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’=(1/3)</a:t>
            </a:r>
            <a:r>
              <a:rPr dirty="0" sz="2400" spc="-10">
                <a:latin typeface="Franklin Gothic Book"/>
                <a:cs typeface="Franklin Gothic Book"/>
              </a:rPr>
              <a:t>Ec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d)	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’=9Ec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835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)	E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’=(1/9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Ec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5140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</a:pPr>
            <a:r>
              <a:rPr dirty="0" sz="2400" spc="-20" b="1">
                <a:latin typeface="Franklin Gothic Medium"/>
                <a:cs typeface="Franklin Gothic Medium"/>
              </a:rPr>
              <a:t>3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19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spc="2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po</a:t>
            </a:r>
            <a:r>
              <a:rPr dirty="0" sz="2400" spc="2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mass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osto</a:t>
            </a:r>
            <a:r>
              <a:rPr dirty="0" sz="2400" spc="204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spc="204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q</a:t>
            </a:r>
            <a:r>
              <a:rPr dirty="0" sz="2400" spc="-10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ota</a:t>
            </a:r>
            <a:r>
              <a:rPr dirty="0" sz="2400" spc="2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h</a:t>
            </a:r>
            <a:r>
              <a:rPr dirty="0" sz="2400" spc="18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2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,</a:t>
            </a:r>
            <a:r>
              <a:rPr dirty="0" sz="2400" spc="-15" b="1">
                <a:latin typeface="Franklin Gothic Medium"/>
                <a:cs typeface="Franklin Gothic Medium"/>
              </a:rPr>
              <a:t>può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agg</a:t>
            </a:r>
            <a:r>
              <a:rPr dirty="0" sz="2400" spc="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ung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28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spc="27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suol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6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lib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25" b="1">
                <a:latin typeface="Franklin Gothic Medium"/>
                <a:cs typeface="Franklin Gothic Medium"/>
              </a:rPr>
              <a:t>me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27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7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scivola</a:t>
            </a:r>
            <a:r>
              <a:rPr dirty="0" sz="2400" spc="-5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do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lun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7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ano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clinato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8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8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3</a:t>
            </a:r>
            <a:r>
              <a:rPr dirty="0" sz="2400" spc="-20" b="1">
                <a:latin typeface="Franklin Gothic Medium"/>
                <a:cs typeface="Franklin Gothic Medium"/>
              </a:rPr>
              <a:t>0</a:t>
            </a:r>
            <a:r>
              <a:rPr dirty="0" sz="2400" spc="-15" b="1">
                <a:latin typeface="MS PGothic"/>
                <a:cs typeface="MS PGothic"/>
              </a:rPr>
              <a:t>°</a:t>
            </a:r>
            <a:r>
              <a:rPr dirty="0" sz="2400" spc="-10" b="1">
                <a:latin typeface="Franklin Gothic Medium"/>
                <a:cs typeface="Franklin Gothic Medium"/>
              </a:rPr>
              <a:t>sull’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ri</a:t>
            </a:r>
            <a:r>
              <a:rPr dirty="0" sz="2400" spc="-25" b="1">
                <a:latin typeface="Franklin Gothic Medium"/>
                <a:cs typeface="Franklin Gothic Medium"/>
              </a:rPr>
              <a:t>z</a:t>
            </a:r>
            <a:r>
              <a:rPr dirty="0" sz="2400" spc="-20" b="1">
                <a:latin typeface="Franklin Gothic Medium"/>
                <a:cs typeface="Franklin Gothic Medium"/>
              </a:rPr>
              <a:t>z</a:t>
            </a:r>
            <a:r>
              <a:rPr dirty="0" sz="2400" spc="1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lavo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8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ompi</a:t>
            </a:r>
            <a:r>
              <a:rPr dirty="0" sz="2400" b="1">
                <a:latin typeface="Franklin Gothic Medium"/>
                <a:cs typeface="Franklin Gothic Medium"/>
              </a:rPr>
              <a:t>u</a:t>
            </a:r>
            <a:r>
              <a:rPr dirty="0" sz="2400" spc="-20" b="1">
                <a:latin typeface="Franklin Gothic Medium"/>
                <a:cs typeface="Franklin Gothic Medium"/>
              </a:rPr>
              <a:t>to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pes</a:t>
            </a:r>
            <a:r>
              <a:rPr dirty="0" sz="2400" spc="-2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mpre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llo</a:t>
            </a:r>
            <a:endParaRPr sz="2400">
              <a:latin typeface="Franklin Gothic Book"/>
              <a:cs typeface="Franklin Gothic Book"/>
            </a:endParaRPr>
          </a:p>
          <a:p>
            <a:pPr marL="469900" marR="567055" indent="-457200">
              <a:lnSpc>
                <a:spcPct val="76500"/>
              </a:lnSpc>
              <a:spcBef>
                <a:spcPts val="620"/>
              </a:spcBef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positiv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maggiore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cade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liberamente poiché maggiore 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 accelerazione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 cui 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soggetto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4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posit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entrambi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 minore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 cade</a:t>
            </a:r>
            <a:endParaRPr sz="2400">
              <a:latin typeface="Franklin Gothic Book"/>
              <a:cs typeface="Franklin Gothic Book"/>
            </a:endParaRPr>
          </a:p>
          <a:p>
            <a:pPr marL="469900">
              <a:lnSpc>
                <a:spcPts val="2490"/>
              </a:lnSpc>
            </a:pPr>
            <a:r>
              <a:rPr dirty="0" sz="2400" spc="-15">
                <a:latin typeface="Franklin Gothic Book"/>
                <a:cs typeface="Franklin Gothic Book"/>
              </a:rPr>
              <a:t>liberamente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poich</a:t>
            </a:r>
            <a:r>
              <a:rPr dirty="0" sz="2400" spc="-15">
                <a:latin typeface="Franklin Gothic Book"/>
                <a:cs typeface="Franklin Gothic Book"/>
              </a:rPr>
              <a:t>é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minore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spa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20">
                <a:latin typeface="Franklin Gothic Book"/>
                <a:cs typeface="Franklin Gothic Book"/>
              </a:rPr>
              <a:t>percorso</a:t>
            </a:r>
            <a:endParaRPr sz="2400">
              <a:latin typeface="Franklin Gothic Book"/>
              <a:cs typeface="Franklin Gothic Book"/>
            </a:endParaRPr>
          </a:p>
          <a:p>
            <a:pPr marL="469900" marR="580390" indent="-457200">
              <a:lnSpc>
                <a:spcPct val="76200"/>
              </a:lnSpc>
              <a:spcBef>
                <a:spcPts val="635"/>
              </a:spcBef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ullo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cade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liberamente,posi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iv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scivola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il</a:t>
            </a:r>
            <a:r>
              <a:rPr dirty="0" sz="2400" spc="-5">
                <a:latin typeface="Franklin Gothic Book"/>
                <a:cs typeface="Franklin Gothic Book"/>
              </a:rPr>
              <a:t> piano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0"/>
              </a:lnSpc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iv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Eser</a:t>
            </a:r>
            <a:r>
              <a:rPr dirty="0" spc="-25"/>
              <a:t>c</a:t>
            </a:r>
            <a:r>
              <a:rPr dirty="0" spc="-10"/>
              <a:t>izio</a:t>
            </a:r>
            <a:r>
              <a:rPr dirty="0" spc="-5"/>
              <a:t> </a:t>
            </a:r>
            <a:r>
              <a:rPr dirty="0" spc="-10"/>
              <a:t>p</a:t>
            </a:r>
            <a:r>
              <a:rPr dirty="0" spc="-15"/>
              <a:t>roposto: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2086095"/>
            <a:ext cx="7686675" cy="1169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38100">
              <a:lnSpc>
                <a:spcPct val="76400"/>
              </a:lnSpc>
            </a:pPr>
            <a:r>
              <a:rPr dirty="0" sz="2400" spc="-20" b="1">
                <a:latin typeface="Franklin Gothic Medium"/>
                <a:cs typeface="Franklin Gothic Medium"/>
              </a:rPr>
              <a:t>Ca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col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1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spc="1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lavo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11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svol</a:t>
            </a:r>
            <a:r>
              <a:rPr dirty="0" sz="240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alla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rza</a:t>
            </a:r>
            <a:r>
              <a:rPr dirty="0" sz="2400" spc="10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peso</a:t>
            </a:r>
            <a:r>
              <a:rPr dirty="0" sz="2400" spc="1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114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10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scivolare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17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rpo</a:t>
            </a:r>
            <a:r>
              <a:rPr dirty="0" sz="2400" spc="18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16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assa</a:t>
            </a:r>
            <a:r>
              <a:rPr dirty="0" sz="2400" spc="16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spc="17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g</a:t>
            </a:r>
            <a:r>
              <a:rPr dirty="0" sz="2400" spc="1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lun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17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16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ano</a:t>
            </a:r>
            <a:r>
              <a:rPr dirty="0" sz="2400" spc="18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clinato</a:t>
            </a:r>
            <a:r>
              <a:rPr dirty="0" sz="2400" spc="18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18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3</a:t>
            </a:r>
            <a:r>
              <a:rPr dirty="0" sz="2400" spc="-20" b="1">
                <a:latin typeface="Franklin Gothic Medium"/>
                <a:cs typeface="Franklin Gothic Medium"/>
              </a:rPr>
              <a:t>0</a:t>
            </a:r>
            <a:r>
              <a:rPr dirty="0" sz="2400" spc="-25" b="1">
                <a:latin typeface="MS PGothic"/>
                <a:cs typeface="MS PGothic"/>
              </a:rPr>
              <a:t>°</a:t>
            </a:r>
            <a:r>
              <a:rPr dirty="0" sz="2400" spc="-10" b="1">
                <a:latin typeface="Franklin Gothic Medium"/>
                <a:cs typeface="Franklin Gothic Medium"/>
              </a:rPr>
              <a:t>, a</a:t>
            </a: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1</a:t>
            </a:r>
            <a:r>
              <a:rPr dirty="0" sz="2400" b="1">
                <a:latin typeface="Franklin Gothic Medium"/>
                <a:cs typeface="Franklin Gothic Medium"/>
              </a:rPr>
              <a:t>0  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Quale  </a:t>
            </a:r>
            <a:r>
              <a:rPr dirty="0" sz="2400" spc="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5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lav</a:t>
            </a:r>
            <a:r>
              <a:rPr dirty="0" sz="2400" spc="-20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ro  </a:t>
            </a:r>
            <a:r>
              <a:rPr dirty="0" sz="2400" spc="5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c</a:t>
            </a:r>
            <a:r>
              <a:rPr dirty="0" sz="2400" spc="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rpo  </a:t>
            </a:r>
            <a:r>
              <a:rPr dirty="0" sz="2400" spc="5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desse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lib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am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nte,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ti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ale,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ll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20" b="1">
                <a:latin typeface="Franklin Gothic Medium"/>
                <a:cs typeface="Franklin Gothic Medium"/>
              </a:rPr>
              <a:t>mit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pi</a:t>
            </a:r>
            <a:r>
              <a:rPr dirty="0" sz="2400" spc="-10" b="1">
                <a:latin typeface="Franklin Gothic Medium"/>
                <a:cs typeface="Franklin Gothic Medium"/>
              </a:rPr>
              <a:t>an</a:t>
            </a:r>
            <a:r>
              <a:rPr dirty="0" sz="2400" spc="-15" b="1">
                <a:latin typeface="Franklin Gothic Medium"/>
                <a:cs typeface="Franklin Gothic Medium"/>
              </a:rPr>
              <a:t>o?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658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825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</a:t>
            </a:r>
            <a:r>
              <a:rPr dirty="0" sz="2400">
                <a:latin typeface="Franklin Gothic Book"/>
                <a:cs typeface="Franklin Gothic Book"/>
              </a:rPr>
              <a:t>e:</a:t>
            </a:r>
            <a:endParaRPr sz="2400">
              <a:latin typeface="Franklin Gothic Book"/>
              <a:cs typeface="Franklin Gothic Book"/>
            </a:endParaRPr>
          </a:p>
          <a:p>
            <a:pPr marL="355600" marR="7620" indent="-342900">
              <a:lnSpc>
                <a:spcPct val="76200"/>
              </a:lnSpc>
              <a:spcBef>
                <a:spcPts val="630"/>
              </a:spcBef>
              <a:tabLst>
                <a:tab pos="583565" algn="l"/>
                <a:tab pos="1467485" algn="l"/>
                <a:tab pos="2214880" algn="l"/>
                <a:tab pos="3573145" algn="l"/>
                <a:tab pos="3947795" algn="l"/>
                <a:tab pos="4731385" algn="l"/>
                <a:tab pos="5496560" algn="l"/>
                <a:tab pos="6642734" algn="l"/>
                <a:tab pos="725043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propo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to,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for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m*g,	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g=9</a:t>
            </a:r>
            <a:r>
              <a:rPr dirty="0" sz="2400" spc="2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m/se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 spc="-7">
                <a:latin typeface="Franklin Gothic Book"/>
                <a:cs typeface="Franklin Gothic Book"/>
              </a:rPr>
              <a:t>,</a:t>
            </a:r>
            <a:endParaRPr baseline="-20833" sz="2400">
              <a:latin typeface="Franklin Gothic Book"/>
              <a:cs typeface="Franklin Gothic Book"/>
            </a:endParaRPr>
          </a:p>
          <a:p>
            <a:pPr marL="12700">
              <a:lnSpc>
                <a:spcPts val="2740"/>
              </a:lnSpc>
            </a:pP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angolo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60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 spc="-110">
                <a:latin typeface="MS PGothic"/>
                <a:cs typeface="MS PGothic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5080" indent="-342900">
              <a:lnSpc>
                <a:spcPct val="76900"/>
              </a:lnSpc>
              <a:spcBef>
                <a:spcPts val="600"/>
              </a:spcBef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alternat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eva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scomporre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sue</a:t>
            </a:r>
            <a:r>
              <a:rPr dirty="0" sz="2400" spc="-15">
                <a:latin typeface="Franklin Gothic Book"/>
                <a:cs typeface="Franklin Gothic Book"/>
              </a:rPr>
              <a:t> 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utile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P*sen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30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).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05"/>
              </a:lnSpc>
            </a:pPr>
            <a:r>
              <a:rPr dirty="0" sz="2400" spc="-15">
                <a:latin typeface="Franklin Gothic Book"/>
                <a:cs typeface="Franklin Gothic Book"/>
              </a:rPr>
              <a:t>Calcolia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0">
                <a:latin typeface="Franklin Gothic Book"/>
                <a:cs typeface="Franklin Gothic Book"/>
              </a:rPr>
              <a:t>lavor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algn="ctr" marL="543560">
              <a:lnSpc>
                <a:spcPts val="2780"/>
              </a:lnSpc>
            </a:pPr>
            <a:r>
              <a:rPr dirty="0" sz="2400">
                <a:latin typeface="Franklin Gothic Book"/>
                <a:cs typeface="Franklin Gothic Book"/>
              </a:rPr>
              <a:t>L=P*s*cos</a:t>
            </a:r>
            <a:r>
              <a:rPr dirty="0" sz="2400" spc="-5">
                <a:latin typeface="Franklin Gothic Book"/>
                <a:cs typeface="Franklin Gothic Book"/>
              </a:rPr>
              <a:t>(60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 spc="-5">
                <a:latin typeface="Franklin Gothic Book"/>
                <a:cs typeface="Franklin Gothic Book"/>
              </a:rPr>
              <a:t>)=P*s*sen</a:t>
            </a:r>
            <a:r>
              <a:rPr dirty="0" sz="2400" spc="1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30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</a:pPr>
            <a:r>
              <a:rPr dirty="0" sz="2400">
                <a:latin typeface="Franklin Gothic Book"/>
                <a:cs typeface="Franklin Gothic Book"/>
              </a:rPr>
              <a:t>Osserviamo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h=s</a:t>
            </a:r>
            <a:r>
              <a:rPr dirty="0" sz="2400" spc="-5">
                <a:latin typeface="Franklin Gothic Book"/>
                <a:cs typeface="Franklin Gothic Book"/>
              </a:rPr>
              <a:t>/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=2*h</a:t>
            </a:r>
            <a:r>
              <a:rPr dirty="0" sz="2400" spc="-1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m.</a:t>
            </a:r>
            <a:endParaRPr sz="2400">
              <a:latin typeface="Franklin Gothic Book"/>
              <a:cs typeface="Franklin Gothic Book"/>
            </a:endParaRPr>
          </a:p>
          <a:p>
            <a:pPr algn="ctr" marL="590550">
              <a:lnSpc>
                <a:spcPts val="2770"/>
              </a:lnSpc>
            </a:pPr>
            <a:r>
              <a:rPr dirty="0" sz="2400">
                <a:latin typeface="Franklin Gothic Book"/>
                <a:cs typeface="Franklin Gothic Book"/>
              </a:rPr>
              <a:t>L=(m*g)*</a:t>
            </a:r>
            <a:r>
              <a:rPr dirty="0" sz="2400" spc="-5">
                <a:latin typeface="Franklin Gothic Book"/>
                <a:cs typeface="Franklin Gothic Book"/>
              </a:rPr>
              <a:t>(2*h)*cos</a:t>
            </a:r>
            <a:r>
              <a:rPr dirty="0" sz="2400" spc="5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60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=0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98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endParaRPr sz="2400">
              <a:latin typeface="Franklin Gothic Book"/>
              <a:cs typeface="Franklin Gothic Book"/>
            </a:endParaRPr>
          </a:p>
          <a:p>
            <a:pPr marL="355600" marR="6350" indent="-342900">
              <a:lnSpc>
                <a:spcPct val="77500"/>
              </a:lnSpc>
              <a:spcBef>
                <a:spcPts val="580"/>
              </a:spcBef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golo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to,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h,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MS PGothic"/>
                <a:cs typeface="MS PGothic"/>
              </a:rPr>
              <a:t>°</a:t>
            </a:r>
            <a:endParaRPr sz="2400">
              <a:latin typeface="MS PGothic"/>
              <a:cs typeface="MS P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687945" cy="1348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825"/>
              </a:lnSpc>
              <a:spcBef>
                <a:spcPts val="165"/>
              </a:spcBef>
            </a:pP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lavoro=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m*g</a:t>
            </a:r>
            <a:r>
              <a:rPr dirty="0" sz="2400" spc="-1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h=</a:t>
            </a:r>
            <a:r>
              <a:rPr dirty="0" sz="2400" spc="-1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.9</a:t>
            </a:r>
            <a:r>
              <a:rPr dirty="0" sz="2400" spc="-10">
                <a:latin typeface="Franklin Gothic Book"/>
                <a:cs typeface="Franklin Gothic Book"/>
              </a:rPr>
              <a:t>8</a:t>
            </a:r>
            <a:r>
              <a:rPr dirty="0" sz="2400">
                <a:latin typeface="Franklin Gothic Book"/>
                <a:cs typeface="Franklin Gothic Book"/>
              </a:rPr>
              <a:t>J.</a:t>
            </a:r>
            <a:endParaRPr sz="2400">
              <a:latin typeface="Franklin Gothic Book"/>
              <a:cs typeface="Franklin Gothic Book"/>
            </a:endParaRPr>
          </a:p>
          <a:p>
            <a:pPr marL="355600" marR="5080" indent="-342900">
              <a:lnSpc>
                <a:spcPct val="76200"/>
              </a:lnSpc>
              <a:spcBef>
                <a:spcPts val="630"/>
              </a:spcBef>
            </a:pPr>
            <a:r>
              <a:rPr dirty="0" sz="2400" spc="-25">
                <a:latin typeface="Franklin Gothic Book"/>
                <a:cs typeface="Franklin Gothic Book"/>
              </a:rPr>
              <a:t>Com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spet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ava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lavori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poich</a:t>
            </a:r>
            <a:r>
              <a:rPr dirty="0" sz="2400" spc="-15">
                <a:latin typeface="Franklin Gothic Book"/>
                <a:cs typeface="Franklin Gothic Book"/>
              </a:rPr>
              <a:t>é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rvati</a:t>
            </a:r>
            <a:r>
              <a:rPr dirty="0" sz="2400" spc="-5">
                <a:latin typeface="Franklin Gothic Book"/>
                <a:cs typeface="Franklin Gothic Book"/>
              </a:rPr>
              <a:t>va.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Bibliografi</a:t>
            </a:r>
            <a:r>
              <a:rPr dirty="0" spc="-15"/>
              <a:t>a</a:t>
            </a:r>
            <a:r>
              <a:rPr dirty="0" spc="20"/>
              <a:t> </a:t>
            </a:r>
            <a:r>
              <a:rPr dirty="0" spc="-20"/>
              <a:t>e</a:t>
            </a:r>
            <a:r>
              <a:rPr dirty="0" spc="-15"/>
              <a:t>d</a:t>
            </a:r>
            <a:r>
              <a:rPr dirty="0"/>
              <a:t> </a:t>
            </a:r>
            <a:r>
              <a:rPr dirty="0" spc="-15"/>
              <a:t>ap</a:t>
            </a:r>
            <a:r>
              <a:rPr dirty="0" spc="-10"/>
              <a:t>p</a:t>
            </a:r>
            <a:r>
              <a:rPr dirty="0" spc="-15"/>
              <a:t>rondimen</a:t>
            </a:r>
            <a:r>
              <a:rPr dirty="0" spc="-30"/>
              <a:t>t</a:t>
            </a:r>
            <a:r>
              <a:rPr dirty="0" spc="-10"/>
              <a:t>i: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28305" cy="343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Resnick,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llid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Ambrosian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Serway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Jewett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EdiSES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Gatti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Dispe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se_di_Fisica/Dinamica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isalent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Panare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udiamo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Zanich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lli </a:t>
            </a:r>
            <a:r>
              <a:rPr dirty="0" sz="2400" spc="-10">
                <a:latin typeface="Franklin Gothic Book"/>
                <a:cs typeface="Franklin Gothic Book"/>
              </a:rPr>
              <a:t>onli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scuol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302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ige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1/4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9525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1600835" algn="l"/>
                <a:tab pos="1911350" algn="l"/>
                <a:tab pos="2122170" algn="l"/>
                <a:tab pos="3618865" algn="l"/>
                <a:tab pos="4592320" algn="l"/>
                <a:tab pos="6511290" algn="l"/>
                <a:tab pos="7693025" algn="l"/>
              </a:tabLst>
            </a:pPr>
            <a:r>
              <a:rPr dirty="0" sz="2400" spc="-15" b="1">
                <a:latin typeface="Franklin Gothic Book"/>
                <a:cs typeface="Franklin Gothic Book"/>
              </a:rPr>
              <a:t>LEZIONE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spc="-15" b="1">
                <a:latin typeface="Franklin Gothic Book"/>
                <a:cs typeface="Franklin Gothic Book"/>
              </a:rPr>
              <a:t>3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b="1">
                <a:latin typeface="Franklin Gothic Book"/>
                <a:cs typeface="Franklin Gothic Book"/>
              </a:rPr>
              <a:t>-	</a:t>
            </a:r>
            <a:r>
              <a:rPr dirty="0" sz="2400" spc="-15" b="1">
                <a:latin typeface="Franklin Gothic Book"/>
                <a:cs typeface="Franklin Gothic Book"/>
              </a:rPr>
              <a:t>Gra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30" b="1">
                <a:latin typeface="Franklin Gothic Book"/>
                <a:cs typeface="Franklin Gothic Book"/>
              </a:rPr>
              <a:t>z</a:t>
            </a:r>
            <a:r>
              <a:rPr dirty="0" sz="2400" spc="-25" b="1">
                <a:latin typeface="Franklin Gothic Book"/>
                <a:cs typeface="Franklin Gothic Book"/>
              </a:rPr>
              <a:t>z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spc="-10" b="1">
                <a:latin typeface="Franklin Gothic Book"/>
                <a:cs typeface="Franklin Gothic Book"/>
              </a:rPr>
              <a:t>fisi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he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spc="-10" b="1">
                <a:latin typeface="Franklin Gothic Book"/>
                <a:cs typeface="Franklin Gothic Book"/>
              </a:rPr>
              <a:t>fo</a:t>
            </a:r>
            <a:r>
              <a:rPr dirty="0" sz="2400" spc="-10" b="1">
                <a:latin typeface="Franklin Gothic Book"/>
                <a:cs typeface="Franklin Gothic Book"/>
              </a:rPr>
              <a:t>n</a:t>
            </a:r>
            <a:r>
              <a:rPr dirty="0" sz="2400" spc="-15" b="1">
                <a:latin typeface="Franklin Gothic Book"/>
                <a:cs typeface="Franklin Gothic Book"/>
              </a:rPr>
              <a:t>dame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tali</a:t>
            </a:r>
            <a:r>
              <a:rPr dirty="0" sz="2400" b="1">
                <a:latin typeface="Franklin Gothic Book"/>
                <a:cs typeface="Franklin Gothic Book"/>
              </a:rPr>
              <a:t>,	</a:t>
            </a:r>
            <a:r>
              <a:rPr dirty="0" sz="2400" spc="-10" b="1">
                <a:latin typeface="Franklin Gothic Book"/>
                <a:cs typeface="Franklin Gothic Book"/>
              </a:rPr>
              <a:t>deri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5" b="1">
                <a:latin typeface="Franklin Gothic Book"/>
                <a:cs typeface="Franklin Gothic Book"/>
              </a:rPr>
              <a:t>ate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spc="-30" b="1">
                <a:latin typeface="Franklin Gothic Book"/>
                <a:cs typeface="Franklin Gothic Book"/>
              </a:rPr>
              <a:t>ed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0" b="1">
                <a:latin typeface="Franklin Gothic Book"/>
                <a:cs typeface="Franklin Gothic Book"/>
              </a:rPr>
              <a:t>lisi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m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5" b="1">
                <a:latin typeface="Franklin Gothic Book"/>
                <a:cs typeface="Franklin Gothic Book"/>
              </a:rPr>
              <a:t>sionale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(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15" b="1">
                <a:latin typeface="Franklin Gothic Book"/>
                <a:cs typeface="Franklin Gothic Book"/>
              </a:rPr>
              <a:t>arte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1</a:t>
            </a:r>
            <a:r>
              <a:rPr dirty="0" sz="2400" spc="-10" b="1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 marL="355600" marR="6985" indent="-342900">
              <a:lnSpc>
                <a:spcPct val="76300"/>
              </a:lnSpc>
              <a:spcBef>
                <a:spcPts val="585"/>
              </a:spcBef>
              <a:buFont typeface="Wingdings"/>
              <a:buChar char=""/>
              <a:tabLst>
                <a:tab pos="355600" algn="l"/>
                <a:tab pos="7229475" algn="l"/>
              </a:tabLst>
            </a:pPr>
            <a:r>
              <a:rPr dirty="0" sz="2400">
                <a:latin typeface="Franklin Gothic Book"/>
                <a:cs typeface="Franklin Gothic Book"/>
              </a:rPr>
              <a:t>Dia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9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Medium"/>
                <a:cs typeface="Franklin Gothic Medium"/>
              </a:rPr>
              <a:t>Es</a:t>
            </a:r>
            <a:r>
              <a:rPr dirty="0" sz="2400" spc="5" i="1">
                <a:latin typeface="Franklin Gothic Medium"/>
                <a:cs typeface="Franklin Gothic Medium"/>
              </a:rPr>
              <a:t>e</a:t>
            </a:r>
            <a:r>
              <a:rPr dirty="0" sz="2400" spc="-25" i="1">
                <a:latin typeface="Franklin Gothic Medium"/>
                <a:cs typeface="Franklin Gothic Medium"/>
              </a:rPr>
              <a:t>m</a:t>
            </a:r>
            <a:r>
              <a:rPr dirty="0" sz="2400" spc="-10" i="1">
                <a:latin typeface="Franklin Gothic Medium"/>
                <a:cs typeface="Franklin Gothic Medium"/>
              </a:rPr>
              <a:t>p</a:t>
            </a:r>
            <a:r>
              <a:rPr dirty="0" sz="2400" i="1">
                <a:latin typeface="Franklin Gothic Medium"/>
                <a:cs typeface="Franklin Gothic Medium"/>
              </a:rPr>
              <a:t>i</a:t>
            </a:r>
            <a:r>
              <a:rPr dirty="0" sz="2400" spc="215" i="1">
                <a:latin typeface="Franklin Gothic Medium"/>
                <a:cs typeface="Franklin Gothic Medium"/>
              </a:rPr>
              <a:t> </a:t>
            </a:r>
            <a:r>
              <a:rPr dirty="0" sz="2400" spc="-5" i="1">
                <a:latin typeface="Franklin Gothic Medium"/>
                <a:cs typeface="Franklin Gothic Medium"/>
              </a:rPr>
              <a:t>d</a:t>
            </a:r>
            <a:r>
              <a:rPr dirty="0" sz="2400" i="1">
                <a:latin typeface="Franklin Gothic Medium"/>
                <a:cs typeface="Franklin Gothic Medium"/>
              </a:rPr>
              <a:t>i</a:t>
            </a:r>
            <a:r>
              <a:rPr dirty="0" sz="2400" spc="204" i="1">
                <a:latin typeface="Franklin Gothic Medium"/>
                <a:cs typeface="Franklin Gothic Medium"/>
              </a:rPr>
              <a:t> </a:t>
            </a:r>
            <a:r>
              <a:rPr dirty="0" sz="2400" spc="-10" i="1">
                <a:latin typeface="Franklin Gothic Medium"/>
                <a:cs typeface="Franklin Gothic Medium"/>
              </a:rPr>
              <a:t>uti</a:t>
            </a:r>
            <a:r>
              <a:rPr dirty="0" sz="2400" spc="-5" i="1">
                <a:latin typeface="Franklin Gothic Medium"/>
                <a:cs typeface="Franklin Gothic Medium"/>
              </a:rPr>
              <a:t>l</a:t>
            </a:r>
            <a:r>
              <a:rPr dirty="0" sz="2400" spc="-5" i="1">
                <a:latin typeface="Franklin Gothic Medium"/>
                <a:cs typeface="Franklin Gothic Medium"/>
              </a:rPr>
              <a:t>i</a:t>
            </a:r>
            <a:r>
              <a:rPr dirty="0" sz="2400" spc="10" i="1">
                <a:latin typeface="Franklin Gothic Medium"/>
                <a:cs typeface="Franklin Gothic Medium"/>
              </a:rPr>
              <a:t>z</a:t>
            </a:r>
            <a:r>
              <a:rPr dirty="0" sz="2400" spc="-5" i="1">
                <a:latin typeface="Franklin Gothic Medium"/>
                <a:cs typeface="Franklin Gothic Medium"/>
              </a:rPr>
              <a:t>z</a:t>
            </a:r>
            <a:r>
              <a:rPr dirty="0" sz="2400" i="1">
                <a:latin typeface="Franklin Gothic Medium"/>
                <a:cs typeface="Franklin Gothic Medium"/>
              </a:rPr>
              <a:t>o</a:t>
            </a:r>
            <a:r>
              <a:rPr dirty="0" sz="2400" spc="204" i="1">
                <a:latin typeface="Franklin Gothic Medium"/>
                <a:cs typeface="Franklin Gothic Medium"/>
              </a:rPr>
              <a:t> </a:t>
            </a:r>
            <a:r>
              <a:rPr dirty="0" sz="2400" spc="-5" i="1">
                <a:latin typeface="Franklin Gothic Medium"/>
                <a:cs typeface="Franklin Gothic Medium"/>
              </a:rPr>
              <a:t>de</a:t>
            </a:r>
            <a:r>
              <a:rPr dirty="0" sz="2400" i="1">
                <a:latin typeface="Franklin Gothic Medium"/>
                <a:cs typeface="Franklin Gothic Medium"/>
              </a:rPr>
              <a:t>i</a:t>
            </a:r>
            <a:r>
              <a:rPr dirty="0" sz="2400" spc="204" i="1">
                <a:latin typeface="Franklin Gothic Medium"/>
                <a:cs typeface="Franklin Gothic Medium"/>
              </a:rPr>
              <a:t> </a:t>
            </a:r>
            <a:r>
              <a:rPr dirty="0" sz="2400" spc="-5" i="1">
                <a:latin typeface="Franklin Gothic Medium"/>
                <a:cs typeface="Franklin Gothic Medium"/>
              </a:rPr>
              <a:t>pref</a:t>
            </a:r>
            <a:r>
              <a:rPr dirty="0" sz="2400" spc="10" i="1">
                <a:latin typeface="Franklin Gothic Medium"/>
                <a:cs typeface="Franklin Gothic Medium"/>
              </a:rPr>
              <a:t>i</a:t>
            </a:r>
            <a:r>
              <a:rPr dirty="0" sz="2400" i="1">
                <a:latin typeface="Franklin Gothic Medium"/>
                <a:cs typeface="Franklin Gothic Medium"/>
              </a:rPr>
              <a:t>s</a:t>
            </a:r>
            <a:r>
              <a:rPr dirty="0" sz="2400" spc="5" i="1">
                <a:latin typeface="Franklin Gothic Medium"/>
                <a:cs typeface="Franklin Gothic Medium"/>
              </a:rPr>
              <a:t>s</a:t>
            </a:r>
            <a:r>
              <a:rPr dirty="0" sz="2400" spc="5" i="1">
                <a:latin typeface="Franklin Gothic Medium"/>
                <a:cs typeface="Franklin Gothic Medium"/>
              </a:rPr>
              <a:t>i</a:t>
            </a:r>
            <a:r>
              <a:rPr dirty="0" sz="2400" spc="-10" i="1">
                <a:latin typeface="Franklin Gothic Medium"/>
                <a:cs typeface="Franklin Gothic Medium"/>
              </a:rPr>
              <a:t>:</a:t>
            </a:r>
            <a:r>
              <a:rPr dirty="0" sz="2400" spc="200" i="1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 spc="5">
                <a:latin typeface="Franklin Gothic Book"/>
                <a:cs typeface="Franklin Gothic Book"/>
              </a:rPr>
              <a:t>*10</a:t>
            </a:r>
            <a:r>
              <a:rPr dirty="0" sz="2400">
                <a:latin typeface="Franklin Gothic Book"/>
                <a:cs typeface="Franklin Gothic Book"/>
              </a:rPr>
              <a:t>^-9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valore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corrett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 spc="-5">
                <a:latin typeface="Franklin Gothic Book"/>
                <a:cs typeface="Franklin Gothic Book"/>
              </a:rPr>
              <a:t>*10</a:t>
            </a:r>
            <a:r>
              <a:rPr dirty="0" sz="2400">
                <a:latin typeface="Franklin Gothic Book"/>
                <a:cs typeface="Franklin Gothic Book"/>
              </a:rPr>
              <a:t>^-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440"/>
              </a:lnSpc>
              <a:buFont typeface="Wingdings"/>
              <a:buChar char=""/>
              <a:tabLst>
                <a:tab pos="355600" algn="l"/>
                <a:tab pos="935990" algn="l"/>
                <a:tab pos="1446530" algn="l"/>
                <a:tab pos="1675130" algn="l"/>
                <a:tab pos="3135630" algn="l"/>
                <a:tab pos="4629150" algn="l"/>
                <a:tab pos="5345430" algn="l"/>
                <a:tab pos="6830059" algn="l"/>
                <a:tab pos="7230745" algn="l"/>
              </a:tabLst>
            </a:pPr>
            <a:r>
              <a:rPr dirty="0" sz="2400">
                <a:latin typeface="Franklin Gothic Book"/>
                <a:cs typeface="Franklin Gothic Book"/>
              </a:rPr>
              <a:t>Dia	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5	</a:t>
            </a:r>
            <a:r>
              <a:rPr dirty="0" sz="2400">
                <a:latin typeface="Franklin Gothic Book"/>
                <a:cs typeface="Franklin Gothic Book"/>
              </a:rPr>
              <a:t>-	</a:t>
            </a:r>
            <a:r>
              <a:rPr dirty="0" sz="2400" spc="5" i="1">
                <a:latin typeface="Franklin Gothic Medium"/>
                <a:cs typeface="Franklin Gothic Medium"/>
              </a:rPr>
              <a:t>N</a:t>
            </a:r>
            <a:r>
              <a:rPr dirty="0" sz="2400" i="1">
                <a:latin typeface="Franklin Gothic Medium"/>
                <a:cs typeface="Franklin Gothic Medium"/>
              </a:rPr>
              <a:t>ot</a:t>
            </a:r>
            <a:r>
              <a:rPr dirty="0" sz="2400" spc="-10" i="1">
                <a:latin typeface="Franklin Gothic Medium"/>
                <a:cs typeface="Franklin Gothic Medium"/>
              </a:rPr>
              <a:t>a</a:t>
            </a:r>
            <a:r>
              <a:rPr dirty="0" sz="2400" spc="-5" i="1">
                <a:latin typeface="Franklin Gothic Medium"/>
                <a:cs typeface="Franklin Gothic Medium"/>
              </a:rPr>
              <a:t>z</a:t>
            </a:r>
            <a:r>
              <a:rPr dirty="0" sz="2400" spc="5" i="1">
                <a:latin typeface="Franklin Gothic Medium"/>
                <a:cs typeface="Franklin Gothic Medium"/>
              </a:rPr>
              <a:t>i</a:t>
            </a:r>
            <a:r>
              <a:rPr dirty="0" sz="2400" i="1">
                <a:latin typeface="Franklin Gothic Medium"/>
                <a:cs typeface="Franklin Gothic Medium"/>
              </a:rPr>
              <a:t>o</a:t>
            </a:r>
            <a:r>
              <a:rPr dirty="0" sz="2400" spc="-10" i="1">
                <a:latin typeface="Franklin Gothic Medium"/>
                <a:cs typeface="Franklin Gothic Medium"/>
              </a:rPr>
              <a:t>n</a:t>
            </a:r>
            <a:r>
              <a:rPr dirty="0" sz="2400" i="1">
                <a:latin typeface="Franklin Gothic Medium"/>
                <a:cs typeface="Franklin Gothic Medium"/>
              </a:rPr>
              <a:t>e	</a:t>
            </a:r>
            <a:r>
              <a:rPr dirty="0" sz="2400" i="1">
                <a:latin typeface="Franklin Gothic Medium"/>
                <a:cs typeface="Franklin Gothic Medium"/>
              </a:rPr>
              <a:t>s</a:t>
            </a:r>
            <a:r>
              <a:rPr dirty="0" sz="2400" spc="15" i="1">
                <a:latin typeface="Franklin Gothic Medium"/>
                <a:cs typeface="Franklin Gothic Medium"/>
              </a:rPr>
              <a:t>c</a:t>
            </a:r>
            <a:r>
              <a:rPr dirty="0" sz="2400" spc="-5" i="1">
                <a:latin typeface="Franklin Gothic Medium"/>
                <a:cs typeface="Franklin Gothic Medium"/>
              </a:rPr>
              <a:t>ien</a:t>
            </a:r>
            <a:r>
              <a:rPr dirty="0" sz="2400" spc="-15" i="1">
                <a:latin typeface="Franklin Gothic Medium"/>
                <a:cs typeface="Franklin Gothic Medium"/>
              </a:rPr>
              <a:t>t</a:t>
            </a:r>
            <a:r>
              <a:rPr dirty="0" sz="2400" spc="-5" i="1">
                <a:latin typeface="Franklin Gothic Medium"/>
                <a:cs typeface="Franklin Gothic Medium"/>
              </a:rPr>
              <a:t>if</a:t>
            </a:r>
            <a:r>
              <a:rPr dirty="0" sz="2400" spc="5" i="1">
                <a:latin typeface="Franklin Gothic Medium"/>
                <a:cs typeface="Franklin Gothic Medium"/>
              </a:rPr>
              <a:t>i</a:t>
            </a:r>
            <a:r>
              <a:rPr dirty="0" sz="2400" i="1">
                <a:latin typeface="Franklin Gothic Medium"/>
                <a:cs typeface="Franklin Gothic Medium"/>
              </a:rPr>
              <a:t>ca	</a:t>
            </a:r>
            <a:r>
              <a:rPr dirty="0" sz="2400" spc="-5" i="1">
                <a:latin typeface="Franklin Gothic Medium"/>
                <a:cs typeface="Franklin Gothic Medium"/>
              </a:rPr>
              <a:t>2</a:t>
            </a:r>
            <a:r>
              <a:rPr dirty="0" sz="2400" spc="10" i="1">
                <a:latin typeface="Franklin Gothic Medium"/>
                <a:cs typeface="Franklin Gothic Medium"/>
              </a:rPr>
              <a:t>/</a:t>
            </a:r>
            <a:r>
              <a:rPr dirty="0" sz="2400" spc="-5" i="1">
                <a:latin typeface="Franklin Gothic Medium"/>
                <a:cs typeface="Franklin Gothic Medium"/>
              </a:rPr>
              <a:t>3</a:t>
            </a:r>
            <a:r>
              <a:rPr dirty="0" sz="2400" spc="-10" i="1">
                <a:latin typeface="Franklin Gothic Medium"/>
                <a:cs typeface="Franklin Gothic Medium"/>
              </a:rPr>
              <a:t>:</a:t>
            </a:r>
            <a:r>
              <a:rPr dirty="0" sz="2400" i="1">
                <a:latin typeface="Franklin Gothic Medium"/>
                <a:cs typeface="Franklin Gothic Medium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00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00	</a:t>
            </a:r>
            <a:r>
              <a:rPr dirty="0" sz="2400">
                <a:latin typeface="Franklin Gothic Book"/>
                <a:cs typeface="Franklin Gothic Book"/>
              </a:rPr>
              <a:t>m	</a:t>
            </a:r>
            <a:r>
              <a:rPr dirty="0" sz="2400" spc="-5">
                <a:latin typeface="Franklin Gothic Book"/>
                <a:cs typeface="Franklin Gothic Book"/>
              </a:rPr>
              <a:t>valore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 spc="-10">
                <a:latin typeface="Franklin Gothic Book"/>
                <a:cs typeface="Franklin Gothic Book"/>
              </a:rPr>
              <a:t>corrett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720000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835"/>
              </a:lnSpc>
              <a:buFont typeface="Wingdings"/>
              <a:buChar char=""/>
              <a:tabLst>
                <a:tab pos="355600" algn="l"/>
                <a:tab pos="1619250" algn="l"/>
              </a:tabLst>
            </a:pP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ZIO</a:t>
            </a:r>
            <a:r>
              <a:rPr dirty="0" sz="2400" spc="-35" b="1">
                <a:latin typeface="Franklin Gothic Book"/>
                <a:cs typeface="Franklin Gothic Book"/>
              </a:rPr>
              <a:t>N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spc="-15" b="1">
                <a:latin typeface="Franklin Gothic Book"/>
                <a:cs typeface="Franklin Gothic Book"/>
              </a:rPr>
              <a:t>5</a:t>
            </a:r>
            <a:r>
              <a:rPr dirty="0" sz="2400" spc="-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- </a:t>
            </a:r>
            <a:r>
              <a:rPr dirty="0" sz="2400" spc="-20" b="1">
                <a:latin typeface="Franklin Gothic Book"/>
                <a:cs typeface="Franklin Gothic Book"/>
              </a:rPr>
              <a:t>G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d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30" b="1">
                <a:latin typeface="Franklin Gothic Book"/>
                <a:cs typeface="Franklin Gothic Book"/>
              </a:rPr>
              <a:t>z</a:t>
            </a:r>
            <a:r>
              <a:rPr dirty="0" sz="2400" spc="-25" b="1">
                <a:latin typeface="Franklin Gothic Book"/>
                <a:cs typeface="Franklin Gothic Book"/>
              </a:rPr>
              <a:t>z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2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0" b="1">
                <a:latin typeface="Franklin Gothic Book"/>
                <a:cs typeface="Franklin Gothic Book"/>
              </a:rPr>
              <a:t>lari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t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orial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490"/>
              </a:lnSpc>
              <a:buFont typeface="Wingdings"/>
              <a:buChar char=""/>
              <a:tabLst>
                <a:tab pos="355600" algn="l"/>
              </a:tabLst>
            </a:pPr>
            <a:r>
              <a:rPr dirty="0" sz="2400" b="1">
                <a:latin typeface="Franklin Gothic Book"/>
                <a:cs typeface="Franklin Gothic Book"/>
              </a:rPr>
              <a:t>Dia</a:t>
            </a:r>
            <a:r>
              <a:rPr dirty="0" sz="2400" spc="16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1</a:t>
            </a:r>
            <a:r>
              <a:rPr dirty="0" sz="2400" b="1">
                <a:latin typeface="Franklin Gothic Book"/>
                <a:cs typeface="Franklin Gothic Book"/>
              </a:rPr>
              <a:t>0</a:t>
            </a:r>
            <a:r>
              <a:rPr dirty="0" sz="2400" spc="15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-</a:t>
            </a:r>
            <a:r>
              <a:rPr dirty="0" sz="2400" spc="155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R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ppresen</a:t>
            </a:r>
            <a:r>
              <a:rPr dirty="0" sz="2400" spc="-20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azione</a:t>
            </a:r>
            <a:r>
              <a:rPr dirty="0" sz="2400" spc="14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gra</a:t>
            </a:r>
            <a:r>
              <a:rPr dirty="0" sz="2400" spc="-10">
                <a:latin typeface="Franklin Gothic Medium"/>
                <a:cs typeface="Franklin Gothic Medium"/>
              </a:rPr>
              <a:t>f</a:t>
            </a:r>
            <a:r>
              <a:rPr dirty="0" sz="2400">
                <a:latin typeface="Franklin Gothic Medium"/>
                <a:cs typeface="Franklin Gothic Medium"/>
              </a:rPr>
              <a:t>ic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:</a:t>
            </a:r>
            <a:r>
              <a:rPr dirty="0" sz="2400" spc="165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gl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15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as</a:t>
            </a:r>
            <a:r>
              <a:rPr dirty="0" sz="2400" spc="-10" b="1">
                <a:latin typeface="Franklin Gothic Book"/>
                <a:cs typeface="Franklin Gothic Book"/>
              </a:rPr>
              <a:t>s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15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cartesiani</a:t>
            </a:r>
            <a:r>
              <a:rPr dirty="0" sz="2400" spc="15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so</a:t>
            </a:r>
            <a:r>
              <a:rPr dirty="0" sz="2400" spc="-20" b="1">
                <a:latin typeface="Franklin Gothic Book"/>
                <a:cs typeface="Franklin Gothic Book"/>
              </a:rPr>
              <a:t>n</a:t>
            </a:r>
            <a:r>
              <a:rPr dirty="0" sz="2400" b="1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485"/>
              </a:lnSpc>
            </a:pP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ve</a:t>
            </a:r>
            <a:r>
              <a:rPr dirty="0" sz="2400" spc="-10" b="1">
                <a:latin typeface="Franklin Gothic Book"/>
                <a:cs typeface="Franklin Gothic Book"/>
              </a:rPr>
              <a:t>r</a:t>
            </a:r>
            <a:r>
              <a:rPr dirty="0" sz="2400" spc="-20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iti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825"/>
              </a:lnSpc>
              <a:buFont typeface="Wingdings"/>
              <a:buChar char="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Dia</a:t>
            </a:r>
            <a:r>
              <a:rPr dirty="0" sz="2400" spc="-5">
                <a:latin typeface="Franklin Gothic Book"/>
                <a:cs typeface="Franklin Gothic Book"/>
              </a:rPr>
              <a:t> 1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35" b="1">
                <a:latin typeface="Franklin Gothic Book"/>
                <a:cs typeface="Franklin Gothic Book"/>
              </a:rPr>
              <a:t>m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: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assi </a:t>
            </a:r>
            <a:r>
              <a:rPr dirty="0" sz="2400" spc="-10">
                <a:latin typeface="Franklin Gothic Book"/>
                <a:cs typeface="Franklin Gothic Book"/>
              </a:rPr>
              <a:t>cartesi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invertiti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8940" cy="3296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ige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2/4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ts val="2825"/>
              </a:lnSpc>
              <a:buFont typeface="Wingdings"/>
              <a:buChar char=""/>
              <a:tabLst>
                <a:tab pos="355600" algn="l"/>
                <a:tab pos="1619250" algn="l"/>
              </a:tabLst>
            </a:pP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ZIO</a:t>
            </a:r>
            <a:r>
              <a:rPr dirty="0" sz="2400" spc="-35" b="1">
                <a:latin typeface="Franklin Gothic Book"/>
                <a:cs typeface="Franklin Gothic Book"/>
              </a:rPr>
              <a:t>N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spc="-15" b="1">
                <a:latin typeface="Franklin Gothic Book"/>
                <a:cs typeface="Franklin Gothic Book"/>
              </a:rPr>
              <a:t>6</a:t>
            </a:r>
            <a:r>
              <a:rPr dirty="0" sz="2400" spc="-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- 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t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ori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latin typeface="Franklin Gothic Book"/>
                <a:cs typeface="Franklin Gothic Book"/>
              </a:rPr>
              <a:t>azio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0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toriali</a:t>
            </a:r>
            <a:endParaRPr sz="2400">
              <a:latin typeface="Franklin Gothic Book"/>
              <a:cs typeface="Franklin Gothic Book"/>
            </a:endParaRPr>
          </a:p>
          <a:p>
            <a:pPr marL="355600" marR="78740" indent="-342900">
              <a:lnSpc>
                <a:spcPct val="76700"/>
              </a:lnSpc>
              <a:spcBef>
                <a:spcPts val="615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9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20" i="1">
                <a:latin typeface="Franklin Gothic Medium"/>
                <a:cs typeface="Franklin Gothic Medium"/>
              </a:rPr>
              <a:t>Calco</a:t>
            </a:r>
            <a:r>
              <a:rPr dirty="0" sz="2400" i="1">
                <a:latin typeface="Franklin Gothic Medium"/>
                <a:cs typeface="Franklin Gothic Medium"/>
              </a:rPr>
              <a:t>l</a:t>
            </a:r>
            <a:r>
              <a:rPr dirty="0" sz="2400" spc="-15" i="1">
                <a:latin typeface="Franklin Gothic Medium"/>
                <a:cs typeface="Franklin Gothic Medium"/>
              </a:rPr>
              <a:t>o</a:t>
            </a:r>
            <a:r>
              <a:rPr dirty="0" sz="2400" spc="5" i="1">
                <a:latin typeface="Franklin Gothic Medium"/>
                <a:cs typeface="Franklin Gothic Medium"/>
              </a:rPr>
              <a:t> </a:t>
            </a:r>
            <a:r>
              <a:rPr dirty="0" sz="2400" spc="-5" i="1">
                <a:latin typeface="Franklin Gothic Medium"/>
                <a:cs typeface="Franklin Gothic Medium"/>
              </a:rPr>
              <a:t>de</a:t>
            </a:r>
            <a:r>
              <a:rPr dirty="0" sz="2400" i="1">
                <a:latin typeface="Franklin Gothic Medium"/>
                <a:cs typeface="Franklin Gothic Medium"/>
              </a:rPr>
              <a:t>l</a:t>
            </a:r>
            <a:r>
              <a:rPr dirty="0" sz="2400" spc="-5" i="1">
                <a:latin typeface="Franklin Gothic Medium"/>
                <a:cs typeface="Franklin Gothic Medium"/>
              </a:rPr>
              <a:t> </a:t>
            </a:r>
            <a:r>
              <a:rPr dirty="0" sz="2400" spc="-20" i="1">
                <a:latin typeface="Franklin Gothic Medium"/>
                <a:cs typeface="Franklin Gothic Medium"/>
              </a:rPr>
              <a:t>mod</a:t>
            </a:r>
            <a:r>
              <a:rPr dirty="0" sz="2400" spc="-10" i="1">
                <a:latin typeface="Franklin Gothic Medium"/>
                <a:cs typeface="Franklin Gothic Medium"/>
              </a:rPr>
              <a:t>u</a:t>
            </a:r>
            <a:r>
              <a:rPr dirty="0" sz="2400" spc="-15" i="1">
                <a:latin typeface="Franklin Gothic Medium"/>
                <a:cs typeface="Franklin Gothic Medium"/>
              </a:rPr>
              <a:t>l</a:t>
            </a:r>
            <a:r>
              <a:rPr dirty="0" sz="2400" spc="-15" i="1">
                <a:latin typeface="Franklin Gothic Medium"/>
                <a:cs typeface="Franklin Gothic Medium"/>
              </a:rPr>
              <a:t>o</a:t>
            </a:r>
            <a:r>
              <a:rPr dirty="0" sz="2400" spc="10" i="1">
                <a:latin typeface="Franklin Gothic Medium"/>
                <a:cs typeface="Franklin Gothic Medium"/>
              </a:rPr>
              <a:t> </a:t>
            </a:r>
            <a:r>
              <a:rPr dirty="0" sz="2400" spc="-5" i="1">
                <a:latin typeface="Franklin Gothic Medium"/>
                <a:cs typeface="Franklin Gothic Medium"/>
              </a:rPr>
              <a:t>dell</a:t>
            </a:r>
            <a:r>
              <a:rPr dirty="0" sz="2400" i="1">
                <a:latin typeface="Franklin Gothic Medium"/>
                <a:cs typeface="Franklin Gothic Medium"/>
              </a:rPr>
              <a:t>a</a:t>
            </a:r>
            <a:r>
              <a:rPr dirty="0" sz="2400" spc="15" i="1">
                <a:latin typeface="Franklin Gothic Medium"/>
                <a:cs typeface="Franklin Gothic Medium"/>
              </a:rPr>
              <a:t> </a:t>
            </a:r>
            <a:r>
              <a:rPr dirty="0" sz="2400" spc="-15" i="1">
                <a:latin typeface="Franklin Gothic Medium"/>
                <a:cs typeface="Franklin Gothic Medium"/>
              </a:rPr>
              <a:t>so</a:t>
            </a:r>
            <a:r>
              <a:rPr dirty="0" sz="2400" spc="-20" i="1">
                <a:latin typeface="Franklin Gothic Medium"/>
                <a:cs typeface="Franklin Gothic Medium"/>
              </a:rPr>
              <a:t>m</a:t>
            </a:r>
            <a:r>
              <a:rPr dirty="0" sz="2400" spc="-15" i="1">
                <a:latin typeface="Franklin Gothic Medium"/>
                <a:cs typeface="Franklin Gothic Medium"/>
              </a:rPr>
              <a:t>ma:</a:t>
            </a:r>
            <a:r>
              <a:rPr dirty="0" sz="2400" spc="15" i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g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3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3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no</a:t>
            </a:r>
            <a:r>
              <a:rPr dirty="0" sz="2400" spc="-1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r</a:t>
            </a:r>
            <a:r>
              <a:rPr dirty="0" sz="2400" spc="-20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iti.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2150">
              <a:latin typeface="Times New Roman"/>
              <a:cs typeface="Times New Roman"/>
            </a:endParaRPr>
          </a:p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b="1">
                <a:latin typeface="Franklin Gothic Book"/>
                <a:cs typeface="Franklin Gothic Book"/>
              </a:rPr>
              <a:t>LEZIO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b="1">
                <a:latin typeface="Franklin Gothic Book"/>
                <a:cs typeface="Franklin Gothic Book"/>
              </a:rPr>
              <a:t>E</a:t>
            </a:r>
            <a:r>
              <a:rPr dirty="0" sz="2400" spc="229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1</a:t>
            </a:r>
            <a:r>
              <a:rPr dirty="0" sz="2400" b="1">
                <a:latin typeface="Franklin Gothic Book"/>
                <a:cs typeface="Franklin Gothic Book"/>
              </a:rPr>
              <a:t>2</a:t>
            </a:r>
            <a:r>
              <a:rPr dirty="0" sz="2400" spc="23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-</a:t>
            </a:r>
            <a:r>
              <a:rPr dirty="0" sz="2400" spc="225" b="1">
                <a:latin typeface="Franklin Gothic Book"/>
                <a:cs typeface="Franklin Gothic Book"/>
              </a:rPr>
              <a:t> </a:t>
            </a:r>
            <a:r>
              <a:rPr dirty="0" sz="2400" spc="10" b="1">
                <a:latin typeface="Franklin Gothic Book"/>
                <a:cs typeface="Franklin Gothic Book"/>
              </a:rPr>
              <a:t>F</a:t>
            </a:r>
            <a:r>
              <a:rPr dirty="0" sz="2400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20" b="1">
                <a:latin typeface="Franklin Gothic Book"/>
                <a:cs typeface="Franklin Gothic Book"/>
              </a:rPr>
              <a:t>zion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229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lineari</a:t>
            </a:r>
            <a:r>
              <a:rPr dirty="0" sz="2400" spc="23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e</a:t>
            </a:r>
            <a:r>
              <a:rPr dirty="0" sz="2400" spc="22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quadra</a:t>
            </a:r>
            <a:r>
              <a:rPr dirty="0" sz="2400" spc="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ich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240" b="1">
                <a:latin typeface="Franklin Gothic Book"/>
                <a:cs typeface="Franklin Gothic Book"/>
              </a:rPr>
              <a:t> </a:t>
            </a:r>
            <a:r>
              <a:rPr dirty="0" sz="2400" spc="5" b="1">
                <a:latin typeface="Franklin Gothic Book"/>
                <a:cs typeface="Franklin Gothic Book"/>
              </a:rPr>
              <a:t>c</a:t>
            </a:r>
            <a:r>
              <a:rPr dirty="0" sz="2400" b="1">
                <a:latin typeface="Franklin Gothic Book"/>
                <a:cs typeface="Franklin Gothic Book"/>
              </a:rPr>
              <a:t>ome</a:t>
            </a:r>
            <a:r>
              <a:rPr dirty="0" sz="2400" spc="22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met</a:t>
            </a:r>
            <a:r>
              <a:rPr dirty="0" sz="2400" spc="-10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do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00"/>
              </a:lnSpc>
            </a:pPr>
            <a:r>
              <a:rPr dirty="0" sz="2400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15" b="1">
                <a:latin typeface="Franklin Gothic Book"/>
                <a:cs typeface="Franklin Gothic Book"/>
              </a:rPr>
              <a:t>is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un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g</a:t>
            </a:r>
            <a:r>
              <a:rPr dirty="0" sz="2400" spc="-5" b="1">
                <a:latin typeface="Franklin Gothic Book"/>
                <a:cs typeface="Franklin Gothic Book"/>
              </a:rPr>
              <a:t>ra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d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30" b="1">
                <a:latin typeface="Franklin Gothic Book"/>
                <a:cs typeface="Franklin Gothic Book"/>
              </a:rPr>
              <a:t>z</a:t>
            </a:r>
            <a:r>
              <a:rPr dirty="0" sz="2400" spc="-20" b="1">
                <a:latin typeface="Franklin Gothic Book"/>
                <a:cs typeface="Franklin Gothic Book"/>
              </a:rPr>
              <a:t>z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-2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fis</a:t>
            </a:r>
            <a:r>
              <a:rPr dirty="0" sz="2400" spc="-15" b="1">
                <a:latin typeface="Franklin Gothic Book"/>
                <a:cs typeface="Franklin Gothic Book"/>
              </a:rPr>
              <a:t>ic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(p</a:t>
            </a:r>
            <a:r>
              <a:rPr dirty="0" sz="2400" spc="-15" b="1">
                <a:latin typeface="Franklin Gothic Book"/>
                <a:cs typeface="Franklin Gothic Book"/>
              </a:rPr>
              <a:t>ar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1</a:t>
            </a:r>
            <a:r>
              <a:rPr dirty="0" sz="2400" spc="-10" b="1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 marL="355600" marR="5715" indent="-342900">
              <a:lnSpc>
                <a:spcPct val="76200"/>
              </a:lnSpc>
              <a:spcBef>
                <a:spcPts val="640"/>
              </a:spcBef>
              <a:buFont typeface="Wingdings"/>
              <a:buChar char=""/>
              <a:tabLst>
                <a:tab pos="355600" algn="l"/>
                <a:tab pos="925194" algn="l"/>
                <a:tab pos="1424940" algn="l"/>
                <a:tab pos="1644650" algn="l"/>
                <a:tab pos="3776979" algn="l"/>
                <a:tab pos="4058920" algn="l"/>
                <a:tab pos="4380865" algn="l"/>
                <a:tab pos="4674870" algn="l"/>
                <a:tab pos="4892675" algn="l"/>
                <a:tab pos="6945630" algn="l"/>
                <a:tab pos="7229475" algn="l"/>
              </a:tabLst>
            </a:pPr>
            <a:r>
              <a:rPr dirty="0" sz="2400">
                <a:latin typeface="Franklin Gothic Book"/>
                <a:cs typeface="Franklin Gothic Book"/>
              </a:rPr>
              <a:t>Dia	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7	</a:t>
            </a:r>
            <a:r>
              <a:rPr dirty="0" sz="2400">
                <a:latin typeface="Franklin Gothic Book"/>
                <a:cs typeface="Franklin Gothic Book"/>
              </a:rPr>
              <a:t>-	</a:t>
            </a:r>
            <a:r>
              <a:rPr dirty="0" sz="2400" spc="5" i="1">
                <a:latin typeface="Franklin Gothic Medium"/>
                <a:cs typeface="Franklin Gothic Medium"/>
              </a:rPr>
              <a:t>C</a:t>
            </a:r>
            <a:r>
              <a:rPr dirty="0" sz="2400" i="1">
                <a:latin typeface="Franklin Gothic Medium"/>
                <a:cs typeface="Franklin Gothic Medium"/>
              </a:rPr>
              <a:t>onsider</a:t>
            </a:r>
            <a:r>
              <a:rPr dirty="0" sz="2400" spc="-10" i="1">
                <a:latin typeface="Franklin Gothic Medium"/>
                <a:cs typeface="Franklin Gothic Medium"/>
              </a:rPr>
              <a:t>azi</a:t>
            </a:r>
            <a:r>
              <a:rPr dirty="0" sz="2400" spc="-10" i="1">
                <a:latin typeface="Franklin Gothic Medium"/>
                <a:cs typeface="Franklin Gothic Medium"/>
              </a:rPr>
              <a:t>o</a:t>
            </a:r>
            <a:r>
              <a:rPr dirty="0" sz="2400" spc="-5" i="1">
                <a:latin typeface="Franklin Gothic Medium"/>
                <a:cs typeface="Franklin Gothic Medium"/>
              </a:rPr>
              <a:t>n</a:t>
            </a:r>
            <a:r>
              <a:rPr dirty="0" sz="2400" spc="5" i="1">
                <a:latin typeface="Franklin Gothic Medium"/>
                <a:cs typeface="Franklin Gothic Medium"/>
              </a:rPr>
              <a:t>i</a:t>
            </a:r>
            <a:r>
              <a:rPr dirty="0" sz="2400" spc="-10" i="1">
                <a:latin typeface="Franklin Gothic Medium"/>
                <a:cs typeface="Franklin Gothic Medium"/>
              </a:rPr>
              <a:t>:</a:t>
            </a:r>
            <a:r>
              <a:rPr dirty="0" sz="2400" i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Book"/>
                <a:cs typeface="Franklin Gothic Book"/>
              </a:rPr>
              <a:t>v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spc="-15" b="1">
                <a:latin typeface="Franklin Gothic Book"/>
                <a:cs typeface="Franklin Gothic Book"/>
              </a:rPr>
              <a:t>=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spc="-15" b="1">
                <a:latin typeface="Franklin Gothic Book"/>
                <a:cs typeface="Franklin Gothic Book"/>
              </a:rPr>
              <a:t>k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b="1">
                <a:latin typeface="Franklin Gothic Book"/>
                <a:cs typeface="Franklin Gothic Book"/>
              </a:rPr>
              <a:t>-	</a:t>
            </a:r>
            <a:r>
              <a:rPr dirty="0" sz="2400" spc="-10" b="1">
                <a:latin typeface="Franklin Gothic Book"/>
                <a:cs typeface="Franklin Gothic Book"/>
              </a:rPr>
              <a:t>g</a:t>
            </a:r>
            <a:r>
              <a:rPr dirty="0" sz="2400" spc="-20" b="1">
                <a:latin typeface="Franklin Gothic Book"/>
                <a:cs typeface="Franklin Gothic Book"/>
              </a:rPr>
              <a:t>*sen</a:t>
            </a:r>
            <a:r>
              <a:rPr dirty="0" sz="2400" spc="-10" b="1">
                <a:latin typeface="Franklin Gothic Book"/>
                <a:cs typeface="Franklin Gothic Book"/>
              </a:rPr>
              <a:t>(4</a:t>
            </a:r>
            <a:r>
              <a:rPr dirty="0" sz="2400" spc="-20" b="1">
                <a:latin typeface="Franklin Gothic Book"/>
                <a:cs typeface="Franklin Gothic Book"/>
              </a:rPr>
              <a:t>5</a:t>
            </a:r>
            <a:r>
              <a:rPr dirty="0" sz="2400" spc="-25" b="1">
                <a:latin typeface="MS PGothic"/>
                <a:cs typeface="MS PGothic"/>
              </a:rPr>
              <a:t>°</a:t>
            </a:r>
            <a:r>
              <a:rPr dirty="0" sz="2400" b="1">
                <a:latin typeface="Franklin Gothic Book"/>
                <a:cs typeface="Franklin Gothic Book"/>
              </a:rPr>
              <a:t>)</a:t>
            </a:r>
            <a:r>
              <a:rPr dirty="0" sz="2400" spc="-20" b="1">
                <a:latin typeface="Franklin Gothic Book"/>
                <a:cs typeface="Franklin Gothic Book"/>
              </a:rPr>
              <a:t>*</a:t>
            </a:r>
            <a:r>
              <a:rPr dirty="0" sz="2400" spc="-10" b="1">
                <a:latin typeface="Franklin Gothic Book"/>
                <a:cs typeface="Franklin Gothic Book"/>
              </a:rPr>
              <a:t>t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spc="-10" b="1">
                <a:latin typeface="Franklin Gothic Book"/>
                <a:cs typeface="Franklin Gothic Book"/>
              </a:rPr>
              <a:t>il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spc="-20" b="1">
                <a:latin typeface="Franklin Gothic Book"/>
                <a:cs typeface="Franklin Gothic Book"/>
              </a:rPr>
              <a:t>valore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10" b="1">
                <a:latin typeface="Franklin Gothic Book"/>
                <a:cs typeface="Franklin Gothic Book"/>
              </a:rPr>
              <a:t>retto</a:t>
            </a:r>
            <a:r>
              <a:rPr dirty="0" sz="2400" spc="-3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è</a:t>
            </a:r>
            <a:r>
              <a:rPr dirty="0" sz="2400" b="1">
                <a:latin typeface="Franklin Gothic Book"/>
                <a:cs typeface="Franklin Gothic Book"/>
              </a:rPr>
              <a:t>: </a:t>
            </a:r>
            <a:r>
              <a:rPr dirty="0" sz="2400" spc="-15" b="1">
                <a:latin typeface="Franklin Gothic Book"/>
                <a:cs typeface="Franklin Gothic Book"/>
              </a:rPr>
              <a:t>v</a:t>
            </a:r>
            <a:r>
              <a:rPr dirty="0" sz="2400" spc="-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=</a:t>
            </a:r>
            <a:r>
              <a:rPr dirty="0" sz="2400" spc="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b="1">
                <a:latin typeface="Franklin Gothic Book"/>
                <a:cs typeface="Franklin Gothic Book"/>
              </a:rPr>
              <a:t>f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nale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m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0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ede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te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- </a:t>
            </a:r>
            <a:r>
              <a:rPr dirty="0" sz="2400" spc="-10" b="1">
                <a:latin typeface="Franklin Gothic Book"/>
                <a:cs typeface="Franklin Gothic Book"/>
              </a:rPr>
              <a:t>g</a:t>
            </a:r>
            <a:r>
              <a:rPr dirty="0" sz="2400" spc="-10" b="1">
                <a:latin typeface="Franklin Gothic Book"/>
                <a:cs typeface="Franklin Gothic Book"/>
              </a:rPr>
              <a:t>*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15" b="1">
                <a:latin typeface="Franklin Gothic Book"/>
                <a:cs typeface="Franklin Gothic Book"/>
              </a:rPr>
              <a:t>(</a:t>
            </a:r>
            <a:r>
              <a:rPr dirty="0" sz="2400" spc="-10" b="1">
                <a:latin typeface="Franklin Gothic Book"/>
                <a:cs typeface="Franklin Gothic Book"/>
              </a:rPr>
              <a:t>45</a:t>
            </a:r>
            <a:r>
              <a:rPr dirty="0" sz="2400" spc="-25" b="1">
                <a:latin typeface="MS PGothic"/>
                <a:cs typeface="MS PGothic"/>
              </a:rPr>
              <a:t>°</a:t>
            </a:r>
            <a:r>
              <a:rPr dirty="0" sz="2400" spc="-15" b="1">
                <a:latin typeface="Franklin Gothic Book"/>
                <a:cs typeface="Franklin Gothic Book"/>
              </a:rPr>
              <a:t>)*t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3877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ige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3/4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 b="1">
                <a:latin typeface="Franklin Gothic Book"/>
                <a:cs typeface="Franklin Gothic Book"/>
              </a:rPr>
              <a:t>LEZIONE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20" b="1">
                <a:latin typeface="Franklin Gothic Book"/>
                <a:cs typeface="Franklin Gothic Book"/>
              </a:rPr>
              <a:t> </a:t>
            </a:r>
            <a:r>
              <a:rPr dirty="0" sz="2400" spc="-35" b="1">
                <a:latin typeface="Franklin Gothic Book"/>
                <a:cs typeface="Franklin Gothic Book"/>
              </a:rPr>
              <a:t>1</a:t>
            </a:r>
            <a:r>
              <a:rPr dirty="0" sz="2400" spc="-15" b="1">
                <a:latin typeface="Franklin Gothic Book"/>
                <a:cs typeface="Franklin Gothic Book"/>
              </a:rPr>
              <a:t>5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2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- </a:t>
            </a:r>
            <a:r>
              <a:rPr dirty="0" sz="2400" spc="-12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M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5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ca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10" b="1">
                <a:latin typeface="Franklin Gothic Book"/>
                <a:cs typeface="Franklin Gothic Book"/>
              </a:rPr>
              <a:t> 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25" b="1">
                <a:latin typeface="Franklin Gothic Book"/>
                <a:cs typeface="Franklin Gothic Book"/>
              </a:rPr>
              <a:t>e</a:t>
            </a:r>
            <a:r>
              <a:rPr dirty="0" sz="2400" spc="-25" b="1">
                <a:latin typeface="Franklin Gothic Book"/>
                <a:cs typeface="Franklin Gothic Book"/>
              </a:rPr>
              <a:t>w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oniana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14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- </a:t>
            </a:r>
            <a:r>
              <a:rPr dirty="0" sz="2400" spc="-12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secon</a:t>
            </a:r>
            <a:r>
              <a:rPr dirty="0" sz="2400" spc="-10" b="1">
                <a:latin typeface="Franklin Gothic Book"/>
                <a:cs typeface="Franklin Gothic Book"/>
              </a:rPr>
              <a:t>d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14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leg</a:t>
            </a:r>
            <a:r>
              <a:rPr dirty="0" sz="2400" spc="-25" b="1">
                <a:latin typeface="Franklin Gothic Book"/>
                <a:cs typeface="Franklin Gothic Book"/>
              </a:rPr>
              <a:t>g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3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di</a:t>
            </a:r>
            <a:r>
              <a:rPr dirty="0" sz="2400" spc="-15" b="1">
                <a:latin typeface="Franklin Gothic Book"/>
                <a:cs typeface="Franklin Gothic Book"/>
              </a:rPr>
              <a:t> N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w</a:t>
            </a:r>
            <a:r>
              <a:rPr dirty="0" sz="2400" spc="-15" b="1">
                <a:latin typeface="Franklin Gothic Book"/>
                <a:cs typeface="Franklin Gothic Book"/>
              </a:rPr>
              <a:t>ton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6350" indent="-342900">
              <a:lnSpc>
                <a:spcPct val="76400"/>
              </a:lnSpc>
              <a:spcBef>
                <a:spcPts val="580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Dia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3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 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latin typeface="Franklin Gothic Medium"/>
                <a:cs typeface="Franklin Gothic Medium"/>
              </a:rPr>
              <a:t>I</a:t>
            </a:r>
            <a:r>
              <a:rPr dirty="0" sz="2400" spc="-5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I </a:t>
            </a:r>
            <a:r>
              <a:rPr dirty="0" sz="2400" spc="-85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P</a:t>
            </a:r>
            <a:r>
              <a:rPr dirty="0" sz="2400" spc="-15">
                <a:latin typeface="Franklin Gothic Medium"/>
                <a:cs typeface="Franklin Gothic Medium"/>
              </a:rPr>
              <a:t>R</a:t>
            </a:r>
            <a:r>
              <a:rPr dirty="0" sz="2400" spc="-15"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latin typeface="Franklin Gothic Medium"/>
                <a:cs typeface="Franklin Gothic Medium"/>
              </a:rPr>
              <a:t>ST</a:t>
            </a:r>
            <a:r>
              <a:rPr dirty="0" sz="2400">
                <a:latin typeface="Franklin Gothic Medium"/>
                <a:cs typeface="Franklin Gothic Medium"/>
              </a:rPr>
              <a:t>I </a:t>
            </a:r>
            <a:r>
              <a:rPr dirty="0" sz="2400" spc="-7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1</a:t>
            </a:r>
            <a:r>
              <a:rPr dirty="0" sz="2400">
                <a:latin typeface="Franklin Gothic Medium"/>
                <a:cs typeface="Franklin Gothic Medium"/>
              </a:rPr>
              <a:t>/</a:t>
            </a:r>
            <a:r>
              <a:rPr dirty="0" sz="2400" spc="-5">
                <a:latin typeface="Franklin Gothic Medium"/>
                <a:cs typeface="Franklin Gothic Medium"/>
              </a:rPr>
              <a:t>3</a:t>
            </a:r>
            <a:r>
              <a:rPr dirty="0" sz="2400" spc="-10">
                <a:latin typeface="Franklin Gothic Medium"/>
                <a:cs typeface="Franklin Gothic Medium"/>
              </a:rPr>
              <a:t>,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9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q</a:t>
            </a:r>
            <a:r>
              <a:rPr dirty="0" sz="2400" spc="-10">
                <a:latin typeface="Franklin Gothic Medium"/>
                <a:cs typeface="Franklin Gothic Medium"/>
              </a:rPr>
              <a:t>u</a:t>
            </a:r>
            <a:r>
              <a:rPr dirty="0" sz="2400" spc="-5">
                <a:latin typeface="Franklin Gothic Medium"/>
                <a:cs typeface="Franklin Gothic Medium"/>
              </a:rPr>
              <a:t>esit</a:t>
            </a:r>
            <a:r>
              <a:rPr dirty="0" sz="2400">
                <a:latin typeface="Franklin Gothic Medium"/>
                <a:cs typeface="Franklin Gothic Medium"/>
              </a:rPr>
              <a:t>o </a:t>
            </a:r>
            <a:r>
              <a:rPr dirty="0" sz="2400" spc="-6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b) </a:t>
            </a:r>
            <a:r>
              <a:rPr dirty="0" sz="2400" spc="-95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la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8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d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citura</a:t>
            </a:r>
            <a:r>
              <a:rPr dirty="0" sz="2400" spc="-1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orre</a:t>
            </a:r>
            <a:r>
              <a:rPr dirty="0" sz="2400" spc="-20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ta</a:t>
            </a:r>
            <a:r>
              <a:rPr dirty="0" sz="2400" spc="10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è</a:t>
            </a:r>
            <a:r>
              <a:rPr dirty="0" sz="2400" b="1">
                <a:latin typeface="Franklin Gothic Book"/>
                <a:cs typeface="Franklin Gothic Book"/>
              </a:rPr>
              <a:t>:</a:t>
            </a:r>
            <a:r>
              <a:rPr dirty="0" sz="2400" spc="95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’accelerazione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avente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stesso 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so 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 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forza 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 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inten</a:t>
            </a:r>
            <a:r>
              <a:rPr dirty="0" sz="2400">
                <a:latin typeface="Franklin Gothic Book"/>
                <a:cs typeface="Franklin Gothic Book"/>
              </a:rPr>
              <a:t>sità 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rsame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intensit</a:t>
            </a:r>
            <a:r>
              <a:rPr dirty="0" sz="2400" spc="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83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ZIO</a:t>
            </a:r>
            <a:r>
              <a:rPr dirty="0" sz="2400" spc="-35" b="1">
                <a:latin typeface="Franklin Gothic Book"/>
                <a:cs typeface="Franklin Gothic Book"/>
              </a:rPr>
              <a:t>N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1</a:t>
            </a:r>
            <a:r>
              <a:rPr dirty="0" sz="2400" spc="-15" b="1">
                <a:latin typeface="Franklin Gothic Book"/>
                <a:cs typeface="Franklin Gothic Book"/>
              </a:rPr>
              <a:t>7</a:t>
            </a:r>
            <a:r>
              <a:rPr dirty="0" sz="2400" spc="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- </a:t>
            </a:r>
            <a:r>
              <a:rPr dirty="0" sz="2400" spc="-5" b="1">
                <a:latin typeface="Franklin Gothic Book"/>
                <a:cs typeface="Franklin Gothic Book"/>
              </a:rPr>
              <a:t>F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rza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g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vi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azional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490"/>
              </a:lnSpc>
              <a:buFont typeface="Wingdings"/>
              <a:buChar char="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0" b="1">
                <a:latin typeface="Franklin Gothic Book"/>
                <a:cs typeface="Franklin Gothic Book"/>
              </a:rPr>
              <a:t>el</a:t>
            </a:r>
            <a:r>
              <a:rPr dirty="0" sz="2400" spc="-10" b="1">
                <a:latin typeface="Franklin Gothic Book"/>
                <a:cs typeface="Franklin Gothic Book"/>
              </a:rPr>
              <a:t>o</a:t>
            </a:r>
            <a:r>
              <a:rPr dirty="0" sz="2400" spc="-10" b="1">
                <a:latin typeface="Franklin Gothic Book"/>
                <a:cs typeface="Franklin Gothic Book"/>
              </a:rPr>
              <a:t>cità</a:t>
            </a:r>
            <a:r>
              <a:rPr dirty="0" sz="2400" spc="23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di</a:t>
            </a:r>
            <a:r>
              <a:rPr dirty="0" sz="2400" spc="225" b="1">
                <a:latin typeface="Franklin Gothic Book"/>
                <a:cs typeface="Franklin Gothic Book"/>
              </a:rPr>
              <a:t> </a:t>
            </a:r>
            <a:r>
              <a:rPr dirty="0" sz="2400" spc="-35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22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sa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ellite</a:t>
            </a:r>
            <a:r>
              <a:rPr dirty="0" sz="2400" b="1">
                <a:latin typeface="Franklin Gothic Book"/>
                <a:cs typeface="Franklin Gothic Book"/>
              </a:rPr>
              <a:t>:</a:t>
            </a:r>
            <a:r>
              <a:rPr dirty="0" sz="2400" spc="215" b="1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satel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Ter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5">
                <a:latin typeface="Franklin Gothic Book"/>
                <a:cs typeface="Franklin Gothic Book"/>
              </a:rPr>
              <a:t>valor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(m</a:t>
            </a:r>
            <a:r>
              <a:rPr dirty="0" sz="1600" spc="-10">
                <a:latin typeface="Franklin Gothic Book"/>
                <a:cs typeface="Franklin Gothic Book"/>
              </a:rPr>
              <a:t>sat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*M</a:t>
            </a:r>
            <a:r>
              <a:rPr dirty="0" sz="1600" spc="-15">
                <a:latin typeface="Franklin Gothic Book"/>
                <a:cs typeface="Franklin Gothic Book"/>
              </a:rPr>
              <a:t>Terra</a:t>
            </a:r>
            <a:r>
              <a:rPr dirty="0" sz="2400" spc="-5">
                <a:latin typeface="Franklin Gothic Book"/>
                <a:cs typeface="Franklin Gothic Book"/>
              </a:rPr>
              <a:t>)/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4529455" cy="1069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ige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4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/4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ZIO</a:t>
            </a:r>
            <a:r>
              <a:rPr dirty="0" sz="2400" spc="-35" b="1">
                <a:latin typeface="Franklin Gothic Book"/>
                <a:cs typeface="Franklin Gothic Book"/>
              </a:rPr>
              <a:t>N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1</a:t>
            </a:r>
            <a:r>
              <a:rPr dirty="0" sz="2400" spc="-15" b="1">
                <a:latin typeface="Franklin Gothic Book"/>
                <a:cs typeface="Franklin Gothic Book"/>
              </a:rPr>
              <a:t>9</a:t>
            </a:r>
            <a:r>
              <a:rPr dirty="0" sz="2400" spc="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- 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5" b="1">
                <a:latin typeface="Franklin Gothic Book"/>
                <a:cs typeface="Franklin Gothic Book"/>
              </a:rPr>
              <a:t>oro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d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rgi</a:t>
            </a:r>
            <a:r>
              <a:rPr dirty="0" sz="2400" spc="-10" b="1">
                <a:latin typeface="Franklin Gothic Book"/>
                <a:cs typeface="Franklin Gothic Book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145224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4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51126" y="1781295"/>
            <a:ext cx="63792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Medium"/>
                <a:cs typeface="Franklin Gothic Medium"/>
              </a:rPr>
              <a:t>Q</a:t>
            </a:r>
            <a:r>
              <a:rPr dirty="0" sz="2400" spc="-15">
                <a:latin typeface="Franklin Gothic Medium"/>
                <a:cs typeface="Franklin Gothic Medium"/>
              </a:rPr>
              <a:t>UES</a:t>
            </a:r>
            <a:r>
              <a:rPr dirty="0" sz="2400" spc="-25">
                <a:latin typeface="Franklin Gothic Medium"/>
                <a:cs typeface="Franklin Gothic Medium"/>
              </a:rPr>
              <a:t>I</a:t>
            </a:r>
            <a:r>
              <a:rPr dirty="0" sz="2400" spc="-5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275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P</a:t>
            </a:r>
            <a:r>
              <a:rPr dirty="0" sz="2400" spc="-15">
                <a:latin typeface="Franklin Gothic Medium"/>
                <a:cs typeface="Franklin Gothic Medium"/>
              </a:rPr>
              <a:t>R</a:t>
            </a:r>
            <a:r>
              <a:rPr dirty="0" sz="2400" spc="-15"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latin typeface="Franklin Gothic Medium"/>
                <a:cs typeface="Franklin Gothic Medium"/>
              </a:rPr>
              <a:t>ST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28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3</a:t>
            </a:r>
            <a:r>
              <a:rPr dirty="0" sz="2400" spc="10">
                <a:latin typeface="Franklin Gothic Medium"/>
                <a:cs typeface="Franklin Gothic Medium"/>
              </a:rPr>
              <a:t>/</a:t>
            </a:r>
            <a:r>
              <a:rPr dirty="0" sz="2400" spc="-5">
                <a:latin typeface="Franklin Gothic Medium"/>
                <a:cs typeface="Franklin Gothic Medium"/>
              </a:rPr>
              <a:t>3</a:t>
            </a:r>
            <a:r>
              <a:rPr dirty="0" sz="2400" spc="-10">
                <a:latin typeface="Franklin Gothic Medium"/>
                <a:cs typeface="Franklin Gothic Medium"/>
              </a:rPr>
              <a:t>,</a:t>
            </a:r>
            <a:r>
              <a:rPr dirty="0" sz="2400" spc="27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quesito</a:t>
            </a:r>
            <a:r>
              <a:rPr dirty="0" sz="2400" spc="27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b</a:t>
            </a:r>
            <a:r>
              <a:rPr dirty="0" sz="2400">
                <a:latin typeface="Franklin Gothic Medium"/>
                <a:cs typeface="Franklin Gothic Medium"/>
              </a:rPr>
              <a:t>)</a:t>
            </a:r>
            <a:r>
              <a:rPr dirty="0" sz="2400" spc="-10">
                <a:latin typeface="Franklin Gothic Medium"/>
                <a:cs typeface="Franklin Gothic Medium"/>
              </a:rPr>
              <a:t>:</a:t>
            </a:r>
            <a:r>
              <a:rPr dirty="0" sz="2400" spc="26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50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valore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702" y="2061711"/>
            <a:ext cx="27571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corrett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86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5</a:t>
            </a:r>
            <a:r>
              <a:rPr dirty="0" sz="2400" spc="-10">
                <a:latin typeface="Franklin Gothic Book"/>
                <a:cs typeface="Franklin Gothic Book"/>
              </a:rPr>
              <a:t>J,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F</a:t>
            </a:r>
            <a:r>
              <a:rPr dirty="0" spc="-10"/>
              <a:t>o</a:t>
            </a:r>
            <a:r>
              <a:rPr dirty="0"/>
              <a:t>rze</a:t>
            </a:r>
            <a:r>
              <a:rPr dirty="0" spc="5"/>
              <a:t> </a:t>
            </a:r>
            <a:r>
              <a:rPr dirty="0" spc="-15"/>
              <a:t>conserva</a:t>
            </a:r>
            <a:r>
              <a:rPr dirty="0" spc="-25"/>
              <a:t>t</a:t>
            </a:r>
            <a:r>
              <a:rPr dirty="0"/>
              <a:t>ive</a:t>
            </a:r>
            <a:r>
              <a:rPr dirty="0" spc="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 spc="-10"/>
              <a:t>dis</a:t>
            </a:r>
            <a:r>
              <a:rPr dirty="0" spc="-15"/>
              <a:t>sipative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29575" cy="32848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nservati</a:t>
            </a:r>
            <a:r>
              <a:rPr dirty="0" sz="2400" b="1">
                <a:latin typeface="Franklin Gothic Book"/>
                <a:cs typeface="Franklin Gothic Book"/>
              </a:rPr>
              <a:t>v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  </a:t>
            </a:r>
            <a:r>
              <a:rPr dirty="0" sz="2400" spc="260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compie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20">
                <a:latin typeface="Franklin Gothic Book"/>
                <a:cs typeface="Franklin Gothic Book"/>
              </a:rPr>
              <a:t> 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B,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percors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300"/>
              </a:lnSpc>
              <a:buFont typeface="Wingdings"/>
              <a:buChar char=""/>
              <a:tabLst>
                <a:tab pos="4318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conserv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dissipativ</a:t>
            </a:r>
            <a:r>
              <a:rPr dirty="0" sz="2400" spc="-10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pio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dissipativa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431800" indent="-419100">
              <a:lnSpc>
                <a:spcPct val="100000"/>
              </a:lnSpc>
              <a:buFont typeface="Wingdings"/>
              <a:buChar char=""/>
              <a:tabLst>
                <a:tab pos="4318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conservativ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32201" y="2999902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4">
                <a:moveTo>
                  <a:pt x="22005" y="0"/>
                </a:moveTo>
                <a:lnTo>
                  <a:pt x="10541" y="7632"/>
                </a:lnTo>
                <a:lnTo>
                  <a:pt x="2825" y="19020"/>
                </a:lnTo>
                <a:lnTo>
                  <a:pt x="0" y="32984"/>
                </a:lnTo>
                <a:lnTo>
                  <a:pt x="638" y="39721"/>
                </a:lnTo>
                <a:lnTo>
                  <a:pt x="5281" y="51220"/>
                </a:lnTo>
                <a:lnTo>
                  <a:pt x="14226" y="60297"/>
                </a:lnTo>
                <a:lnTo>
                  <a:pt x="27247" y="66095"/>
                </a:lnTo>
                <a:lnTo>
                  <a:pt x="44117" y="67758"/>
                </a:lnTo>
                <a:lnTo>
                  <a:pt x="54892" y="62628"/>
                </a:lnTo>
                <a:lnTo>
                  <a:pt x="63286" y="53294"/>
                </a:lnTo>
                <a:lnTo>
                  <a:pt x="68484" y="39851"/>
                </a:lnTo>
                <a:lnTo>
                  <a:pt x="69673" y="22389"/>
                </a:lnTo>
                <a:lnTo>
                  <a:pt x="63962" y="12491"/>
                </a:lnTo>
                <a:lnTo>
                  <a:pt x="54159" y="4957"/>
                </a:lnTo>
                <a:lnTo>
                  <a:pt x="40196" y="542"/>
                </a:lnTo>
                <a:lnTo>
                  <a:pt x="220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132201" y="2999902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4">
                <a:moveTo>
                  <a:pt x="0" y="32984"/>
                </a:moveTo>
                <a:lnTo>
                  <a:pt x="2825" y="19020"/>
                </a:lnTo>
                <a:lnTo>
                  <a:pt x="10541" y="7632"/>
                </a:lnTo>
                <a:lnTo>
                  <a:pt x="22005" y="0"/>
                </a:lnTo>
                <a:lnTo>
                  <a:pt x="40196" y="542"/>
                </a:lnTo>
                <a:lnTo>
                  <a:pt x="54159" y="4957"/>
                </a:lnTo>
                <a:lnTo>
                  <a:pt x="63962" y="12491"/>
                </a:lnTo>
                <a:lnTo>
                  <a:pt x="69673" y="22389"/>
                </a:lnTo>
                <a:lnTo>
                  <a:pt x="68484" y="39851"/>
                </a:lnTo>
                <a:lnTo>
                  <a:pt x="63286" y="53294"/>
                </a:lnTo>
                <a:lnTo>
                  <a:pt x="54892" y="62628"/>
                </a:lnTo>
                <a:lnTo>
                  <a:pt x="44117" y="67758"/>
                </a:lnTo>
                <a:lnTo>
                  <a:pt x="27247" y="66095"/>
                </a:lnTo>
                <a:lnTo>
                  <a:pt x="14226" y="60297"/>
                </a:lnTo>
                <a:lnTo>
                  <a:pt x="5281" y="51220"/>
                </a:lnTo>
                <a:lnTo>
                  <a:pt x="638" y="39721"/>
                </a:lnTo>
                <a:lnTo>
                  <a:pt x="0" y="3298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84962" y="3860800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35429" y="0"/>
                </a:moveTo>
                <a:lnTo>
                  <a:pt x="2756" y="22341"/>
                </a:lnTo>
                <a:lnTo>
                  <a:pt x="0" y="37396"/>
                </a:lnTo>
                <a:lnTo>
                  <a:pt x="3050" y="51297"/>
                </a:lnTo>
                <a:lnTo>
                  <a:pt x="10801" y="62617"/>
                </a:lnTo>
                <a:lnTo>
                  <a:pt x="22250" y="70232"/>
                </a:lnTo>
                <a:lnTo>
                  <a:pt x="36393" y="73016"/>
                </a:lnTo>
                <a:lnTo>
                  <a:pt x="50022" y="69934"/>
                </a:lnTo>
                <a:lnTo>
                  <a:pt x="61135" y="62007"/>
                </a:lnTo>
                <a:lnTo>
                  <a:pt x="68618" y="50329"/>
                </a:lnTo>
                <a:lnTo>
                  <a:pt x="71359" y="35998"/>
                </a:lnTo>
                <a:lnTo>
                  <a:pt x="68427" y="21994"/>
                </a:lnTo>
                <a:lnTo>
                  <a:pt x="60723" y="10551"/>
                </a:lnTo>
                <a:lnTo>
                  <a:pt x="49355" y="2831"/>
                </a:lnTo>
                <a:lnTo>
                  <a:pt x="354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084951" y="3860800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0" y="36448"/>
                </a:moveTo>
                <a:lnTo>
                  <a:pt x="2767" y="22341"/>
                </a:lnTo>
                <a:lnTo>
                  <a:pt x="10334" y="10780"/>
                </a:lnTo>
                <a:lnTo>
                  <a:pt x="21594" y="2941"/>
                </a:lnTo>
                <a:lnTo>
                  <a:pt x="35441" y="0"/>
                </a:lnTo>
                <a:lnTo>
                  <a:pt x="49367" y="2831"/>
                </a:lnTo>
                <a:lnTo>
                  <a:pt x="60735" y="10551"/>
                </a:lnTo>
                <a:lnTo>
                  <a:pt x="68438" y="21994"/>
                </a:lnTo>
                <a:lnTo>
                  <a:pt x="71371" y="35998"/>
                </a:lnTo>
                <a:lnTo>
                  <a:pt x="68630" y="50329"/>
                </a:lnTo>
                <a:lnTo>
                  <a:pt x="61147" y="62007"/>
                </a:lnTo>
                <a:lnTo>
                  <a:pt x="50033" y="69934"/>
                </a:lnTo>
                <a:lnTo>
                  <a:pt x="36404" y="73016"/>
                </a:lnTo>
                <a:lnTo>
                  <a:pt x="22261" y="70232"/>
                </a:lnTo>
                <a:lnTo>
                  <a:pt x="10813" y="62617"/>
                </a:lnTo>
                <a:lnTo>
                  <a:pt x="3062" y="51297"/>
                </a:lnTo>
                <a:lnTo>
                  <a:pt x="11" y="37396"/>
                </a:lnTo>
                <a:lnTo>
                  <a:pt x="0" y="3644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802" y="690111"/>
            <a:ext cx="8031480" cy="2216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forza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pes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è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conservativa.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conservat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infat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maginiam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compiere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tame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pun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B,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ovvia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vertical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2433320">
              <a:lnSpc>
                <a:spcPct val="100000"/>
              </a:lnSpc>
              <a:spcBef>
                <a:spcPts val="1750"/>
              </a:spcBef>
            </a:pPr>
            <a:r>
              <a:rPr dirty="0" sz="240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802" y="4132229"/>
            <a:ext cx="5276215" cy="1360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6639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P=m*g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Supponiam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sare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il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35953" y="3771684"/>
            <a:ext cx="2292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74821" y="3062477"/>
            <a:ext cx="2737485" cy="814069"/>
          </a:xfrm>
          <a:custGeom>
            <a:avLst/>
            <a:gdLst/>
            <a:ahLst/>
            <a:cxnLst/>
            <a:rect l="l" t="t" r="r" b="b"/>
            <a:pathLst>
              <a:path w="2737485" h="814070">
                <a:moveTo>
                  <a:pt x="2662108" y="783252"/>
                </a:moveTo>
                <a:lnTo>
                  <a:pt x="2653283" y="813689"/>
                </a:lnTo>
                <a:lnTo>
                  <a:pt x="2736977" y="798322"/>
                </a:lnTo>
                <a:lnTo>
                  <a:pt x="2724480" y="786765"/>
                </a:lnTo>
                <a:lnTo>
                  <a:pt x="2674239" y="786765"/>
                </a:lnTo>
                <a:lnTo>
                  <a:pt x="2662108" y="783252"/>
                </a:lnTo>
                <a:close/>
              </a:path>
              <a:path w="2737485" h="814070">
                <a:moveTo>
                  <a:pt x="2665645" y="771053"/>
                </a:moveTo>
                <a:lnTo>
                  <a:pt x="2662108" y="783252"/>
                </a:lnTo>
                <a:lnTo>
                  <a:pt x="2674239" y="786765"/>
                </a:lnTo>
                <a:lnTo>
                  <a:pt x="2677794" y="774573"/>
                </a:lnTo>
                <a:lnTo>
                  <a:pt x="2665645" y="771053"/>
                </a:lnTo>
                <a:close/>
              </a:path>
              <a:path w="2737485" h="814070">
                <a:moveTo>
                  <a:pt x="2674492" y="740537"/>
                </a:moveTo>
                <a:lnTo>
                  <a:pt x="2665645" y="771053"/>
                </a:lnTo>
                <a:lnTo>
                  <a:pt x="2677794" y="774573"/>
                </a:lnTo>
                <a:lnTo>
                  <a:pt x="2674239" y="786765"/>
                </a:lnTo>
                <a:lnTo>
                  <a:pt x="2724480" y="786765"/>
                </a:lnTo>
                <a:lnTo>
                  <a:pt x="2674492" y="740537"/>
                </a:lnTo>
                <a:close/>
              </a:path>
              <a:path w="2737485" h="814070">
                <a:moveTo>
                  <a:pt x="3555" y="0"/>
                </a:moveTo>
                <a:lnTo>
                  <a:pt x="0" y="12319"/>
                </a:lnTo>
                <a:lnTo>
                  <a:pt x="2662108" y="783252"/>
                </a:lnTo>
                <a:lnTo>
                  <a:pt x="2665645" y="771053"/>
                </a:lnTo>
                <a:lnTo>
                  <a:pt x="3555" y="0"/>
                </a:lnTo>
                <a:close/>
              </a:path>
            </a:pathLst>
          </a:custGeom>
          <a:solidFill>
            <a:srgbClr val="0068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506848" y="3593877"/>
            <a:ext cx="3822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</a:t>
            </a:r>
            <a:r>
              <a:rPr dirty="0" sz="1200">
                <a:latin typeface="Arial"/>
                <a:cs typeface="Arial"/>
              </a:rPr>
              <a:t>AB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00498" y="3594989"/>
            <a:ext cx="216535" cy="100330"/>
          </a:xfrm>
          <a:custGeom>
            <a:avLst/>
            <a:gdLst/>
            <a:ahLst/>
            <a:cxnLst/>
            <a:rect l="l" t="t" r="r" b="b"/>
            <a:pathLst>
              <a:path w="216535" h="100329">
                <a:moveTo>
                  <a:pt x="130428" y="0"/>
                </a:moveTo>
                <a:lnTo>
                  <a:pt x="127508" y="762"/>
                </a:lnTo>
                <a:lnTo>
                  <a:pt x="126237" y="3048"/>
                </a:lnTo>
                <a:lnTo>
                  <a:pt x="124840" y="5334"/>
                </a:lnTo>
                <a:lnTo>
                  <a:pt x="125602" y="8255"/>
                </a:lnTo>
                <a:lnTo>
                  <a:pt x="127888" y="9525"/>
                </a:lnTo>
                <a:lnTo>
                  <a:pt x="189048" y="45201"/>
                </a:lnTo>
                <a:lnTo>
                  <a:pt x="206501" y="45212"/>
                </a:lnTo>
                <a:lnTo>
                  <a:pt x="206501" y="54737"/>
                </a:lnTo>
                <a:lnTo>
                  <a:pt x="188849" y="54737"/>
                </a:lnTo>
                <a:lnTo>
                  <a:pt x="127888" y="90297"/>
                </a:lnTo>
                <a:lnTo>
                  <a:pt x="125602" y="91567"/>
                </a:lnTo>
                <a:lnTo>
                  <a:pt x="124840" y="94487"/>
                </a:lnTo>
                <a:lnTo>
                  <a:pt x="126237" y="96774"/>
                </a:lnTo>
                <a:lnTo>
                  <a:pt x="127508" y="99060"/>
                </a:lnTo>
                <a:lnTo>
                  <a:pt x="130428" y="99822"/>
                </a:lnTo>
                <a:lnTo>
                  <a:pt x="132714" y="98425"/>
                </a:lnTo>
                <a:lnTo>
                  <a:pt x="207739" y="54737"/>
                </a:lnTo>
                <a:lnTo>
                  <a:pt x="206501" y="54737"/>
                </a:lnTo>
                <a:lnTo>
                  <a:pt x="207758" y="54726"/>
                </a:lnTo>
                <a:lnTo>
                  <a:pt x="216026" y="49911"/>
                </a:lnTo>
                <a:lnTo>
                  <a:pt x="132714" y="1397"/>
                </a:lnTo>
                <a:lnTo>
                  <a:pt x="130428" y="0"/>
                </a:lnTo>
                <a:close/>
              </a:path>
              <a:path w="216535" h="100329">
                <a:moveTo>
                  <a:pt x="197122" y="49911"/>
                </a:moveTo>
                <a:lnTo>
                  <a:pt x="188867" y="54726"/>
                </a:lnTo>
                <a:lnTo>
                  <a:pt x="206501" y="54737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122" y="49911"/>
                </a:lnTo>
                <a:close/>
              </a:path>
              <a:path w="216535" h="100329">
                <a:moveTo>
                  <a:pt x="0" y="45085"/>
                </a:moveTo>
                <a:lnTo>
                  <a:pt x="0" y="54610"/>
                </a:lnTo>
                <a:lnTo>
                  <a:pt x="188867" y="54726"/>
                </a:lnTo>
                <a:lnTo>
                  <a:pt x="197122" y="49911"/>
                </a:lnTo>
                <a:lnTo>
                  <a:pt x="189048" y="45201"/>
                </a:lnTo>
                <a:lnTo>
                  <a:pt x="0" y="45085"/>
                </a:lnTo>
                <a:close/>
              </a:path>
              <a:path w="216535" h="100329">
                <a:moveTo>
                  <a:pt x="204088" y="45847"/>
                </a:moveTo>
                <a:lnTo>
                  <a:pt x="197122" y="49911"/>
                </a:lnTo>
                <a:lnTo>
                  <a:pt x="204088" y="53975"/>
                </a:lnTo>
                <a:lnTo>
                  <a:pt x="204088" y="45847"/>
                </a:lnTo>
                <a:close/>
              </a:path>
              <a:path w="216535" h="100329">
                <a:moveTo>
                  <a:pt x="206501" y="45847"/>
                </a:moveTo>
                <a:lnTo>
                  <a:pt x="204088" y="45847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847"/>
                </a:lnTo>
                <a:close/>
              </a:path>
              <a:path w="216535" h="100329">
                <a:moveTo>
                  <a:pt x="189048" y="45201"/>
                </a:moveTo>
                <a:lnTo>
                  <a:pt x="197122" y="49911"/>
                </a:lnTo>
                <a:lnTo>
                  <a:pt x="204088" y="45847"/>
                </a:lnTo>
                <a:lnTo>
                  <a:pt x="206501" y="45847"/>
                </a:lnTo>
                <a:lnTo>
                  <a:pt x="206501" y="45212"/>
                </a:lnTo>
                <a:lnTo>
                  <a:pt x="189048" y="45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95751" y="3054095"/>
            <a:ext cx="76200" cy="1022985"/>
          </a:xfrm>
          <a:custGeom>
            <a:avLst/>
            <a:gdLst/>
            <a:ahLst/>
            <a:cxnLst/>
            <a:rect l="l" t="t" r="r" b="b"/>
            <a:pathLst>
              <a:path w="76200" h="1022985">
                <a:moveTo>
                  <a:pt x="0" y="945641"/>
                </a:moveTo>
                <a:lnTo>
                  <a:pt x="36449" y="1022603"/>
                </a:lnTo>
                <a:lnTo>
                  <a:pt x="69725" y="959357"/>
                </a:lnTo>
                <a:lnTo>
                  <a:pt x="47243" y="959357"/>
                </a:lnTo>
                <a:lnTo>
                  <a:pt x="28193" y="958849"/>
                </a:lnTo>
                <a:lnTo>
                  <a:pt x="28469" y="946259"/>
                </a:lnTo>
                <a:lnTo>
                  <a:pt x="0" y="945641"/>
                </a:lnTo>
                <a:close/>
              </a:path>
              <a:path w="76200" h="1022985">
                <a:moveTo>
                  <a:pt x="28469" y="946259"/>
                </a:moveTo>
                <a:lnTo>
                  <a:pt x="28193" y="958849"/>
                </a:lnTo>
                <a:lnTo>
                  <a:pt x="47243" y="959357"/>
                </a:lnTo>
                <a:lnTo>
                  <a:pt x="47519" y="946673"/>
                </a:lnTo>
                <a:lnTo>
                  <a:pt x="28469" y="946259"/>
                </a:lnTo>
                <a:close/>
              </a:path>
              <a:path w="76200" h="1022985">
                <a:moveTo>
                  <a:pt x="47519" y="946673"/>
                </a:moveTo>
                <a:lnTo>
                  <a:pt x="47243" y="959357"/>
                </a:lnTo>
                <a:lnTo>
                  <a:pt x="69725" y="959357"/>
                </a:lnTo>
                <a:lnTo>
                  <a:pt x="76073" y="947292"/>
                </a:lnTo>
                <a:lnTo>
                  <a:pt x="47519" y="946673"/>
                </a:lnTo>
                <a:close/>
              </a:path>
              <a:path w="76200" h="1022985">
                <a:moveTo>
                  <a:pt x="49149" y="0"/>
                </a:moveTo>
                <a:lnTo>
                  <a:pt x="28469" y="946259"/>
                </a:lnTo>
                <a:lnTo>
                  <a:pt x="47519" y="946673"/>
                </a:lnTo>
                <a:lnTo>
                  <a:pt x="68072" y="507"/>
                </a:lnTo>
                <a:lnTo>
                  <a:pt x="4914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47973" y="4026789"/>
            <a:ext cx="216535" cy="100330"/>
          </a:xfrm>
          <a:custGeom>
            <a:avLst/>
            <a:gdLst/>
            <a:ahLst/>
            <a:cxnLst/>
            <a:rect l="l" t="t" r="r" b="b"/>
            <a:pathLst>
              <a:path w="216535" h="100329">
                <a:moveTo>
                  <a:pt x="197122" y="49911"/>
                </a:moveTo>
                <a:lnTo>
                  <a:pt x="127888" y="90297"/>
                </a:lnTo>
                <a:lnTo>
                  <a:pt x="125602" y="91567"/>
                </a:lnTo>
                <a:lnTo>
                  <a:pt x="124840" y="94487"/>
                </a:lnTo>
                <a:lnTo>
                  <a:pt x="126237" y="96774"/>
                </a:lnTo>
                <a:lnTo>
                  <a:pt x="127508" y="99060"/>
                </a:lnTo>
                <a:lnTo>
                  <a:pt x="130428" y="99822"/>
                </a:lnTo>
                <a:lnTo>
                  <a:pt x="132714" y="98425"/>
                </a:lnTo>
                <a:lnTo>
                  <a:pt x="207957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122" y="49911"/>
                </a:lnTo>
                <a:close/>
              </a:path>
              <a:path w="216535" h="100329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9066" y="54610"/>
                </a:lnTo>
                <a:lnTo>
                  <a:pt x="197122" y="49911"/>
                </a:lnTo>
                <a:lnTo>
                  <a:pt x="188849" y="45085"/>
                </a:lnTo>
                <a:close/>
              </a:path>
              <a:path w="216535" h="100329">
                <a:moveTo>
                  <a:pt x="207739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957" y="54610"/>
                </a:lnTo>
                <a:lnTo>
                  <a:pt x="216026" y="49911"/>
                </a:lnTo>
                <a:lnTo>
                  <a:pt x="207739" y="45085"/>
                </a:lnTo>
                <a:close/>
              </a:path>
              <a:path w="216535" h="100329">
                <a:moveTo>
                  <a:pt x="204088" y="45847"/>
                </a:moveTo>
                <a:lnTo>
                  <a:pt x="197122" y="49911"/>
                </a:lnTo>
                <a:lnTo>
                  <a:pt x="204088" y="53975"/>
                </a:lnTo>
                <a:lnTo>
                  <a:pt x="204088" y="45847"/>
                </a:lnTo>
                <a:close/>
              </a:path>
              <a:path w="216535" h="100329">
                <a:moveTo>
                  <a:pt x="206501" y="45847"/>
                </a:moveTo>
                <a:lnTo>
                  <a:pt x="204088" y="45847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847"/>
                </a:lnTo>
                <a:close/>
              </a:path>
              <a:path w="216535" h="100329">
                <a:moveTo>
                  <a:pt x="130428" y="0"/>
                </a:moveTo>
                <a:lnTo>
                  <a:pt x="127508" y="762"/>
                </a:lnTo>
                <a:lnTo>
                  <a:pt x="126237" y="3048"/>
                </a:lnTo>
                <a:lnTo>
                  <a:pt x="124840" y="5334"/>
                </a:lnTo>
                <a:lnTo>
                  <a:pt x="125602" y="8255"/>
                </a:lnTo>
                <a:lnTo>
                  <a:pt x="127888" y="9525"/>
                </a:lnTo>
                <a:lnTo>
                  <a:pt x="197122" y="49911"/>
                </a:lnTo>
                <a:lnTo>
                  <a:pt x="204088" y="45847"/>
                </a:lnTo>
                <a:lnTo>
                  <a:pt x="206501" y="45847"/>
                </a:lnTo>
                <a:lnTo>
                  <a:pt x="206501" y="45085"/>
                </a:lnTo>
                <a:lnTo>
                  <a:pt x="207739" y="45085"/>
                </a:lnTo>
                <a:lnTo>
                  <a:pt x="132714" y="1397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209" cy="1628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forza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pes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è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conservativa.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sv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lto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L=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1200" spc="-20">
                <a:latin typeface="Franklin Gothic Book"/>
                <a:cs typeface="Franklin Gothic Book"/>
              </a:rPr>
              <a:t>A</a:t>
            </a:r>
            <a:r>
              <a:rPr dirty="0" sz="1200" spc="-25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+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1200" spc="-15">
                <a:latin typeface="Franklin Gothic Book"/>
                <a:cs typeface="Franklin Gothic Book"/>
              </a:rPr>
              <a:t>C</a:t>
            </a:r>
            <a:r>
              <a:rPr dirty="0" sz="1200" spc="-20">
                <a:latin typeface="Franklin Gothic Book"/>
                <a:cs typeface="Franklin Gothic Book"/>
              </a:rPr>
              <a:t>B</a:t>
            </a:r>
            <a:r>
              <a:rPr dirty="0" sz="1200">
                <a:latin typeface="Franklin Gothic Book"/>
                <a:cs typeface="Franklin Gothic Book"/>
              </a:rPr>
              <a:t>. </a:t>
            </a:r>
            <a:r>
              <a:rPr dirty="0" sz="1200" spc="-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A→C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poich</a:t>
            </a:r>
            <a:r>
              <a:rPr dirty="0" sz="2400" spc="-15">
                <a:latin typeface="Franklin Gothic Book"/>
                <a:cs typeface="Franklin Gothic Book"/>
              </a:rPr>
              <a:t>é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perpendicolari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" y="4103648"/>
            <a:ext cx="8029575" cy="1668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825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lavoro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svolto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 passar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 </a:t>
            </a:r>
            <a:r>
              <a:rPr dirty="0" sz="2400">
                <a:latin typeface="Franklin Gothic Book"/>
                <a:cs typeface="Franklin Gothic Book"/>
              </a:rPr>
              <a:t>A→B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L=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1200">
                <a:latin typeface="Franklin Gothic Book"/>
                <a:cs typeface="Franklin Gothic Book"/>
              </a:rPr>
              <a:t>C</a:t>
            </a:r>
            <a:r>
              <a:rPr dirty="0" sz="12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=P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 spc="10" b="1">
                <a:latin typeface="Franklin Gothic Book"/>
                <a:cs typeface="Franklin Gothic Book"/>
              </a:rPr>
              <a:t>s</a:t>
            </a:r>
            <a:r>
              <a:rPr dirty="0" sz="1200" b="1">
                <a:latin typeface="Franklin Gothic Book"/>
                <a:cs typeface="Franklin Gothic Book"/>
              </a:rPr>
              <a:t>C</a:t>
            </a:r>
            <a:r>
              <a:rPr dirty="0" sz="1200" spc="-5" b="1">
                <a:latin typeface="Franklin Gothic Book"/>
                <a:cs typeface="Franklin Gothic Book"/>
              </a:rPr>
              <a:t>B</a:t>
            </a:r>
            <a:r>
              <a:rPr dirty="0" sz="1200" b="1">
                <a:latin typeface="Franklin Gothic Book"/>
                <a:cs typeface="Franklin Gothic Book"/>
              </a:rPr>
              <a:t>.</a:t>
            </a:r>
            <a:endParaRPr sz="1200">
              <a:latin typeface="Franklin Gothic Book"/>
              <a:cs typeface="Franklin Gothic Book"/>
            </a:endParaRPr>
          </a:p>
          <a:p>
            <a:pPr marL="355600" marR="5080" indent="-342900">
              <a:lnSpc>
                <a:spcPct val="76200"/>
              </a:lnSpc>
              <a:spcBef>
                <a:spcPts val="630"/>
              </a:spcBef>
              <a:buFont typeface="Wingdings"/>
              <a:buChar char=""/>
              <a:tabLst>
                <a:tab pos="355600" algn="l"/>
                <a:tab pos="841375" algn="l"/>
                <a:tab pos="2408555" algn="l"/>
                <a:tab pos="3027045" algn="l"/>
                <a:tab pos="3345815" algn="l"/>
                <a:tab pos="3731260" algn="l"/>
                <a:tab pos="5176520" algn="l"/>
                <a:tab pos="5565140" algn="l"/>
                <a:tab pos="6461125" algn="l"/>
                <a:tab pos="6971665" algn="l"/>
                <a:tab pos="7288530" algn="l"/>
                <a:tab pos="7600950" algn="l"/>
                <a:tab pos="794004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indichiam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h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differenza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ota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B	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50038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L=m*g</a:t>
            </a:r>
            <a:r>
              <a:rPr dirty="0" sz="2400" spc="-1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h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32201" y="2855485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4">
                <a:moveTo>
                  <a:pt x="22005" y="0"/>
                </a:moveTo>
                <a:lnTo>
                  <a:pt x="10541" y="7602"/>
                </a:lnTo>
                <a:lnTo>
                  <a:pt x="2825" y="18983"/>
                </a:lnTo>
                <a:lnTo>
                  <a:pt x="0" y="33002"/>
                </a:lnTo>
                <a:lnTo>
                  <a:pt x="616" y="39585"/>
                </a:lnTo>
                <a:lnTo>
                  <a:pt x="5232" y="51076"/>
                </a:lnTo>
                <a:lnTo>
                  <a:pt x="14166" y="60166"/>
                </a:lnTo>
                <a:lnTo>
                  <a:pt x="27187" y="65984"/>
                </a:lnTo>
                <a:lnTo>
                  <a:pt x="44062" y="67662"/>
                </a:lnTo>
                <a:lnTo>
                  <a:pt x="54858" y="62547"/>
                </a:lnTo>
                <a:lnTo>
                  <a:pt x="63270" y="53228"/>
                </a:lnTo>
                <a:lnTo>
                  <a:pt x="68482" y="39801"/>
                </a:lnTo>
                <a:lnTo>
                  <a:pt x="69676" y="22366"/>
                </a:lnTo>
                <a:lnTo>
                  <a:pt x="63966" y="12457"/>
                </a:lnTo>
                <a:lnTo>
                  <a:pt x="54163" y="4935"/>
                </a:lnTo>
                <a:lnTo>
                  <a:pt x="40199" y="538"/>
                </a:lnTo>
                <a:lnTo>
                  <a:pt x="220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132201" y="2855485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4">
                <a:moveTo>
                  <a:pt x="0" y="33002"/>
                </a:moveTo>
                <a:lnTo>
                  <a:pt x="2825" y="18983"/>
                </a:lnTo>
                <a:lnTo>
                  <a:pt x="10541" y="7602"/>
                </a:lnTo>
                <a:lnTo>
                  <a:pt x="22005" y="0"/>
                </a:lnTo>
                <a:lnTo>
                  <a:pt x="40199" y="538"/>
                </a:lnTo>
                <a:lnTo>
                  <a:pt x="54163" y="4935"/>
                </a:lnTo>
                <a:lnTo>
                  <a:pt x="63966" y="12457"/>
                </a:lnTo>
                <a:lnTo>
                  <a:pt x="69676" y="22366"/>
                </a:lnTo>
                <a:lnTo>
                  <a:pt x="68482" y="39801"/>
                </a:lnTo>
                <a:lnTo>
                  <a:pt x="63270" y="53228"/>
                </a:lnTo>
                <a:lnTo>
                  <a:pt x="54858" y="62547"/>
                </a:lnTo>
                <a:lnTo>
                  <a:pt x="44062" y="67662"/>
                </a:lnTo>
                <a:lnTo>
                  <a:pt x="27187" y="65984"/>
                </a:lnTo>
                <a:lnTo>
                  <a:pt x="14166" y="60166"/>
                </a:lnTo>
                <a:lnTo>
                  <a:pt x="5232" y="51076"/>
                </a:lnTo>
                <a:lnTo>
                  <a:pt x="616" y="39585"/>
                </a:lnTo>
                <a:lnTo>
                  <a:pt x="0" y="3300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84962" y="3716401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35429" y="0"/>
                </a:moveTo>
                <a:lnTo>
                  <a:pt x="2756" y="22288"/>
                </a:lnTo>
                <a:lnTo>
                  <a:pt x="0" y="37398"/>
                </a:lnTo>
                <a:lnTo>
                  <a:pt x="3051" y="51298"/>
                </a:lnTo>
                <a:lnTo>
                  <a:pt x="10802" y="62618"/>
                </a:lnTo>
                <a:lnTo>
                  <a:pt x="22251" y="70232"/>
                </a:lnTo>
                <a:lnTo>
                  <a:pt x="36395" y="73016"/>
                </a:lnTo>
                <a:lnTo>
                  <a:pt x="50023" y="69933"/>
                </a:lnTo>
                <a:lnTo>
                  <a:pt x="61136" y="62005"/>
                </a:lnTo>
                <a:lnTo>
                  <a:pt x="68619" y="50328"/>
                </a:lnTo>
                <a:lnTo>
                  <a:pt x="71359" y="35995"/>
                </a:lnTo>
                <a:lnTo>
                  <a:pt x="68427" y="21940"/>
                </a:lnTo>
                <a:lnTo>
                  <a:pt x="60723" y="10503"/>
                </a:lnTo>
                <a:lnTo>
                  <a:pt x="49355" y="2813"/>
                </a:lnTo>
                <a:lnTo>
                  <a:pt x="354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084951" y="3716401"/>
            <a:ext cx="71755" cy="73025"/>
          </a:xfrm>
          <a:custGeom>
            <a:avLst/>
            <a:gdLst/>
            <a:ahLst/>
            <a:cxnLst/>
            <a:rect l="l" t="t" r="r" b="b"/>
            <a:pathLst>
              <a:path w="71754" h="73025">
                <a:moveTo>
                  <a:pt x="0" y="36448"/>
                </a:moveTo>
                <a:lnTo>
                  <a:pt x="2767" y="22288"/>
                </a:lnTo>
                <a:lnTo>
                  <a:pt x="10334" y="10733"/>
                </a:lnTo>
                <a:lnTo>
                  <a:pt x="21594" y="2923"/>
                </a:lnTo>
                <a:lnTo>
                  <a:pt x="35441" y="0"/>
                </a:lnTo>
                <a:lnTo>
                  <a:pt x="49367" y="2813"/>
                </a:lnTo>
                <a:lnTo>
                  <a:pt x="60735" y="10503"/>
                </a:lnTo>
                <a:lnTo>
                  <a:pt x="68438" y="21940"/>
                </a:lnTo>
                <a:lnTo>
                  <a:pt x="71371" y="35995"/>
                </a:lnTo>
                <a:lnTo>
                  <a:pt x="68630" y="50328"/>
                </a:lnTo>
                <a:lnTo>
                  <a:pt x="61147" y="62005"/>
                </a:lnTo>
                <a:lnTo>
                  <a:pt x="50035" y="69933"/>
                </a:lnTo>
                <a:lnTo>
                  <a:pt x="36407" y="73016"/>
                </a:lnTo>
                <a:lnTo>
                  <a:pt x="22263" y="70232"/>
                </a:lnTo>
                <a:lnTo>
                  <a:pt x="10814" y="62618"/>
                </a:lnTo>
                <a:lnTo>
                  <a:pt x="3062" y="51298"/>
                </a:lnTo>
                <a:lnTo>
                  <a:pt x="11" y="37398"/>
                </a:lnTo>
                <a:lnTo>
                  <a:pt x="0" y="36448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922523" y="2433224"/>
            <a:ext cx="2292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14623" y="2814701"/>
            <a:ext cx="2808605" cy="76200"/>
          </a:xfrm>
          <a:custGeom>
            <a:avLst/>
            <a:gdLst/>
            <a:ahLst/>
            <a:cxnLst/>
            <a:rect l="l" t="t" r="r" b="b"/>
            <a:pathLst>
              <a:path w="2808604" h="76200">
                <a:moveTo>
                  <a:pt x="2732151" y="44449"/>
                </a:moveTo>
                <a:lnTo>
                  <a:pt x="2732151" y="76200"/>
                </a:lnTo>
                <a:lnTo>
                  <a:pt x="2795651" y="44450"/>
                </a:lnTo>
                <a:lnTo>
                  <a:pt x="2732151" y="44449"/>
                </a:lnTo>
                <a:close/>
              </a:path>
              <a:path w="2808604" h="76200">
                <a:moveTo>
                  <a:pt x="2732151" y="31749"/>
                </a:moveTo>
                <a:lnTo>
                  <a:pt x="2732151" y="44449"/>
                </a:lnTo>
                <a:lnTo>
                  <a:pt x="2744851" y="44450"/>
                </a:lnTo>
                <a:lnTo>
                  <a:pt x="2744851" y="31750"/>
                </a:lnTo>
                <a:lnTo>
                  <a:pt x="2732151" y="31749"/>
                </a:lnTo>
                <a:close/>
              </a:path>
              <a:path w="2808604" h="76200">
                <a:moveTo>
                  <a:pt x="2732151" y="0"/>
                </a:moveTo>
                <a:lnTo>
                  <a:pt x="2732151" y="31749"/>
                </a:lnTo>
                <a:lnTo>
                  <a:pt x="2744851" y="31750"/>
                </a:lnTo>
                <a:lnTo>
                  <a:pt x="2744851" y="44450"/>
                </a:lnTo>
                <a:lnTo>
                  <a:pt x="2795652" y="44449"/>
                </a:lnTo>
                <a:lnTo>
                  <a:pt x="2808351" y="38100"/>
                </a:lnTo>
                <a:lnTo>
                  <a:pt x="2732151" y="0"/>
                </a:lnTo>
                <a:close/>
              </a:path>
              <a:path w="2808604" h="76200">
                <a:moveTo>
                  <a:pt x="0" y="31623"/>
                </a:moveTo>
                <a:lnTo>
                  <a:pt x="0" y="44323"/>
                </a:lnTo>
                <a:lnTo>
                  <a:pt x="2732151" y="44449"/>
                </a:lnTo>
                <a:lnTo>
                  <a:pt x="2732151" y="31749"/>
                </a:lnTo>
                <a:lnTo>
                  <a:pt x="0" y="31623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00498" y="2442464"/>
            <a:ext cx="216535" cy="100330"/>
          </a:xfrm>
          <a:custGeom>
            <a:avLst/>
            <a:gdLst/>
            <a:ahLst/>
            <a:cxnLst/>
            <a:rect l="l" t="t" r="r" b="b"/>
            <a:pathLst>
              <a:path w="216535" h="100330">
                <a:moveTo>
                  <a:pt x="197122" y="49911"/>
                </a:moveTo>
                <a:lnTo>
                  <a:pt x="127888" y="90297"/>
                </a:lnTo>
                <a:lnTo>
                  <a:pt x="125602" y="91566"/>
                </a:lnTo>
                <a:lnTo>
                  <a:pt x="124840" y="94487"/>
                </a:lnTo>
                <a:lnTo>
                  <a:pt x="126237" y="96774"/>
                </a:lnTo>
                <a:lnTo>
                  <a:pt x="127508" y="99060"/>
                </a:lnTo>
                <a:lnTo>
                  <a:pt x="130428" y="99822"/>
                </a:lnTo>
                <a:lnTo>
                  <a:pt x="132714" y="98425"/>
                </a:lnTo>
                <a:lnTo>
                  <a:pt x="207957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122" y="49911"/>
                </a:lnTo>
                <a:close/>
              </a:path>
              <a:path w="216535" h="100330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9066" y="54610"/>
                </a:lnTo>
                <a:lnTo>
                  <a:pt x="197122" y="49911"/>
                </a:lnTo>
                <a:lnTo>
                  <a:pt x="188849" y="45085"/>
                </a:lnTo>
                <a:close/>
              </a:path>
              <a:path w="216535" h="100330">
                <a:moveTo>
                  <a:pt x="207739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957" y="54610"/>
                </a:lnTo>
                <a:lnTo>
                  <a:pt x="216026" y="49911"/>
                </a:lnTo>
                <a:lnTo>
                  <a:pt x="207739" y="45085"/>
                </a:lnTo>
                <a:close/>
              </a:path>
              <a:path w="216535" h="100330">
                <a:moveTo>
                  <a:pt x="204088" y="45847"/>
                </a:moveTo>
                <a:lnTo>
                  <a:pt x="197122" y="49911"/>
                </a:lnTo>
                <a:lnTo>
                  <a:pt x="204088" y="53975"/>
                </a:lnTo>
                <a:lnTo>
                  <a:pt x="204088" y="45847"/>
                </a:lnTo>
                <a:close/>
              </a:path>
              <a:path w="216535" h="100330">
                <a:moveTo>
                  <a:pt x="206501" y="45847"/>
                </a:moveTo>
                <a:lnTo>
                  <a:pt x="204088" y="45847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847"/>
                </a:lnTo>
                <a:close/>
              </a:path>
              <a:path w="216535" h="100330">
                <a:moveTo>
                  <a:pt x="130428" y="0"/>
                </a:moveTo>
                <a:lnTo>
                  <a:pt x="127508" y="762"/>
                </a:lnTo>
                <a:lnTo>
                  <a:pt x="126237" y="3048"/>
                </a:lnTo>
                <a:lnTo>
                  <a:pt x="124840" y="5334"/>
                </a:lnTo>
                <a:lnTo>
                  <a:pt x="125602" y="8255"/>
                </a:lnTo>
                <a:lnTo>
                  <a:pt x="127888" y="9525"/>
                </a:lnTo>
                <a:lnTo>
                  <a:pt x="197122" y="49911"/>
                </a:lnTo>
                <a:lnTo>
                  <a:pt x="204088" y="45847"/>
                </a:lnTo>
                <a:lnTo>
                  <a:pt x="206501" y="45847"/>
                </a:lnTo>
                <a:lnTo>
                  <a:pt x="206501" y="45085"/>
                </a:lnTo>
                <a:lnTo>
                  <a:pt x="207739" y="45085"/>
                </a:lnTo>
                <a:lnTo>
                  <a:pt x="132714" y="1397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95751" y="2909697"/>
            <a:ext cx="76200" cy="1024255"/>
          </a:xfrm>
          <a:custGeom>
            <a:avLst/>
            <a:gdLst/>
            <a:ahLst/>
            <a:cxnLst/>
            <a:rect l="l" t="t" r="r" b="b"/>
            <a:pathLst>
              <a:path w="76200" h="1024254">
                <a:moveTo>
                  <a:pt x="0" y="947165"/>
                </a:moveTo>
                <a:lnTo>
                  <a:pt x="36449" y="1024127"/>
                </a:lnTo>
                <a:lnTo>
                  <a:pt x="69725" y="960882"/>
                </a:lnTo>
                <a:lnTo>
                  <a:pt x="47243" y="960882"/>
                </a:lnTo>
                <a:lnTo>
                  <a:pt x="28193" y="960373"/>
                </a:lnTo>
                <a:lnTo>
                  <a:pt x="28468" y="947783"/>
                </a:lnTo>
                <a:lnTo>
                  <a:pt x="0" y="947165"/>
                </a:lnTo>
                <a:close/>
              </a:path>
              <a:path w="76200" h="1024254">
                <a:moveTo>
                  <a:pt x="28468" y="947783"/>
                </a:moveTo>
                <a:lnTo>
                  <a:pt x="28193" y="960373"/>
                </a:lnTo>
                <a:lnTo>
                  <a:pt x="47243" y="960882"/>
                </a:lnTo>
                <a:lnTo>
                  <a:pt x="47519" y="948197"/>
                </a:lnTo>
                <a:lnTo>
                  <a:pt x="28468" y="947783"/>
                </a:lnTo>
                <a:close/>
              </a:path>
              <a:path w="76200" h="1024254">
                <a:moveTo>
                  <a:pt x="47519" y="948197"/>
                </a:moveTo>
                <a:lnTo>
                  <a:pt x="47243" y="960882"/>
                </a:lnTo>
                <a:lnTo>
                  <a:pt x="69725" y="960882"/>
                </a:lnTo>
                <a:lnTo>
                  <a:pt x="76073" y="948816"/>
                </a:lnTo>
                <a:lnTo>
                  <a:pt x="47519" y="948197"/>
                </a:lnTo>
                <a:close/>
              </a:path>
              <a:path w="76200" h="1024254">
                <a:moveTo>
                  <a:pt x="49149" y="0"/>
                </a:moveTo>
                <a:lnTo>
                  <a:pt x="28468" y="947783"/>
                </a:lnTo>
                <a:lnTo>
                  <a:pt x="47519" y="948197"/>
                </a:lnTo>
                <a:lnTo>
                  <a:pt x="68072" y="380"/>
                </a:lnTo>
                <a:lnTo>
                  <a:pt x="4914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419475" y="3264789"/>
            <a:ext cx="215900" cy="100330"/>
          </a:xfrm>
          <a:custGeom>
            <a:avLst/>
            <a:gdLst/>
            <a:ahLst/>
            <a:cxnLst/>
            <a:rect l="l" t="t" r="r" b="b"/>
            <a:pathLst>
              <a:path w="215900" h="100329">
                <a:moveTo>
                  <a:pt x="197122" y="49911"/>
                </a:moveTo>
                <a:lnTo>
                  <a:pt x="127888" y="90297"/>
                </a:lnTo>
                <a:lnTo>
                  <a:pt x="125602" y="91566"/>
                </a:lnTo>
                <a:lnTo>
                  <a:pt x="124840" y="94487"/>
                </a:lnTo>
                <a:lnTo>
                  <a:pt x="126111" y="96774"/>
                </a:lnTo>
                <a:lnTo>
                  <a:pt x="127508" y="99060"/>
                </a:lnTo>
                <a:lnTo>
                  <a:pt x="130428" y="99822"/>
                </a:lnTo>
                <a:lnTo>
                  <a:pt x="132714" y="98425"/>
                </a:lnTo>
                <a:lnTo>
                  <a:pt x="207842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122" y="49911"/>
                </a:lnTo>
                <a:close/>
              </a:path>
              <a:path w="215900" h="100329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9066" y="54610"/>
                </a:lnTo>
                <a:lnTo>
                  <a:pt x="197122" y="49911"/>
                </a:lnTo>
                <a:lnTo>
                  <a:pt x="188849" y="45085"/>
                </a:lnTo>
                <a:close/>
              </a:path>
              <a:path w="215900" h="100329">
                <a:moveTo>
                  <a:pt x="207625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842" y="54610"/>
                </a:lnTo>
                <a:lnTo>
                  <a:pt x="215900" y="49911"/>
                </a:lnTo>
                <a:lnTo>
                  <a:pt x="207625" y="45085"/>
                </a:lnTo>
                <a:close/>
              </a:path>
              <a:path w="215900" h="100329">
                <a:moveTo>
                  <a:pt x="204088" y="45847"/>
                </a:moveTo>
                <a:lnTo>
                  <a:pt x="197122" y="49911"/>
                </a:lnTo>
                <a:lnTo>
                  <a:pt x="204088" y="53975"/>
                </a:lnTo>
                <a:lnTo>
                  <a:pt x="204088" y="45847"/>
                </a:lnTo>
                <a:close/>
              </a:path>
              <a:path w="215900" h="100329">
                <a:moveTo>
                  <a:pt x="206501" y="45847"/>
                </a:moveTo>
                <a:lnTo>
                  <a:pt x="204088" y="45847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847"/>
                </a:lnTo>
                <a:close/>
              </a:path>
              <a:path w="215900" h="100329">
                <a:moveTo>
                  <a:pt x="130428" y="0"/>
                </a:moveTo>
                <a:lnTo>
                  <a:pt x="127508" y="762"/>
                </a:lnTo>
                <a:lnTo>
                  <a:pt x="126111" y="3048"/>
                </a:lnTo>
                <a:lnTo>
                  <a:pt x="124840" y="5334"/>
                </a:lnTo>
                <a:lnTo>
                  <a:pt x="125602" y="8255"/>
                </a:lnTo>
                <a:lnTo>
                  <a:pt x="127888" y="9525"/>
                </a:lnTo>
                <a:lnTo>
                  <a:pt x="197122" y="49911"/>
                </a:lnTo>
                <a:lnTo>
                  <a:pt x="204088" y="45847"/>
                </a:lnTo>
                <a:lnTo>
                  <a:pt x="206501" y="45847"/>
                </a:lnTo>
                <a:lnTo>
                  <a:pt x="206501" y="45085"/>
                </a:lnTo>
                <a:lnTo>
                  <a:pt x="207625" y="45085"/>
                </a:lnTo>
                <a:lnTo>
                  <a:pt x="132714" y="1397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084951" y="2855485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4">
                <a:moveTo>
                  <a:pt x="22005" y="0"/>
                </a:moveTo>
                <a:lnTo>
                  <a:pt x="10541" y="7602"/>
                </a:lnTo>
                <a:lnTo>
                  <a:pt x="2825" y="18983"/>
                </a:lnTo>
                <a:lnTo>
                  <a:pt x="0" y="33002"/>
                </a:lnTo>
                <a:lnTo>
                  <a:pt x="616" y="39585"/>
                </a:lnTo>
                <a:lnTo>
                  <a:pt x="5232" y="51076"/>
                </a:lnTo>
                <a:lnTo>
                  <a:pt x="14166" y="60166"/>
                </a:lnTo>
                <a:lnTo>
                  <a:pt x="27187" y="65984"/>
                </a:lnTo>
                <a:lnTo>
                  <a:pt x="44062" y="67662"/>
                </a:lnTo>
                <a:lnTo>
                  <a:pt x="54858" y="62547"/>
                </a:lnTo>
                <a:lnTo>
                  <a:pt x="63270" y="53228"/>
                </a:lnTo>
                <a:lnTo>
                  <a:pt x="68482" y="39801"/>
                </a:lnTo>
                <a:lnTo>
                  <a:pt x="69676" y="22366"/>
                </a:lnTo>
                <a:lnTo>
                  <a:pt x="63966" y="12457"/>
                </a:lnTo>
                <a:lnTo>
                  <a:pt x="54163" y="4935"/>
                </a:lnTo>
                <a:lnTo>
                  <a:pt x="40199" y="538"/>
                </a:lnTo>
                <a:lnTo>
                  <a:pt x="220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84951" y="2855485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4">
                <a:moveTo>
                  <a:pt x="0" y="33002"/>
                </a:moveTo>
                <a:lnTo>
                  <a:pt x="2825" y="18983"/>
                </a:lnTo>
                <a:lnTo>
                  <a:pt x="10541" y="7602"/>
                </a:lnTo>
                <a:lnTo>
                  <a:pt x="22005" y="0"/>
                </a:lnTo>
                <a:lnTo>
                  <a:pt x="40199" y="538"/>
                </a:lnTo>
                <a:lnTo>
                  <a:pt x="54163" y="4935"/>
                </a:lnTo>
                <a:lnTo>
                  <a:pt x="63966" y="12457"/>
                </a:lnTo>
                <a:lnTo>
                  <a:pt x="69676" y="22366"/>
                </a:lnTo>
                <a:lnTo>
                  <a:pt x="68482" y="39801"/>
                </a:lnTo>
                <a:lnTo>
                  <a:pt x="63270" y="53228"/>
                </a:lnTo>
                <a:lnTo>
                  <a:pt x="54858" y="62547"/>
                </a:lnTo>
                <a:lnTo>
                  <a:pt x="44062" y="67662"/>
                </a:lnTo>
                <a:lnTo>
                  <a:pt x="27187" y="65984"/>
                </a:lnTo>
                <a:lnTo>
                  <a:pt x="14166" y="60166"/>
                </a:lnTo>
                <a:lnTo>
                  <a:pt x="5232" y="51076"/>
                </a:lnTo>
                <a:lnTo>
                  <a:pt x="616" y="39585"/>
                </a:lnTo>
                <a:lnTo>
                  <a:pt x="0" y="3300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118225" y="2997200"/>
            <a:ext cx="76200" cy="647700"/>
          </a:xfrm>
          <a:custGeom>
            <a:avLst/>
            <a:gdLst/>
            <a:ahLst/>
            <a:cxnLst/>
            <a:rect l="l" t="t" r="r" b="b"/>
            <a:pathLst>
              <a:path w="76200" h="647700">
                <a:moveTo>
                  <a:pt x="31750" y="571500"/>
                </a:moveTo>
                <a:lnTo>
                  <a:pt x="0" y="571500"/>
                </a:lnTo>
                <a:lnTo>
                  <a:pt x="38100" y="647700"/>
                </a:lnTo>
                <a:lnTo>
                  <a:pt x="69850" y="584200"/>
                </a:lnTo>
                <a:lnTo>
                  <a:pt x="31750" y="584200"/>
                </a:lnTo>
                <a:lnTo>
                  <a:pt x="31750" y="571500"/>
                </a:lnTo>
                <a:close/>
              </a:path>
              <a:path w="76200" h="647700">
                <a:moveTo>
                  <a:pt x="44450" y="0"/>
                </a:moveTo>
                <a:lnTo>
                  <a:pt x="31750" y="0"/>
                </a:lnTo>
                <a:lnTo>
                  <a:pt x="31750" y="584200"/>
                </a:lnTo>
                <a:lnTo>
                  <a:pt x="44450" y="584200"/>
                </a:lnTo>
                <a:lnTo>
                  <a:pt x="44450" y="0"/>
                </a:lnTo>
                <a:close/>
              </a:path>
              <a:path w="76200" h="647700">
                <a:moveTo>
                  <a:pt x="76200" y="571500"/>
                </a:moveTo>
                <a:lnTo>
                  <a:pt x="44450" y="571500"/>
                </a:lnTo>
                <a:lnTo>
                  <a:pt x="44450" y="584200"/>
                </a:lnTo>
                <a:lnTo>
                  <a:pt x="69850" y="584200"/>
                </a:lnTo>
                <a:lnTo>
                  <a:pt x="76200" y="57150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235953" y="2474379"/>
            <a:ext cx="605155" cy="1483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  <a:spcBef>
                <a:spcPts val="1660"/>
              </a:spcBef>
            </a:pPr>
            <a:r>
              <a:rPr dirty="0" sz="2400" spc="-5">
                <a:latin typeface="Arial"/>
                <a:cs typeface="Arial"/>
              </a:rPr>
              <a:t>s</a:t>
            </a:r>
            <a:r>
              <a:rPr dirty="0" sz="1200" spc="-5">
                <a:latin typeface="Arial"/>
                <a:cs typeface="Arial"/>
              </a:rPr>
              <a:t>CB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5"/>
              </a:spcBef>
            </a:pPr>
            <a:r>
              <a:rPr dirty="0" sz="2400"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06848" y="2474379"/>
            <a:ext cx="39052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s</a:t>
            </a:r>
            <a:r>
              <a:rPr dirty="0" sz="1200">
                <a:latin typeface="Arial"/>
                <a:cs typeface="Arial"/>
              </a:rPr>
              <a:t>AC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27221" y="3368325"/>
            <a:ext cx="9486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P=m*g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443598" y="3018789"/>
            <a:ext cx="216535" cy="99695"/>
          </a:xfrm>
          <a:custGeom>
            <a:avLst/>
            <a:gdLst/>
            <a:ahLst/>
            <a:cxnLst/>
            <a:rect l="l" t="t" r="r" b="b"/>
            <a:pathLst>
              <a:path w="216534" h="99694">
                <a:moveTo>
                  <a:pt x="197013" y="49847"/>
                </a:moveTo>
                <a:lnTo>
                  <a:pt x="127889" y="90170"/>
                </a:lnTo>
                <a:lnTo>
                  <a:pt x="125602" y="91567"/>
                </a:lnTo>
                <a:lnTo>
                  <a:pt x="124841" y="94487"/>
                </a:lnTo>
                <a:lnTo>
                  <a:pt x="126237" y="96647"/>
                </a:lnTo>
                <a:lnTo>
                  <a:pt x="127507" y="98933"/>
                </a:lnTo>
                <a:lnTo>
                  <a:pt x="130428" y="99695"/>
                </a:lnTo>
                <a:lnTo>
                  <a:pt x="132715" y="98425"/>
                </a:lnTo>
                <a:lnTo>
                  <a:pt x="207957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9" y="53975"/>
                </a:lnTo>
                <a:lnTo>
                  <a:pt x="197013" y="49847"/>
                </a:lnTo>
                <a:close/>
              </a:path>
              <a:path w="216534" h="99694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8849" y="54610"/>
                </a:lnTo>
                <a:lnTo>
                  <a:pt x="197013" y="49847"/>
                </a:lnTo>
                <a:lnTo>
                  <a:pt x="188849" y="45085"/>
                </a:lnTo>
                <a:close/>
              </a:path>
              <a:path w="216534" h="99694">
                <a:moveTo>
                  <a:pt x="207761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957" y="54610"/>
                </a:lnTo>
                <a:lnTo>
                  <a:pt x="216026" y="49911"/>
                </a:lnTo>
                <a:lnTo>
                  <a:pt x="207761" y="45085"/>
                </a:lnTo>
                <a:close/>
              </a:path>
              <a:path w="216534" h="99694">
                <a:moveTo>
                  <a:pt x="204089" y="45720"/>
                </a:moveTo>
                <a:lnTo>
                  <a:pt x="197013" y="49847"/>
                </a:lnTo>
                <a:lnTo>
                  <a:pt x="204089" y="53975"/>
                </a:lnTo>
                <a:lnTo>
                  <a:pt x="204089" y="45720"/>
                </a:lnTo>
                <a:close/>
              </a:path>
              <a:path w="216534" h="99694">
                <a:moveTo>
                  <a:pt x="206501" y="45720"/>
                </a:moveTo>
                <a:lnTo>
                  <a:pt x="204089" y="45720"/>
                </a:lnTo>
                <a:lnTo>
                  <a:pt x="204089" y="53975"/>
                </a:lnTo>
                <a:lnTo>
                  <a:pt x="206501" y="53975"/>
                </a:lnTo>
                <a:lnTo>
                  <a:pt x="206501" y="45720"/>
                </a:lnTo>
                <a:close/>
              </a:path>
              <a:path w="216534" h="99694">
                <a:moveTo>
                  <a:pt x="130428" y="0"/>
                </a:moveTo>
                <a:lnTo>
                  <a:pt x="127507" y="762"/>
                </a:lnTo>
                <a:lnTo>
                  <a:pt x="126237" y="3048"/>
                </a:lnTo>
                <a:lnTo>
                  <a:pt x="124841" y="5207"/>
                </a:lnTo>
                <a:lnTo>
                  <a:pt x="125602" y="8127"/>
                </a:lnTo>
                <a:lnTo>
                  <a:pt x="127889" y="9525"/>
                </a:lnTo>
                <a:lnTo>
                  <a:pt x="197013" y="49847"/>
                </a:lnTo>
                <a:lnTo>
                  <a:pt x="204089" y="45720"/>
                </a:lnTo>
                <a:lnTo>
                  <a:pt x="206501" y="45720"/>
                </a:lnTo>
                <a:lnTo>
                  <a:pt x="206501" y="45085"/>
                </a:lnTo>
                <a:lnTo>
                  <a:pt x="207761" y="45085"/>
                </a:lnTo>
                <a:lnTo>
                  <a:pt x="132715" y="1270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>
                <a:latin typeface="Franklin Gothic Medium"/>
                <a:cs typeface="Franklin Gothic Medium"/>
              </a:rPr>
              <a:t>L’energia</a:t>
            </a:r>
            <a:r>
              <a:rPr dirty="0" spc="5">
                <a:latin typeface="Franklin Gothic Medium"/>
                <a:cs typeface="Franklin Gothic Medium"/>
              </a:rPr>
              <a:t> </a:t>
            </a:r>
            <a:r>
              <a:rPr dirty="0">
                <a:latin typeface="Franklin Gothic Medium"/>
                <a:cs typeface="Franklin Gothic Medium"/>
              </a:rPr>
              <a:t>potenziale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31480" cy="1169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finiamo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ergia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9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15" b="1">
                <a:latin typeface="Franklin Gothic Book"/>
                <a:cs typeface="Franklin Gothic Book"/>
              </a:rPr>
              <a:t>otenz</a:t>
            </a:r>
            <a:r>
              <a:rPr dirty="0" sz="2400" spc="-25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ale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9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gr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vi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azionale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105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un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dotato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lav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compiu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tare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riferimento,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livello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zer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00401" y="5661025"/>
            <a:ext cx="3888104" cy="0"/>
          </a:xfrm>
          <a:custGeom>
            <a:avLst/>
            <a:gdLst/>
            <a:ahLst/>
            <a:cxnLst/>
            <a:rect l="l" t="t" r="r" b="b"/>
            <a:pathLst>
              <a:path w="3888104" h="0">
                <a:moveTo>
                  <a:pt x="0" y="0"/>
                </a:moveTo>
                <a:lnTo>
                  <a:pt x="388772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284726" y="2997200"/>
            <a:ext cx="719455" cy="719455"/>
          </a:xfrm>
          <a:custGeom>
            <a:avLst/>
            <a:gdLst/>
            <a:ahLst/>
            <a:cxnLst/>
            <a:rect l="l" t="t" r="r" b="b"/>
            <a:pathLst>
              <a:path w="719454" h="719454">
                <a:moveTo>
                  <a:pt x="359537" y="0"/>
                </a:moveTo>
                <a:lnTo>
                  <a:pt x="301203" y="4707"/>
                </a:lnTo>
                <a:lnTo>
                  <a:pt x="245872" y="18335"/>
                </a:lnTo>
                <a:lnTo>
                  <a:pt x="194282" y="40143"/>
                </a:lnTo>
                <a:lnTo>
                  <a:pt x="147172" y="69388"/>
                </a:lnTo>
                <a:lnTo>
                  <a:pt x="105283" y="105330"/>
                </a:lnTo>
                <a:lnTo>
                  <a:pt x="69352" y="147227"/>
                </a:lnTo>
                <a:lnTo>
                  <a:pt x="40119" y="194338"/>
                </a:lnTo>
                <a:lnTo>
                  <a:pt x="18323" y="245920"/>
                </a:lnTo>
                <a:lnTo>
                  <a:pt x="4704" y="301234"/>
                </a:lnTo>
                <a:lnTo>
                  <a:pt x="0" y="359537"/>
                </a:lnTo>
                <a:lnTo>
                  <a:pt x="1191" y="389033"/>
                </a:lnTo>
                <a:lnTo>
                  <a:pt x="10445" y="445965"/>
                </a:lnTo>
                <a:lnTo>
                  <a:pt x="28245" y="499530"/>
                </a:lnTo>
                <a:lnTo>
                  <a:pt x="53852" y="548988"/>
                </a:lnTo>
                <a:lnTo>
                  <a:pt x="86526" y="593598"/>
                </a:lnTo>
                <a:lnTo>
                  <a:pt x="125529" y="632620"/>
                </a:lnTo>
                <a:lnTo>
                  <a:pt x="170121" y="665312"/>
                </a:lnTo>
                <a:lnTo>
                  <a:pt x="219563" y="690935"/>
                </a:lnTo>
                <a:lnTo>
                  <a:pt x="273116" y="708747"/>
                </a:lnTo>
                <a:lnTo>
                  <a:pt x="330041" y="718008"/>
                </a:lnTo>
                <a:lnTo>
                  <a:pt x="359537" y="719201"/>
                </a:lnTo>
                <a:lnTo>
                  <a:pt x="389015" y="718008"/>
                </a:lnTo>
                <a:lnTo>
                  <a:pt x="445916" y="708747"/>
                </a:lnTo>
                <a:lnTo>
                  <a:pt x="499457" y="690935"/>
                </a:lnTo>
                <a:lnTo>
                  <a:pt x="548896" y="665312"/>
                </a:lnTo>
                <a:lnTo>
                  <a:pt x="593492" y="632620"/>
                </a:lnTo>
                <a:lnTo>
                  <a:pt x="632505" y="593598"/>
                </a:lnTo>
                <a:lnTo>
                  <a:pt x="665191" y="548988"/>
                </a:lnTo>
                <a:lnTo>
                  <a:pt x="690810" y="499530"/>
                </a:lnTo>
                <a:lnTo>
                  <a:pt x="708621" y="445965"/>
                </a:lnTo>
                <a:lnTo>
                  <a:pt x="717881" y="389033"/>
                </a:lnTo>
                <a:lnTo>
                  <a:pt x="719074" y="359537"/>
                </a:lnTo>
                <a:lnTo>
                  <a:pt x="717881" y="330058"/>
                </a:lnTo>
                <a:lnTo>
                  <a:pt x="708621" y="273157"/>
                </a:lnTo>
                <a:lnTo>
                  <a:pt x="690810" y="219616"/>
                </a:lnTo>
                <a:lnTo>
                  <a:pt x="665191" y="170177"/>
                </a:lnTo>
                <a:lnTo>
                  <a:pt x="632505" y="125581"/>
                </a:lnTo>
                <a:lnTo>
                  <a:pt x="593492" y="86568"/>
                </a:lnTo>
                <a:lnTo>
                  <a:pt x="548896" y="53882"/>
                </a:lnTo>
                <a:lnTo>
                  <a:pt x="499457" y="28263"/>
                </a:lnTo>
                <a:lnTo>
                  <a:pt x="445916" y="10452"/>
                </a:lnTo>
                <a:lnTo>
                  <a:pt x="389015" y="1192"/>
                </a:lnTo>
                <a:lnTo>
                  <a:pt x="35953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284726" y="2997200"/>
            <a:ext cx="719455" cy="719455"/>
          </a:xfrm>
          <a:custGeom>
            <a:avLst/>
            <a:gdLst/>
            <a:ahLst/>
            <a:cxnLst/>
            <a:rect l="l" t="t" r="r" b="b"/>
            <a:pathLst>
              <a:path w="719454" h="719454">
                <a:moveTo>
                  <a:pt x="0" y="359537"/>
                </a:moveTo>
                <a:lnTo>
                  <a:pt x="4704" y="301234"/>
                </a:lnTo>
                <a:lnTo>
                  <a:pt x="18323" y="245920"/>
                </a:lnTo>
                <a:lnTo>
                  <a:pt x="40119" y="194338"/>
                </a:lnTo>
                <a:lnTo>
                  <a:pt x="69352" y="147227"/>
                </a:lnTo>
                <a:lnTo>
                  <a:pt x="105283" y="105330"/>
                </a:lnTo>
                <a:lnTo>
                  <a:pt x="147172" y="69388"/>
                </a:lnTo>
                <a:lnTo>
                  <a:pt x="194282" y="40143"/>
                </a:lnTo>
                <a:lnTo>
                  <a:pt x="245872" y="18335"/>
                </a:lnTo>
                <a:lnTo>
                  <a:pt x="301203" y="4707"/>
                </a:lnTo>
                <a:lnTo>
                  <a:pt x="359537" y="0"/>
                </a:lnTo>
                <a:lnTo>
                  <a:pt x="389015" y="1192"/>
                </a:lnTo>
                <a:lnTo>
                  <a:pt x="445916" y="10452"/>
                </a:lnTo>
                <a:lnTo>
                  <a:pt x="499457" y="28263"/>
                </a:lnTo>
                <a:lnTo>
                  <a:pt x="548896" y="53882"/>
                </a:lnTo>
                <a:lnTo>
                  <a:pt x="593492" y="86568"/>
                </a:lnTo>
                <a:lnTo>
                  <a:pt x="632505" y="125581"/>
                </a:lnTo>
                <a:lnTo>
                  <a:pt x="665191" y="170177"/>
                </a:lnTo>
                <a:lnTo>
                  <a:pt x="690810" y="219616"/>
                </a:lnTo>
                <a:lnTo>
                  <a:pt x="708621" y="273157"/>
                </a:lnTo>
                <a:lnTo>
                  <a:pt x="717881" y="330058"/>
                </a:lnTo>
                <a:lnTo>
                  <a:pt x="719074" y="359537"/>
                </a:lnTo>
                <a:lnTo>
                  <a:pt x="717881" y="389033"/>
                </a:lnTo>
                <a:lnTo>
                  <a:pt x="708621" y="445965"/>
                </a:lnTo>
                <a:lnTo>
                  <a:pt x="690810" y="499530"/>
                </a:lnTo>
                <a:lnTo>
                  <a:pt x="665191" y="548988"/>
                </a:lnTo>
                <a:lnTo>
                  <a:pt x="632505" y="593598"/>
                </a:lnTo>
                <a:lnTo>
                  <a:pt x="593492" y="632620"/>
                </a:lnTo>
                <a:lnTo>
                  <a:pt x="548896" y="665312"/>
                </a:lnTo>
                <a:lnTo>
                  <a:pt x="499457" y="690935"/>
                </a:lnTo>
                <a:lnTo>
                  <a:pt x="445916" y="708747"/>
                </a:lnTo>
                <a:lnTo>
                  <a:pt x="389015" y="718008"/>
                </a:lnTo>
                <a:lnTo>
                  <a:pt x="359537" y="719201"/>
                </a:lnTo>
                <a:lnTo>
                  <a:pt x="330041" y="718008"/>
                </a:lnTo>
                <a:lnTo>
                  <a:pt x="273116" y="708747"/>
                </a:lnTo>
                <a:lnTo>
                  <a:pt x="219563" y="690935"/>
                </a:lnTo>
                <a:lnTo>
                  <a:pt x="170121" y="665312"/>
                </a:lnTo>
                <a:lnTo>
                  <a:pt x="125529" y="632620"/>
                </a:lnTo>
                <a:lnTo>
                  <a:pt x="86526" y="593598"/>
                </a:lnTo>
                <a:lnTo>
                  <a:pt x="53852" y="548988"/>
                </a:lnTo>
                <a:lnTo>
                  <a:pt x="28245" y="499530"/>
                </a:lnTo>
                <a:lnTo>
                  <a:pt x="10445" y="445965"/>
                </a:lnTo>
                <a:lnTo>
                  <a:pt x="1191" y="389033"/>
                </a:lnTo>
                <a:lnTo>
                  <a:pt x="0" y="3595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605273" y="3303689"/>
            <a:ext cx="76200" cy="1046480"/>
          </a:xfrm>
          <a:custGeom>
            <a:avLst/>
            <a:gdLst/>
            <a:ahLst/>
            <a:cxnLst/>
            <a:rect l="l" t="t" r="r" b="b"/>
            <a:pathLst>
              <a:path w="76200" h="1046479">
                <a:moveTo>
                  <a:pt x="28575" y="969860"/>
                </a:moveTo>
                <a:lnTo>
                  <a:pt x="0" y="969860"/>
                </a:lnTo>
                <a:lnTo>
                  <a:pt x="38226" y="1046060"/>
                </a:lnTo>
                <a:lnTo>
                  <a:pt x="69871" y="982560"/>
                </a:lnTo>
                <a:lnTo>
                  <a:pt x="28575" y="982560"/>
                </a:lnTo>
                <a:lnTo>
                  <a:pt x="28575" y="969860"/>
                </a:lnTo>
                <a:close/>
              </a:path>
              <a:path w="76200" h="1046479">
                <a:moveTo>
                  <a:pt x="28575" y="72980"/>
                </a:moveTo>
                <a:lnTo>
                  <a:pt x="28575" y="982560"/>
                </a:lnTo>
                <a:lnTo>
                  <a:pt x="47625" y="982560"/>
                </a:lnTo>
                <a:lnTo>
                  <a:pt x="47625" y="75100"/>
                </a:lnTo>
                <a:lnTo>
                  <a:pt x="46467" y="75100"/>
                </a:lnTo>
                <a:lnTo>
                  <a:pt x="29703" y="73455"/>
                </a:lnTo>
                <a:lnTo>
                  <a:pt x="28575" y="72980"/>
                </a:lnTo>
                <a:close/>
              </a:path>
              <a:path w="76200" h="1046479">
                <a:moveTo>
                  <a:pt x="76200" y="969860"/>
                </a:moveTo>
                <a:lnTo>
                  <a:pt x="47625" y="969860"/>
                </a:lnTo>
                <a:lnTo>
                  <a:pt x="47625" y="982560"/>
                </a:lnTo>
                <a:lnTo>
                  <a:pt x="69871" y="982560"/>
                </a:lnTo>
                <a:lnTo>
                  <a:pt x="76200" y="969860"/>
                </a:lnTo>
                <a:close/>
              </a:path>
              <a:path w="76200" h="1046479">
                <a:moveTo>
                  <a:pt x="47625" y="37934"/>
                </a:moveTo>
                <a:lnTo>
                  <a:pt x="28575" y="37934"/>
                </a:lnTo>
                <a:lnTo>
                  <a:pt x="28575" y="72980"/>
                </a:lnTo>
                <a:lnTo>
                  <a:pt x="29703" y="73455"/>
                </a:lnTo>
                <a:lnTo>
                  <a:pt x="46467" y="75100"/>
                </a:lnTo>
                <a:lnTo>
                  <a:pt x="47625" y="74600"/>
                </a:lnTo>
                <a:lnTo>
                  <a:pt x="47625" y="37934"/>
                </a:lnTo>
                <a:close/>
              </a:path>
              <a:path w="76200" h="1046479">
                <a:moveTo>
                  <a:pt x="47625" y="74600"/>
                </a:moveTo>
                <a:lnTo>
                  <a:pt x="46467" y="75100"/>
                </a:lnTo>
                <a:lnTo>
                  <a:pt x="47625" y="75100"/>
                </a:lnTo>
                <a:lnTo>
                  <a:pt x="47625" y="74600"/>
                </a:lnTo>
                <a:close/>
              </a:path>
              <a:path w="76200" h="1046479">
                <a:moveTo>
                  <a:pt x="74913" y="37934"/>
                </a:moveTo>
                <a:lnTo>
                  <a:pt x="47625" y="37934"/>
                </a:lnTo>
                <a:lnTo>
                  <a:pt x="47625" y="74600"/>
                </a:lnTo>
                <a:lnTo>
                  <a:pt x="58280" y="69989"/>
                </a:lnTo>
                <a:lnTo>
                  <a:pt x="67628" y="60776"/>
                </a:lnTo>
                <a:lnTo>
                  <a:pt x="73701" y="47853"/>
                </a:lnTo>
                <a:lnTo>
                  <a:pt x="74913" y="37934"/>
                </a:lnTo>
                <a:close/>
              </a:path>
              <a:path w="76200" h="1046479">
                <a:moveTo>
                  <a:pt x="34544" y="0"/>
                </a:moveTo>
                <a:lnTo>
                  <a:pt x="21002" y="3911"/>
                </a:lnTo>
                <a:lnTo>
                  <a:pt x="10033" y="12236"/>
                </a:lnTo>
                <a:lnTo>
                  <a:pt x="2682" y="23926"/>
                </a:lnTo>
                <a:lnTo>
                  <a:pt x="0" y="37934"/>
                </a:lnTo>
                <a:lnTo>
                  <a:pt x="1349" y="47865"/>
                </a:lnTo>
                <a:lnTo>
                  <a:pt x="6868" y="59068"/>
                </a:lnTo>
                <a:lnTo>
                  <a:pt x="16413" y="67856"/>
                </a:lnTo>
                <a:lnTo>
                  <a:pt x="28575" y="72980"/>
                </a:lnTo>
                <a:lnTo>
                  <a:pt x="28575" y="37934"/>
                </a:lnTo>
                <a:lnTo>
                  <a:pt x="74913" y="37934"/>
                </a:lnTo>
                <a:lnTo>
                  <a:pt x="75679" y="31661"/>
                </a:lnTo>
                <a:lnTo>
                  <a:pt x="71087" y="19101"/>
                </a:lnTo>
                <a:lnTo>
                  <a:pt x="62274" y="9026"/>
                </a:lnTo>
                <a:lnTo>
                  <a:pt x="49881" y="2353"/>
                </a:lnTo>
                <a:lnTo>
                  <a:pt x="3454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59048" y="3523615"/>
            <a:ext cx="217804" cy="99695"/>
          </a:xfrm>
          <a:custGeom>
            <a:avLst/>
            <a:gdLst/>
            <a:ahLst/>
            <a:cxnLst/>
            <a:rect l="l" t="t" r="r" b="b"/>
            <a:pathLst>
              <a:path w="217804" h="99695">
                <a:moveTo>
                  <a:pt x="198664" y="49847"/>
                </a:moveTo>
                <a:lnTo>
                  <a:pt x="129539" y="90170"/>
                </a:lnTo>
                <a:lnTo>
                  <a:pt x="127253" y="91567"/>
                </a:lnTo>
                <a:lnTo>
                  <a:pt x="126492" y="94487"/>
                </a:lnTo>
                <a:lnTo>
                  <a:pt x="127762" y="96647"/>
                </a:lnTo>
                <a:lnTo>
                  <a:pt x="129158" y="98933"/>
                </a:lnTo>
                <a:lnTo>
                  <a:pt x="132080" y="99695"/>
                </a:lnTo>
                <a:lnTo>
                  <a:pt x="134365" y="98425"/>
                </a:lnTo>
                <a:lnTo>
                  <a:pt x="209493" y="54610"/>
                </a:lnTo>
                <a:lnTo>
                  <a:pt x="208152" y="54610"/>
                </a:lnTo>
                <a:lnTo>
                  <a:pt x="208152" y="53975"/>
                </a:lnTo>
                <a:lnTo>
                  <a:pt x="205739" y="53975"/>
                </a:lnTo>
                <a:lnTo>
                  <a:pt x="198664" y="49847"/>
                </a:lnTo>
                <a:close/>
              </a:path>
              <a:path w="217804" h="99695">
                <a:moveTo>
                  <a:pt x="190500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90500" y="54610"/>
                </a:lnTo>
                <a:lnTo>
                  <a:pt x="198664" y="49847"/>
                </a:lnTo>
                <a:lnTo>
                  <a:pt x="190500" y="45085"/>
                </a:lnTo>
                <a:close/>
              </a:path>
              <a:path w="217804" h="99695">
                <a:moveTo>
                  <a:pt x="209297" y="45085"/>
                </a:moveTo>
                <a:lnTo>
                  <a:pt x="208152" y="45085"/>
                </a:lnTo>
                <a:lnTo>
                  <a:pt x="208152" y="54610"/>
                </a:lnTo>
                <a:lnTo>
                  <a:pt x="209493" y="54610"/>
                </a:lnTo>
                <a:lnTo>
                  <a:pt x="217550" y="49911"/>
                </a:lnTo>
                <a:lnTo>
                  <a:pt x="209297" y="45085"/>
                </a:lnTo>
                <a:close/>
              </a:path>
              <a:path w="217804" h="99695">
                <a:moveTo>
                  <a:pt x="205739" y="45720"/>
                </a:moveTo>
                <a:lnTo>
                  <a:pt x="198664" y="49847"/>
                </a:lnTo>
                <a:lnTo>
                  <a:pt x="205739" y="53975"/>
                </a:lnTo>
                <a:lnTo>
                  <a:pt x="205739" y="45720"/>
                </a:lnTo>
                <a:close/>
              </a:path>
              <a:path w="217804" h="99695">
                <a:moveTo>
                  <a:pt x="208152" y="45720"/>
                </a:moveTo>
                <a:lnTo>
                  <a:pt x="205739" y="45720"/>
                </a:lnTo>
                <a:lnTo>
                  <a:pt x="205739" y="53975"/>
                </a:lnTo>
                <a:lnTo>
                  <a:pt x="208152" y="53975"/>
                </a:lnTo>
                <a:lnTo>
                  <a:pt x="208152" y="45720"/>
                </a:lnTo>
                <a:close/>
              </a:path>
              <a:path w="217804" h="99695">
                <a:moveTo>
                  <a:pt x="132080" y="0"/>
                </a:moveTo>
                <a:lnTo>
                  <a:pt x="129158" y="762"/>
                </a:lnTo>
                <a:lnTo>
                  <a:pt x="127762" y="3048"/>
                </a:lnTo>
                <a:lnTo>
                  <a:pt x="126492" y="5207"/>
                </a:lnTo>
                <a:lnTo>
                  <a:pt x="127253" y="8127"/>
                </a:lnTo>
                <a:lnTo>
                  <a:pt x="129539" y="9525"/>
                </a:lnTo>
                <a:lnTo>
                  <a:pt x="198664" y="49847"/>
                </a:lnTo>
                <a:lnTo>
                  <a:pt x="205739" y="45720"/>
                </a:lnTo>
                <a:lnTo>
                  <a:pt x="208152" y="45720"/>
                </a:lnTo>
                <a:lnTo>
                  <a:pt x="208152" y="45085"/>
                </a:lnTo>
                <a:lnTo>
                  <a:pt x="209297" y="45085"/>
                </a:lnTo>
                <a:lnTo>
                  <a:pt x="134365" y="1270"/>
                </a:lnTo>
                <a:lnTo>
                  <a:pt x="132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181600" y="3319564"/>
            <a:ext cx="76200" cy="2346325"/>
          </a:xfrm>
          <a:custGeom>
            <a:avLst/>
            <a:gdLst/>
            <a:ahLst/>
            <a:cxnLst/>
            <a:rect l="l" t="t" r="r" b="b"/>
            <a:pathLst>
              <a:path w="76200" h="2346325">
                <a:moveTo>
                  <a:pt x="29708" y="2270963"/>
                </a:moveTo>
                <a:lnTo>
                  <a:pt x="17904" y="2276088"/>
                </a:lnTo>
                <a:lnTo>
                  <a:pt x="8563" y="2285313"/>
                </a:lnTo>
                <a:lnTo>
                  <a:pt x="2499" y="2298230"/>
                </a:lnTo>
                <a:lnTo>
                  <a:pt x="522" y="2314430"/>
                </a:lnTo>
                <a:lnTo>
                  <a:pt x="5118" y="2327003"/>
                </a:lnTo>
                <a:lnTo>
                  <a:pt x="13933" y="2337064"/>
                </a:lnTo>
                <a:lnTo>
                  <a:pt x="26331" y="2343715"/>
                </a:lnTo>
                <a:lnTo>
                  <a:pt x="41674" y="2346057"/>
                </a:lnTo>
                <a:lnTo>
                  <a:pt x="55252" y="2342161"/>
                </a:lnTo>
                <a:lnTo>
                  <a:pt x="66211" y="2333855"/>
                </a:lnTo>
                <a:lnTo>
                  <a:pt x="73533" y="2322167"/>
                </a:lnTo>
                <a:lnTo>
                  <a:pt x="76200" y="2308122"/>
                </a:lnTo>
                <a:lnTo>
                  <a:pt x="33274" y="2308122"/>
                </a:lnTo>
                <a:lnTo>
                  <a:pt x="33274" y="2271312"/>
                </a:lnTo>
                <a:lnTo>
                  <a:pt x="29708" y="2270963"/>
                </a:lnTo>
                <a:close/>
              </a:path>
              <a:path w="76200" h="2346325">
                <a:moveTo>
                  <a:pt x="33274" y="2271312"/>
                </a:moveTo>
                <a:lnTo>
                  <a:pt x="33274" y="2308122"/>
                </a:lnTo>
                <a:lnTo>
                  <a:pt x="42799" y="2308122"/>
                </a:lnTo>
                <a:lnTo>
                  <a:pt x="42799" y="2272243"/>
                </a:lnTo>
                <a:lnTo>
                  <a:pt x="33274" y="2271312"/>
                </a:lnTo>
                <a:close/>
              </a:path>
              <a:path w="76200" h="2346325">
                <a:moveTo>
                  <a:pt x="42799" y="2272243"/>
                </a:moveTo>
                <a:lnTo>
                  <a:pt x="42799" y="2308122"/>
                </a:lnTo>
                <a:lnTo>
                  <a:pt x="76200" y="2308122"/>
                </a:lnTo>
                <a:lnTo>
                  <a:pt x="46528" y="2272607"/>
                </a:lnTo>
                <a:lnTo>
                  <a:pt x="42799" y="2272243"/>
                </a:lnTo>
                <a:close/>
              </a:path>
              <a:path w="76200" h="2346325">
                <a:moveTo>
                  <a:pt x="33274" y="73808"/>
                </a:moveTo>
                <a:lnTo>
                  <a:pt x="33274" y="2271312"/>
                </a:lnTo>
                <a:lnTo>
                  <a:pt x="42799" y="2272243"/>
                </a:lnTo>
                <a:lnTo>
                  <a:pt x="42799" y="74739"/>
                </a:lnTo>
                <a:lnTo>
                  <a:pt x="33274" y="73808"/>
                </a:lnTo>
                <a:close/>
              </a:path>
              <a:path w="76200" h="2346325">
                <a:moveTo>
                  <a:pt x="74910" y="37934"/>
                </a:moveTo>
                <a:lnTo>
                  <a:pt x="42799" y="37934"/>
                </a:lnTo>
                <a:lnTo>
                  <a:pt x="42799" y="74739"/>
                </a:lnTo>
                <a:lnTo>
                  <a:pt x="46477" y="75098"/>
                </a:lnTo>
                <a:lnTo>
                  <a:pt x="58286" y="69984"/>
                </a:lnTo>
                <a:lnTo>
                  <a:pt x="67631" y="60769"/>
                </a:lnTo>
                <a:lnTo>
                  <a:pt x="73699" y="47856"/>
                </a:lnTo>
                <a:lnTo>
                  <a:pt x="74910" y="37934"/>
                </a:lnTo>
                <a:close/>
              </a:path>
              <a:path w="76200" h="2346325">
                <a:moveTo>
                  <a:pt x="42799" y="37934"/>
                </a:moveTo>
                <a:lnTo>
                  <a:pt x="33274" y="37934"/>
                </a:lnTo>
                <a:lnTo>
                  <a:pt x="33274" y="73808"/>
                </a:lnTo>
                <a:lnTo>
                  <a:pt x="42799" y="74739"/>
                </a:lnTo>
                <a:lnTo>
                  <a:pt x="42799" y="37934"/>
                </a:lnTo>
                <a:close/>
              </a:path>
              <a:path w="76200" h="2346325">
                <a:moveTo>
                  <a:pt x="34525" y="0"/>
                </a:moveTo>
                <a:lnTo>
                  <a:pt x="20947" y="3911"/>
                </a:lnTo>
                <a:lnTo>
                  <a:pt x="9988" y="12236"/>
                </a:lnTo>
                <a:lnTo>
                  <a:pt x="2666" y="23926"/>
                </a:lnTo>
                <a:lnTo>
                  <a:pt x="0" y="37934"/>
                </a:lnTo>
                <a:lnTo>
                  <a:pt x="1337" y="47861"/>
                </a:lnTo>
                <a:lnTo>
                  <a:pt x="6839" y="59073"/>
                </a:lnTo>
                <a:lnTo>
                  <a:pt x="16364" y="67858"/>
                </a:lnTo>
                <a:lnTo>
                  <a:pt x="29661" y="73455"/>
                </a:lnTo>
                <a:lnTo>
                  <a:pt x="33274" y="73808"/>
                </a:lnTo>
                <a:lnTo>
                  <a:pt x="33274" y="37934"/>
                </a:lnTo>
                <a:lnTo>
                  <a:pt x="74910" y="37934"/>
                </a:lnTo>
                <a:lnTo>
                  <a:pt x="75677" y="31647"/>
                </a:lnTo>
                <a:lnTo>
                  <a:pt x="71081" y="19092"/>
                </a:lnTo>
                <a:lnTo>
                  <a:pt x="62266" y="9021"/>
                </a:lnTo>
                <a:lnTo>
                  <a:pt x="49868" y="2352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067050" y="3627158"/>
            <a:ext cx="2500630" cy="907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P=m*g</a:t>
            </a:r>
            <a:endParaRPr sz="24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1655"/>
              </a:spcBef>
            </a:pPr>
            <a:r>
              <a:rPr dirty="0" sz="2400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1" name="object 11"/>
          <p:cNvSpPr txBox="1"/>
          <p:nvPr/>
        </p:nvSpPr>
        <p:spPr>
          <a:xfrm>
            <a:off x="4082922" y="5335794"/>
            <a:ext cx="96075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Livello</a:t>
            </a:r>
            <a:r>
              <a:rPr dirty="0" sz="2000" spc="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30845" cy="4023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50">
                <a:solidFill>
                  <a:srgbClr val="871E33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’energia 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enziale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lav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ro,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rpo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compiere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anto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cer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alte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h: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L="8255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 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m*g*h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L'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rgia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otenziale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>
                <a:latin typeface="Franklin Gothic Book"/>
                <a:cs typeface="Franklin Gothic Book"/>
              </a:rPr>
              <a:t>ò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essere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defi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tu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ze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conservative</a:t>
            </a:r>
            <a:r>
              <a:rPr dirty="0" sz="2400" spc="-15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31480" cy="4582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iazione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energi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po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enziale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finiamo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livello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riferim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</a:t>
            </a:r>
            <a:r>
              <a:rPr dirty="0" sz="2400" spc="-15">
                <a:latin typeface="Franklin Gothic Book"/>
                <a:cs typeface="Franklin Gothic Book"/>
              </a:rPr>
              <a:t>’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ergia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rico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differenza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L="60325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12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=U</a:t>
            </a:r>
            <a:r>
              <a:rPr dirty="0" sz="12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1200" spc="-1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=U</a:t>
            </a:r>
            <a:r>
              <a:rPr dirty="0" sz="12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0=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1200">
                <a:latin typeface="Franklin Gothic Book"/>
                <a:cs typeface="Franklin Gothic Book"/>
              </a:rPr>
              <a:t>R→A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1200" spc="-10">
                <a:latin typeface="Franklin Gothic Book"/>
                <a:cs typeface="Franklin Gothic Book"/>
              </a:rPr>
              <a:t>A</a:t>
            </a:r>
            <a:r>
              <a:rPr dirty="0" sz="1200" spc="-10">
                <a:latin typeface="Franklin Gothic Book"/>
                <a:cs typeface="Franklin Gothic Book"/>
              </a:rPr>
              <a:t> </a:t>
            </a:r>
            <a:r>
              <a:rPr dirty="0" sz="1200">
                <a:latin typeface="Franklin Gothic Book"/>
                <a:cs typeface="Franklin Gothic Book"/>
              </a:rPr>
              <a:t>→R</a:t>
            </a:r>
            <a:endParaRPr sz="1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  <a:tab pos="736600" algn="l"/>
                <a:tab pos="1461770" algn="l"/>
                <a:tab pos="2490470" algn="l"/>
                <a:tab pos="3752850" algn="l"/>
                <a:tab pos="5225415" algn="l"/>
                <a:tab pos="5603240" algn="l"/>
                <a:tab pos="5915660" algn="l"/>
                <a:tab pos="6214745" algn="l"/>
                <a:tab pos="6854825" algn="l"/>
                <a:tab pos="722820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altre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parole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i="1">
                <a:latin typeface="Franklin Gothic Book"/>
                <a:cs typeface="Franklin Gothic Book"/>
              </a:rPr>
              <a:t>l’energia	</a:t>
            </a:r>
            <a:r>
              <a:rPr dirty="0" sz="2400" spc="-15" i="1">
                <a:latin typeface="Franklin Gothic Book"/>
                <a:cs typeface="Franklin Gothic Book"/>
              </a:rPr>
              <a:t>po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enz</a:t>
            </a:r>
            <a:r>
              <a:rPr dirty="0" sz="2400" spc="5" i="1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spc="10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	</a:t>
            </a:r>
            <a:r>
              <a:rPr dirty="0" sz="2400" i="1">
                <a:latin typeface="Franklin Gothic Book"/>
                <a:cs typeface="Franklin Gothic Book"/>
              </a:rPr>
              <a:t>in	</a:t>
            </a:r>
            <a:r>
              <a:rPr dirty="0" sz="2400" spc="-1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	</a:t>
            </a:r>
            <a:r>
              <a:rPr dirty="0" sz="2400" i="1">
                <a:latin typeface="Franklin Gothic Book"/>
                <a:cs typeface="Franklin Gothic Book"/>
              </a:rPr>
              <a:t>è	</a:t>
            </a:r>
            <a:r>
              <a:rPr dirty="0" sz="2400" i="1">
                <a:latin typeface="Franklin Gothic Book"/>
                <a:cs typeface="Franklin Gothic Book"/>
              </a:rPr>
              <a:t>pari	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l	</a:t>
            </a:r>
            <a:r>
              <a:rPr dirty="0" sz="2400" spc="-20" i="1">
                <a:latin typeface="Franklin Gothic Book"/>
                <a:cs typeface="Franklin Gothic Book"/>
              </a:rPr>
              <a:t>lavoro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 i="1">
                <a:latin typeface="Franklin Gothic Book"/>
                <a:cs typeface="Franklin Gothic Book"/>
              </a:rPr>
              <a:t>fa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to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per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pa</a:t>
            </a:r>
            <a:r>
              <a:rPr dirty="0" sz="2400" spc="-1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sar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dal p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nto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l p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nto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 riferimento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889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disco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analogo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erico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30209" cy="4023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iazione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energi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po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enziale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762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differenza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4511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1200">
                <a:latin typeface="Franklin Gothic Book"/>
                <a:cs typeface="Franklin Gothic Book"/>
              </a:rPr>
              <a:t>B</a:t>
            </a:r>
            <a:r>
              <a:rPr dirty="0" sz="12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12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1200">
                <a:latin typeface="Franklin Gothic Book"/>
                <a:cs typeface="Franklin Gothic Book"/>
              </a:rPr>
              <a:t>B</a:t>
            </a:r>
            <a:r>
              <a:rPr dirty="0" sz="1200" spc="-10">
                <a:latin typeface="Franklin Gothic Book"/>
                <a:cs typeface="Franklin Gothic Book"/>
              </a:rPr>
              <a:t> </a:t>
            </a:r>
            <a:r>
              <a:rPr dirty="0" sz="1200">
                <a:latin typeface="Franklin Gothic Book"/>
                <a:cs typeface="Franklin Gothic Book"/>
              </a:rPr>
              <a:t>→R</a:t>
            </a:r>
            <a:r>
              <a:rPr dirty="0" sz="12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1200" spc="-10">
                <a:latin typeface="Franklin Gothic Book"/>
                <a:cs typeface="Franklin Gothic Book"/>
              </a:rPr>
              <a:t>A</a:t>
            </a:r>
            <a:r>
              <a:rPr dirty="0" sz="1200" spc="-10">
                <a:latin typeface="Franklin Gothic Book"/>
                <a:cs typeface="Franklin Gothic Book"/>
              </a:rPr>
              <a:t> </a:t>
            </a:r>
            <a:r>
              <a:rPr dirty="0" sz="1200">
                <a:latin typeface="Franklin Gothic Book"/>
                <a:cs typeface="Franklin Gothic Book"/>
              </a:rPr>
              <a:t>→R</a:t>
            </a:r>
            <a:r>
              <a:rPr dirty="0" sz="12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1200">
                <a:latin typeface="Franklin Gothic Book"/>
                <a:cs typeface="Franklin Gothic Book"/>
              </a:rPr>
              <a:t>B</a:t>
            </a:r>
            <a:r>
              <a:rPr dirty="0" sz="1200" spc="-10">
                <a:latin typeface="Franklin Gothic Book"/>
                <a:cs typeface="Franklin Gothic Book"/>
              </a:rPr>
              <a:t> </a:t>
            </a:r>
            <a:r>
              <a:rPr dirty="0" sz="1200">
                <a:latin typeface="Franklin Gothic Book"/>
                <a:cs typeface="Franklin Gothic Book"/>
              </a:rPr>
              <a:t>→A</a:t>
            </a:r>
            <a:r>
              <a:rPr dirty="0" sz="12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1200" spc="-10">
                <a:latin typeface="Franklin Gothic Book"/>
                <a:cs typeface="Franklin Gothic Book"/>
              </a:rPr>
              <a:t>A</a:t>
            </a:r>
            <a:r>
              <a:rPr dirty="0" sz="1200" spc="-10">
                <a:latin typeface="Franklin Gothic Book"/>
                <a:cs typeface="Franklin Gothic Book"/>
              </a:rPr>
              <a:t> </a:t>
            </a:r>
            <a:r>
              <a:rPr dirty="0" sz="1200">
                <a:latin typeface="Franklin Gothic Book"/>
                <a:cs typeface="Franklin Gothic Book"/>
              </a:rPr>
              <a:t>→B</a:t>
            </a:r>
            <a:endParaRPr sz="1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ludere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potenzial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: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17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pa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-17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all'oppo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 </a:t>
            </a:r>
            <a:r>
              <a:rPr dirty="0" sz="2400" spc="-18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lavoro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nec</a:t>
            </a:r>
            <a:r>
              <a:rPr dirty="0" sz="2400" i="1">
                <a:latin typeface="Franklin Gothic Book"/>
                <a:cs typeface="Franklin Gothic Book"/>
              </a:rPr>
              <a:t>essario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por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ar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il </a:t>
            </a:r>
            <a:r>
              <a:rPr dirty="0" sz="2400" spc="-5" i="1">
                <a:latin typeface="Franklin Gothic Book"/>
                <a:cs typeface="Franklin Gothic Book"/>
              </a:rPr>
              <a:t>sis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ema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spc="-1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A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B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2023-06-01T11:14:06Z</dcterms:created>
  <dcterms:modified xsi:type="dcterms:W3CDTF">2023-06-01T11:14:06Z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2016-10-17T00:00:00Z</vt:filetime>
  </property>
  <property fmtid="{D5CDD505-2E9C-101B-9397-08002B2CF9AE}" pid="3" name="LastSaved">
    <vt:filetime>2023-06-01T00:00:00Z</vt:filetime>
  </property>
</Properties>
</file>