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E5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E5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E5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7985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89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7969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6953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822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949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30001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73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70636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70630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7257" y="335766"/>
            <a:ext cx="3175584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E5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830" y="708658"/>
            <a:ext cx="4382439" cy="1912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09762" y="3367563"/>
            <a:ext cx="588644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677361" y="3367563"/>
            <a:ext cx="51752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Relationship Id="rId3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Relationship Id="rId3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Relationship Id="rId3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Relationship Id="rId3" Type="http://schemas.openxmlformats.org/officeDocument/2006/relationships/slide" Target="slide6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696" y="896852"/>
            <a:ext cx="281876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C</a:t>
            </a:r>
            <a:r>
              <a:rPr dirty="0" sz="1700" spc="-105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rso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avanzato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recu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125">
                <a:solidFill>
                  <a:srgbClr val="E50000"/>
                </a:solidFill>
                <a:latin typeface="Tahoma"/>
                <a:cs typeface="Tahoma"/>
              </a:rPr>
              <a:t>ero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25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114">
                <a:solidFill>
                  <a:srgbClr val="E50000"/>
                </a:solidFill>
                <a:latin typeface="Tahoma"/>
                <a:cs typeface="Tahoma"/>
              </a:rPr>
              <a:t>F</a:t>
            </a:r>
            <a:r>
              <a:rPr dirty="0" sz="1700" spc="5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64990" cy="21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572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  <a:p>
            <a:pPr marL="12700" marR="1243330">
              <a:lnSpc>
                <a:spcPct val="1992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mancanza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solida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rerequisiti,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120014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Questi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etti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ossono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taluni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regiudic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buon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andamento</a:t>
            </a:r>
            <a:r>
              <a:rPr dirty="0" sz="1000" spc="-35">
                <a:latin typeface="Tahoma"/>
                <a:cs typeface="Tahoma"/>
              </a:rPr>
              <a:t> 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anni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universit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t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dol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abbandoni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ur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rescelti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tante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eranze.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rende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quin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necess</a:t>
            </a:r>
            <a:r>
              <a:rPr dirty="0" sz="1000" spc="-9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segnalati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considerati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indis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ensabili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20">
                <a:latin typeface="Tahoma"/>
                <a:cs typeface="Tahoma"/>
              </a:rPr>
              <a:t>st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15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affront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Matematica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livello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universit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80865" cy="2581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1594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  <a:p>
            <a:pPr marL="12700" marR="1259205">
              <a:lnSpc>
                <a:spcPct val="1992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mancanza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solida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rerequisiti,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13589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Questi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etti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ossono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taluni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regiudic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buon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andamento</a:t>
            </a:r>
            <a:r>
              <a:rPr dirty="0" sz="1000" spc="-35">
                <a:latin typeface="Tahoma"/>
                <a:cs typeface="Tahoma"/>
              </a:rPr>
              <a:t> 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anni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universit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t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dol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abbandoni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ur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rescelti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tante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eranze.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2032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rende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quin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necess</a:t>
            </a:r>
            <a:r>
              <a:rPr dirty="0" sz="1000" spc="-9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segnalati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considerati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indis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ensabili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20">
                <a:latin typeface="Tahoma"/>
                <a:cs typeface="Tahoma"/>
              </a:rPr>
              <a:t>st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15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affront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Matematica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livello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universit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Questo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spirito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sem</a:t>
            </a:r>
            <a:r>
              <a:rPr dirty="0" sz="1000" spc="-9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70">
                <a:latin typeface="Tahoma"/>
                <a:cs typeface="Tahoma"/>
              </a:rPr>
              <a:t>esso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20">
                <a:latin typeface="Tahoma"/>
                <a:cs typeface="Tahoma"/>
              </a:rPr>
              <a:t>acol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scientifiche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fanno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rganizz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recu</a:t>
            </a:r>
            <a:r>
              <a:rPr dirty="0" sz="1000" spc="-2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teledidattica.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26622"/>
            <a:ext cx="162306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536306"/>
            <a:ext cx="416623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536306"/>
            <a:ext cx="4246880" cy="810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36306"/>
            <a:ext cx="4246880" cy="1113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9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89439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536306"/>
            <a:ext cx="4246880" cy="143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 marL="265430" marR="2473325">
              <a:lnSpc>
                <a:spcPts val="2490"/>
              </a:lnSpc>
              <a:spcBef>
                <a:spcPts val="100"/>
              </a:spcBef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89439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2111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536306"/>
            <a:ext cx="4246880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 marL="265430" marR="2473325">
              <a:lnSpc>
                <a:spcPts val="2490"/>
              </a:lnSpc>
              <a:spcBef>
                <a:spcPts val="100"/>
              </a:spcBef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8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89439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2111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2797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536306"/>
            <a:ext cx="4246880" cy="2064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 marL="265430" marR="2473325">
              <a:lnSpc>
                <a:spcPts val="2490"/>
              </a:lnSpc>
              <a:spcBef>
                <a:spcPts val="100"/>
              </a:spcBef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8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Log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89439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2111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2797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0083" y="284476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536306"/>
            <a:ext cx="4246880" cy="238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 marL="265430" marR="2473325">
              <a:lnSpc>
                <a:spcPts val="2490"/>
              </a:lnSpc>
              <a:spcBef>
                <a:spcPts val="100"/>
              </a:spcBef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8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endParaRPr sz="1000">
              <a:latin typeface="Tahoma"/>
              <a:cs typeface="Tahoma"/>
            </a:endParaRPr>
          </a:p>
          <a:p>
            <a:pPr marL="265430" marR="2635250">
              <a:lnSpc>
                <a:spcPct val="207900"/>
              </a:lnSpc>
            </a:pPr>
            <a:r>
              <a:rPr dirty="0" sz="1000" spc="-30">
                <a:latin typeface="Tahoma"/>
                <a:cs typeface="Tahoma"/>
              </a:rPr>
              <a:t>Log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analitica.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8251" y="896852"/>
            <a:ext cx="3131185" cy="1058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265" indent="-575945">
              <a:lnSpc>
                <a:spcPct val="100000"/>
              </a:lnSpc>
            </a:pP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C</a:t>
            </a:r>
            <a:r>
              <a:rPr dirty="0" sz="1700" spc="-105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rso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avanzato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recu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125">
                <a:solidFill>
                  <a:srgbClr val="E50000"/>
                </a:solidFill>
                <a:latin typeface="Tahoma"/>
                <a:cs typeface="Tahoma"/>
              </a:rPr>
              <a:t>ero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25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114">
                <a:solidFill>
                  <a:srgbClr val="E50000"/>
                </a:solidFill>
                <a:latin typeface="Tahoma"/>
                <a:cs typeface="Tahoma"/>
              </a:rPr>
              <a:t>F</a:t>
            </a:r>
            <a:r>
              <a:rPr dirty="0" sz="1700" spc="5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indent="710565">
              <a:lnSpc>
                <a:spcPct val="117200"/>
              </a:lnSpc>
            </a:pP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Matematica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base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edeutica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agli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studi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55">
                <a:solidFill>
                  <a:srgbClr val="E50000"/>
                </a:solidFill>
                <a:latin typeface="Tahoma"/>
                <a:cs typeface="Tahoma"/>
              </a:rPr>
              <a:t>Ing</a:t>
            </a:r>
            <a:r>
              <a:rPr dirty="0" sz="1700" spc="-17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gneria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529" y="239322"/>
            <a:ext cx="162306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">
                <a:solidFill>
                  <a:srgbClr val="E50000"/>
                </a:solidFill>
                <a:latin typeface="Tahoma"/>
                <a:cs typeface="Tahoma"/>
              </a:rPr>
              <a:t>Contenut</a:t>
            </a:r>
            <a:r>
              <a:rPr dirty="0" sz="1700" spc="-35">
                <a:solidFill>
                  <a:srgbClr val="E50000"/>
                </a:solidFill>
                <a:latin typeface="Tahoma"/>
                <a:cs typeface="Tahoma"/>
              </a:rPr>
              <a:t>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ro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70">
                <a:solidFill>
                  <a:srgbClr val="E50000"/>
                </a:solidFill>
                <a:latin typeface="Tahoma"/>
                <a:cs typeface="Tahoma"/>
              </a:rPr>
              <a:t>osti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57760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89439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2111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2797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0083" y="284476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536306"/>
            <a:ext cx="4246880" cy="238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509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resentazione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sintetica,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ragionata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ecifici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trattati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scuole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mantenendo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rmalismo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molto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roso.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engono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resentati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cinque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alcuni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endParaRPr sz="1000">
              <a:latin typeface="Tahoma"/>
              <a:cs typeface="Tahoma"/>
            </a:endParaRPr>
          </a:p>
          <a:p>
            <a:pPr marL="265430" marR="2473325">
              <a:lnSpc>
                <a:spcPts val="2490"/>
              </a:lnSpc>
              <a:spcBef>
                <a:spcPts val="100"/>
              </a:spcBef>
            </a:pP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70">
                <a:latin typeface="Tahoma"/>
                <a:cs typeface="Tahoma"/>
              </a:rPr>
              <a:t>e</a:t>
            </a:r>
            <a:r>
              <a:rPr dirty="0" sz="1000" spc="-10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8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endParaRPr sz="1000">
              <a:latin typeface="Tahoma"/>
              <a:cs typeface="Tahoma"/>
            </a:endParaRPr>
          </a:p>
          <a:p>
            <a:pPr marL="265430" marR="2635250">
              <a:lnSpc>
                <a:spcPct val="207900"/>
              </a:lnSpc>
            </a:pPr>
            <a:r>
              <a:rPr dirty="0" sz="1000" spc="-30">
                <a:latin typeface="Tahoma"/>
                <a:cs typeface="Tahoma"/>
              </a:rPr>
              <a:t>Log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analitica.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4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713915"/>
            <a:ext cx="438086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6033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13915"/>
            <a:ext cx="4380865" cy="962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  <a:p>
            <a:pPr marL="265430" marR="2359025" indent="-253365">
              <a:lnSpc>
                <a:spcPct val="141100"/>
              </a:lnSpc>
              <a:spcBef>
                <a:spcPts val="695"/>
              </a:spcBef>
            </a:pPr>
            <a:r>
              <a:rPr dirty="0" sz="1000" spc="-25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struttura: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6033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92017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713915"/>
            <a:ext cx="4380865" cy="143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  <a:p>
            <a:pPr marL="265430" marR="2359025" indent="-253365">
              <a:lnSpc>
                <a:spcPct val="141100"/>
              </a:lnSpc>
              <a:spcBef>
                <a:spcPts val="695"/>
              </a:spcBef>
            </a:pPr>
            <a:r>
              <a:rPr dirty="0" sz="1000" spc="-25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struttura: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risolti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illustrando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dettagliat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nozioni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bisogna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conoscere,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6033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92017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3887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13915"/>
            <a:ext cx="4380865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  <a:p>
            <a:pPr marL="265430" marR="2359025" indent="-253365">
              <a:lnSpc>
                <a:spcPct val="141100"/>
              </a:lnSpc>
              <a:spcBef>
                <a:spcPts val="695"/>
              </a:spcBef>
            </a:pPr>
            <a:r>
              <a:rPr dirty="0" sz="1000" spc="-25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struttura: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risolti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illustrando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dettagliat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nozioni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bisogna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conoscere,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ese</a:t>
            </a:r>
            <a:r>
              <a:rPr dirty="0" sz="1000" spc="-35">
                <a:latin typeface="Tahoma"/>
                <a:cs typeface="Tahoma"/>
              </a:rPr>
              <a:t>mpio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applicazione.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6033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92017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3887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13915"/>
            <a:ext cx="4380865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  <a:p>
            <a:pPr marL="265430" marR="2359025" indent="-253365">
              <a:lnSpc>
                <a:spcPct val="141100"/>
              </a:lnSpc>
              <a:spcBef>
                <a:spcPts val="695"/>
              </a:spcBef>
            </a:pPr>
            <a:r>
              <a:rPr dirty="0" sz="1000" spc="-25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struttura: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risolti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illustrando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dettagliat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nozioni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bisogna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conoscere,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ese</a:t>
            </a:r>
            <a:r>
              <a:rPr dirty="0" sz="1000" spc="-35">
                <a:latin typeface="Tahoma"/>
                <a:cs typeface="Tahoma"/>
              </a:rPr>
              <a:t>mpio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applicazione.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1050">
              <a:lnSpc>
                <a:spcPct val="100000"/>
              </a:lnSpc>
            </a:pPr>
            <a:r>
              <a:rPr dirty="0" spc="-60"/>
              <a:t>Struttura</a:t>
            </a:r>
            <a:r>
              <a:rPr dirty="0" spc="10"/>
              <a:t> </a:t>
            </a:r>
            <a:r>
              <a:rPr dirty="0" spc="-105"/>
              <a:t>del</a:t>
            </a:r>
            <a:r>
              <a:rPr dirty="0" spc="5"/>
              <a:t> </a:t>
            </a:r>
            <a:r>
              <a:rPr dirty="0" spc="-90"/>
              <a:t>c</a:t>
            </a:r>
            <a:r>
              <a:rPr dirty="0" spc="-150"/>
              <a:t>o</a:t>
            </a:r>
            <a:r>
              <a:rPr dirty="0" spc="-110"/>
              <a:t>rso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6033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92017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3887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13915"/>
            <a:ext cx="4380865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duttiva,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onibili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lezioni,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ognuna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sezioni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tenute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diversi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centi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durata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media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minuti,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oltre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 5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riepilogo.</a:t>
            </a:r>
            <a:endParaRPr sz="1000">
              <a:latin typeface="Tahoma"/>
              <a:cs typeface="Tahoma"/>
            </a:endParaRPr>
          </a:p>
          <a:p>
            <a:pPr marL="265430" marR="2359025" indent="-253365">
              <a:lnSpc>
                <a:spcPct val="141100"/>
              </a:lnSpc>
              <a:spcBef>
                <a:spcPts val="695"/>
              </a:spcBef>
            </a:pPr>
            <a:r>
              <a:rPr dirty="0" sz="1000" spc="-25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struttura: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dotti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rgomenti,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vengono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risolti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esercizi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illustrando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dettagliat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nozioni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bisogna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conoscere,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ese</a:t>
            </a:r>
            <a:r>
              <a:rPr dirty="0" sz="1000" spc="-35">
                <a:latin typeface="Tahoma"/>
                <a:cs typeface="Tahoma"/>
              </a:rPr>
              <a:t>mpio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applicazione.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5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44529"/>
            <a:ext cx="337248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830133"/>
            <a:ext cx="18180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810" y="695862"/>
            <a:ext cx="8286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Premessa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1068753"/>
            <a:ext cx="434340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nasce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intento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aiut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affrontano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20">
                <a:latin typeface="Tahoma"/>
                <a:cs typeface="Tahoma"/>
              </a:rPr>
              <a:t>acol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Ingegneria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0">
                <a:latin typeface="Tahoma"/>
                <a:cs typeface="Tahoma"/>
              </a:rPr>
              <a:t>cu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</a:t>
            </a:r>
            <a:r>
              <a:rPr dirty="0" sz="1000" spc="-9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(Obblighi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rmativi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Aggiuntivi)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Matematica.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2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641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30133"/>
            <a:ext cx="3089910" cy="506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numerici: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Dai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naturali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641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808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830133"/>
            <a:ext cx="4126865" cy="822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numerici: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Dai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naturali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duzione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osizionale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redicativa.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641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808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976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830133"/>
            <a:ext cx="4126865" cy="1291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numerici: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Dai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naturali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duzione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osizionale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redicativa.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5494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45">
                <a:latin typeface="Tahoma"/>
                <a:cs typeface="Tahoma"/>
              </a:rPr>
              <a:t>ecniche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dimostrative: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assurdo,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induzione.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641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808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976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36630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830133"/>
            <a:ext cx="4126865" cy="1608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numerici: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Dai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naturali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duzione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osizionale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redicativa.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5494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45">
                <a:latin typeface="Tahoma"/>
                <a:cs typeface="Tahoma"/>
              </a:rPr>
              <a:t>ecniche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dimostrative: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assurdo,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induzione.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35">
                <a:latin typeface="Tahoma"/>
                <a:cs typeface="Tahoma"/>
              </a:rPr>
              <a:t>n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30">
                <a:latin typeface="Tahoma"/>
                <a:cs typeface="Tahoma"/>
              </a:rPr>
              <a:t>iemi.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020" y="457229"/>
            <a:ext cx="337248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1: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75">
                <a:solidFill>
                  <a:srgbClr val="E50000"/>
                </a:solidFill>
                <a:latin typeface="Tahoma"/>
                <a:cs typeface="Tahoma"/>
              </a:rPr>
              <a:t>Logica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te</a:t>
            </a:r>
            <a:r>
              <a:rPr dirty="0" sz="1700" spc="-160">
                <a:solidFill>
                  <a:srgbClr val="E50000"/>
                </a:solidFill>
                <a:latin typeface="Tahoma"/>
                <a:cs typeface="Tahoma"/>
              </a:rPr>
              <a:t>o</a:t>
            </a: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ria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degli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insiemi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641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808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976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36630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830133"/>
            <a:ext cx="4126865" cy="1608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numerici: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Dai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naturali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duzione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osizionale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redicativa.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5494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45">
                <a:latin typeface="Tahoma"/>
                <a:cs typeface="Tahoma"/>
              </a:rPr>
              <a:t>ecniche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dimostrative: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dimostrazione,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assurdo,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induzione.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Insiemi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Elementi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35">
                <a:latin typeface="Tahoma"/>
                <a:cs typeface="Tahoma"/>
              </a:rPr>
              <a:t>n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30">
                <a:latin typeface="Tahoma"/>
                <a:cs typeface="Tahoma"/>
              </a:rPr>
              <a:t>iemi.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6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708658"/>
            <a:ext cx="18180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08658"/>
            <a:ext cx="4184015" cy="658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alg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divisione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rizzazione.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708658"/>
            <a:ext cx="4361180" cy="1127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18161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alg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divisione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rizzazione.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secondo,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risolutive,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eri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079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08658"/>
            <a:ext cx="4361180" cy="159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18161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alg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divisione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rizzazione.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secondo,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risolutive,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eri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2446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Alge</a:t>
            </a:r>
            <a:r>
              <a:rPr dirty="0" sz="1000" spc="-6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disequazioni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line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disequazioni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rap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sistemi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disequazioni.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810" y="695862"/>
            <a:ext cx="8286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Premessa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1068753"/>
            <a:ext cx="4343400" cy="746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nasce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intento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aiut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affrontano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20">
                <a:latin typeface="Tahoma"/>
                <a:cs typeface="Tahoma"/>
              </a:rPr>
              <a:t>acol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Ingegneria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0">
                <a:latin typeface="Tahoma"/>
                <a:cs typeface="Tahoma"/>
              </a:rPr>
              <a:t>cu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</a:t>
            </a:r>
            <a:r>
              <a:rPr dirty="0" sz="1000" spc="-9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(Obblighi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rmativi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Aggiuntivi)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Matematica.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8382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attuale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tiva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revede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chi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isc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dimostri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avere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gravi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(debiti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rmativi)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materie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rio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studi.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2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079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4850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5"/>
              <a:t>I</a:t>
            </a:r>
            <a:r>
              <a:rPr dirty="0" spc="15"/>
              <a:t> </a:t>
            </a:r>
            <a:r>
              <a:rPr dirty="0" spc="-30"/>
              <a:t>contenuti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5"/>
              <a:t>questa</a:t>
            </a:r>
            <a:r>
              <a:rPr dirty="0" spc="15"/>
              <a:t> </a:t>
            </a:r>
            <a:r>
              <a:rPr dirty="0" spc="-50"/>
              <a:t>sezione</a:t>
            </a:r>
            <a:r>
              <a:rPr dirty="0" spc="20"/>
              <a:t> </a:t>
            </a:r>
            <a:r>
              <a:rPr dirty="0" spc="-55"/>
              <a:t>sono</a:t>
            </a: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18161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1:</a:t>
            </a:r>
            <a:r>
              <a:rPr dirty="0" spc="130"/>
              <a:t> </a:t>
            </a: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40"/>
              <a:t>dei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30"/>
              <a:t>olinomi,</a:t>
            </a:r>
            <a:r>
              <a:rPr dirty="0" spc="20"/>
              <a:t> </a:t>
            </a:r>
            <a:r>
              <a:rPr dirty="0" spc="-35"/>
              <a:t>alg</a:t>
            </a:r>
            <a:r>
              <a:rPr dirty="0" spc="-75"/>
              <a:t>o</a:t>
            </a:r>
            <a:r>
              <a:rPr dirty="0" spc="-20"/>
              <a:t>ritmo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35"/>
              <a:t>divisione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5"/>
              <a:t>regola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20"/>
              <a:t>Ruffini,</a:t>
            </a:r>
            <a:r>
              <a:rPr dirty="0" spc="-20"/>
              <a:t> </a:t>
            </a:r>
            <a:r>
              <a:rPr dirty="0" spc="-15"/>
              <a:t>fatt</a:t>
            </a:r>
            <a:r>
              <a:rPr dirty="0" spc="-50"/>
              <a:t>o</a:t>
            </a:r>
            <a:r>
              <a:rPr dirty="0" spc="-30"/>
              <a:t>rizzazione.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2:</a:t>
            </a:r>
            <a:r>
              <a:rPr dirty="0" spc="130"/>
              <a:t> </a:t>
            </a:r>
            <a:r>
              <a:rPr dirty="0" spc="-25"/>
              <a:t>Equazioni</a:t>
            </a:r>
            <a:r>
              <a:rPr dirty="0" spc="20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50"/>
              <a:t>non</a:t>
            </a:r>
            <a:r>
              <a:rPr dirty="0" spc="15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</a:t>
            </a:r>
            <a:r>
              <a:rPr dirty="0" spc="-30"/>
              <a:t>,</a:t>
            </a:r>
            <a:r>
              <a:rPr dirty="0" spc="15"/>
              <a:t> </a:t>
            </a:r>
            <a:r>
              <a:rPr dirty="0" spc="-40"/>
              <a:t>equazioni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secondo,</a:t>
            </a:r>
            <a:r>
              <a:rPr dirty="0" spc="20"/>
              <a:t> </a:t>
            </a:r>
            <a:r>
              <a:rPr dirty="0" spc="-35"/>
              <a:t>terzo</a:t>
            </a:r>
            <a:r>
              <a:rPr dirty="0" spc="-2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5"/>
              <a:t>qu</a:t>
            </a:r>
            <a:r>
              <a:rPr dirty="0" spc="-75"/>
              <a:t>a</a:t>
            </a:r>
            <a:r>
              <a:rPr dirty="0" spc="-20"/>
              <a:t>rto</a:t>
            </a:r>
            <a:r>
              <a:rPr dirty="0" spc="15"/>
              <a:t> </a:t>
            </a:r>
            <a:r>
              <a:rPr dirty="0" spc="-50"/>
              <a:t>grado</a:t>
            </a:r>
            <a:r>
              <a:rPr dirty="0" spc="20"/>
              <a:t> </a:t>
            </a:r>
            <a:r>
              <a:rPr dirty="0" spc="-40"/>
              <a:t>con</a:t>
            </a:r>
            <a:r>
              <a:rPr dirty="0" spc="15"/>
              <a:t> </a:t>
            </a:r>
            <a:r>
              <a:rPr dirty="0" spc="-25"/>
              <a:t>f</a:t>
            </a:r>
            <a:r>
              <a:rPr dirty="0" spc="-70"/>
              <a:t>o</a:t>
            </a:r>
            <a:r>
              <a:rPr dirty="0" spc="-45"/>
              <a:t>rmule</a:t>
            </a:r>
            <a:r>
              <a:rPr dirty="0" spc="15"/>
              <a:t> </a:t>
            </a:r>
            <a:r>
              <a:rPr dirty="0" spc="-30"/>
              <a:t>risolutive,</a:t>
            </a:r>
            <a:r>
              <a:rPr dirty="0" spc="15"/>
              <a:t> </a:t>
            </a:r>
            <a:r>
              <a:rPr dirty="0" spc="-40"/>
              <a:t>equazioni</a:t>
            </a:r>
            <a:r>
              <a:rPr dirty="0" spc="20"/>
              <a:t> </a:t>
            </a:r>
            <a:r>
              <a:rPr dirty="0" spc="-50"/>
              <a:t>d</a:t>
            </a:r>
            <a:r>
              <a:rPr dirty="0" spc="5"/>
              <a:t>i</a:t>
            </a:r>
            <a:r>
              <a:rPr dirty="0" spc="20"/>
              <a:t> </a:t>
            </a:r>
            <a:r>
              <a:rPr dirty="0" spc="-50"/>
              <a:t>grado</a:t>
            </a:r>
            <a:r>
              <a:rPr dirty="0" spc="20"/>
              <a:t> </a:t>
            </a:r>
            <a:r>
              <a:rPr dirty="0" spc="-55"/>
              <a:t>su</a:t>
            </a:r>
            <a:r>
              <a:rPr dirty="0" spc="-35"/>
              <a:t>p</a:t>
            </a:r>
            <a:r>
              <a:rPr dirty="0" spc="-35"/>
              <a:t>eri</a:t>
            </a:r>
            <a:r>
              <a:rPr dirty="0" spc="-80"/>
              <a:t>o</a:t>
            </a:r>
            <a:r>
              <a:rPr dirty="0" spc="-50"/>
              <a:t>re.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2446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3:</a:t>
            </a:r>
            <a:r>
              <a:rPr dirty="0" spc="130"/>
              <a:t> </a:t>
            </a:r>
            <a:r>
              <a:rPr dirty="0" spc="-30"/>
              <a:t>Disequazioni</a:t>
            </a:r>
            <a:r>
              <a:rPr dirty="0" spc="20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riche,</a:t>
            </a:r>
            <a:r>
              <a:rPr dirty="0" spc="20"/>
              <a:t> </a:t>
            </a:r>
            <a:r>
              <a:rPr dirty="0" spc="-40"/>
              <a:t>disequazioni</a:t>
            </a:r>
            <a:r>
              <a:rPr dirty="0" spc="15"/>
              <a:t> </a:t>
            </a:r>
            <a:r>
              <a:rPr dirty="0" spc="-35"/>
              <a:t>line</a:t>
            </a:r>
            <a:r>
              <a:rPr dirty="0" spc="-75"/>
              <a:t>a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5"/>
              <a:t>secondo</a:t>
            </a:r>
            <a:r>
              <a:rPr dirty="0" spc="15"/>
              <a:t> </a:t>
            </a:r>
            <a:r>
              <a:rPr dirty="0" spc="-45"/>
              <a:t>grado,</a:t>
            </a:r>
            <a:r>
              <a:rPr dirty="0" spc="-30"/>
              <a:t> </a:t>
            </a:r>
            <a:r>
              <a:rPr dirty="0" spc="-40"/>
              <a:t>disequazioni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20"/>
              <a:t> </a:t>
            </a:r>
            <a:r>
              <a:rPr dirty="0" spc="-25"/>
              <a:t>f</a:t>
            </a:r>
            <a:r>
              <a:rPr dirty="0" spc="-80"/>
              <a:t>o</a:t>
            </a:r>
            <a:r>
              <a:rPr dirty="0" spc="-45"/>
              <a:t>rma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</a:t>
            </a:r>
            <a:r>
              <a:rPr dirty="0" spc="-25"/>
              <a:t>o</a:t>
            </a:r>
            <a:r>
              <a:rPr dirty="0" spc="-20"/>
              <a:t>dotto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0"/>
              <a:t>rap</a:t>
            </a:r>
            <a:r>
              <a:rPr dirty="0" spc="-20"/>
              <a:t>p</a:t>
            </a:r>
            <a:r>
              <a:rPr dirty="0" spc="-80"/>
              <a:t>o</a:t>
            </a:r>
            <a:r>
              <a:rPr dirty="0" spc="-20"/>
              <a:t>rto,</a:t>
            </a:r>
            <a:r>
              <a:rPr dirty="0" spc="15"/>
              <a:t> </a:t>
            </a:r>
            <a:r>
              <a:rPr dirty="0" spc="-35"/>
              <a:t>sistemi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5"/>
              <a:t>disequazioni.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4:</a:t>
            </a:r>
            <a:r>
              <a:rPr dirty="0" spc="130"/>
              <a:t> </a:t>
            </a:r>
            <a:r>
              <a:rPr dirty="0" spc="-25"/>
              <a:t>Equazioni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50"/>
              <a:t>dise</a:t>
            </a:r>
            <a:r>
              <a:rPr dirty="0" spc="-50"/>
              <a:t>q</a:t>
            </a:r>
            <a:r>
              <a:rPr dirty="0" spc="-30"/>
              <a:t>uazioni</a:t>
            </a:r>
            <a:r>
              <a:rPr dirty="0" spc="20"/>
              <a:t> </a:t>
            </a:r>
            <a:r>
              <a:rPr dirty="0" spc="-20"/>
              <a:t>irrazionali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0"/>
              <a:t>con</a:t>
            </a:r>
            <a:r>
              <a:rPr dirty="0" spc="20"/>
              <a:t> </a:t>
            </a:r>
            <a:r>
              <a:rPr dirty="0" spc="-30"/>
              <a:t>val</a:t>
            </a:r>
            <a:r>
              <a:rPr dirty="0" spc="-70"/>
              <a:t>o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30"/>
              <a:t>assoluti.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0415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2:</a:t>
            </a:r>
            <a:r>
              <a:rPr dirty="0" spc="185"/>
              <a:t> </a:t>
            </a:r>
            <a:r>
              <a:rPr dirty="0" spc="-75"/>
              <a:t>Alge</a:t>
            </a:r>
            <a:r>
              <a:rPr dirty="0" spc="-130"/>
              <a:t>b</a:t>
            </a:r>
            <a:r>
              <a:rPr dirty="0" spc="-95"/>
              <a:t>ra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079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4850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5"/>
              <a:t>I</a:t>
            </a:r>
            <a:r>
              <a:rPr dirty="0" spc="15"/>
              <a:t> </a:t>
            </a:r>
            <a:r>
              <a:rPr dirty="0" spc="-30"/>
              <a:t>contenuti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5"/>
              <a:t>questa</a:t>
            </a:r>
            <a:r>
              <a:rPr dirty="0" spc="15"/>
              <a:t> </a:t>
            </a:r>
            <a:r>
              <a:rPr dirty="0" spc="-50"/>
              <a:t>sezione</a:t>
            </a:r>
            <a:r>
              <a:rPr dirty="0" spc="20"/>
              <a:t> </a:t>
            </a:r>
            <a:r>
              <a:rPr dirty="0" spc="-55"/>
              <a:t>sono</a:t>
            </a: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18161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1:</a:t>
            </a:r>
            <a:r>
              <a:rPr dirty="0" spc="130"/>
              <a:t> </a:t>
            </a: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40"/>
              <a:t>dei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30"/>
              <a:t>olinomi,</a:t>
            </a:r>
            <a:r>
              <a:rPr dirty="0" spc="20"/>
              <a:t> </a:t>
            </a:r>
            <a:r>
              <a:rPr dirty="0" spc="-35"/>
              <a:t>alg</a:t>
            </a:r>
            <a:r>
              <a:rPr dirty="0" spc="-75"/>
              <a:t>o</a:t>
            </a:r>
            <a:r>
              <a:rPr dirty="0" spc="-20"/>
              <a:t>ritmo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35"/>
              <a:t>divisione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5"/>
              <a:t>regola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20"/>
              <a:t>Ruffini,</a:t>
            </a:r>
            <a:r>
              <a:rPr dirty="0" spc="-20"/>
              <a:t> </a:t>
            </a:r>
            <a:r>
              <a:rPr dirty="0" spc="-15"/>
              <a:t>fatt</a:t>
            </a:r>
            <a:r>
              <a:rPr dirty="0" spc="-50"/>
              <a:t>o</a:t>
            </a:r>
            <a:r>
              <a:rPr dirty="0" spc="-30"/>
              <a:t>rizzazione.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2:</a:t>
            </a:r>
            <a:r>
              <a:rPr dirty="0" spc="130"/>
              <a:t> </a:t>
            </a:r>
            <a:r>
              <a:rPr dirty="0" spc="-25"/>
              <a:t>Equazioni</a:t>
            </a:r>
            <a:r>
              <a:rPr dirty="0" spc="20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50"/>
              <a:t>non</a:t>
            </a:r>
            <a:r>
              <a:rPr dirty="0" spc="15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</a:t>
            </a:r>
            <a:r>
              <a:rPr dirty="0" spc="-30"/>
              <a:t>,</a:t>
            </a:r>
            <a:r>
              <a:rPr dirty="0" spc="15"/>
              <a:t> </a:t>
            </a:r>
            <a:r>
              <a:rPr dirty="0" spc="-40"/>
              <a:t>equazioni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secondo,</a:t>
            </a:r>
            <a:r>
              <a:rPr dirty="0" spc="20"/>
              <a:t> </a:t>
            </a:r>
            <a:r>
              <a:rPr dirty="0" spc="-35"/>
              <a:t>terzo</a:t>
            </a:r>
            <a:r>
              <a:rPr dirty="0" spc="-2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5"/>
              <a:t>qu</a:t>
            </a:r>
            <a:r>
              <a:rPr dirty="0" spc="-75"/>
              <a:t>a</a:t>
            </a:r>
            <a:r>
              <a:rPr dirty="0" spc="-20"/>
              <a:t>rto</a:t>
            </a:r>
            <a:r>
              <a:rPr dirty="0" spc="15"/>
              <a:t> </a:t>
            </a:r>
            <a:r>
              <a:rPr dirty="0" spc="-50"/>
              <a:t>grado</a:t>
            </a:r>
            <a:r>
              <a:rPr dirty="0" spc="20"/>
              <a:t> </a:t>
            </a:r>
            <a:r>
              <a:rPr dirty="0" spc="-40"/>
              <a:t>con</a:t>
            </a:r>
            <a:r>
              <a:rPr dirty="0" spc="15"/>
              <a:t> </a:t>
            </a:r>
            <a:r>
              <a:rPr dirty="0" spc="-25"/>
              <a:t>f</a:t>
            </a:r>
            <a:r>
              <a:rPr dirty="0" spc="-70"/>
              <a:t>o</a:t>
            </a:r>
            <a:r>
              <a:rPr dirty="0" spc="-45"/>
              <a:t>rmule</a:t>
            </a:r>
            <a:r>
              <a:rPr dirty="0" spc="15"/>
              <a:t> </a:t>
            </a:r>
            <a:r>
              <a:rPr dirty="0" spc="-30"/>
              <a:t>risolutive,</a:t>
            </a:r>
            <a:r>
              <a:rPr dirty="0" spc="15"/>
              <a:t> </a:t>
            </a:r>
            <a:r>
              <a:rPr dirty="0" spc="-40"/>
              <a:t>equazioni</a:t>
            </a:r>
            <a:r>
              <a:rPr dirty="0" spc="20"/>
              <a:t> </a:t>
            </a:r>
            <a:r>
              <a:rPr dirty="0" spc="-50"/>
              <a:t>d</a:t>
            </a:r>
            <a:r>
              <a:rPr dirty="0" spc="5"/>
              <a:t>i</a:t>
            </a:r>
            <a:r>
              <a:rPr dirty="0" spc="20"/>
              <a:t> </a:t>
            </a:r>
            <a:r>
              <a:rPr dirty="0" spc="-50"/>
              <a:t>grado</a:t>
            </a:r>
            <a:r>
              <a:rPr dirty="0" spc="20"/>
              <a:t> </a:t>
            </a:r>
            <a:r>
              <a:rPr dirty="0" spc="-55"/>
              <a:t>su</a:t>
            </a:r>
            <a:r>
              <a:rPr dirty="0" spc="-35"/>
              <a:t>p</a:t>
            </a:r>
            <a:r>
              <a:rPr dirty="0" spc="-35"/>
              <a:t>eri</a:t>
            </a:r>
            <a:r>
              <a:rPr dirty="0" spc="-80"/>
              <a:t>o</a:t>
            </a:r>
            <a:r>
              <a:rPr dirty="0" spc="-50"/>
              <a:t>re.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12446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3:</a:t>
            </a:r>
            <a:r>
              <a:rPr dirty="0" spc="130"/>
              <a:t> </a:t>
            </a:r>
            <a:r>
              <a:rPr dirty="0" spc="-30"/>
              <a:t>Disequazioni</a:t>
            </a:r>
            <a:r>
              <a:rPr dirty="0" spc="20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5"/>
              <a:t>riche,</a:t>
            </a:r>
            <a:r>
              <a:rPr dirty="0" spc="20"/>
              <a:t> </a:t>
            </a:r>
            <a:r>
              <a:rPr dirty="0" spc="-40"/>
              <a:t>disequazioni</a:t>
            </a:r>
            <a:r>
              <a:rPr dirty="0" spc="15"/>
              <a:t> </a:t>
            </a:r>
            <a:r>
              <a:rPr dirty="0" spc="-35"/>
              <a:t>line</a:t>
            </a:r>
            <a:r>
              <a:rPr dirty="0" spc="-75"/>
              <a:t>a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5"/>
              <a:t>secondo</a:t>
            </a:r>
            <a:r>
              <a:rPr dirty="0" spc="15"/>
              <a:t> </a:t>
            </a:r>
            <a:r>
              <a:rPr dirty="0" spc="-45"/>
              <a:t>grado,</a:t>
            </a:r>
            <a:r>
              <a:rPr dirty="0" spc="-30"/>
              <a:t> </a:t>
            </a:r>
            <a:r>
              <a:rPr dirty="0" spc="-40"/>
              <a:t>disequazioni</a:t>
            </a:r>
            <a:r>
              <a:rPr dirty="0" spc="15"/>
              <a:t> </a:t>
            </a:r>
            <a:r>
              <a:rPr dirty="0" spc="-20"/>
              <a:t>in</a:t>
            </a:r>
            <a:r>
              <a:rPr dirty="0" spc="20"/>
              <a:t> </a:t>
            </a:r>
            <a:r>
              <a:rPr dirty="0" spc="-25"/>
              <a:t>f</a:t>
            </a:r>
            <a:r>
              <a:rPr dirty="0" spc="-80"/>
              <a:t>o</a:t>
            </a:r>
            <a:r>
              <a:rPr dirty="0" spc="-45"/>
              <a:t>rma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</a:t>
            </a:r>
            <a:r>
              <a:rPr dirty="0" spc="-25"/>
              <a:t>o</a:t>
            </a:r>
            <a:r>
              <a:rPr dirty="0" spc="-20"/>
              <a:t>dotto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0"/>
              <a:t>rap</a:t>
            </a:r>
            <a:r>
              <a:rPr dirty="0" spc="-20"/>
              <a:t>p</a:t>
            </a:r>
            <a:r>
              <a:rPr dirty="0" spc="-80"/>
              <a:t>o</a:t>
            </a:r>
            <a:r>
              <a:rPr dirty="0" spc="-20"/>
              <a:t>rto,</a:t>
            </a:r>
            <a:r>
              <a:rPr dirty="0" spc="15"/>
              <a:t> </a:t>
            </a:r>
            <a:r>
              <a:rPr dirty="0" spc="-35"/>
              <a:t>sistemi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5"/>
              <a:t>disequazioni.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pc="-25"/>
              <a:t>Alge</a:t>
            </a:r>
            <a:r>
              <a:rPr dirty="0" spc="-60"/>
              <a:t>b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65"/>
              <a:t>4:</a:t>
            </a:r>
            <a:r>
              <a:rPr dirty="0" spc="130"/>
              <a:t> </a:t>
            </a:r>
            <a:r>
              <a:rPr dirty="0" spc="-25"/>
              <a:t>Equazioni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50"/>
              <a:t>dise</a:t>
            </a:r>
            <a:r>
              <a:rPr dirty="0" spc="-50"/>
              <a:t>q</a:t>
            </a:r>
            <a:r>
              <a:rPr dirty="0" spc="-30"/>
              <a:t>uazioni</a:t>
            </a:r>
            <a:r>
              <a:rPr dirty="0" spc="20"/>
              <a:t> </a:t>
            </a:r>
            <a:r>
              <a:rPr dirty="0" spc="-20"/>
              <a:t>irrazionali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0"/>
              <a:t>con</a:t>
            </a:r>
            <a:r>
              <a:rPr dirty="0" spc="20"/>
              <a:t> </a:t>
            </a:r>
            <a:r>
              <a:rPr dirty="0" spc="-30"/>
              <a:t>val</a:t>
            </a:r>
            <a:r>
              <a:rPr dirty="0" spc="-70"/>
              <a:t>o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30"/>
              <a:t>assoluti.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7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05260"/>
            <a:ext cx="219011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890864"/>
            <a:ext cx="18180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32483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90864"/>
            <a:ext cx="3318510" cy="506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Goniometri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32483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4162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890864"/>
            <a:ext cx="3342640" cy="822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207900"/>
              </a:lnSpc>
              <a:spcBef>
                <a:spcPts val="395"/>
              </a:spcBef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Goniometri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ie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32483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4162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95841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890864"/>
            <a:ext cx="4034790" cy="1139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207900"/>
              </a:lnSpc>
              <a:spcBef>
                <a:spcPts val="395"/>
              </a:spcBef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Goniometri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ie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licazioni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32483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4162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95841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27520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890864"/>
            <a:ext cx="4034790" cy="145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207900"/>
              </a:lnSpc>
              <a:spcBef>
                <a:spcPts val="395"/>
              </a:spcBef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Goniometri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ie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licazioni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4: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disequazioni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811" y="517960"/>
            <a:ext cx="2190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3: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T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rigonometria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32483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4162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95841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27520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890864"/>
            <a:ext cx="4034790" cy="145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 marL="265430" marR="5080">
              <a:lnSpc>
                <a:spcPct val="207900"/>
              </a:lnSpc>
              <a:spcBef>
                <a:spcPts val="395"/>
              </a:spcBef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Goniometri</a:t>
            </a:r>
            <a:r>
              <a:rPr dirty="0" sz="1000" spc="-35">
                <a:latin typeface="Tahoma"/>
                <a:cs typeface="Tahoma"/>
              </a:rPr>
              <a:t>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45">
                <a:latin typeface="Tahoma"/>
                <a:cs typeface="Tahoma"/>
              </a:rPr>
              <a:t>ie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ap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licazioni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35">
                <a:latin typeface="Tahoma"/>
                <a:cs typeface="Tahoma"/>
              </a:rPr>
              <a:t>rigonometria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4: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disequazioni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trigonometriche.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8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83797"/>
            <a:ext cx="308419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810" y="695862"/>
            <a:ext cx="8286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Premessa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312" y="1068753"/>
            <a:ext cx="4347210" cy="1202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nasce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intento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aiut</a:t>
            </a:r>
            <a:r>
              <a:rPr dirty="0" sz="1000" spc="-6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affrontano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20">
                <a:latin typeface="Tahoma"/>
                <a:cs typeface="Tahoma"/>
              </a:rPr>
              <a:t>acol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Ingegneria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0">
                <a:latin typeface="Tahoma"/>
                <a:cs typeface="Tahoma"/>
              </a:rPr>
              <a:t>cu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</a:t>
            </a:r>
            <a:r>
              <a:rPr dirty="0" sz="1000" spc="-9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F</a:t>
            </a: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(Obblighi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rmativi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Aggiuntivi)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Matematica.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5875" marR="24765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attuale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tiva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revede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chi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isc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30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dimostri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avere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renze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gravi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(debiti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rmativi)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materie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rio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studi.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5875">
              <a:lnSpc>
                <a:spcPts val="12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rticol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20">
                <a:latin typeface="Tahoma"/>
                <a:cs typeface="Tahoma"/>
              </a:rPr>
              <a:t>acol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Ingegneria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conoscenza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ritenuta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nece</a:t>
            </a:r>
            <a:r>
              <a:rPr dirty="0" sz="1000" spc="-60">
                <a:latin typeface="Tahoma"/>
                <a:cs typeface="Tahoma"/>
              </a:rPr>
              <a:t>ss</a:t>
            </a:r>
            <a:r>
              <a:rPr dirty="0" sz="1000" spc="-10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oter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affront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successo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rofitto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</a:t>
            </a:r>
            <a:r>
              <a:rPr dirty="0" sz="1000" spc="-2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studi.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2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96497"/>
            <a:ext cx="308419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769402"/>
            <a:ext cx="18180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96497"/>
            <a:ext cx="308419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0337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69402"/>
            <a:ext cx="3897629" cy="658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Defini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96497"/>
            <a:ext cx="308419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0337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719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769402"/>
            <a:ext cx="4242435" cy="1127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34925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Defini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relativi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grafici.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96497"/>
            <a:ext cx="308419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0337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719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14061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69402"/>
            <a:ext cx="4242435" cy="144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34925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Defini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relativi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grafici.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ritmiche.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974" y="396497"/>
            <a:ext cx="308419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110">
                <a:solidFill>
                  <a:srgbClr val="E50000"/>
                </a:solidFill>
                <a:latin typeface="Tahoma"/>
                <a:cs typeface="Tahoma"/>
              </a:rPr>
              <a:t>Sezione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4:</a:t>
            </a:r>
            <a:r>
              <a:rPr dirty="0" sz="1700" spc="18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Es</a:t>
            </a:r>
            <a:r>
              <a:rPr dirty="0" sz="1700" spc="-40">
                <a:solidFill>
                  <a:srgbClr val="E50000"/>
                </a:solidFill>
                <a:latin typeface="Tahoma"/>
                <a:cs typeface="Tahoma"/>
              </a:rPr>
              <a:t>p</a:t>
            </a:r>
            <a:r>
              <a:rPr dirty="0" sz="1700" spc="-80">
                <a:solidFill>
                  <a:srgbClr val="E50000"/>
                </a:solidFill>
                <a:latin typeface="Tahoma"/>
                <a:cs typeface="Tahoma"/>
              </a:rPr>
              <a:t>onenziali</a:t>
            </a:r>
            <a:r>
              <a:rPr dirty="0" sz="1700" spc="1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180">
                <a:solidFill>
                  <a:srgbClr val="E50000"/>
                </a:solidFill>
                <a:latin typeface="Tahoma"/>
                <a:cs typeface="Tahoma"/>
              </a:rPr>
              <a:t>e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5">
                <a:solidFill>
                  <a:srgbClr val="E50000"/>
                </a:solidFill>
                <a:latin typeface="Tahoma"/>
                <a:cs typeface="Tahoma"/>
              </a:rPr>
              <a:t>Log</a:t>
            </a:r>
            <a:r>
              <a:rPr dirty="0" sz="1700" spc="-140">
                <a:solidFill>
                  <a:srgbClr val="E50000"/>
                </a:solidFill>
                <a:latin typeface="Tahoma"/>
                <a:cs typeface="Tahoma"/>
              </a:rPr>
              <a:t>a</a:t>
            </a:r>
            <a:r>
              <a:rPr dirty="0" sz="1700" spc="-50">
                <a:solidFill>
                  <a:srgbClr val="E50000"/>
                </a:solidFill>
                <a:latin typeface="Tahoma"/>
                <a:cs typeface="Tahoma"/>
              </a:rPr>
              <a:t>ritmi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20337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7199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14061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45739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769402"/>
            <a:ext cx="4242435" cy="1760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34925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Defini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relativi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grafici.</a:t>
            </a:r>
            <a:endParaRPr sz="1000">
              <a:latin typeface="Tahoma"/>
              <a:cs typeface="Tahoma"/>
            </a:endParaRPr>
          </a:p>
          <a:p>
            <a:pPr marL="265430" marR="267970">
              <a:lnSpc>
                <a:spcPct val="207900"/>
              </a:lnSpc>
            </a:pP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ritmiche.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Es</a:t>
            </a:r>
            <a:r>
              <a:rPr dirty="0" sz="1000" spc="-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4: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Dise</a:t>
            </a:r>
            <a:r>
              <a:rPr dirty="0" sz="1000" spc="-45">
                <a:latin typeface="Tahoma"/>
                <a:cs typeface="Tahoma"/>
              </a:rPr>
              <a:t>q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30">
                <a:latin typeface="Tahoma"/>
                <a:cs typeface="Tahoma"/>
              </a:rPr>
              <a:t>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ritmiche.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9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830" y="708658"/>
            <a:ext cx="18180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08658"/>
            <a:ext cx="4242435" cy="658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rte</a:t>
            </a:r>
            <a:r>
              <a:rPr dirty="0" sz="1000" spc="-40">
                <a:latin typeface="Tahoma"/>
                <a:cs typeface="Tahoma"/>
              </a:rPr>
              <a:t>siano,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45">
                <a:latin typeface="Tahoma"/>
                <a:cs typeface="Tahoma"/>
              </a:rPr>
              <a:t>edio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45">
                <a:latin typeface="Tahoma"/>
                <a:cs typeface="Tahoma"/>
              </a:rPr>
              <a:t>gmento.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830" y="708658"/>
            <a:ext cx="4302760" cy="1127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65405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rte</a:t>
            </a:r>
            <a:r>
              <a:rPr dirty="0" sz="1000" spc="-40">
                <a:latin typeface="Tahoma"/>
                <a:cs typeface="Tahoma"/>
              </a:rPr>
              <a:t>siano,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45">
                <a:latin typeface="Tahoma"/>
                <a:cs typeface="Tahoma"/>
              </a:rPr>
              <a:t>edio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45">
                <a:latin typeface="Tahoma"/>
                <a:cs typeface="Tahoma"/>
              </a:rPr>
              <a:t>gmento.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piano,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rallele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rtogonali,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segmento,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inters</a:t>
            </a:r>
            <a:r>
              <a:rPr dirty="0" sz="1000" spc="-5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zio</a:t>
            </a:r>
            <a:r>
              <a:rPr dirty="0" sz="1000" spc="-4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rette.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079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08658"/>
            <a:ext cx="4302760" cy="159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contenuti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65405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1: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rte</a:t>
            </a:r>
            <a:r>
              <a:rPr dirty="0" sz="1000" spc="-40">
                <a:latin typeface="Tahoma"/>
                <a:cs typeface="Tahoma"/>
              </a:rPr>
              <a:t>siano,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45">
                <a:latin typeface="Tahoma"/>
                <a:cs typeface="Tahoma"/>
              </a:rPr>
              <a:t>edio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-45">
                <a:latin typeface="Tahoma"/>
                <a:cs typeface="Tahoma"/>
              </a:rPr>
              <a:t>gmento.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2: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piano,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rallele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rtogonali,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segmento,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inters</a:t>
            </a:r>
            <a:r>
              <a:rPr dirty="0" sz="1000" spc="-5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zio</a:t>
            </a:r>
            <a:r>
              <a:rPr dirty="0" sz="1000" spc="-4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rette.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208279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Geometri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Distanza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punto-retta,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semipiani,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intr</a:t>
            </a:r>
            <a:r>
              <a:rPr dirty="0" sz="100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duzione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coniche: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degeneri,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-20">
                <a:latin typeface="Tahoma"/>
                <a:cs typeface="Tahoma"/>
              </a:rPr>
              <a:t>b</a:t>
            </a:r>
            <a:r>
              <a:rPr dirty="0" sz="1000" spc="-30">
                <a:latin typeface="Tahoma"/>
                <a:cs typeface="Tahoma"/>
              </a:rPr>
              <a:t>ola.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243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10"/>
              <a:t>Sezione</a:t>
            </a:r>
            <a:r>
              <a:rPr dirty="0" spc="10"/>
              <a:t> </a:t>
            </a:r>
            <a:r>
              <a:rPr dirty="0" spc="-140"/>
              <a:t>5:</a:t>
            </a:r>
            <a:r>
              <a:rPr dirty="0" spc="185"/>
              <a:t> </a:t>
            </a:r>
            <a:r>
              <a:rPr dirty="0" spc="-100"/>
              <a:t>Geometri</a:t>
            </a:r>
            <a:r>
              <a:rPr dirty="0" spc="-100"/>
              <a:t>a</a:t>
            </a:r>
            <a:r>
              <a:rPr dirty="0" spc="15"/>
              <a:t> </a:t>
            </a:r>
            <a:r>
              <a:rPr dirty="0" spc="-65"/>
              <a:t>analitica</a:t>
            </a:r>
            <a:r>
              <a:rPr dirty="0" spc="5"/>
              <a:t> </a:t>
            </a:r>
            <a:r>
              <a:rPr dirty="0" spc="-100"/>
              <a:t>piana</a:t>
            </a:r>
          </a:p>
        </p:txBody>
      </p:sp>
      <p:sp>
        <p:nvSpPr>
          <p:cNvPr id="3" name="object 3"/>
          <p:cNvSpPr/>
          <p:nvPr/>
        </p:nvSpPr>
        <p:spPr>
          <a:xfrm>
            <a:off x="260083" y="114264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61126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2079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54850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5"/>
              <a:t>I</a:t>
            </a:r>
            <a:r>
              <a:rPr dirty="0" spc="15"/>
              <a:t> </a:t>
            </a:r>
            <a:r>
              <a:rPr dirty="0" spc="-30"/>
              <a:t>contenuti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5"/>
              <a:t>questa</a:t>
            </a:r>
            <a:r>
              <a:rPr dirty="0" spc="15"/>
              <a:t> </a:t>
            </a:r>
            <a:r>
              <a:rPr dirty="0" spc="-50"/>
              <a:t>sezione</a:t>
            </a:r>
            <a:r>
              <a:rPr dirty="0" spc="20"/>
              <a:t> </a:t>
            </a:r>
            <a:r>
              <a:rPr dirty="0" spc="-55"/>
              <a:t>sono</a:t>
            </a: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 marR="65405">
              <a:lnSpc>
                <a:spcPct val="100000"/>
              </a:lnSpc>
            </a:pPr>
            <a:r>
              <a:rPr dirty="0" spc="-45"/>
              <a:t>Geometri</a:t>
            </a:r>
            <a:r>
              <a:rPr dirty="0" spc="-40"/>
              <a:t>a</a:t>
            </a:r>
            <a:r>
              <a:rPr dirty="0" spc="20"/>
              <a:t> </a:t>
            </a:r>
            <a:r>
              <a:rPr dirty="0" spc="-65"/>
              <a:t>1:</a:t>
            </a:r>
            <a:r>
              <a:rPr dirty="0" spc="130"/>
              <a:t> </a:t>
            </a:r>
            <a:r>
              <a:rPr dirty="0" spc="-40"/>
              <a:t>Intr</a:t>
            </a:r>
            <a:r>
              <a:rPr dirty="0" spc="-25"/>
              <a:t>o</a:t>
            </a:r>
            <a:r>
              <a:rPr dirty="0" spc="-50"/>
              <a:t>d</a:t>
            </a:r>
            <a:r>
              <a:rPr dirty="0" spc="-40"/>
              <a:t>uzione</a:t>
            </a:r>
            <a:r>
              <a:rPr dirty="0" spc="15"/>
              <a:t> </a:t>
            </a:r>
            <a:r>
              <a:rPr dirty="0" spc="-25"/>
              <a:t>alla</a:t>
            </a:r>
            <a:r>
              <a:rPr dirty="0" spc="20"/>
              <a:t> </a:t>
            </a:r>
            <a:r>
              <a:rPr dirty="0" spc="-25"/>
              <a:t>retta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20"/>
              <a:t> </a:t>
            </a:r>
            <a:r>
              <a:rPr dirty="0" spc="-25"/>
              <a:t>al</a:t>
            </a:r>
            <a:r>
              <a:rPr dirty="0" spc="15"/>
              <a:t> </a:t>
            </a:r>
            <a:r>
              <a:rPr dirty="0" spc="-35"/>
              <a:t>piano</a:t>
            </a:r>
            <a:r>
              <a:rPr dirty="0" spc="15"/>
              <a:t> </a:t>
            </a:r>
            <a:r>
              <a:rPr dirty="0" spc="-35"/>
              <a:t>c</a:t>
            </a:r>
            <a:r>
              <a:rPr dirty="0" spc="-70"/>
              <a:t>a</a:t>
            </a:r>
            <a:r>
              <a:rPr dirty="0" spc="-30"/>
              <a:t>rte</a:t>
            </a:r>
            <a:r>
              <a:rPr dirty="0" spc="-40"/>
              <a:t>siano,</a:t>
            </a:r>
            <a:r>
              <a:rPr dirty="0" spc="15"/>
              <a:t> </a:t>
            </a:r>
            <a:r>
              <a:rPr dirty="0" spc="-35"/>
              <a:t>distanza</a:t>
            </a:r>
            <a:r>
              <a:rPr dirty="0" spc="15"/>
              <a:t> </a:t>
            </a:r>
            <a:r>
              <a:rPr dirty="0" spc="-30"/>
              <a:t>fra</a:t>
            </a:r>
            <a:r>
              <a:rPr dirty="0" spc="15"/>
              <a:t> </a:t>
            </a:r>
            <a:r>
              <a:rPr dirty="0" spc="-60"/>
              <a:t>due</a:t>
            </a:r>
            <a:r>
              <a:rPr dirty="0" spc="-35"/>
              <a:t> </a:t>
            </a:r>
            <a:r>
              <a:rPr dirty="0" spc="-25"/>
              <a:t>punti,</a:t>
            </a:r>
            <a:r>
              <a:rPr dirty="0" spc="15"/>
              <a:t> </a:t>
            </a:r>
            <a:r>
              <a:rPr dirty="0" spc="-35"/>
              <a:t>punto</a:t>
            </a:r>
            <a:r>
              <a:rPr dirty="0" spc="15"/>
              <a:t> </a:t>
            </a:r>
            <a:r>
              <a:rPr dirty="0" spc="-55"/>
              <a:t>m</a:t>
            </a:r>
            <a:r>
              <a:rPr dirty="0" spc="-45"/>
              <a:t>edio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45"/>
              <a:t>un</a:t>
            </a:r>
            <a:r>
              <a:rPr dirty="0" spc="15"/>
              <a:t> </a:t>
            </a:r>
            <a:r>
              <a:rPr dirty="0" spc="-80"/>
              <a:t>se</a:t>
            </a:r>
            <a:r>
              <a:rPr dirty="0" spc="-45"/>
              <a:t>gmento.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5080">
              <a:lnSpc>
                <a:spcPct val="100000"/>
              </a:lnSpc>
            </a:pPr>
            <a:r>
              <a:rPr dirty="0" spc="-45"/>
              <a:t>Geometri</a:t>
            </a:r>
            <a:r>
              <a:rPr dirty="0" spc="-40"/>
              <a:t>a</a:t>
            </a:r>
            <a:r>
              <a:rPr dirty="0" spc="20"/>
              <a:t> </a:t>
            </a:r>
            <a:r>
              <a:rPr dirty="0" spc="-65"/>
              <a:t>2:</a:t>
            </a:r>
            <a:r>
              <a:rPr dirty="0" spc="130"/>
              <a:t> </a:t>
            </a:r>
            <a:r>
              <a:rPr dirty="0" spc="-35"/>
              <a:t>Equazione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50"/>
              <a:t>una</a:t>
            </a:r>
            <a:r>
              <a:rPr dirty="0" spc="20"/>
              <a:t> </a:t>
            </a:r>
            <a:r>
              <a:rPr dirty="0" spc="-25"/>
              <a:t>retta</a:t>
            </a:r>
            <a:r>
              <a:rPr dirty="0" spc="15"/>
              <a:t> </a:t>
            </a:r>
            <a:r>
              <a:rPr dirty="0" spc="-45"/>
              <a:t>nel</a:t>
            </a:r>
            <a:r>
              <a:rPr dirty="0" spc="15"/>
              <a:t> </a:t>
            </a:r>
            <a:r>
              <a:rPr dirty="0" spc="-40"/>
              <a:t>piano,</a:t>
            </a:r>
            <a:r>
              <a:rPr dirty="0" spc="15"/>
              <a:t> </a:t>
            </a:r>
            <a:r>
              <a:rPr dirty="0" spc="-30"/>
              <a:t>rette</a:t>
            </a:r>
            <a:r>
              <a:rPr dirty="0" spc="15"/>
              <a:t> </a:t>
            </a:r>
            <a:r>
              <a:rPr dirty="0" spc="-45"/>
              <a:t>p</a:t>
            </a:r>
            <a:r>
              <a:rPr dirty="0" spc="-75"/>
              <a:t>a</a:t>
            </a:r>
            <a:r>
              <a:rPr dirty="0" spc="-35"/>
              <a:t>rallele</a:t>
            </a:r>
            <a:r>
              <a:rPr dirty="0" spc="15"/>
              <a:t> </a:t>
            </a:r>
            <a:r>
              <a:rPr dirty="0" spc="-65"/>
              <a:t>ed</a:t>
            </a:r>
            <a:r>
              <a:rPr dirty="0" spc="20"/>
              <a:t> </a:t>
            </a:r>
            <a:r>
              <a:rPr dirty="0" spc="-80"/>
              <a:t>o</a:t>
            </a:r>
            <a:r>
              <a:rPr dirty="0" spc="-25"/>
              <a:t>rtogonali,</a:t>
            </a:r>
            <a:r>
              <a:rPr dirty="0" spc="-20"/>
              <a:t> </a:t>
            </a:r>
            <a:r>
              <a:rPr dirty="0" spc="-70"/>
              <a:t>asse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45"/>
              <a:t>un</a:t>
            </a:r>
            <a:r>
              <a:rPr dirty="0" spc="15"/>
              <a:t> </a:t>
            </a:r>
            <a:r>
              <a:rPr dirty="0" spc="-55"/>
              <a:t>segmento,</a:t>
            </a:r>
            <a:r>
              <a:rPr dirty="0" spc="15"/>
              <a:t> </a:t>
            </a:r>
            <a:r>
              <a:rPr dirty="0" spc="-40"/>
              <a:t>inters</a:t>
            </a:r>
            <a:r>
              <a:rPr dirty="0" spc="-55"/>
              <a:t>e</a:t>
            </a:r>
            <a:r>
              <a:rPr dirty="0" spc="-25"/>
              <a:t>zio</a:t>
            </a:r>
            <a:r>
              <a:rPr dirty="0" spc="-40"/>
              <a:t>n</a:t>
            </a:r>
            <a:r>
              <a:rPr dirty="0" spc="-85"/>
              <a:t>e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0"/>
              <a:t>rette.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 marR="208279">
              <a:lnSpc>
                <a:spcPct val="100000"/>
              </a:lnSpc>
            </a:pPr>
            <a:r>
              <a:rPr dirty="0" spc="-45"/>
              <a:t>Geometri</a:t>
            </a:r>
            <a:r>
              <a:rPr dirty="0" spc="-40"/>
              <a:t>a</a:t>
            </a:r>
            <a:r>
              <a:rPr dirty="0" spc="20"/>
              <a:t> </a:t>
            </a:r>
            <a:r>
              <a:rPr dirty="0" spc="-65"/>
              <a:t>3:</a:t>
            </a:r>
            <a:r>
              <a:rPr dirty="0" spc="130"/>
              <a:t> </a:t>
            </a:r>
            <a:r>
              <a:rPr dirty="0" spc="-20"/>
              <a:t>Distanza</a:t>
            </a:r>
            <a:r>
              <a:rPr dirty="0" spc="20"/>
              <a:t> </a:t>
            </a:r>
            <a:r>
              <a:rPr dirty="0" spc="-30"/>
              <a:t>punto-retta,</a:t>
            </a:r>
            <a:r>
              <a:rPr dirty="0" spc="15"/>
              <a:t> </a:t>
            </a:r>
            <a:r>
              <a:rPr dirty="0" spc="-40"/>
              <a:t>semipiani,</a:t>
            </a:r>
            <a:r>
              <a:rPr dirty="0" spc="20"/>
              <a:t> </a:t>
            </a:r>
            <a:r>
              <a:rPr dirty="0" spc="-15"/>
              <a:t>intr</a:t>
            </a:r>
            <a:r>
              <a:rPr dirty="0"/>
              <a:t>o</a:t>
            </a:r>
            <a:r>
              <a:rPr dirty="0" spc="-40"/>
              <a:t>duzione</a:t>
            </a:r>
            <a:r>
              <a:rPr dirty="0" spc="15"/>
              <a:t> </a:t>
            </a:r>
            <a:r>
              <a:rPr dirty="0" spc="-35"/>
              <a:t>alle</a:t>
            </a:r>
            <a:r>
              <a:rPr dirty="0" spc="15"/>
              <a:t> </a:t>
            </a:r>
            <a:r>
              <a:rPr dirty="0" spc="-45"/>
              <a:t>coniche:</a:t>
            </a:r>
            <a:r>
              <a:rPr dirty="0" spc="-30"/>
              <a:t> </a:t>
            </a:r>
            <a:r>
              <a:rPr dirty="0" spc="-40"/>
              <a:t>coniche</a:t>
            </a:r>
            <a:r>
              <a:rPr dirty="0" spc="15"/>
              <a:t> </a:t>
            </a:r>
            <a:r>
              <a:rPr dirty="0" spc="-55"/>
              <a:t>degeneri,</a:t>
            </a:r>
            <a:r>
              <a:rPr dirty="0" spc="15"/>
              <a:t> </a:t>
            </a:r>
            <a:r>
              <a:rPr dirty="0" spc="-45"/>
              <a:t>p</a:t>
            </a:r>
            <a:r>
              <a:rPr dirty="0" spc="-7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0"/>
              <a:t>ola.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pc="-45"/>
              <a:t>Geometri</a:t>
            </a:r>
            <a:r>
              <a:rPr dirty="0" spc="-40"/>
              <a:t>a</a:t>
            </a:r>
            <a:r>
              <a:rPr dirty="0" spc="20"/>
              <a:t> </a:t>
            </a:r>
            <a:r>
              <a:rPr dirty="0" spc="-65"/>
              <a:t>4:</a:t>
            </a:r>
            <a:r>
              <a:rPr dirty="0" spc="130"/>
              <a:t> </a:t>
            </a:r>
            <a:r>
              <a:rPr dirty="0" spc="-30"/>
              <a:t>Ellisse,</a:t>
            </a:r>
            <a:r>
              <a:rPr dirty="0" spc="20"/>
              <a:t> </a:t>
            </a:r>
            <a:r>
              <a:rPr dirty="0" spc="-10"/>
              <a:t>i</a:t>
            </a:r>
            <a:r>
              <a:rPr dirty="0"/>
              <a:t>p</a:t>
            </a:r>
            <a:r>
              <a:rPr dirty="0" spc="-45"/>
              <a:t>er</a:t>
            </a:r>
            <a:r>
              <a:rPr dirty="0" spc="-35"/>
              <a:t>b</a:t>
            </a:r>
            <a:r>
              <a:rPr dirty="0" spc="-40"/>
              <a:t>ole,</a:t>
            </a:r>
            <a:r>
              <a:rPr dirty="0" spc="20"/>
              <a:t> </a:t>
            </a:r>
            <a:r>
              <a:rPr dirty="0" spc="-40"/>
              <a:t>intersezione</a:t>
            </a:r>
            <a:r>
              <a:rPr dirty="0" spc="15"/>
              <a:t> </a:t>
            </a:r>
            <a:r>
              <a:rPr dirty="0" spc="-55"/>
              <a:t>re</a:t>
            </a:r>
            <a:r>
              <a:rPr dirty="0"/>
              <a:t>tt</a:t>
            </a:r>
            <a:r>
              <a:rPr dirty="0" spc="-5"/>
              <a:t>a</a:t>
            </a:r>
            <a:r>
              <a:rPr dirty="0" spc="-35"/>
              <a:t>-</a:t>
            </a:r>
            <a:r>
              <a:rPr dirty="0" spc="-35"/>
              <a:t>conica.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10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78552"/>
            <a:ext cx="167957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30" y="764144"/>
            <a:ext cx="41668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contenenti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test.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19813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64144"/>
            <a:ext cx="4166870" cy="506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contenenti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test.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19813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149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5486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In</a:t>
            </a:r>
            <a:r>
              <a:rPr dirty="0" spc="15"/>
              <a:t> </a:t>
            </a:r>
            <a:r>
              <a:rPr dirty="0" spc="-45"/>
              <a:t>questa</a:t>
            </a:r>
            <a:r>
              <a:rPr dirty="0" spc="15"/>
              <a:t> </a:t>
            </a:r>
            <a:r>
              <a:rPr dirty="0" spc="-50"/>
              <a:t>sezione</a:t>
            </a:r>
            <a:r>
              <a:rPr dirty="0" spc="20"/>
              <a:t> </a:t>
            </a:r>
            <a:r>
              <a:rPr dirty="0" spc="-55"/>
              <a:t>sono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50"/>
              <a:t>resentate</a:t>
            </a:r>
            <a:r>
              <a:rPr dirty="0" spc="15"/>
              <a:t> </a:t>
            </a:r>
            <a:r>
              <a:rPr dirty="0" spc="-45"/>
              <a:t>delle</a:t>
            </a:r>
            <a:r>
              <a:rPr dirty="0" spc="15"/>
              <a:t> </a:t>
            </a:r>
            <a:r>
              <a:rPr dirty="0" spc="-25"/>
              <a:t>lezioni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0"/>
              <a:t>riepilogo</a:t>
            </a:r>
            <a:r>
              <a:rPr dirty="0" spc="15"/>
              <a:t> </a:t>
            </a:r>
            <a:r>
              <a:rPr dirty="0" spc="-35"/>
              <a:t>contenenti</a:t>
            </a:r>
            <a:r>
              <a:rPr dirty="0" spc="20"/>
              <a:t> </a:t>
            </a:r>
            <a:r>
              <a:rPr dirty="0" spc="-45"/>
              <a:t>v</a:t>
            </a:r>
            <a:r>
              <a:rPr dirty="0" spc="-80"/>
              <a:t>a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30"/>
              <a:t>test.</a:t>
            </a:r>
          </a:p>
          <a:p>
            <a:pPr marL="265430" marR="1207135">
              <a:lnSpc>
                <a:spcPct val="207900"/>
              </a:lnSpc>
              <a:spcBef>
                <a:spcPts val="395"/>
              </a:spcBef>
            </a:pPr>
            <a:r>
              <a:rPr dirty="0" spc="-25"/>
              <a:t>Esercizi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30"/>
              <a:t>riepilogo</a:t>
            </a:r>
            <a:r>
              <a:rPr dirty="0" spc="15"/>
              <a:t> </a:t>
            </a:r>
            <a:r>
              <a:rPr dirty="0" spc="-60"/>
              <a:t>su</a:t>
            </a:r>
            <a:r>
              <a:rPr dirty="0" spc="15"/>
              <a:t> </a:t>
            </a:r>
            <a:r>
              <a:rPr dirty="0" spc="-30"/>
              <a:t>logica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35"/>
              <a:t>te</a:t>
            </a:r>
            <a:r>
              <a:rPr dirty="0" spc="-75"/>
              <a:t>o</a:t>
            </a:r>
            <a:r>
              <a:rPr dirty="0" spc="-25"/>
              <a:t>ria</a:t>
            </a:r>
            <a:r>
              <a:rPr dirty="0" spc="20"/>
              <a:t> </a:t>
            </a:r>
            <a:r>
              <a:rPr dirty="0" spc="-35"/>
              <a:t>degli</a:t>
            </a:r>
            <a:r>
              <a:rPr dirty="0" spc="15"/>
              <a:t> </a:t>
            </a:r>
            <a:r>
              <a:rPr dirty="0" spc="-35"/>
              <a:t>insiemi.</a:t>
            </a:r>
            <a:r>
              <a:rPr dirty="0" spc="-25"/>
              <a:t> </a:t>
            </a:r>
            <a:r>
              <a:rPr dirty="0" spc="-25"/>
              <a:t>Esercizi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30"/>
              <a:t>riepilogo</a:t>
            </a:r>
            <a:r>
              <a:rPr dirty="0" spc="15"/>
              <a:t> </a:t>
            </a:r>
            <a:r>
              <a:rPr dirty="0" spc="-60"/>
              <a:t>su</a:t>
            </a:r>
            <a:r>
              <a:rPr dirty="0" spc="15"/>
              <a:t> </a:t>
            </a:r>
            <a:r>
              <a:rPr dirty="0" spc="-50"/>
              <a:t>alge</a:t>
            </a:r>
            <a:r>
              <a:rPr dirty="0" spc="-90"/>
              <a:t>b</a:t>
            </a:r>
            <a:r>
              <a:rPr dirty="0" spc="-30"/>
              <a:t>r</a:t>
            </a:r>
            <a:r>
              <a:rPr dirty="0" spc="-50"/>
              <a:t>a</a:t>
            </a:r>
            <a:r>
              <a:rPr dirty="0" spc="-30"/>
              <a:t>.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19813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149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3170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830" y="764144"/>
            <a:ext cx="4166870" cy="1139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contenenti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test.</a:t>
            </a:r>
            <a:endParaRPr sz="1000">
              <a:latin typeface="Tahoma"/>
              <a:cs typeface="Tahoma"/>
            </a:endParaRPr>
          </a:p>
          <a:p>
            <a:pPr marL="265430" marR="1207135">
              <a:lnSpc>
                <a:spcPct val="207900"/>
              </a:lnSpc>
              <a:spcBef>
                <a:spcPts val="395"/>
              </a:spcBef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trigonometria.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19813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149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3170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14849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764144"/>
            <a:ext cx="4166870" cy="145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contenenti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test.</a:t>
            </a:r>
            <a:endParaRPr sz="1000">
              <a:latin typeface="Tahoma"/>
              <a:cs typeface="Tahoma"/>
            </a:endParaRPr>
          </a:p>
          <a:p>
            <a:pPr marL="265430" marR="1207135">
              <a:lnSpc>
                <a:spcPct val="207900"/>
              </a:lnSpc>
              <a:spcBef>
                <a:spcPts val="395"/>
              </a:spcBef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trigonometria.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4271" y="391252"/>
            <a:ext cx="16795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5">
                <a:solidFill>
                  <a:srgbClr val="E50000"/>
                </a:solidFill>
                <a:latin typeface="Tahoma"/>
                <a:cs typeface="Tahoma"/>
              </a:rPr>
              <a:t>Esercizi</a:t>
            </a:r>
            <a:r>
              <a:rPr dirty="0" sz="1700" spc="10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60">
                <a:solidFill>
                  <a:srgbClr val="E50000"/>
                </a:solidFill>
                <a:latin typeface="Tahoma"/>
                <a:cs typeface="Tahoma"/>
              </a:rPr>
              <a:t>di</a:t>
            </a:r>
            <a:r>
              <a:rPr dirty="0" sz="1700" spc="5">
                <a:solidFill>
                  <a:srgbClr val="E50000"/>
                </a:solidFill>
                <a:latin typeface="Tahoma"/>
                <a:cs typeface="Tahoma"/>
              </a:rPr>
              <a:t> </a:t>
            </a:r>
            <a:r>
              <a:rPr dirty="0" sz="1700" spc="-90">
                <a:solidFill>
                  <a:srgbClr val="E50000"/>
                </a:solidFill>
                <a:latin typeface="Tahoma"/>
                <a:cs typeface="Tahoma"/>
              </a:rPr>
              <a:t>riepilogo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083" y="119813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083" y="15149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083" y="183170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083" y="214849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0083" y="246528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235" y="0"/>
                </a:lnTo>
              </a:path>
            </a:pathLst>
          </a:custGeom>
          <a:ln w="57505">
            <a:solidFill>
              <a:srgbClr val="3333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764144"/>
            <a:ext cx="4166870" cy="1773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lezioni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contenenti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test.</a:t>
            </a:r>
            <a:endParaRPr sz="1000">
              <a:latin typeface="Tahoma"/>
              <a:cs typeface="Tahoma"/>
            </a:endParaRPr>
          </a:p>
          <a:p>
            <a:pPr marL="265430" marR="1207135">
              <a:lnSpc>
                <a:spcPct val="207900"/>
              </a:lnSpc>
              <a:spcBef>
                <a:spcPts val="395"/>
              </a:spcBef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insiemi.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10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trigonometria.</a:t>
            </a:r>
            <a:endParaRPr sz="1000">
              <a:latin typeface="Tahoma"/>
              <a:cs typeface="Tahoma"/>
            </a:endParaRPr>
          </a:p>
          <a:p>
            <a:pPr marL="265430" marR="1403985">
              <a:lnSpc>
                <a:spcPct val="207900"/>
              </a:lnSpc>
            </a:pP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onenziali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ritmi.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Esercizi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riepilogo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geome</a:t>
            </a:r>
            <a:r>
              <a:rPr dirty="0" sz="1000">
                <a:latin typeface="Tahoma"/>
                <a:cs typeface="Tahoma"/>
              </a:rPr>
              <a:t>t</a:t>
            </a:r>
            <a:r>
              <a:rPr dirty="0" sz="1000" spc="-5">
                <a:latin typeface="Tahoma"/>
                <a:cs typeface="Tahoma"/>
              </a:rPr>
              <a:t>r</a:t>
            </a:r>
            <a:r>
              <a:rPr dirty="0" sz="1000" spc="-25">
                <a:latin typeface="Tahoma"/>
                <a:cs typeface="Tahoma"/>
              </a:rPr>
              <a:t>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analitica.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26149" y="3367563"/>
            <a:ext cx="23876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11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24350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mancanza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solida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rerequisiti,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24350" cy="911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  <a:p>
            <a:pPr marL="12700" marR="1202055">
              <a:lnSpc>
                <a:spcPct val="1992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mancanza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solida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rerequisiti,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30" y="327264"/>
            <a:ext cx="4324350" cy="1518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difficol</a:t>
            </a:r>
            <a:r>
              <a:rPr dirty="0" sz="1000" spc="-2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tes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55">
                <a:latin typeface="Tahoma"/>
                <a:cs typeface="Tahoma"/>
              </a:rPr>
              <a:t>ingresso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solito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attribui</a:t>
            </a:r>
            <a:r>
              <a:rPr dirty="0" sz="1000" spc="-2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  <a:p>
            <a:pPr marL="12700" marR="1202055">
              <a:lnSpc>
                <a:spcPct val="1992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mancanza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solida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rerequisiti,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dall</a:t>
            </a:r>
            <a:r>
              <a:rPr dirty="0" baseline="27777" sz="1050" spc="120" i="1">
                <a:latin typeface="Gill Sans MT"/>
                <a:cs typeface="Gill Sans MT"/>
              </a:rPr>
              <a:t>/</a:t>
            </a:r>
            <a:r>
              <a:rPr dirty="0" sz="1000" spc="-20">
                <a:latin typeface="Tahoma"/>
                <a:cs typeface="Tahoma"/>
              </a:rPr>
              <a:t>altro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met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rig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logico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7874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Questi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etti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ossono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taluni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regiudic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buon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andamento</a:t>
            </a:r>
            <a:r>
              <a:rPr dirty="0" sz="1000" spc="-35">
                <a:latin typeface="Tahoma"/>
                <a:cs typeface="Tahoma"/>
              </a:rPr>
              <a:t> degli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anni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universit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t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dol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abbandoni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ur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rescelti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tante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eranze.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5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64623"/>
            <a:ext cx="1536065" cy="91440"/>
          </a:xfrm>
          <a:custGeom>
            <a:avLst/>
            <a:gdLst/>
            <a:ahLst/>
            <a:cxnLst/>
            <a:rect l="l" t="t" r="r" b="b"/>
            <a:pathLst>
              <a:path w="1536064" h="91439">
                <a:moveTo>
                  <a:pt x="0" y="91376"/>
                </a:moveTo>
                <a:lnTo>
                  <a:pt x="1535976" y="91376"/>
                </a:lnTo>
                <a:lnTo>
                  <a:pt x="1535976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Lezione</a:t>
            </a:r>
            <a:r>
              <a:rPr dirty="0" spc="25"/>
              <a:t> </a:t>
            </a:r>
            <a:r>
              <a:rPr dirty="0" spc="-10"/>
              <a:t>intr</a:t>
            </a:r>
            <a:r>
              <a:rPr dirty="0"/>
              <a:t>o</a:t>
            </a:r>
            <a:r>
              <a:rPr dirty="0" spc="-10"/>
              <a:t>duttiva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Octo</a:t>
            </a:r>
            <a:r>
              <a:rPr dirty="0" spc="10"/>
              <a:t>b</a:t>
            </a:r>
            <a:r>
              <a:rPr dirty="0" spc="-30"/>
              <a:t>er</a:t>
            </a:r>
            <a:r>
              <a:rPr dirty="0" spc="25"/>
              <a:t> </a:t>
            </a:r>
            <a:r>
              <a:rPr dirty="0" spc="-15"/>
              <a:t>13,</a:t>
            </a:r>
            <a:r>
              <a:rPr dirty="0" spc="25"/>
              <a:t> </a:t>
            </a:r>
            <a:r>
              <a:rPr dirty="0"/>
              <a:t>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9754" y="3367563"/>
            <a:ext cx="205104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Trebuchet MS"/>
                <a:cs typeface="Trebuchet MS"/>
              </a:rPr>
              <a:t>3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/</a:t>
            </a:r>
            <a:r>
              <a:rPr dirty="0" sz="500" spc="25">
                <a:latin typeface="Trebuchet MS"/>
                <a:cs typeface="Trebuchet MS"/>
              </a:rPr>
              <a:t> </a:t>
            </a:r>
            <a:r>
              <a:rPr dirty="0" sz="500">
                <a:latin typeface="Trebuchet MS"/>
                <a:cs typeface="Trebuchet MS"/>
              </a:rPr>
              <a:t>11</a:t>
            </a:r>
            <a:endParaRPr sz="5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introduttiva</dc:title>
  <dcterms:created xsi:type="dcterms:W3CDTF">2023-04-06T10:13:37Z</dcterms:created>
  <dcterms:modified xsi:type="dcterms:W3CDTF">2023-04-06T10:13:37Z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2017-10-13T00:00:00Z</vt:filetime>
  </property>
  <property fmtid="{D5CDD505-2E9C-101B-9397-08002B2CF9AE}" pid="3" name="LastSaved">
    <vt:filetime>2023-04-06T00:00:00Z</vt:filetime>
  </property>
</Properties>
</file>