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ppt/slides/slide96.xml" ContentType="application/vnd.openxmlformats-officedocument.presentationml.slide+xml"/>
  <Override PartName="/ppt/notesSlides/notesSlide96.xml" ContentType="application/vnd.openxmlformats-officedocument.presentationml.notesSlide+xml"/>
  <Override PartName="/ppt/slides/slide97.xml" ContentType="application/vnd.openxmlformats-officedocument.presentationml.slide+xml"/>
  <Override PartName="/ppt/notesSlides/notesSlide97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99.xml" ContentType="application/vnd.openxmlformats-officedocument.presentationml.notesSlide+xml"/>
  <Override PartName="/ppt/slides/slide100.xml" ContentType="application/vnd.openxmlformats-officedocument.presentationml.slide+xml"/>
  <Override PartName="/ppt/notesSlides/notesSlide100.xml" ContentType="application/vnd.openxmlformats-officedocument.presentationml.notesSlide+xml"/>
  <Override PartName="/ppt/slides/slide101.xml" ContentType="application/vnd.openxmlformats-officedocument.presentationml.slide+xml"/>
  <Override PartName="/ppt/notesSlides/notesSlide101.xml" ContentType="application/vnd.openxmlformats-officedocument.presentationml.notesSlide+xml"/>
  <Override PartName="/ppt/slides/slide102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103.xml" ContentType="application/vnd.openxmlformats-officedocument.presentationml.slide+xml"/>
  <Override PartName="/ppt/notesSlides/notesSlide103.xml" ContentType="application/vnd.openxmlformats-officedocument.presentationml.notesSlide+xml"/>
  <Override PartName="/ppt/slides/slide104.xml" ContentType="application/vnd.openxmlformats-officedocument.presentationml.slide+xml"/>
  <Override PartName="/ppt/notesSlides/notesSlide104.xml" ContentType="application/vnd.openxmlformats-officedocument.presentationml.notesSlide+xml"/>
  <Override PartName="/ppt/slides/slide105.xml" ContentType="application/vnd.openxmlformats-officedocument.presentationml.slide+xml"/>
  <Override PartName="/ppt/notesSlides/notesSlide105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106.xml" ContentType="application/vnd.openxmlformats-officedocument.presentationml.notesSlide+xml"/>
  <Override PartName="/ppt/slides/slide107.xml" ContentType="application/vnd.openxmlformats-officedocument.presentationml.slide+xml"/>
  <Override PartName="/ppt/notesSlides/notesSlide10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ppt/slides/slide109.xml" ContentType="application/vnd.openxmlformats-officedocument.presentationml.slide+xml"/>
  <Override PartName="/ppt/notesSlides/notesSlide109.xml" ContentType="application/vnd.openxmlformats-officedocument.presentationml.notesSlide+xml"/>
  <Override PartName="/ppt/slides/slide110.xml" ContentType="application/vnd.openxmlformats-officedocument.presentationml.slide+xml"/>
  <Override PartName="/ppt/notesSlides/notesSlide110.xml" ContentType="application/vnd.openxmlformats-officedocument.presentationml.notesSlide+xml"/>
  <Override PartName="/ppt/slides/slide111.xml" ContentType="application/vnd.openxmlformats-officedocument.presentationml.slide+xml"/>
  <Override PartName="/ppt/notesSlides/notesSlide111.xml" ContentType="application/vnd.openxmlformats-officedocument.presentationml.notesSlide+xml"/>
  <Override PartName="/ppt/slides/slide112.xml" ContentType="application/vnd.openxmlformats-officedocument.presentationml.slide+xml"/>
  <Override PartName="/ppt/notesSlides/notesSlide112.xml" ContentType="application/vnd.openxmlformats-officedocument.presentationml.notesSlide+xml"/>
  <Override PartName="/ppt/slides/slide113.xml" ContentType="application/vnd.openxmlformats-officedocument.presentationml.slide+xml"/>
  <Override PartName="/ppt/notesSlides/notesSlide113.xml" ContentType="application/vnd.openxmlformats-officedocument.presentationml.notesSlide+xml"/>
  <Override PartName="/ppt/slides/slide114.xml" ContentType="application/vnd.openxmlformats-officedocument.presentationml.slide+xml"/>
  <Override PartName="/ppt/notesSlides/notesSlide11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slides/slide116.xml" ContentType="application/vnd.openxmlformats-officedocument.presentationml.slide+xml"/>
  <Override PartName="/ppt/notesSlides/notesSlide116.xml" ContentType="application/vnd.openxmlformats-officedocument.presentationml.notesSlide+xml"/>
  <Override PartName="/ppt/slides/slide117.xml" ContentType="application/vnd.openxmlformats-officedocument.presentationml.slide+xml"/>
  <Override PartName="/ppt/notesSlides/notesSlide117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120.xml" ContentType="application/vnd.openxmlformats-officedocument.presentationml.slide+xml"/>
  <Override PartName="/ppt/notesSlides/notesSlide120.xml" ContentType="application/vnd.openxmlformats-officedocument.presentationml.notesSlide+xml"/>
  <Override PartName="/ppt/slides/slide121.xml" ContentType="application/vnd.openxmlformats-officedocument.presentationml.slide+xml"/>
  <Override PartName="/ppt/notesSlides/notesSlide121.xml" ContentType="application/vnd.openxmlformats-officedocument.presentationml.notesSlide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ppt/slides/slide123.xml" ContentType="application/vnd.openxmlformats-officedocument.presentationml.slide+xml"/>
  <Override PartName="/ppt/notesSlides/notesSlide123.xml" ContentType="application/vnd.openxmlformats-officedocument.presentationml.notesSlide+xml"/>
  <Override PartName="/ppt/slides/slide124.xml" ContentType="application/vnd.openxmlformats-officedocument.presentationml.slide+xml"/>
  <Override PartName="/ppt/notesSlides/notesSlide124.xml" ContentType="application/vnd.openxmlformats-officedocument.presentationml.notesSlide+xml"/>
  <Override PartName="/ppt/slides/slide125.xml" ContentType="application/vnd.openxmlformats-officedocument.presentationml.slide+xml"/>
  <Override PartName="/ppt/notesSlides/notesSlide125.xml" ContentType="application/vnd.openxmlformats-officedocument.presentationml.notesSlide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slides/slide127.xml" ContentType="application/vnd.openxmlformats-officedocument.presentationml.slide+xml"/>
  <Override PartName="/ppt/notesSlides/notesSlide127.xml" ContentType="application/vnd.openxmlformats-officedocument.presentationml.notesSlide+xml"/>
  <Override PartName="/ppt/slides/slide128.xml" ContentType="application/vnd.openxmlformats-officedocument.presentationml.slide+xml"/>
  <Override PartName="/ppt/notesSlides/notesSlide128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9.xml" ContentType="application/vnd.openxmlformats-officedocument.presentationml.notesSlide+xml"/>
  <Override PartName="/ppt/slides/slide130.xml" ContentType="application/vnd.openxmlformats-officedocument.presentationml.slide+xml"/>
  <Override PartName="/ppt/notesSlides/notesSlide130.xml" ContentType="application/vnd.openxmlformats-officedocument.presentationml.notesSlide+xml"/>
  <Override PartName="/ppt/slides/slide131.xml" ContentType="application/vnd.openxmlformats-officedocument.presentationml.slide+xml"/>
  <Override PartName="/ppt/notesSlides/notesSlide131.xml" ContentType="application/vnd.openxmlformats-officedocument.presentationml.notesSlide+xml"/>
  <Override PartName="/ppt/slides/slide132.xml" ContentType="application/vnd.openxmlformats-officedocument.presentationml.slide+xml"/>
  <Override PartName="/ppt/notesSlides/notesSlide132.xml" ContentType="application/vnd.openxmlformats-officedocument.presentationml.notesSlide+xml"/>
  <Override PartName="/ppt/slides/slide133.xml" ContentType="application/vnd.openxmlformats-officedocument.presentationml.slide+xml"/>
  <Override PartName="/ppt/notesSlides/notesSlide133.xml" ContentType="application/vnd.openxmlformats-officedocument.presentationml.notesSlide+xml"/>
  <Override PartName="/ppt/slides/slide134.xml" ContentType="application/vnd.openxmlformats-officedocument.presentationml.slide+xml"/>
  <Override PartName="/ppt/notesSlides/notesSlide13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slides/slide136.xml" ContentType="application/vnd.openxmlformats-officedocument.presentationml.slide+xml"/>
  <Override PartName="/ppt/notesSlides/notesSlide136.xml" ContentType="application/vnd.openxmlformats-officedocument.presentationml.notesSlide+xml"/>
  <Override PartName="/ppt/slides/slide137.xml" ContentType="application/vnd.openxmlformats-officedocument.presentationml.slide+xml"/>
  <Override PartName="/ppt/notesSlides/notesSlide137.xml" ContentType="application/vnd.openxmlformats-officedocument.presentationml.notesSlide+xml"/>
  <Override PartName="/ppt/slides/slide138.xml" ContentType="application/vnd.openxmlformats-officedocument.presentationml.slide+xml"/>
  <Override PartName="/ppt/notesSlides/notesSlide138.xml" ContentType="application/vnd.openxmlformats-officedocument.presentationml.notesSlide+xml"/>
  <Override PartName="/ppt/slides/slide139.xml" ContentType="application/vnd.openxmlformats-officedocument.presentationml.slide+xml"/>
  <Override PartName="/ppt/notesSlides/notesSlide139.xml" ContentType="application/vnd.openxmlformats-officedocument.presentationml.notesSlide+xml"/>
  <Override PartName="/ppt/slides/slide140.xml" ContentType="application/vnd.openxmlformats-officedocument.presentationml.slide+xml"/>
  <Override PartName="/ppt/notesSlides/notesSlide140.xml" ContentType="application/vnd.openxmlformats-officedocument.presentationml.notesSlide+xml"/>
  <Override PartName="/ppt/slides/slide141.xml" ContentType="application/vnd.openxmlformats-officedocument.presentationml.slide+xml"/>
  <Override PartName="/ppt/notesSlides/notesSlide141.xml" ContentType="application/vnd.openxmlformats-officedocument.presentationml.notesSlide+xml"/>
  <Override PartName="/ppt/slides/slide142.xml" ContentType="application/vnd.openxmlformats-officedocument.presentationml.slide+xml"/>
  <Override PartName="/ppt/notesSlides/notesSlide142.xml" ContentType="application/vnd.openxmlformats-officedocument.presentationml.notesSlide+xml"/>
  <Override PartName="/ppt/slides/slide143.xml" ContentType="application/vnd.openxmlformats-officedocument.presentationml.slide+xml"/>
  <Override PartName="/ppt/notesSlides/notesSlide14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0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0.xml"/></Relationships>

</file>

<file path=ppt/notesSlides/_rels/notesSlide10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1.xml"/></Relationships>

</file>

<file path=ppt/notesSlides/_rels/notesSlide10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2.xml"/></Relationships>

</file>

<file path=ppt/notesSlides/_rels/notesSlide10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3.xml"/></Relationships>

</file>

<file path=ppt/notesSlides/_rels/notesSlide10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4.xml"/></Relationships>

</file>

<file path=ppt/notesSlides/_rels/notesSlide10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5.xml"/></Relationships>

</file>

<file path=ppt/notesSlides/_rels/notesSlide10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6.xml"/></Relationships>

</file>

<file path=ppt/notesSlides/_rels/notesSlide10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7.xml"/></Relationships>

</file>

<file path=ppt/notesSlides/_rels/notesSlide10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8.xml"/></Relationships>

</file>

<file path=ppt/notesSlides/_rels/notesSlide10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9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0.xml"/></Relationships>

</file>

<file path=ppt/notesSlides/_rels/notesSlide1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1.xml"/></Relationships>

</file>

<file path=ppt/notesSlides/_rels/notesSlide1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2.xml"/></Relationships>

</file>

<file path=ppt/notesSlides/_rels/notesSlide1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3.xml"/></Relationships>

</file>

<file path=ppt/notesSlides/_rels/notesSlide1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4.xml"/></Relationships>

</file>

<file path=ppt/notesSlides/_rels/notesSlide1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5.xml"/></Relationships>

</file>

<file path=ppt/notesSlides/_rels/notesSlide1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6.xml"/></Relationships>

</file>

<file path=ppt/notesSlides/_rels/notesSlide1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7.xml"/></Relationships>

</file>

<file path=ppt/notesSlides/_rels/notesSlide1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8.xml"/></Relationships>

</file>

<file path=ppt/notesSlides/_rels/notesSlide1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9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0.xml"/></Relationships>

</file>

<file path=ppt/notesSlides/_rels/notesSlide1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1.xml"/></Relationships>

</file>

<file path=ppt/notesSlides/_rels/notesSlide1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2.xml"/></Relationships>

</file>

<file path=ppt/notesSlides/_rels/notesSlide1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3.xml"/></Relationships>

</file>

<file path=ppt/notesSlides/_rels/notesSlide1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4.xml"/></Relationships>

</file>

<file path=ppt/notesSlides/_rels/notesSlide1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5.xml"/></Relationships>

</file>

<file path=ppt/notesSlides/_rels/notesSlide1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6.xml"/></Relationships>

</file>

<file path=ppt/notesSlides/_rels/notesSlide1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7.xml"/></Relationships>

</file>

<file path=ppt/notesSlides/_rels/notesSlide1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8.xml"/></Relationships>

</file>

<file path=ppt/notesSlides/_rels/notesSlide1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9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0.xml"/></Relationships>

</file>

<file path=ppt/notesSlides/_rels/notesSlide1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1.xml"/></Relationships>

</file>

<file path=ppt/notesSlides/_rels/notesSlide1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2.xml"/></Relationships>

</file>

<file path=ppt/notesSlides/_rels/notesSlide1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3.xml"/></Relationships>

</file>

<file path=ppt/notesSlides/_rels/notesSlide1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4.xml"/></Relationships>

</file>

<file path=ppt/notesSlides/_rels/notesSlide1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5.xml"/></Relationships>

</file>

<file path=ppt/notesSlides/_rels/notesSlide1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6.xml"/></Relationships>

</file>

<file path=ppt/notesSlides/_rels/notesSlide1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7.xml"/></Relationships>

</file>

<file path=ppt/notesSlides/_rels/notesSlide1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8.xml"/></Relationships>

</file>

<file path=ppt/notesSlides/_rels/notesSlide1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9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0.xml"/></Relationships>

</file>

<file path=ppt/notesSlides/_rels/notesSlide1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1.xml"/></Relationships>

</file>

<file path=ppt/notesSlides/_rels/notesSlide1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2.xml"/></Relationships>

</file>

<file path=ppt/notesSlides/_rels/notesSlide1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3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6.xml"/></Relationships>
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7.xml"/></Relationships>
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8.xml"/></Relationships>

</file>

<file path=ppt/notesSlides/_rels/notesSlide9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/71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/71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/71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/71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/71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6680" y="326157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967063" y="3257613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44865" y="3257613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305695" y="327169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16186" y="3261423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26347" y="325126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242526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606877" y="32639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517976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94177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6877" y="32766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94177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6877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869640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82340" y="327031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793439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69640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2340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145090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57790" y="327031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45090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57790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451033" y="3281743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23969" y="325524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344642" y="3252361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29112" y="3269043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499473" y="3252355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532315" y="3269043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0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65799"/>
            <a:ext cx="4419498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966" y="634397"/>
            <a:ext cx="4338167" cy="20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752752" y="3352413"/>
            <a:ext cx="1195070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6308" y="3352413"/>
            <a:ext cx="90995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1362" y="3352413"/>
            <a:ext cx="240029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/71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4.png"/><Relationship Id="rId3" Type="http://schemas.openxmlformats.org/officeDocument/2006/relationships/image" Target="../media/image265.png"/><Relationship Id="rId4" Type="http://schemas.openxmlformats.org/officeDocument/2006/relationships/image" Target="../media/image266.png"/><Relationship Id="rId5" Type="http://schemas.openxmlformats.org/officeDocument/2006/relationships/image" Target="../media/image267.png"/><Relationship Id="rId6" Type="http://schemas.openxmlformats.org/officeDocument/2006/relationships/image" Target="../media/image268.png"/><Relationship Id="rId7" Type="http://schemas.openxmlformats.org/officeDocument/2006/relationships/image" Target="../media/image269.png"/><Relationship Id="rId8" Type="http://schemas.openxmlformats.org/officeDocument/2006/relationships/notesSlide" Target="../notesSlides/notesSlide100.xml"/><Relationship Id="rId9" Type="http://schemas.openxmlformats.org/officeDocument/2006/relationships/slide" Target="slide100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0.png"/><Relationship Id="rId3" Type="http://schemas.openxmlformats.org/officeDocument/2006/relationships/image" Target="../media/image271.png"/><Relationship Id="rId4" Type="http://schemas.openxmlformats.org/officeDocument/2006/relationships/image" Target="../media/image272.png"/><Relationship Id="rId5" Type="http://schemas.openxmlformats.org/officeDocument/2006/relationships/image" Target="../media/image273.png"/><Relationship Id="rId6" Type="http://schemas.openxmlformats.org/officeDocument/2006/relationships/image" Target="../media/image274.png"/><Relationship Id="rId7" Type="http://schemas.openxmlformats.org/officeDocument/2006/relationships/image" Target="../media/image275.png"/><Relationship Id="rId8" Type="http://schemas.openxmlformats.org/officeDocument/2006/relationships/notesSlide" Target="../notesSlides/notesSlide101.xml"/><Relationship Id="rId9" Type="http://schemas.openxmlformats.org/officeDocument/2006/relationships/slide" Target="slide101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2.xml"/><Relationship Id="rId3" Type="http://schemas.openxmlformats.org/officeDocument/2006/relationships/slide" Target="slide102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3.xml"/><Relationship Id="rId3" Type="http://schemas.openxmlformats.org/officeDocument/2006/relationships/slide" Target="slide103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4.xml"/><Relationship Id="rId3" Type="http://schemas.openxmlformats.org/officeDocument/2006/relationships/slide" Target="slide104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5.xml"/><Relationship Id="rId3" Type="http://schemas.openxmlformats.org/officeDocument/2006/relationships/slide" Target="slide10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6.xml"/><Relationship Id="rId3" Type="http://schemas.openxmlformats.org/officeDocument/2006/relationships/slide" Target="slide106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7.xml"/><Relationship Id="rId3" Type="http://schemas.openxmlformats.org/officeDocument/2006/relationships/slide" Target="slide107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8.xml"/><Relationship Id="rId3" Type="http://schemas.openxmlformats.org/officeDocument/2006/relationships/slide" Target="slide108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9.xml"/><Relationship Id="rId3" Type="http://schemas.openxmlformats.org/officeDocument/2006/relationships/slide" Target="slide109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0.xml"/><Relationship Id="rId3" Type="http://schemas.openxmlformats.org/officeDocument/2006/relationships/slide" Target="slide110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1.xml"/><Relationship Id="rId3" Type="http://schemas.openxmlformats.org/officeDocument/2006/relationships/slide" Target="slide111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2.xml"/><Relationship Id="rId3" Type="http://schemas.openxmlformats.org/officeDocument/2006/relationships/slide" Target="slide112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3.xml"/><Relationship Id="rId3" Type="http://schemas.openxmlformats.org/officeDocument/2006/relationships/slide" Target="slide113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4.xml"/><Relationship Id="rId3" Type="http://schemas.openxmlformats.org/officeDocument/2006/relationships/slide" Target="slide114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5.xml"/><Relationship Id="rId3" Type="http://schemas.openxmlformats.org/officeDocument/2006/relationships/slide" Target="slide11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6.xml"/><Relationship Id="rId3" Type="http://schemas.openxmlformats.org/officeDocument/2006/relationships/slide" Target="slide116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7.xml"/><Relationship Id="rId3" Type="http://schemas.openxmlformats.org/officeDocument/2006/relationships/slide" Target="slide117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8.xml"/><Relationship Id="rId3" Type="http://schemas.openxmlformats.org/officeDocument/2006/relationships/slide" Target="slide118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9.xml"/><Relationship Id="rId3" Type="http://schemas.openxmlformats.org/officeDocument/2006/relationships/slide" Target="slide119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0.xml"/><Relationship Id="rId3" Type="http://schemas.openxmlformats.org/officeDocument/2006/relationships/slide" Target="slide120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1.xml"/><Relationship Id="rId3" Type="http://schemas.openxmlformats.org/officeDocument/2006/relationships/slide" Target="slide121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2.xml"/><Relationship Id="rId3" Type="http://schemas.openxmlformats.org/officeDocument/2006/relationships/slide" Target="slide122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3.xml"/><Relationship Id="rId3" Type="http://schemas.openxmlformats.org/officeDocument/2006/relationships/slide" Target="slide123.xml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4.xml"/><Relationship Id="rId3" Type="http://schemas.openxmlformats.org/officeDocument/2006/relationships/slide" Target="slide124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5.xml"/><Relationship Id="rId3" Type="http://schemas.openxmlformats.org/officeDocument/2006/relationships/slide" Target="slide125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6.xml"/><Relationship Id="rId3" Type="http://schemas.openxmlformats.org/officeDocument/2006/relationships/slide" Target="slide126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7.xml"/><Relationship Id="rId3" Type="http://schemas.openxmlformats.org/officeDocument/2006/relationships/slide" Target="slide127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8.xml"/><Relationship Id="rId3" Type="http://schemas.openxmlformats.org/officeDocument/2006/relationships/slide" Target="slide128.xml"/></Relationships>
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9.xml"/><Relationship Id="rId3" Type="http://schemas.openxmlformats.org/officeDocument/2006/relationships/slide" Target="slide129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0.xml"/><Relationship Id="rId3" Type="http://schemas.openxmlformats.org/officeDocument/2006/relationships/slide" Target="slide130.xml"/></Relationships>
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1.xml"/><Relationship Id="rId3" Type="http://schemas.openxmlformats.org/officeDocument/2006/relationships/slide" Target="slide131.xml"/></Relationships>
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2.xml"/><Relationship Id="rId3" Type="http://schemas.openxmlformats.org/officeDocument/2006/relationships/slide" Target="slide132.xml"/></Relationships>
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3.xml"/><Relationship Id="rId3" Type="http://schemas.openxmlformats.org/officeDocument/2006/relationships/slide" Target="slide133.xml"/></Relationships>
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4.xml"/><Relationship Id="rId3" Type="http://schemas.openxmlformats.org/officeDocument/2006/relationships/slide" Target="slide134.xml"/></Relationships>
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5.xml"/><Relationship Id="rId3" Type="http://schemas.openxmlformats.org/officeDocument/2006/relationships/slide" Target="slide135.xml"/></Relationships>
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6.xml"/><Relationship Id="rId3" Type="http://schemas.openxmlformats.org/officeDocument/2006/relationships/slide" Target="slide136.xml"/></Relationships>
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7.xml"/><Relationship Id="rId3" Type="http://schemas.openxmlformats.org/officeDocument/2006/relationships/slide" Target="slide137.xml"/></Relationships>
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8.xml"/><Relationship Id="rId3" Type="http://schemas.openxmlformats.org/officeDocument/2006/relationships/slide" Target="slide138.xml"/></Relationships>
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9.xml"/><Relationship Id="rId3" Type="http://schemas.openxmlformats.org/officeDocument/2006/relationships/slide" Target="slide139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0.xml"/><Relationship Id="rId3" Type="http://schemas.openxmlformats.org/officeDocument/2006/relationships/slide" Target="slide140.xml"/></Relationships>
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1.xml"/><Relationship Id="rId3" Type="http://schemas.openxmlformats.org/officeDocument/2006/relationships/slide" Target="slide141.xml"/></Relationships>
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2.xml"/><Relationship Id="rId3" Type="http://schemas.openxmlformats.org/officeDocument/2006/relationships/slide" Target="slide142.xml"/></Relationships>
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3.xml"/><Relationship Id="rId3" Type="http://schemas.openxmlformats.org/officeDocument/2006/relationships/slide" Target="slide143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notesSlide" Target="../notesSlides/notesSlide17.xml"/><Relationship Id="rId9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notesSlide" Target="../notesSlides/notesSlide18.xml"/><Relationship Id="rId9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Relationship Id="rId8" Type="http://schemas.openxmlformats.org/officeDocument/2006/relationships/notesSlide" Target="../notesSlides/notesSlide19.xml"/><Relationship Id="rId9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notesSlide" Target="../notesSlides/notesSlide20.xml"/><Relationship Id="rId9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notesSlide" Target="../notesSlides/notesSlide21.xml"/><Relationship Id="rId9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7" Type="http://schemas.openxmlformats.org/officeDocument/2006/relationships/image" Target="../media/image65.png"/><Relationship Id="rId8" Type="http://schemas.openxmlformats.org/officeDocument/2006/relationships/notesSlide" Target="../notesSlides/notesSlide22.xml"/><Relationship Id="rId9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Relationship Id="rId4" Type="http://schemas.openxmlformats.org/officeDocument/2006/relationships/image" Target="../media/image68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Relationship Id="rId7" Type="http://schemas.openxmlformats.org/officeDocument/2006/relationships/image" Target="../media/image71.png"/><Relationship Id="rId8" Type="http://schemas.openxmlformats.org/officeDocument/2006/relationships/notesSlide" Target="../notesSlides/notesSlide36.xml"/><Relationship Id="rId9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2.png"/><Relationship Id="rId3" Type="http://schemas.openxmlformats.org/officeDocument/2006/relationships/image" Target="../media/image7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6.png"/><Relationship Id="rId7" Type="http://schemas.openxmlformats.org/officeDocument/2006/relationships/image" Target="../media/image77.png"/><Relationship Id="rId8" Type="http://schemas.openxmlformats.org/officeDocument/2006/relationships/notesSlide" Target="../notesSlides/notesSlide37.xml"/><Relationship Id="rId9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0.png"/><Relationship Id="rId5" Type="http://schemas.openxmlformats.org/officeDocument/2006/relationships/image" Target="../media/image81.png"/><Relationship Id="rId6" Type="http://schemas.openxmlformats.org/officeDocument/2006/relationships/image" Target="../media/image82.png"/><Relationship Id="rId7" Type="http://schemas.openxmlformats.org/officeDocument/2006/relationships/image" Target="../media/image83.png"/><Relationship Id="rId8" Type="http://schemas.openxmlformats.org/officeDocument/2006/relationships/notesSlide" Target="../notesSlides/notesSlide38.xml"/><Relationship Id="rId9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4.png"/><Relationship Id="rId3" Type="http://schemas.openxmlformats.org/officeDocument/2006/relationships/image" Target="../media/image85.png"/><Relationship Id="rId4" Type="http://schemas.openxmlformats.org/officeDocument/2006/relationships/image" Target="../media/image86.png"/><Relationship Id="rId5" Type="http://schemas.openxmlformats.org/officeDocument/2006/relationships/image" Target="../media/image87.png"/><Relationship Id="rId6" Type="http://schemas.openxmlformats.org/officeDocument/2006/relationships/image" Target="../media/image88.png"/><Relationship Id="rId7" Type="http://schemas.openxmlformats.org/officeDocument/2006/relationships/image" Target="../media/image89.png"/><Relationship Id="rId8" Type="http://schemas.openxmlformats.org/officeDocument/2006/relationships/notesSlide" Target="../notesSlides/notesSlide39.xml"/><Relationship Id="rId9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image" Target="../media/image92.png"/><Relationship Id="rId5" Type="http://schemas.openxmlformats.org/officeDocument/2006/relationships/image" Target="../media/image93.png"/><Relationship Id="rId6" Type="http://schemas.openxmlformats.org/officeDocument/2006/relationships/image" Target="../media/image94.png"/><Relationship Id="rId7" Type="http://schemas.openxmlformats.org/officeDocument/2006/relationships/image" Target="../media/image95.png"/><Relationship Id="rId8" Type="http://schemas.openxmlformats.org/officeDocument/2006/relationships/notesSlide" Target="../notesSlides/notesSlide40.xml"/><Relationship Id="rId9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6.png"/><Relationship Id="rId3" Type="http://schemas.openxmlformats.org/officeDocument/2006/relationships/image" Target="../media/image97.png"/><Relationship Id="rId4" Type="http://schemas.openxmlformats.org/officeDocument/2006/relationships/image" Target="../media/image98.png"/><Relationship Id="rId5" Type="http://schemas.openxmlformats.org/officeDocument/2006/relationships/image" Target="../media/image99.png"/><Relationship Id="rId6" Type="http://schemas.openxmlformats.org/officeDocument/2006/relationships/image" Target="../media/image100.png"/><Relationship Id="rId7" Type="http://schemas.openxmlformats.org/officeDocument/2006/relationships/image" Target="../media/image101.png"/><Relationship Id="rId8" Type="http://schemas.openxmlformats.org/officeDocument/2006/relationships/notesSlide" Target="../notesSlides/notesSlide41.xml"/><Relationship Id="rId9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2.png"/><Relationship Id="rId3" Type="http://schemas.openxmlformats.org/officeDocument/2006/relationships/image" Target="../media/image103.png"/><Relationship Id="rId4" Type="http://schemas.openxmlformats.org/officeDocument/2006/relationships/image" Target="../media/image104.png"/><Relationship Id="rId5" Type="http://schemas.openxmlformats.org/officeDocument/2006/relationships/image" Target="../media/image105.png"/><Relationship Id="rId6" Type="http://schemas.openxmlformats.org/officeDocument/2006/relationships/image" Target="../media/image106.png"/><Relationship Id="rId7" Type="http://schemas.openxmlformats.org/officeDocument/2006/relationships/image" Target="../media/image107.png"/><Relationship Id="rId8" Type="http://schemas.openxmlformats.org/officeDocument/2006/relationships/notesSlide" Target="../notesSlides/notesSlide42.xml"/><Relationship Id="rId9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8.png"/><Relationship Id="rId3" Type="http://schemas.openxmlformats.org/officeDocument/2006/relationships/image" Target="../media/image109.png"/><Relationship Id="rId4" Type="http://schemas.openxmlformats.org/officeDocument/2006/relationships/image" Target="../media/image110.png"/><Relationship Id="rId5" Type="http://schemas.openxmlformats.org/officeDocument/2006/relationships/image" Target="../media/image111.png"/><Relationship Id="rId6" Type="http://schemas.openxmlformats.org/officeDocument/2006/relationships/image" Target="../media/image112.png"/><Relationship Id="rId7" Type="http://schemas.openxmlformats.org/officeDocument/2006/relationships/image" Target="../media/image113.png"/><Relationship Id="rId8" Type="http://schemas.openxmlformats.org/officeDocument/2006/relationships/notesSlide" Target="../notesSlides/notesSlide43.xml"/><Relationship Id="rId9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4.png"/><Relationship Id="rId3" Type="http://schemas.openxmlformats.org/officeDocument/2006/relationships/image" Target="../media/image115.png"/><Relationship Id="rId4" Type="http://schemas.openxmlformats.org/officeDocument/2006/relationships/image" Target="../media/image116.png"/><Relationship Id="rId5" Type="http://schemas.openxmlformats.org/officeDocument/2006/relationships/image" Target="../media/image117.png"/><Relationship Id="rId6" Type="http://schemas.openxmlformats.org/officeDocument/2006/relationships/image" Target="../media/image118.png"/><Relationship Id="rId7" Type="http://schemas.openxmlformats.org/officeDocument/2006/relationships/image" Target="../media/image119.png"/><Relationship Id="rId8" Type="http://schemas.openxmlformats.org/officeDocument/2006/relationships/notesSlide" Target="../notesSlides/notesSlide44.xml"/><Relationship Id="rId9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0.png"/><Relationship Id="rId3" Type="http://schemas.openxmlformats.org/officeDocument/2006/relationships/image" Target="../media/image121.png"/><Relationship Id="rId4" Type="http://schemas.openxmlformats.org/officeDocument/2006/relationships/image" Target="../media/image122.png"/><Relationship Id="rId5" Type="http://schemas.openxmlformats.org/officeDocument/2006/relationships/image" Target="../media/image123.png"/><Relationship Id="rId6" Type="http://schemas.openxmlformats.org/officeDocument/2006/relationships/image" Target="../media/image124.png"/><Relationship Id="rId7" Type="http://schemas.openxmlformats.org/officeDocument/2006/relationships/image" Target="../media/image125.png"/><Relationship Id="rId8" Type="http://schemas.openxmlformats.org/officeDocument/2006/relationships/notesSlide" Target="../notesSlides/notesSlide45.xml"/><Relationship Id="rId9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6.png"/><Relationship Id="rId3" Type="http://schemas.openxmlformats.org/officeDocument/2006/relationships/image" Target="../media/image127.png"/><Relationship Id="rId4" Type="http://schemas.openxmlformats.org/officeDocument/2006/relationships/image" Target="../media/image128.png"/><Relationship Id="rId5" Type="http://schemas.openxmlformats.org/officeDocument/2006/relationships/image" Target="../media/image129.png"/><Relationship Id="rId6" Type="http://schemas.openxmlformats.org/officeDocument/2006/relationships/image" Target="../media/image130.png"/><Relationship Id="rId7" Type="http://schemas.openxmlformats.org/officeDocument/2006/relationships/image" Target="../media/image131.png"/><Relationship Id="rId8" Type="http://schemas.openxmlformats.org/officeDocument/2006/relationships/notesSlide" Target="../notesSlides/notesSlide46.xml"/><Relationship Id="rId9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2.png"/><Relationship Id="rId3" Type="http://schemas.openxmlformats.org/officeDocument/2006/relationships/image" Target="../media/image133.png"/><Relationship Id="rId4" Type="http://schemas.openxmlformats.org/officeDocument/2006/relationships/image" Target="../media/image134.png"/><Relationship Id="rId5" Type="http://schemas.openxmlformats.org/officeDocument/2006/relationships/image" Target="../media/image135.png"/><Relationship Id="rId6" Type="http://schemas.openxmlformats.org/officeDocument/2006/relationships/image" Target="../media/image136.png"/><Relationship Id="rId7" Type="http://schemas.openxmlformats.org/officeDocument/2006/relationships/image" Target="../media/image137.png"/><Relationship Id="rId8" Type="http://schemas.openxmlformats.org/officeDocument/2006/relationships/notesSlide" Target="../notesSlides/notesSlide47.xml"/><Relationship Id="rId9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8.png"/><Relationship Id="rId3" Type="http://schemas.openxmlformats.org/officeDocument/2006/relationships/image" Target="../media/image139.png"/><Relationship Id="rId4" Type="http://schemas.openxmlformats.org/officeDocument/2006/relationships/image" Target="../media/image140.png"/><Relationship Id="rId5" Type="http://schemas.openxmlformats.org/officeDocument/2006/relationships/image" Target="../media/image141.png"/><Relationship Id="rId6" Type="http://schemas.openxmlformats.org/officeDocument/2006/relationships/image" Target="../media/image142.png"/><Relationship Id="rId7" Type="http://schemas.openxmlformats.org/officeDocument/2006/relationships/image" Target="../media/image143.png"/><Relationship Id="rId8" Type="http://schemas.openxmlformats.org/officeDocument/2006/relationships/notesSlide" Target="../notesSlides/notesSlide48.xml"/><Relationship Id="rId9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4.png"/><Relationship Id="rId3" Type="http://schemas.openxmlformats.org/officeDocument/2006/relationships/image" Target="../media/image145.png"/><Relationship Id="rId4" Type="http://schemas.openxmlformats.org/officeDocument/2006/relationships/image" Target="../media/image146.png"/><Relationship Id="rId5" Type="http://schemas.openxmlformats.org/officeDocument/2006/relationships/image" Target="../media/image147.png"/><Relationship Id="rId6" Type="http://schemas.openxmlformats.org/officeDocument/2006/relationships/image" Target="../media/image148.png"/><Relationship Id="rId7" Type="http://schemas.openxmlformats.org/officeDocument/2006/relationships/image" Target="../media/image149.png"/><Relationship Id="rId8" Type="http://schemas.openxmlformats.org/officeDocument/2006/relationships/notesSlide" Target="../notesSlides/notesSlide49.xml"/><Relationship Id="rId9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Relationship Id="rId3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0.png"/><Relationship Id="rId3" Type="http://schemas.openxmlformats.org/officeDocument/2006/relationships/image" Target="../media/image151.png"/><Relationship Id="rId4" Type="http://schemas.openxmlformats.org/officeDocument/2006/relationships/image" Target="../media/image152.png"/><Relationship Id="rId5" Type="http://schemas.openxmlformats.org/officeDocument/2006/relationships/image" Target="../media/image153.png"/><Relationship Id="rId6" Type="http://schemas.openxmlformats.org/officeDocument/2006/relationships/image" Target="../media/image154.png"/><Relationship Id="rId7" Type="http://schemas.openxmlformats.org/officeDocument/2006/relationships/image" Target="../media/image155.png"/><Relationship Id="rId8" Type="http://schemas.openxmlformats.org/officeDocument/2006/relationships/notesSlide" Target="../notesSlides/notesSlide55.xml"/><Relationship Id="rId9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6.png"/><Relationship Id="rId3" Type="http://schemas.openxmlformats.org/officeDocument/2006/relationships/image" Target="../media/image157.png"/><Relationship Id="rId4" Type="http://schemas.openxmlformats.org/officeDocument/2006/relationships/image" Target="../media/image158.png"/><Relationship Id="rId5" Type="http://schemas.openxmlformats.org/officeDocument/2006/relationships/image" Target="../media/image159.png"/><Relationship Id="rId6" Type="http://schemas.openxmlformats.org/officeDocument/2006/relationships/image" Target="../media/image160.png"/><Relationship Id="rId7" Type="http://schemas.openxmlformats.org/officeDocument/2006/relationships/image" Target="../media/image161.png"/><Relationship Id="rId8" Type="http://schemas.openxmlformats.org/officeDocument/2006/relationships/notesSlide" Target="../notesSlides/notesSlide56.xml"/><Relationship Id="rId9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2.png"/><Relationship Id="rId3" Type="http://schemas.openxmlformats.org/officeDocument/2006/relationships/image" Target="../media/image163.png"/><Relationship Id="rId4" Type="http://schemas.openxmlformats.org/officeDocument/2006/relationships/image" Target="../media/image164.png"/><Relationship Id="rId5" Type="http://schemas.openxmlformats.org/officeDocument/2006/relationships/image" Target="../media/image165.png"/><Relationship Id="rId6" Type="http://schemas.openxmlformats.org/officeDocument/2006/relationships/image" Target="../media/image166.png"/><Relationship Id="rId7" Type="http://schemas.openxmlformats.org/officeDocument/2006/relationships/image" Target="../media/image167.png"/><Relationship Id="rId8" Type="http://schemas.openxmlformats.org/officeDocument/2006/relationships/notesSlide" Target="../notesSlides/notesSlide57.xml"/><Relationship Id="rId9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8.png"/><Relationship Id="rId3" Type="http://schemas.openxmlformats.org/officeDocument/2006/relationships/image" Target="../media/image169.png"/><Relationship Id="rId4" Type="http://schemas.openxmlformats.org/officeDocument/2006/relationships/image" Target="../media/image170.png"/><Relationship Id="rId5" Type="http://schemas.openxmlformats.org/officeDocument/2006/relationships/image" Target="../media/image171.png"/><Relationship Id="rId6" Type="http://schemas.openxmlformats.org/officeDocument/2006/relationships/image" Target="../media/image172.png"/><Relationship Id="rId7" Type="http://schemas.openxmlformats.org/officeDocument/2006/relationships/image" Target="../media/image173.png"/><Relationship Id="rId8" Type="http://schemas.openxmlformats.org/officeDocument/2006/relationships/notesSlide" Target="../notesSlides/notesSlide58.xml"/><Relationship Id="rId9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4.png"/><Relationship Id="rId3" Type="http://schemas.openxmlformats.org/officeDocument/2006/relationships/image" Target="../media/image175.png"/><Relationship Id="rId4" Type="http://schemas.openxmlformats.org/officeDocument/2006/relationships/image" Target="../media/image176.png"/><Relationship Id="rId5" Type="http://schemas.openxmlformats.org/officeDocument/2006/relationships/image" Target="../media/image177.png"/><Relationship Id="rId6" Type="http://schemas.openxmlformats.org/officeDocument/2006/relationships/image" Target="../media/image178.png"/><Relationship Id="rId7" Type="http://schemas.openxmlformats.org/officeDocument/2006/relationships/image" Target="../media/image179.png"/><Relationship Id="rId8" Type="http://schemas.openxmlformats.org/officeDocument/2006/relationships/notesSlide" Target="../notesSlides/notesSlide59.xml"/><Relationship Id="rId9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notesSlide" Target="../notesSlides/notesSlide6.xml"/><Relationship Id="rId9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0.png"/><Relationship Id="rId3" Type="http://schemas.openxmlformats.org/officeDocument/2006/relationships/image" Target="../media/image181.png"/><Relationship Id="rId4" Type="http://schemas.openxmlformats.org/officeDocument/2006/relationships/image" Target="../media/image182.png"/><Relationship Id="rId5" Type="http://schemas.openxmlformats.org/officeDocument/2006/relationships/image" Target="../media/image183.png"/><Relationship Id="rId6" Type="http://schemas.openxmlformats.org/officeDocument/2006/relationships/image" Target="../media/image184.png"/><Relationship Id="rId7" Type="http://schemas.openxmlformats.org/officeDocument/2006/relationships/image" Target="../media/image185.png"/><Relationship Id="rId8" Type="http://schemas.openxmlformats.org/officeDocument/2006/relationships/notesSlide" Target="../notesSlides/notesSlide60.xml"/><Relationship Id="rId9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6.png"/><Relationship Id="rId3" Type="http://schemas.openxmlformats.org/officeDocument/2006/relationships/image" Target="../media/image187.png"/><Relationship Id="rId4" Type="http://schemas.openxmlformats.org/officeDocument/2006/relationships/image" Target="../media/image188.png"/><Relationship Id="rId5" Type="http://schemas.openxmlformats.org/officeDocument/2006/relationships/image" Target="../media/image189.png"/><Relationship Id="rId6" Type="http://schemas.openxmlformats.org/officeDocument/2006/relationships/image" Target="../media/image190.png"/><Relationship Id="rId7" Type="http://schemas.openxmlformats.org/officeDocument/2006/relationships/image" Target="../media/image191.png"/><Relationship Id="rId8" Type="http://schemas.openxmlformats.org/officeDocument/2006/relationships/notesSlide" Target="../notesSlides/notesSlide61.xml"/><Relationship Id="rId9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2.png"/><Relationship Id="rId3" Type="http://schemas.openxmlformats.org/officeDocument/2006/relationships/image" Target="../media/image193.png"/><Relationship Id="rId4" Type="http://schemas.openxmlformats.org/officeDocument/2006/relationships/image" Target="../media/image194.png"/><Relationship Id="rId5" Type="http://schemas.openxmlformats.org/officeDocument/2006/relationships/image" Target="../media/image195.png"/><Relationship Id="rId6" Type="http://schemas.openxmlformats.org/officeDocument/2006/relationships/image" Target="../media/image196.png"/><Relationship Id="rId7" Type="http://schemas.openxmlformats.org/officeDocument/2006/relationships/image" Target="../media/image197.png"/><Relationship Id="rId8" Type="http://schemas.openxmlformats.org/officeDocument/2006/relationships/notesSlide" Target="../notesSlides/notesSlide62.xml"/><Relationship Id="rId9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Relationship Id="rId3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Relationship Id="rId3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Relationship Id="rId3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Relationship Id="rId3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Relationship Id="rId3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Relationship Id="rId3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Relationship Id="rId3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notesSlide" Target="../notesSlides/notesSlide7.xml"/><Relationship Id="rId9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Relationship Id="rId3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Relationship Id="rId3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Relationship Id="rId3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Relationship Id="rId3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Relationship Id="rId3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Relationship Id="rId3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Relationship Id="rId3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Relationship Id="rId3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Relationship Id="rId3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Relationship Id="rId3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notesSlide" Target="../notesSlides/notesSlide8.xml"/><Relationship Id="rId9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Relationship Id="rId3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1.xml"/><Relationship Id="rId3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2.xml"/><Relationship Id="rId3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Relationship Id="rId3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Relationship Id="rId3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Relationship Id="rId3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Relationship Id="rId3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7.xml"/><Relationship Id="rId3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8.xml"/><Relationship Id="rId3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8.png"/><Relationship Id="rId3" Type="http://schemas.openxmlformats.org/officeDocument/2006/relationships/image" Target="../media/image199.png"/><Relationship Id="rId4" Type="http://schemas.openxmlformats.org/officeDocument/2006/relationships/image" Target="../media/image200.png"/><Relationship Id="rId5" Type="http://schemas.openxmlformats.org/officeDocument/2006/relationships/image" Target="../media/image201.png"/><Relationship Id="rId6" Type="http://schemas.openxmlformats.org/officeDocument/2006/relationships/image" Target="../media/image202.png"/><Relationship Id="rId7" Type="http://schemas.openxmlformats.org/officeDocument/2006/relationships/image" Target="../media/image203.png"/><Relationship Id="rId8" Type="http://schemas.openxmlformats.org/officeDocument/2006/relationships/notesSlide" Target="../notesSlides/notesSlide89.xml"/><Relationship Id="rId9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notesSlide" Target="../notesSlides/notesSlide9.xml"/><Relationship Id="rId9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4.png"/><Relationship Id="rId3" Type="http://schemas.openxmlformats.org/officeDocument/2006/relationships/image" Target="../media/image205.png"/><Relationship Id="rId4" Type="http://schemas.openxmlformats.org/officeDocument/2006/relationships/image" Target="../media/image206.png"/><Relationship Id="rId5" Type="http://schemas.openxmlformats.org/officeDocument/2006/relationships/image" Target="../media/image207.png"/><Relationship Id="rId6" Type="http://schemas.openxmlformats.org/officeDocument/2006/relationships/image" Target="../media/image208.png"/><Relationship Id="rId7" Type="http://schemas.openxmlformats.org/officeDocument/2006/relationships/image" Target="../media/image209.png"/><Relationship Id="rId8" Type="http://schemas.openxmlformats.org/officeDocument/2006/relationships/notesSlide" Target="../notesSlides/notesSlide90.xml"/><Relationship Id="rId9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0.png"/><Relationship Id="rId3" Type="http://schemas.openxmlformats.org/officeDocument/2006/relationships/image" Target="../media/image211.png"/><Relationship Id="rId4" Type="http://schemas.openxmlformats.org/officeDocument/2006/relationships/image" Target="../media/image212.png"/><Relationship Id="rId5" Type="http://schemas.openxmlformats.org/officeDocument/2006/relationships/image" Target="../media/image213.png"/><Relationship Id="rId6" Type="http://schemas.openxmlformats.org/officeDocument/2006/relationships/image" Target="../media/image214.png"/><Relationship Id="rId7" Type="http://schemas.openxmlformats.org/officeDocument/2006/relationships/image" Target="../media/image215.png"/><Relationship Id="rId8" Type="http://schemas.openxmlformats.org/officeDocument/2006/relationships/notesSlide" Target="../notesSlides/notesSlide91.xml"/><Relationship Id="rId9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6.png"/><Relationship Id="rId3" Type="http://schemas.openxmlformats.org/officeDocument/2006/relationships/image" Target="../media/image217.png"/><Relationship Id="rId4" Type="http://schemas.openxmlformats.org/officeDocument/2006/relationships/image" Target="../media/image218.png"/><Relationship Id="rId5" Type="http://schemas.openxmlformats.org/officeDocument/2006/relationships/image" Target="../media/image219.png"/><Relationship Id="rId6" Type="http://schemas.openxmlformats.org/officeDocument/2006/relationships/image" Target="../media/image220.png"/><Relationship Id="rId7" Type="http://schemas.openxmlformats.org/officeDocument/2006/relationships/image" Target="../media/image221.png"/><Relationship Id="rId8" Type="http://schemas.openxmlformats.org/officeDocument/2006/relationships/notesSlide" Target="../notesSlides/notesSlide92.xml"/><Relationship Id="rId9" Type="http://schemas.openxmlformats.org/officeDocument/2006/relationships/slide" Target="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2.png"/><Relationship Id="rId3" Type="http://schemas.openxmlformats.org/officeDocument/2006/relationships/image" Target="../media/image223.png"/><Relationship Id="rId4" Type="http://schemas.openxmlformats.org/officeDocument/2006/relationships/image" Target="../media/image224.png"/><Relationship Id="rId5" Type="http://schemas.openxmlformats.org/officeDocument/2006/relationships/image" Target="../media/image225.png"/><Relationship Id="rId6" Type="http://schemas.openxmlformats.org/officeDocument/2006/relationships/image" Target="../media/image226.png"/><Relationship Id="rId7" Type="http://schemas.openxmlformats.org/officeDocument/2006/relationships/image" Target="../media/image227.png"/><Relationship Id="rId8" Type="http://schemas.openxmlformats.org/officeDocument/2006/relationships/notesSlide" Target="../notesSlides/notesSlide93.xml"/><Relationship Id="rId9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8.png"/><Relationship Id="rId3" Type="http://schemas.openxmlformats.org/officeDocument/2006/relationships/image" Target="../media/image229.png"/><Relationship Id="rId4" Type="http://schemas.openxmlformats.org/officeDocument/2006/relationships/image" Target="../media/image230.png"/><Relationship Id="rId5" Type="http://schemas.openxmlformats.org/officeDocument/2006/relationships/image" Target="../media/image231.png"/><Relationship Id="rId6" Type="http://schemas.openxmlformats.org/officeDocument/2006/relationships/image" Target="../media/image232.png"/><Relationship Id="rId7" Type="http://schemas.openxmlformats.org/officeDocument/2006/relationships/image" Target="../media/image233.png"/><Relationship Id="rId8" Type="http://schemas.openxmlformats.org/officeDocument/2006/relationships/notesSlide" Target="../notesSlides/notesSlide94.xml"/><Relationship Id="rId9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4.png"/><Relationship Id="rId3" Type="http://schemas.openxmlformats.org/officeDocument/2006/relationships/image" Target="../media/image235.png"/><Relationship Id="rId4" Type="http://schemas.openxmlformats.org/officeDocument/2006/relationships/image" Target="../media/image236.png"/><Relationship Id="rId5" Type="http://schemas.openxmlformats.org/officeDocument/2006/relationships/image" Target="../media/image237.png"/><Relationship Id="rId6" Type="http://schemas.openxmlformats.org/officeDocument/2006/relationships/image" Target="../media/image238.png"/><Relationship Id="rId7" Type="http://schemas.openxmlformats.org/officeDocument/2006/relationships/image" Target="../media/image239.png"/><Relationship Id="rId8" Type="http://schemas.openxmlformats.org/officeDocument/2006/relationships/notesSlide" Target="../notesSlides/notesSlide95.xml"/><Relationship Id="rId9" Type="http://schemas.openxmlformats.org/officeDocument/2006/relationships/slide" Target="slide9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0.png"/><Relationship Id="rId3" Type="http://schemas.openxmlformats.org/officeDocument/2006/relationships/image" Target="../media/image241.png"/><Relationship Id="rId4" Type="http://schemas.openxmlformats.org/officeDocument/2006/relationships/image" Target="../media/image242.png"/><Relationship Id="rId5" Type="http://schemas.openxmlformats.org/officeDocument/2006/relationships/image" Target="../media/image243.png"/><Relationship Id="rId6" Type="http://schemas.openxmlformats.org/officeDocument/2006/relationships/image" Target="../media/image244.png"/><Relationship Id="rId7" Type="http://schemas.openxmlformats.org/officeDocument/2006/relationships/image" Target="../media/image245.png"/><Relationship Id="rId8" Type="http://schemas.openxmlformats.org/officeDocument/2006/relationships/notesSlide" Target="../notesSlides/notesSlide96.xml"/><Relationship Id="rId9" Type="http://schemas.openxmlformats.org/officeDocument/2006/relationships/slide" Target="slide96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6.png"/><Relationship Id="rId3" Type="http://schemas.openxmlformats.org/officeDocument/2006/relationships/image" Target="../media/image247.png"/><Relationship Id="rId4" Type="http://schemas.openxmlformats.org/officeDocument/2006/relationships/image" Target="../media/image248.png"/><Relationship Id="rId5" Type="http://schemas.openxmlformats.org/officeDocument/2006/relationships/image" Target="../media/image249.png"/><Relationship Id="rId6" Type="http://schemas.openxmlformats.org/officeDocument/2006/relationships/image" Target="../media/image250.png"/><Relationship Id="rId7" Type="http://schemas.openxmlformats.org/officeDocument/2006/relationships/image" Target="../media/image251.png"/><Relationship Id="rId8" Type="http://schemas.openxmlformats.org/officeDocument/2006/relationships/notesSlide" Target="../notesSlides/notesSlide97.xml"/><Relationship Id="rId9" Type="http://schemas.openxmlformats.org/officeDocument/2006/relationships/slide" Target="slide97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2.png"/><Relationship Id="rId3" Type="http://schemas.openxmlformats.org/officeDocument/2006/relationships/image" Target="../media/image253.png"/><Relationship Id="rId4" Type="http://schemas.openxmlformats.org/officeDocument/2006/relationships/image" Target="../media/image254.png"/><Relationship Id="rId5" Type="http://schemas.openxmlformats.org/officeDocument/2006/relationships/image" Target="../media/image255.png"/><Relationship Id="rId6" Type="http://schemas.openxmlformats.org/officeDocument/2006/relationships/image" Target="../media/image256.png"/><Relationship Id="rId7" Type="http://schemas.openxmlformats.org/officeDocument/2006/relationships/image" Target="../media/image257.png"/><Relationship Id="rId8" Type="http://schemas.openxmlformats.org/officeDocument/2006/relationships/notesSlide" Target="../notesSlides/notesSlide98.xml"/><Relationship Id="rId9" Type="http://schemas.openxmlformats.org/officeDocument/2006/relationships/slide" Target="slide98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8.png"/><Relationship Id="rId3" Type="http://schemas.openxmlformats.org/officeDocument/2006/relationships/image" Target="../media/image259.png"/><Relationship Id="rId4" Type="http://schemas.openxmlformats.org/officeDocument/2006/relationships/image" Target="../media/image260.png"/><Relationship Id="rId5" Type="http://schemas.openxmlformats.org/officeDocument/2006/relationships/image" Target="../media/image261.png"/><Relationship Id="rId6" Type="http://schemas.openxmlformats.org/officeDocument/2006/relationships/image" Target="../media/image262.png"/><Relationship Id="rId7" Type="http://schemas.openxmlformats.org/officeDocument/2006/relationships/image" Target="../media/image263.png"/><Relationship Id="rId8" Type="http://schemas.openxmlformats.org/officeDocument/2006/relationships/notesSlide" Target="../notesSlides/notesSlide99.xml"/><Relationship Id="rId9" Type="http://schemas.openxmlformats.org/officeDocument/2006/relationships/slide" Target="slide9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46690" y="1120178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9466" y="1170978"/>
            <a:ext cx="4259923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10191" y="812195"/>
            <a:ext cx="50800" cy="3206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10191" y="875695"/>
            <a:ext cx="50800" cy="2571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7865" y="818758"/>
            <a:ext cx="4412615" cy="365125"/>
          </a:xfrm>
          <a:custGeom>
            <a:avLst/>
            <a:gdLst/>
            <a:ahLst/>
            <a:cxnLst/>
            <a:rect l="l" t="t" r="r" b="b"/>
            <a:pathLst>
              <a:path w="4412615" h="365125">
                <a:moveTo>
                  <a:pt x="4412325" y="0"/>
                </a:moveTo>
                <a:lnTo>
                  <a:pt x="0" y="0"/>
                </a:lnTo>
                <a:lnTo>
                  <a:pt x="0" y="314119"/>
                </a:lnTo>
                <a:lnTo>
                  <a:pt x="16636" y="351633"/>
                </a:lnTo>
                <a:lnTo>
                  <a:pt x="4361525" y="364920"/>
                </a:lnTo>
                <a:lnTo>
                  <a:pt x="4375768" y="362875"/>
                </a:lnTo>
                <a:lnTo>
                  <a:pt x="4406889" y="336916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10191" y="862995"/>
            <a:ext cx="0" cy="288925"/>
          </a:xfrm>
          <a:custGeom>
            <a:avLst/>
            <a:gdLst/>
            <a:ahLst/>
            <a:cxnLst/>
            <a:rect l="l" t="t" r="r" b="b"/>
            <a:pathLst>
              <a:path w="0" h="288925">
                <a:moveTo>
                  <a:pt x="0" y="28893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502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375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8248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0584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53504" y="868046"/>
            <a:ext cx="350139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75" b="1">
                <a:solidFill>
                  <a:srgbClr val="CC0000"/>
                </a:solidFill>
                <a:latin typeface="Arial"/>
                <a:cs typeface="Arial"/>
              </a:rPr>
              <a:t>Logica</a:t>
            </a:r>
            <a:r>
              <a:rPr dirty="0" sz="1700" spc="1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700" spc="-14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700" spc="-60" b="1">
                <a:solidFill>
                  <a:srgbClr val="CC0000"/>
                </a:solidFill>
                <a:latin typeface="Arial"/>
                <a:cs typeface="Arial"/>
              </a:rPr>
              <a:t>ro</a:t>
            </a:r>
            <a:r>
              <a:rPr dirty="0" sz="1700" spc="-25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700" spc="-75" b="1">
                <a:solidFill>
                  <a:srgbClr val="CC0000"/>
                </a:solidFill>
                <a:latin typeface="Arial"/>
                <a:cs typeface="Arial"/>
              </a:rPr>
              <a:t>osizional</a:t>
            </a:r>
            <a:r>
              <a:rPr dirty="0" sz="1700" spc="-7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700" spc="1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700" spc="-7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700" spc="1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700" spc="-14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700" spc="-40" b="1">
                <a:solidFill>
                  <a:srgbClr val="CC0000"/>
                </a:solidFill>
                <a:latin typeface="Arial"/>
                <a:cs typeface="Arial"/>
              </a:rPr>
              <a:t>redicativa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782" y="1699079"/>
            <a:ext cx="2346960" cy="750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06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Prof.ssa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Virginia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Cicco</a:t>
            </a:r>
            <a:endParaRPr sz="1200">
              <a:latin typeface="Tahoma"/>
              <a:cs typeface="Tahoma"/>
            </a:endParaRPr>
          </a:p>
          <a:p>
            <a:pPr marL="12700" indent="401320">
              <a:lnSpc>
                <a:spcPct val="100000"/>
              </a:lnSpc>
              <a:spcBef>
                <a:spcPts val="650"/>
              </a:spcBef>
            </a:pPr>
            <a:r>
              <a:rPr dirty="0" sz="1000" spc="-35">
                <a:latin typeface="Tahoma"/>
                <a:cs typeface="Tahoma"/>
              </a:rPr>
              <a:t>Sapienza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Roma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10">
                <a:latin typeface="Tahoma"/>
                <a:cs typeface="Tahoma"/>
              </a:rPr>
              <a:t>F</a:t>
            </a:r>
            <a:r>
              <a:rPr dirty="0" sz="1100" spc="-25">
                <a:latin typeface="Tahoma"/>
                <a:cs typeface="Tahoma"/>
              </a:rPr>
              <a:t>acol</a:t>
            </a:r>
            <a:r>
              <a:rPr dirty="0" sz="1100" spc="-2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a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Ingegneria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Civil</a:t>
            </a:r>
            <a:r>
              <a:rPr dirty="0" sz="1100" spc="-25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Industriale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/71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315" y="31375"/>
            <a:ext cx="95758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Concett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7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ri</a:t>
            </a:r>
            <a:r>
              <a:rPr dirty="0" sz="600" spc="-7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itivi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Assiomi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Concett</a:t>
            </a:r>
            <a:r>
              <a:rPr dirty="0" spc="-1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25"/>
              <a:t>rimitivi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211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5"/>
              <a:t>Ma</a:t>
            </a:r>
            <a:r>
              <a:rPr dirty="0" spc="15"/>
              <a:t> </a:t>
            </a:r>
            <a:r>
              <a:rPr dirty="0" spc="-35"/>
              <a:t>cos</a:t>
            </a:r>
            <a:r>
              <a:rPr dirty="0" spc="-55"/>
              <a:t>’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90" i="1">
                <a:latin typeface="Trebuchet MS"/>
                <a:cs typeface="Trebuchet MS"/>
              </a:rPr>
              <a:t>ver</a:t>
            </a:r>
            <a:r>
              <a:rPr dirty="0" spc="-25" i="1">
                <a:latin typeface="Trebuchet MS"/>
                <a:cs typeface="Trebuchet MS"/>
              </a:rPr>
              <a:t>o</a:t>
            </a:r>
            <a:r>
              <a:rPr dirty="0" spc="-20"/>
              <a:t>?</a:t>
            </a:r>
            <a:r>
              <a:rPr dirty="0" spc="145"/>
              <a:t> </a:t>
            </a:r>
            <a:r>
              <a:rPr dirty="0" spc="-60"/>
              <a:t>Cos</a:t>
            </a:r>
            <a:r>
              <a:rPr dirty="0" spc="-55"/>
              <a:t>a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80" i="1">
                <a:latin typeface="Trebuchet MS"/>
                <a:cs typeface="Trebuchet MS"/>
              </a:rPr>
              <a:t>fals</a:t>
            </a:r>
            <a:r>
              <a:rPr dirty="0" spc="-25" i="1">
                <a:latin typeface="Trebuchet MS"/>
                <a:cs typeface="Trebuchet MS"/>
              </a:rPr>
              <a:t>o</a:t>
            </a:r>
            <a:r>
              <a:rPr dirty="0" spc="-20"/>
              <a:t>?</a:t>
            </a:r>
            <a:r>
              <a:rPr dirty="0" spc="145"/>
              <a:t> </a:t>
            </a:r>
            <a:r>
              <a:rPr dirty="0" spc="-45"/>
              <a:t>Non</a:t>
            </a:r>
            <a:r>
              <a:rPr dirty="0" spc="15"/>
              <a:t> </a:t>
            </a:r>
            <a:r>
              <a:rPr dirty="0" spc="-20"/>
              <a:t>ci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70"/>
              <a:t>re</a:t>
            </a:r>
            <a:r>
              <a:rPr dirty="0" spc="-55"/>
              <a:t>o</a:t>
            </a:r>
            <a:r>
              <a:rPr dirty="0" spc="-55"/>
              <a:t>ccu</a:t>
            </a:r>
            <a:r>
              <a:rPr dirty="0" spc="-30"/>
              <a:t>p</a:t>
            </a:r>
            <a:r>
              <a:rPr dirty="0" spc="-90"/>
              <a:t>eremo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/>
              <a:t>d</a:t>
            </a:r>
            <a:r>
              <a:rPr dirty="0" spc="-10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-45"/>
              <a:t> </a:t>
            </a:r>
            <a:r>
              <a:rPr dirty="0" spc="-45"/>
              <a:t>ris</a:t>
            </a:r>
            <a:r>
              <a:rPr dirty="0" spc="-40"/>
              <a:t>p</a:t>
            </a:r>
            <a:r>
              <a:rPr dirty="0" spc="-60"/>
              <a:t>osta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65"/>
              <a:t>questa</a:t>
            </a:r>
            <a:r>
              <a:rPr dirty="0" spc="15"/>
              <a:t> </a:t>
            </a:r>
            <a:r>
              <a:rPr dirty="0" spc="-70"/>
              <a:t>do</a:t>
            </a:r>
            <a:r>
              <a:rPr dirty="0" spc="-110"/>
              <a:t>m</a:t>
            </a:r>
            <a:r>
              <a:rPr dirty="0" spc="-80"/>
              <a:t>a</a:t>
            </a:r>
            <a:r>
              <a:rPr dirty="0" spc="-65"/>
              <a:t>nda,</a:t>
            </a:r>
            <a:r>
              <a:rPr dirty="0" spc="15"/>
              <a:t> </a:t>
            </a:r>
            <a:r>
              <a:rPr dirty="0" spc="-60"/>
              <a:t>lasciamo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100"/>
              <a:t>se</a:t>
            </a:r>
            <a:r>
              <a:rPr dirty="0" spc="10"/>
              <a:t> </a:t>
            </a:r>
            <a:r>
              <a:rPr dirty="0" spc="-95"/>
              <a:t>ne</a:t>
            </a:r>
            <a:r>
              <a:rPr dirty="0" spc="15"/>
              <a:t> </a:t>
            </a:r>
            <a:r>
              <a:rPr dirty="0" spc="-45"/>
              <a:t>o</a:t>
            </a:r>
            <a:r>
              <a:rPr dirty="0" spc="-55"/>
              <a:t>ccupino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40"/>
              <a:t>filosofi.</a:t>
            </a:r>
            <a:r>
              <a:rPr dirty="0" spc="145"/>
              <a:t> </a:t>
            </a:r>
            <a:r>
              <a:rPr dirty="0" spc="-15"/>
              <a:t>Si</a:t>
            </a:r>
            <a:r>
              <a:rPr dirty="0" spc="-15"/>
              <a:t> </a:t>
            </a:r>
            <a:r>
              <a:rPr dirty="0" spc="-75"/>
              <a:t>d</a:t>
            </a:r>
            <a:r>
              <a:rPr dirty="0" spc="-105"/>
              <a:t>a</a:t>
            </a:r>
            <a:r>
              <a:rPr dirty="0" spc="-55"/>
              <a:t>r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25"/>
              <a:t>infatti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5"/>
              <a:t>buono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50"/>
              <a:t>concetto</a:t>
            </a:r>
            <a:r>
              <a:rPr dirty="0" spc="15"/>
              <a:t> </a:t>
            </a:r>
            <a:r>
              <a:rPr dirty="0" spc="-50"/>
              <a:t>della</a:t>
            </a:r>
            <a:r>
              <a:rPr dirty="0" spc="10"/>
              <a:t> </a:t>
            </a:r>
            <a:r>
              <a:rPr dirty="0" spc="-45"/>
              <a:t>veri</a:t>
            </a:r>
            <a:r>
              <a:rPr dirty="0" spc="-55"/>
              <a:t>t</a:t>
            </a:r>
            <a:r>
              <a:rPr dirty="0" spc="-650"/>
              <a:t>`</a:t>
            </a:r>
            <a:r>
              <a:rPr dirty="0" spc="-60"/>
              <a:t>a,</a:t>
            </a:r>
            <a:r>
              <a:rPr dirty="0" spc="15"/>
              <a:t> </a:t>
            </a:r>
            <a:r>
              <a:rPr dirty="0" spc="-65"/>
              <a:t>diremo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100"/>
              <a:t>ess</a:t>
            </a:r>
            <a:r>
              <a:rPr dirty="0" spc="-75"/>
              <a:t>o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-45"/>
              <a:t> </a:t>
            </a:r>
            <a:r>
              <a:rPr dirty="0" spc="-40" b="1">
                <a:latin typeface="Arial"/>
                <a:cs typeface="Arial"/>
              </a:rPr>
              <a:t>concetto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110" b="1">
                <a:latin typeface="Arial"/>
                <a:cs typeface="Arial"/>
              </a:rPr>
              <a:t>p</a:t>
            </a:r>
            <a:r>
              <a:rPr dirty="0" spc="-30" b="1">
                <a:latin typeface="Arial"/>
                <a:cs typeface="Arial"/>
              </a:rPr>
              <a:t>rimitivo</a:t>
            </a:r>
            <a:r>
              <a:rPr dirty="0" spc="-40"/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607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601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090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573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5695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056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54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75983" y="2121687"/>
          <a:ext cx="385889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65493"/>
                <a:gridCol w="464833"/>
                <a:gridCol w="464832"/>
                <a:gridCol w="464832"/>
                <a:gridCol w="464845"/>
                <a:gridCol w="464833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607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601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090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573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5695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056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55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75983" y="2121687"/>
          <a:ext cx="385889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65493"/>
                <a:gridCol w="464833"/>
                <a:gridCol w="464832"/>
                <a:gridCol w="464832"/>
                <a:gridCol w="464845"/>
                <a:gridCol w="464833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82603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Dire</a:t>
            </a:r>
            <a:r>
              <a:rPr dirty="0" spc="15"/>
              <a:t> </a:t>
            </a:r>
            <a:r>
              <a:rPr dirty="0" spc="-75"/>
              <a:t>ad</a:t>
            </a:r>
            <a:r>
              <a:rPr dirty="0" spc="15"/>
              <a:t> </a:t>
            </a:r>
            <a:r>
              <a:rPr dirty="0" spc="-80"/>
              <a:t>esempio</a:t>
            </a:r>
          </a:p>
          <a:p>
            <a:pPr marL="309880">
              <a:lnSpc>
                <a:spcPct val="100000"/>
              </a:lnSpc>
              <a:spcBef>
                <a:spcPts val="300"/>
              </a:spcBef>
            </a:pPr>
            <a:r>
              <a:rPr dirty="0" spc="-25" i="1">
                <a:latin typeface="Trebuchet MS"/>
                <a:cs typeface="Trebuchet MS"/>
              </a:rPr>
              <a:t>Non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0" i="1">
                <a:latin typeface="Trebuchet MS"/>
                <a:cs typeface="Trebuchet MS"/>
              </a:rPr>
              <a:t>vero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che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il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Sole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10" i="1">
                <a:latin typeface="Trebuchet MS"/>
                <a:cs typeface="Trebuchet MS"/>
              </a:rPr>
              <a:t>b</a:t>
            </a:r>
            <a:r>
              <a:rPr dirty="0" spc="-100" i="1">
                <a:latin typeface="Trebuchet MS"/>
                <a:cs typeface="Trebuchet MS"/>
              </a:rPr>
              <a:t>rilla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che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55" i="1">
                <a:latin typeface="Trebuchet MS"/>
                <a:cs typeface="Trebuchet MS"/>
              </a:rPr>
              <a:t>P</a:t>
            </a:r>
            <a:r>
              <a:rPr dirty="0" spc="-114" i="1">
                <a:latin typeface="Trebuchet MS"/>
                <a:cs typeface="Trebuchet MS"/>
              </a:rPr>
              <a:t>a</a:t>
            </a:r>
            <a:r>
              <a:rPr dirty="0" spc="-80" i="1">
                <a:latin typeface="Trebuchet MS"/>
                <a:cs typeface="Trebuchet MS"/>
              </a:rPr>
              <a:t>rigi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65" i="1">
                <a:latin typeface="Trebuchet MS"/>
                <a:cs typeface="Trebuchet MS"/>
              </a:rPr>
              <a:t>o</a:t>
            </a:r>
            <a:r>
              <a:rPr dirty="0" spc="-60" i="1">
                <a:latin typeface="Trebuchet MS"/>
                <a:cs typeface="Trebuchet MS"/>
              </a:rPr>
              <a:t>n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0" i="1">
                <a:latin typeface="Trebuchet MS"/>
                <a:cs typeface="Trebuchet MS"/>
              </a:rPr>
              <a:t>in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0" i="1">
                <a:latin typeface="Trebuchet MS"/>
                <a:cs typeface="Trebuchet MS"/>
              </a:rPr>
              <a:t>Italia.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pc="-70"/>
              <a:t>equivale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5"/>
              <a:t>dire</a:t>
            </a:r>
            <a:r>
              <a:rPr dirty="0" spc="15"/>
              <a:t> </a:t>
            </a:r>
            <a:r>
              <a:rPr dirty="0" spc="-75"/>
              <a:t>che</a:t>
            </a:r>
          </a:p>
          <a:p>
            <a:pPr marL="309880">
              <a:lnSpc>
                <a:spcPct val="100000"/>
              </a:lnSpc>
              <a:spcBef>
                <a:spcPts val="300"/>
              </a:spcBef>
            </a:pPr>
            <a:r>
              <a:rPr dirty="0" spc="45" i="1">
                <a:latin typeface="Trebuchet MS"/>
                <a:cs typeface="Trebuchet MS"/>
              </a:rPr>
              <a:t>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il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Sole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non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110" i="1">
                <a:latin typeface="Trebuchet MS"/>
                <a:cs typeface="Trebuchet MS"/>
              </a:rPr>
              <a:t>b</a:t>
            </a:r>
            <a:r>
              <a:rPr dirty="0" spc="-100" i="1">
                <a:latin typeface="Trebuchet MS"/>
                <a:cs typeface="Trebuchet MS"/>
              </a:rPr>
              <a:t>rilla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oppure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55" i="1">
                <a:latin typeface="Trebuchet MS"/>
                <a:cs typeface="Trebuchet MS"/>
              </a:rPr>
              <a:t>P</a:t>
            </a:r>
            <a:r>
              <a:rPr dirty="0" spc="-114" i="1">
                <a:latin typeface="Trebuchet MS"/>
                <a:cs typeface="Trebuchet MS"/>
              </a:rPr>
              <a:t>a</a:t>
            </a:r>
            <a:r>
              <a:rPr dirty="0" spc="-80" i="1">
                <a:latin typeface="Trebuchet MS"/>
                <a:cs typeface="Trebuchet MS"/>
              </a:rPr>
              <a:t>rigi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0" i="1">
                <a:latin typeface="Trebuchet MS"/>
                <a:cs typeface="Trebuchet MS"/>
              </a:rPr>
              <a:t>in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0" i="1">
                <a:latin typeface="Trebuchet MS"/>
                <a:cs typeface="Trebuchet MS"/>
              </a:rPr>
              <a:t>Italia.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56/71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1017000"/>
            <a:ext cx="3764279" cy="1727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endParaRPr sz="1200">
              <a:latin typeface="Tahoma"/>
              <a:cs typeface="Tahoma"/>
            </a:endParaRPr>
          </a:p>
          <a:p>
            <a:pPr marL="313690">
              <a:lnSpc>
                <a:spcPct val="100000"/>
              </a:lnSpc>
              <a:spcBef>
                <a:spcPts val="30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vero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Sole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b</a:t>
            </a:r>
            <a:r>
              <a:rPr dirty="0" sz="1200" spc="-100" i="1">
                <a:latin typeface="Trebuchet MS"/>
                <a:cs typeface="Trebuchet MS"/>
              </a:rPr>
              <a:t>rilla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55" i="1">
                <a:latin typeface="Trebuchet MS"/>
                <a:cs typeface="Trebuchet MS"/>
              </a:rPr>
              <a:t>P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80" i="1">
                <a:latin typeface="Trebuchet MS"/>
                <a:cs typeface="Trebuchet MS"/>
              </a:rPr>
              <a:t>rigi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in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Italia.</a:t>
            </a:r>
            <a:endParaRPr sz="1200">
              <a:latin typeface="Trebuchet MS"/>
              <a:cs typeface="Trebuchet MS"/>
            </a:endParaRPr>
          </a:p>
          <a:p>
            <a:pPr marL="16510">
              <a:lnSpc>
                <a:spcPct val="100000"/>
              </a:lnSpc>
              <a:spcBef>
                <a:spcPts val="300"/>
              </a:spcBef>
            </a:pPr>
            <a:r>
              <a:rPr dirty="0" sz="1200" spc="-70">
                <a:latin typeface="Tahoma"/>
                <a:cs typeface="Tahoma"/>
              </a:rPr>
              <a:t>equivale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313690">
              <a:lnSpc>
                <a:spcPct val="100000"/>
              </a:lnSpc>
              <a:spcBef>
                <a:spcPts val="300"/>
              </a:spcBef>
            </a:pPr>
            <a:r>
              <a:rPr dirty="0" sz="1200" spc="45" i="1">
                <a:latin typeface="Trebuchet MS"/>
                <a:cs typeface="Trebuchet MS"/>
              </a:rPr>
              <a:t>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il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Sole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b</a:t>
            </a:r>
            <a:r>
              <a:rPr dirty="0" sz="1200" spc="-100" i="1">
                <a:latin typeface="Trebuchet MS"/>
                <a:cs typeface="Trebuchet MS"/>
              </a:rPr>
              <a:t>rilla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oppure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55" i="1">
                <a:latin typeface="Trebuchet MS"/>
                <a:cs typeface="Trebuchet MS"/>
              </a:rPr>
              <a:t>P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80" i="1">
                <a:latin typeface="Trebuchet MS"/>
                <a:cs typeface="Trebuchet MS"/>
              </a:rPr>
              <a:t>rigi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in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Italia.</a:t>
            </a:r>
            <a:endParaRPr sz="1200">
              <a:latin typeface="Trebuchet MS"/>
              <a:cs typeface="Trebuchet MS"/>
            </a:endParaRPr>
          </a:p>
          <a:p>
            <a:pPr marL="16510">
              <a:lnSpc>
                <a:spcPct val="100000"/>
              </a:lnSpc>
              <a:spcBef>
                <a:spcPts val="300"/>
              </a:spcBef>
            </a:pPr>
            <a:r>
              <a:rPr dirty="0" sz="1200" spc="-65">
                <a:latin typeface="Tahoma"/>
                <a:cs typeface="Tahoma"/>
              </a:rPr>
              <a:t>Inoltre</a:t>
            </a:r>
            <a:endParaRPr sz="1200">
              <a:latin typeface="Tahoma"/>
              <a:cs typeface="Tahoma"/>
            </a:endParaRPr>
          </a:p>
          <a:p>
            <a:pPr marL="313690">
              <a:lnSpc>
                <a:spcPct val="100000"/>
              </a:lnSpc>
              <a:spcBef>
                <a:spcPts val="30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d</a:t>
            </a:r>
            <a:r>
              <a:rPr dirty="0" sz="1200" spc="-630" i="1">
                <a:latin typeface="Trebuchet MS"/>
                <a:cs typeface="Trebuchet MS"/>
              </a:rPr>
              <a:t>`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caso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min</a:t>
            </a:r>
            <a:r>
              <a:rPr dirty="0" sz="1200" spc="-110" i="1">
                <a:latin typeface="Trebuchet MS"/>
                <a:cs typeface="Trebuchet MS"/>
              </a:rPr>
              <a:t>o</a:t>
            </a:r>
            <a:r>
              <a:rPr dirty="0" sz="1200" spc="-114" i="1">
                <a:latin typeface="Trebuchet MS"/>
                <a:cs typeface="Trebuchet MS"/>
              </a:rPr>
              <a:t>re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ugua</a:t>
            </a:r>
            <a:r>
              <a:rPr dirty="0" sz="1200" spc="-120" i="1">
                <a:latin typeface="Trebuchet MS"/>
                <a:cs typeface="Trebuchet MS"/>
              </a:rPr>
              <a:t>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endParaRPr sz="1200">
              <a:latin typeface="Tahoma"/>
              <a:cs typeface="Tahoma"/>
            </a:endParaRPr>
          </a:p>
          <a:p>
            <a:pPr marL="313690">
              <a:lnSpc>
                <a:spcPct val="100000"/>
              </a:lnSpc>
              <a:spcBef>
                <a:spcPts val="300"/>
              </a:spcBef>
            </a:pP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min</a:t>
            </a:r>
            <a:r>
              <a:rPr dirty="0" sz="1200" spc="-110" i="1">
                <a:latin typeface="Trebuchet MS"/>
                <a:cs typeface="Trebuchet MS"/>
              </a:rPr>
              <a:t>o</a:t>
            </a:r>
            <a:r>
              <a:rPr dirty="0" sz="1200" spc="-114" i="1">
                <a:latin typeface="Trebuchet MS"/>
                <a:cs typeface="Trebuchet MS"/>
              </a:rPr>
              <a:t>re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nemmeno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uguale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56/71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Predicati</a:t>
            </a:r>
            <a:r>
              <a:rPr dirty="0" spc="150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19169"/>
            <a:ext cx="4326890" cy="1032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Chiamerem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25" b="1">
                <a:latin typeface="Arial"/>
                <a:cs typeface="Arial"/>
              </a:rPr>
              <a:t>r</a:t>
            </a:r>
            <a:r>
              <a:rPr dirty="0" sz="1200" spc="-65" b="1">
                <a:latin typeface="Arial"/>
                <a:cs typeface="Arial"/>
              </a:rPr>
              <a:t>ed</a:t>
            </a:r>
            <a:r>
              <a:rPr dirty="0" sz="1200" spc="-35" b="1">
                <a:latin typeface="Arial"/>
                <a:cs typeface="Arial"/>
              </a:rPr>
              <a:t>i</a:t>
            </a:r>
            <a:r>
              <a:rPr dirty="0" sz="1200" spc="-35" b="1">
                <a:latin typeface="Arial"/>
                <a:cs typeface="Arial"/>
              </a:rPr>
              <a:t>cato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logico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60">
                <a:latin typeface="Tahoma"/>
                <a:cs typeface="Tahoma"/>
              </a:rPr>
              <a:t>un’es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linguistica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9525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y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algn="ctr" marL="12700" marR="5080" indent="-43180">
              <a:lnSpc>
                <a:spcPct val="100000"/>
              </a:lnSpc>
              <a:spcBef>
                <a:spcPts val="1200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p</a:t>
            </a:r>
            <a:r>
              <a:rPr dirty="0" sz="1200" spc="-95" b="1">
                <a:latin typeface="Arial"/>
                <a:cs typeface="Arial"/>
              </a:rPr>
              <a:t>a</a:t>
            </a:r>
            <a:r>
              <a:rPr dirty="0" sz="1200" spc="-20" b="1">
                <a:latin typeface="Arial"/>
                <a:cs typeface="Arial"/>
              </a:rPr>
              <a:t>rametri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y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decidere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ap</a:t>
            </a:r>
            <a:r>
              <a:rPr dirty="0" sz="1200" spc="-4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sostituiscono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rametri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oggetti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concreti.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57/71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Predicati</a:t>
            </a:r>
            <a:r>
              <a:rPr dirty="0" spc="150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19169"/>
            <a:ext cx="4326890" cy="2499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Chiamerem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25" b="1">
                <a:latin typeface="Arial"/>
                <a:cs typeface="Arial"/>
              </a:rPr>
              <a:t>r</a:t>
            </a:r>
            <a:r>
              <a:rPr dirty="0" sz="1200" spc="-65" b="1">
                <a:latin typeface="Arial"/>
                <a:cs typeface="Arial"/>
              </a:rPr>
              <a:t>ed</a:t>
            </a:r>
            <a:r>
              <a:rPr dirty="0" sz="1200" spc="-35" b="1">
                <a:latin typeface="Arial"/>
                <a:cs typeface="Arial"/>
              </a:rPr>
              <a:t>i</a:t>
            </a:r>
            <a:r>
              <a:rPr dirty="0" sz="1200" spc="-35" b="1">
                <a:latin typeface="Arial"/>
                <a:cs typeface="Arial"/>
              </a:rPr>
              <a:t>cato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logico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60">
                <a:latin typeface="Tahoma"/>
                <a:cs typeface="Tahoma"/>
              </a:rPr>
              <a:t>un’es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linguistica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9525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y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algn="just"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p</a:t>
            </a:r>
            <a:r>
              <a:rPr dirty="0" sz="1200" spc="-95" b="1">
                <a:latin typeface="Arial"/>
                <a:cs typeface="Arial"/>
              </a:rPr>
              <a:t>a</a:t>
            </a:r>
            <a:r>
              <a:rPr dirty="0" sz="1200" spc="-20" b="1">
                <a:latin typeface="Arial"/>
                <a:cs typeface="Arial"/>
              </a:rPr>
              <a:t>rametri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y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decidere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ap</a:t>
            </a:r>
            <a:r>
              <a:rPr dirty="0" sz="1200" spc="-45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sostituiscono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rametri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oggetti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concreti.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8890">
              <a:lnSpc>
                <a:spcPct val="100000"/>
              </a:lnSpc>
            </a:pPr>
            <a:r>
              <a:rPr dirty="0" sz="1200" spc="-25" i="1">
                <a:latin typeface="Trebuchet MS"/>
                <a:cs typeface="Trebuchet MS"/>
              </a:rPr>
              <a:t>Oggi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Lune</a:t>
            </a:r>
            <a:r>
              <a:rPr dirty="0" sz="1200" spc="-229">
                <a:latin typeface="Tahoma"/>
                <a:cs typeface="Tahoma"/>
              </a:rPr>
              <a:t>d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 spc="-25">
                <a:latin typeface="Tahoma"/>
                <a:cs typeface="Tahoma"/>
              </a:rPr>
              <a:t>ı.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7112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Co</a:t>
            </a:r>
            <a:r>
              <a:rPr dirty="0" sz="1200" spc="-250">
                <a:latin typeface="Tahoma"/>
                <a:cs typeface="Tahoma"/>
              </a:rPr>
              <a:t>s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ı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rmulato,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enunciato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senso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matematico.</a:t>
            </a:r>
            <a:endParaRPr sz="1200">
              <a:latin typeface="Tahoma"/>
              <a:cs typeface="Tahoma"/>
            </a:endParaRPr>
          </a:p>
          <a:p>
            <a:pPr marL="12700" marR="76200">
              <a:lnSpc>
                <a:spcPct val="100000"/>
              </a:lnSpc>
              <a:spcBef>
                <a:spcPts val="300"/>
              </a:spcBef>
            </a:pPr>
            <a:r>
              <a:rPr dirty="0" sz="1200" spc="-40">
                <a:latin typeface="Tahoma"/>
                <a:cs typeface="Tahoma"/>
              </a:rPr>
              <a:t>Infatti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suo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cambia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stabilire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maniera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univ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57/71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Predicati</a:t>
            </a:r>
            <a:r>
              <a:rPr dirty="0" spc="150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1031618"/>
            <a:ext cx="4173220" cy="17392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 marR="508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ramet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i="1">
                <a:latin typeface="Trebuchet MS"/>
                <a:cs typeface="Trebuchet MS"/>
              </a:rPr>
              <a:t>oggi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50">
                <a:latin typeface="Tahoma"/>
                <a:cs typeface="Tahoma"/>
              </a:rPr>
              <a:t>sostituiamo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enunciato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diventa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300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100">
              <a:latin typeface="Times New Roman"/>
              <a:cs typeface="Times New Roman"/>
            </a:endParaRPr>
          </a:p>
          <a:p>
            <a:pPr marL="1214120">
              <a:lnSpc>
                <a:spcPct val="100000"/>
              </a:lnSpc>
            </a:pPr>
            <a:r>
              <a:rPr dirty="0" sz="1200" spc="-6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21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Settem</a:t>
            </a:r>
            <a:r>
              <a:rPr dirty="0" sz="1200" spc="-114" i="1">
                <a:latin typeface="Trebuchet MS"/>
                <a:cs typeface="Trebuchet MS"/>
              </a:rPr>
              <a:t>b</a:t>
            </a:r>
            <a:r>
              <a:rPr dirty="0" sz="1200" spc="-114" i="1">
                <a:latin typeface="Trebuchet MS"/>
                <a:cs typeface="Trebuchet MS"/>
              </a:rPr>
              <a:t>re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2015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Lune</a:t>
            </a:r>
            <a:r>
              <a:rPr dirty="0" sz="1200" spc="-235" i="1">
                <a:latin typeface="Trebuchet MS"/>
                <a:cs typeface="Trebuchet MS"/>
              </a:rPr>
              <a:t>d</a:t>
            </a:r>
            <a:r>
              <a:rPr dirty="0" sz="1200" spc="-484" i="1">
                <a:latin typeface="Trebuchet MS"/>
                <a:cs typeface="Trebuchet MS"/>
              </a:rPr>
              <a:t>`</a:t>
            </a:r>
            <a:r>
              <a:rPr dirty="0" sz="1200" spc="-100" i="1">
                <a:latin typeface="Trebuchet MS"/>
                <a:cs typeface="Trebuchet MS"/>
              </a:rPr>
              <a:t>ı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vera.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300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m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65">
                <a:latin typeface="Tahoma"/>
                <a:cs typeface="Tahoma"/>
              </a:rPr>
              <a:t>edica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60">
                <a:latin typeface="Tahoma"/>
                <a:cs typeface="Tahoma"/>
              </a:rPr>
              <a:t>oggi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diventato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>
                <a:latin typeface="Tahoma"/>
                <a:cs typeface="Tahoma"/>
              </a:rPr>
              <a:t>21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Settem</a:t>
            </a:r>
            <a:r>
              <a:rPr dirty="0" sz="1200" spc="-95">
                <a:latin typeface="Tahoma"/>
                <a:cs typeface="Tahoma"/>
              </a:rPr>
              <a:t>b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2015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58</a:t>
            </a:r>
            <a:r>
              <a:rPr dirty="0" spc="-45"/>
              <a:t>/71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73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130"/>
              <a:t>I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50"/>
              <a:t>rametri</a:t>
            </a:r>
            <a:r>
              <a:rPr dirty="0" spc="10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35"/>
              <a:t>cui</a:t>
            </a:r>
            <a:r>
              <a:rPr dirty="0" spc="10"/>
              <a:t> </a:t>
            </a:r>
            <a:r>
              <a:rPr dirty="0" spc="-40"/>
              <a:t>di</a:t>
            </a:r>
            <a:r>
              <a:rPr dirty="0" spc="-25"/>
              <a:t>p</a:t>
            </a:r>
            <a:r>
              <a:rPr dirty="0" spc="-95"/>
              <a:t>ende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50"/>
              <a:t>redicato</a:t>
            </a:r>
            <a:r>
              <a:rPr dirty="0" spc="10"/>
              <a:t> </a:t>
            </a:r>
            <a:r>
              <a:rPr dirty="0" spc="-85"/>
              <a:t>assumono</a:t>
            </a:r>
            <a:r>
              <a:rPr dirty="0" spc="15"/>
              <a:t> </a:t>
            </a:r>
            <a:r>
              <a:rPr dirty="0" spc="-50"/>
              <a:t>val</a:t>
            </a:r>
            <a:r>
              <a:rPr dirty="0" spc="-105"/>
              <a:t>o</a:t>
            </a:r>
            <a:r>
              <a:rPr dirty="0" spc="-20"/>
              <a:t>ri</a:t>
            </a:r>
            <a:r>
              <a:rPr dirty="0" spc="10"/>
              <a:t> </a:t>
            </a:r>
            <a:r>
              <a:rPr dirty="0" spc="-35"/>
              <a:t>all’interno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-3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0"/>
              <a:t>op</a:t>
            </a:r>
            <a:r>
              <a:rPr dirty="0" spc="-40"/>
              <a:t>p</a:t>
            </a:r>
            <a:r>
              <a:rPr dirty="0" spc="-110"/>
              <a:t>o</a:t>
            </a:r>
            <a:r>
              <a:rPr dirty="0" spc="-50"/>
              <a:t>rtuno</a:t>
            </a:r>
            <a:r>
              <a:rPr dirty="0" spc="10"/>
              <a:t> </a:t>
            </a:r>
            <a:r>
              <a:rPr dirty="0" spc="-65" b="1">
                <a:latin typeface="Arial"/>
                <a:cs typeface="Arial"/>
              </a:rPr>
              <a:t>insieme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50" b="1">
                <a:latin typeface="Arial"/>
                <a:cs typeface="Arial"/>
              </a:rPr>
              <a:t>di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60" b="1">
                <a:latin typeface="Arial"/>
                <a:cs typeface="Arial"/>
              </a:rPr>
              <a:t>v</a:t>
            </a:r>
            <a:r>
              <a:rPr dirty="0" spc="-100" b="1">
                <a:latin typeface="Arial"/>
                <a:cs typeface="Arial"/>
              </a:rPr>
              <a:t>a</a:t>
            </a:r>
            <a:r>
              <a:rPr dirty="0" spc="-25" b="1">
                <a:latin typeface="Arial"/>
                <a:cs typeface="Arial"/>
              </a:rPr>
              <a:t>riabili</a:t>
            </a:r>
            <a:r>
              <a:rPr dirty="0" spc="-35" b="1">
                <a:latin typeface="Arial"/>
                <a:cs typeface="Arial"/>
              </a:rPr>
              <a:t>t</a:t>
            </a:r>
            <a:r>
              <a:rPr dirty="0" spc="-390" b="1">
                <a:latin typeface="Arial"/>
                <a:cs typeface="Arial"/>
              </a:rPr>
              <a:t>`</a:t>
            </a:r>
            <a:r>
              <a:rPr dirty="0" spc="-40" b="1">
                <a:latin typeface="Arial"/>
                <a:cs typeface="Arial"/>
              </a:rPr>
              <a:t>a</a:t>
            </a:r>
            <a:r>
              <a:rPr dirty="0" spc="-40"/>
              <a:t>.</a:t>
            </a:r>
          </a:p>
          <a:p>
            <a:pPr marL="12700" marR="208279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Ad</a:t>
            </a:r>
            <a:r>
              <a:rPr dirty="0" spc="10"/>
              <a:t> </a:t>
            </a:r>
            <a:r>
              <a:rPr dirty="0" spc="-80"/>
              <a:t>esempio</a:t>
            </a:r>
            <a:r>
              <a:rPr dirty="0" spc="15"/>
              <a:t> </a:t>
            </a:r>
            <a:r>
              <a:rPr dirty="0" spc="-65"/>
              <a:t>nel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50"/>
              <a:t>redicato</a:t>
            </a:r>
            <a:r>
              <a:rPr dirty="0" spc="10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/>
              <a:t>oggi</a:t>
            </a:r>
            <a:r>
              <a:rPr dirty="0" spc="50">
                <a:latin typeface="Tahoma"/>
                <a:cs typeface="Tahoma"/>
              </a:rPr>
              <a:t>)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60"/>
              <a:t>rametro</a:t>
            </a:r>
            <a:r>
              <a:rPr dirty="0" spc="10"/>
              <a:t> </a:t>
            </a:r>
            <a:r>
              <a:rPr dirty="0" spc="-50" i="1">
                <a:latin typeface="Trebuchet MS"/>
                <a:cs typeface="Trebuchet MS"/>
              </a:rPr>
              <a:t>oggi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0"/>
              <a:t>assume</a:t>
            </a:r>
            <a:r>
              <a:rPr dirty="0" spc="10"/>
              <a:t> </a:t>
            </a:r>
            <a:r>
              <a:rPr dirty="0" spc="-70"/>
              <a:t>va</a:t>
            </a:r>
            <a:r>
              <a:rPr dirty="0" spc="-25"/>
              <a:t>l</a:t>
            </a:r>
            <a:r>
              <a:rPr dirty="0" spc="-90"/>
              <a:t>o</a:t>
            </a:r>
            <a:r>
              <a:rPr dirty="0" spc="-20"/>
              <a:t>ri</a:t>
            </a:r>
            <a:r>
              <a:rPr dirty="0" spc="-20"/>
              <a:t> </a:t>
            </a:r>
            <a:r>
              <a:rPr dirty="0" spc="-55"/>
              <a:t>nell’insieme</a:t>
            </a:r>
            <a:r>
              <a:rPr dirty="0" spc="15"/>
              <a:t> </a:t>
            </a:r>
            <a:r>
              <a:rPr dirty="0" spc="-65"/>
              <a:t>dei</a:t>
            </a:r>
            <a:r>
              <a:rPr dirty="0" spc="15"/>
              <a:t> </a:t>
            </a:r>
            <a:r>
              <a:rPr dirty="0" spc="-70"/>
              <a:t>v</a:t>
            </a:r>
            <a:r>
              <a:rPr dirty="0" spc="-105"/>
              <a:t>a</a:t>
            </a:r>
            <a:r>
              <a:rPr dirty="0" spc="-20"/>
              <a:t>ri</a:t>
            </a:r>
            <a:r>
              <a:rPr dirty="0" spc="10"/>
              <a:t> </a:t>
            </a:r>
            <a:r>
              <a:rPr dirty="0" spc="-50"/>
              <a:t>gi</a:t>
            </a:r>
            <a:r>
              <a:rPr dirty="0" spc="-105"/>
              <a:t>o</a:t>
            </a:r>
            <a:r>
              <a:rPr dirty="0" spc="-40"/>
              <a:t>rni.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59/71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73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130"/>
              <a:t>I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50"/>
              <a:t>rametri</a:t>
            </a:r>
            <a:r>
              <a:rPr dirty="0" spc="10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35"/>
              <a:t>cui</a:t>
            </a:r>
            <a:r>
              <a:rPr dirty="0" spc="10"/>
              <a:t> </a:t>
            </a:r>
            <a:r>
              <a:rPr dirty="0" spc="-40"/>
              <a:t>di</a:t>
            </a:r>
            <a:r>
              <a:rPr dirty="0" spc="-25"/>
              <a:t>p</a:t>
            </a:r>
            <a:r>
              <a:rPr dirty="0" spc="-95"/>
              <a:t>ende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50"/>
              <a:t>redicato</a:t>
            </a:r>
            <a:r>
              <a:rPr dirty="0" spc="10"/>
              <a:t> </a:t>
            </a:r>
            <a:r>
              <a:rPr dirty="0" spc="-85"/>
              <a:t>assumono</a:t>
            </a:r>
            <a:r>
              <a:rPr dirty="0" spc="15"/>
              <a:t> </a:t>
            </a:r>
            <a:r>
              <a:rPr dirty="0" spc="-50"/>
              <a:t>val</a:t>
            </a:r>
            <a:r>
              <a:rPr dirty="0" spc="-105"/>
              <a:t>o</a:t>
            </a:r>
            <a:r>
              <a:rPr dirty="0" spc="-20"/>
              <a:t>ri</a:t>
            </a:r>
            <a:r>
              <a:rPr dirty="0" spc="10"/>
              <a:t> </a:t>
            </a:r>
            <a:r>
              <a:rPr dirty="0" spc="-35"/>
              <a:t>all’interno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-3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0"/>
              <a:t>op</a:t>
            </a:r>
            <a:r>
              <a:rPr dirty="0" spc="-40"/>
              <a:t>p</a:t>
            </a:r>
            <a:r>
              <a:rPr dirty="0" spc="-110"/>
              <a:t>o</a:t>
            </a:r>
            <a:r>
              <a:rPr dirty="0" spc="-50"/>
              <a:t>rtuno</a:t>
            </a:r>
            <a:r>
              <a:rPr dirty="0" spc="10"/>
              <a:t> </a:t>
            </a:r>
            <a:r>
              <a:rPr dirty="0" spc="-65" b="1">
                <a:latin typeface="Arial"/>
                <a:cs typeface="Arial"/>
              </a:rPr>
              <a:t>insieme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50" b="1">
                <a:latin typeface="Arial"/>
                <a:cs typeface="Arial"/>
              </a:rPr>
              <a:t>di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60" b="1">
                <a:latin typeface="Arial"/>
                <a:cs typeface="Arial"/>
              </a:rPr>
              <a:t>v</a:t>
            </a:r>
            <a:r>
              <a:rPr dirty="0" spc="-100" b="1">
                <a:latin typeface="Arial"/>
                <a:cs typeface="Arial"/>
              </a:rPr>
              <a:t>a</a:t>
            </a:r>
            <a:r>
              <a:rPr dirty="0" spc="-25" b="1">
                <a:latin typeface="Arial"/>
                <a:cs typeface="Arial"/>
              </a:rPr>
              <a:t>riabili</a:t>
            </a:r>
            <a:r>
              <a:rPr dirty="0" spc="-35" b="1">
                <a:latin typeface="Arial"/>
                <a:cs typeface="Arial"/>
              </a:rPr>
              <a:t>t</a:t>
            </a:r>
            <a:r>
              <a:rPr dirty="0" spc="-390" b="1">
                <a:latin typeface="Arial"/>
                <a:cs typeface="Arial"/>
              </a:rPr>
              <a:t>`</a:t>
            </a:r>
            <a:r>
              <a:rPr dirty="0" spc="-40" b="1">
                <a:latin typeface="Arial"/>
                <a:cs typeface="Arial"/>
              </a:rPr>
              <a:t>a</a:t>
            </a:r>
            <a:r>
              <a:rPr dirty="0" spc="-40"/>
              <a:t>.</a:t>
            </a:r>
          </a:p>
          <a:p>
            <a:pPr marL="12700" marR="208279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Ad</a:t>
            </a:r>
            <a:r>
              <a:rPr dirty="0" spc="10"/>
              <a:t> </a:t>
            </a:r>
            <a:r>
              <a:rPr dirty="0" spc="-80"/>
              <a:t>esempio</a:t>
            </a:r>
            <a:r>
              <a:rPr dirty="0" spc="15"/>
              <a:t> </a:t>
            </a:r>
            <a:r>
              <a:rPr dirty="0" spc="-65"/>
              <a:t>nel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50"/>
              <a:t>redicato</a:t>
            </a:r>
            <a:r>
              <a:rPr dirty="0" spc="10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60"/>
              <a:t>oggi</a:t>
            </a:r>
            <a:r>
              <a:rPr dirty="0" spc="50">
                <a:latin typeface="Tahoma"/>
                <a:cs typeface="Tahoma"/>
              </a:rPr>
              <a:t>)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60"/>
              <a:t>rametro</a:t>
            </a:r>
            <a:r>
              <a:rPr dirty="0" spc="10"/>
              <a:t> </a:t>
            </a:r>
            <a:r>
              <a:rPr dirty="0" spc="-50" i="1">
                <a:latin typeface="Trebuchet MS"/>
                <a:cs typeface="Trebuchet MS"/>
              </a:rPr>
              <a:t>oggi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0"/>
              <a:t>assume</a:t>
            </a:r>
            <a:r>
              <a:rPr dirty="0" spc="10"/>
              <a:t> </a:t>
            </a:r>
            <a:r>
              <a:rPr dirty="0" spc="-70"/>
              <a:t>va</a:t>
            </a:r>
            <a:r>
              <a:rPr dirty="0" spc="-25"/>
              <a:t>l</a:t>
            </a:r>
            <a:r>
              <a:rPr dirty="0" spc="-90"/>
              <a:t>o</a:t>
            </a:r>
            <a:r>
              <a:rPr dirty="0" spc="-20"/>
              <a:t>ri</a:t>
            </a:r>
            <a:r>
              <a:rPr dirty="0" spc="-20"/>
              <a:t> </a:t>
            </a:r>
            <a:r>
              <a:rPr dirty="0" spc="-55"/>
              <a:t>nell’insieme</a:t>
            </a:r>
            <a:r>
              <a:rPr dirty="0" spc="15"/>
              <a:t> </a:t>
            </a:r>
            <a:r>
              <a:rPr dirty="0" spc="-65"/>
              <a:t>dei</a:t>
            </a:r>
            <a:r>
              <a:rPr dirty="0" spc="15"/>
              <a:t> </a:t>
            </a:r>
            <a:r>
              <a:rPr dirty="0" spc="-70"/>
              <a:t>v</a:t>
            </a:r>
            <a:r>
              <a:rPr dirty="0" spc="-105"/>
              <a:t>a</a:t>
            </a:r>
            <a:r>
              <a:rPr dirty="0" spc="-20"/>
              <a:t>ri</a:t>
            </a:r>
            <a:r>
              <a:rPr dirty="0" spc="10"/>
              <a:t> </a:t>
            </a:r>
            <a:r>
              <a:rPr dirty="0" spc="-50"/>
              <a:t>gi</a:t>
            </a:r>
            <a:r>
              <a:rPr dirty="0" spc="-105"/>
              <a:t>o</a:t>
            </a:r>
            <a:r>
              <a:rPr dirty="0" spc="-40"/>
              <a:t>rni.</a:t>
            </a:r>
          </a:p>
          <a:p>
            <a:pPr marL="12700" marR="12065">
              <a:lnSpc>
                <a:spcPct val="100000"/>
              </a:lnSpc>
              <a:spcBef>
                <a:spcPts val="300"/>
              </a:spcBef>
            </a:pPr>
            <a:r>
              <a:rPr dirty="0" spc="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25"/>
              <a:t>limit</a:t>
            </a:r>
            <a:r>
              <a:rPr dirty="0" spc="-7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75"/>
              <a:t>o</a:t>
            </a:r>
            <a:r>
              <a:rPr dirty="0" spc="15"/>
              <a:t> </a:t>
            </a:r>
            <a:r>
              <a:rPr dirty="0" spc="-40"/>
              <a:t>controll</a:t>
            </a:r>
            <a:r>
              <a:rPr dirty="0" spc="-90"/>
              <a:t>a</a:t>
            </a:r>
            <a:r>
              <a:rPr dirty="0" spc="-75"/>
              <a:t>re</a:t>
            </a:r>
            <a:r>
              <a:rPr dirty="0" spc="15"/>
              <a:t> </a:t>
            </a:r>
            <a:r>
              <a:rPr dirty="0" spc="-45"/>
              <a:t>tale</a:t>
            </a:r>
            <a:r>
              <a:rPr dirty="0" spc="10"/>
              <a:t> </a:t>
            </a:r>
            <a:r>
              <a:rPr dirty="0" spc="-70"/>
              <a:t>v</a:t>
            </a:r>
            <a:r>
              <a:rPr dirty="0" spc="-105"/>
              <a:t>a</a:t>
            </a:r>
            <a:r>
              <a:rPr dirty="0" spc="-25"/>
              <a:t>riabili</a:t>
            </a:r>
            <a:r>
              <a:rPr dirty="0" spc="-3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80"/>
              <a:t>vengono</a:t>
            </a:r>
            <a:r>
              <a:rPr dirty="0" spc="10"/>
              <a:t> </a:t>
            </a:r>
            <a:r>
              <a:rPr dirty="0" spc="-45"/>
              <a:t>molto</a:t>
            </a:r>
            <a:r>
              <a:rPr dirty="0" spc="15"/>
              <a:t> </a:t>
            </a:r>
            <a:r>
              <a:rPr dirty="0" spc="-70"/>
              <a:t>s</a:t>
            </a:r>
            <a:r>
              <a:rPr dirty="0" spc="-60"/>
              <a:t>p</a:t>
            </a:r>
            <a:r>
              <a:rPr dirty="0" spc="-90"/>
              <a:t>esso</a:t>
            </a:r>
            <a:r>
              <a:rPr dirty="0" spc="-60"/>
              <a:t> </a:t>
            </a:r>
            <a:r>
              <a:rPr dirty="0" spc="-20"/>
              <a:t>utilizzati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30" b="1">
                <a:latin typeface="Arial"/>
                <a:cs typeface="Arial"/>
              </a:rPr>
              <a:t>quantificat</a:t>
            </a:r>
            <a:r>
              <a:rPr dirty="0" spc="-80" b="1">
                <a:latin typeface="Arial"/>
                <a:cs typeface="Arial"/>
              </a:rPr>
              <a:t>o</a:t>
            </a:r>
            <a:r>
              <a:rPr dirty="0" spc="-30" b="1">
                <a:latin typeface="Arial"/>
                <a:cs typeface="Arial"/>
              </a:rPr>
              <a:t>ri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25"/>
              <a:t>La</a:t>
            </a:r>
            <a:r>
              <a:rPr dirty="0" spc="15"/>
              <a:t> </a:t>
            </a:r>
            <a:r>
              <a:rPr dirty="0" spc="-25"/>
              <a:t>l</a:t>
            </a:r>
            <a:r>
              <a:rPr dirty="0" spc="-90"/>
              <a:t>o</a:t>
            </a:r>
            <a:r>
              <a:rPr dirty="0" spc="-55"/>
              <a:t>ro</a:t>
            </a:r>
            <a:r>
              <a:rPr dirty="0" spc="15"/>
              <a:t> </a:t>
            </a:r>
            <a:r>
              <a:rPr dirty="0" spc="-10"/>
              <a:t>utili</a:t>
            </a:r>
            <a:r>
              <a:rPr dirty="0" spc="-2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60"/>
              <a:t>risiede</a:t>
            </a:r>
            <a:r>
              <a:rPr dirty="0" spc="10"/>
              <a:t> </a:t>
            </a:r>
            <a:r>
              <a:rPr dirty="0" spc="-65"/>
              <a:t>nel</a:t>
            </a:r>
            <a:r>
              <a:rPr dirty="0" spc="10"/>
              <a:t> </a:t>
            </a:r>
            <a:r>
              <a:rPr dirty="0" spc="-25"/>
              <a:t>fatto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5"/>
              <a:t>aiutano</a:t>
            </a:r>
            <a:r>
              <a:rPr dirty="0" spc="-3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60"/>
              <a:t>determin</a:t>
            </a:r>
            <a:r>
              <a:rPr dirty="0" spc="-100"/>
              <a:t>a</a:t>
            </a:r>
            <a:r>
              <a:rPr dirty="0" spc="-75"/>
              <a:t>re</a:t>
            </a:r>
            <a:r>
              <a:rPr dirty="0" spc="15"/>
              <a:t> </a:t>
            </a:r>
            <a:r>
              <a:rPr dirty="0" spc="-90"/>
              <a:t>v</a:t>
            </a:r>
            <a:r>
              <a:rPr dirty="0" spc="-100"/>
              <a:t>e</a:t>
            </a:r>
            <a:r>
              <a:rPr dirty="0"/>
              <a:t>l</a:t>
            </a:r>
            <a:r>
              <a:rPr dirty="0" spc="-45"/>
              <a:t>o</a:t>
            </a:r>
            <a:r>
              <a:rPr dirty="0" spc="-75"/>
              <a:t>cemente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35"/>
              <a:t>veridici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60"/>
              <a:t>a,</a:t>
            </a:r>
            <a:r>
              <a:rPr dirty="0" spc="15"/>
              <a:t> </a:t>
            </a:r>
            <a:r>
              <a:rPr dirty="0" spc="-80"/>
              <a:t>senza</a:t>
            </a:r>
            <a:r>
              <a:rPr dirty="0" spc="15"/>
              <a:t> </a:t>
            </a:r>
            <a:r>
              <a:rPr dirty="0" spc="-75"/>
              <a:t>dover</a:t>
            </a:r>
            <a:r>
              <a:rPr dirty="0" spc="15"/>
              <a:t> </a:t>
            </a:r>
            <a:r>
              <a:rPr dirty="0" spc="-85"/>
              <a:t>necess</a:t>
            </a:r>
            <a:r>
              <a:rPr dirty="0" spc="-125"/>
              <a:t>a</a:t>
            </a:r>
            <a:r>
              <a:rPr dirty="0" spc="-60"/>
              <a:t>riamente</a:t>
            </a:r>
            <a:r>
              <a:rPr dirty="0" spc="-40"/>
              <a:t> </a:t>
            </a:r>
            <a:r>
              <a:rPr dirty="0" spc="-45"/>
              <a:t>sostituire</a:t>
            </a:r>
            <a:r>
              <a:rPr dirty="0" spc="15"/>
              <a:t> </a:t>
            </a:r>
            <a:r>
              <a:rPr dirty="0" spc="-5"/>
              <a:t>tutti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40"/>
              <a:t>ossibili</a:t>
            </a:r>
            <a:r>
              <a:rPr dirty="0" spc="10"/>
              <a:t> </a:t>
            </a:r>
            <a:r>
              <a:rPr dirty="0" spc="-50"/>
              <a:t>val</a:t>
            </a:r>
            <a:r>
              <a:rPr dirty="0" spc="-105"/>
              <a:t>o</a:t>
            </a:r>
            <a:r>
              <a:rPr dirty="0" spc="-20"/>
              <a:t>ri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60"/>
              <a:t>rametro</a:t>
            </a:r>
            <a:r>
              <a:rPr dirty="0" spc="10"/>
              <a:t> </a:t>
            </a:r>
            <a:r>
              <a:rPr dirty="0" spc="-70"/>
              <a:t>p</a:t>
            </a:r>
            <a:r>
              <a:rPr dirty="0" spc="-80"/>
              <a:t>u</a:t>
            </a:r>
            <a:r>
              <a:rPr dirty="0" spc="-660"/>
              <a:t>o</a:t>
            </a:r>
            <a:r>
              <a:rPr dirty="0" spc="-75"/>
              <a:t>`</a:t>
            </a:r>
            <a:r>
              <a:rPr dirty="0" spc="10"/>
              <a:t> </a:t>
            </a:r>
            <a:r>
              <a:rPr dirty="0" spc="-80"/>
              <a:t>assumere.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59/71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2635250" cy="751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utilizzano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quantificat</a:t>
            </a:r>
            <a:r>
              <a:rPr dirty="0" sz="1200" spc="-80" b="1">
                <a:latin typeface="Arial"/>
                <a:cs typeface="Arial"/>
              </a:rPr>
              <a:t>o</a:t>
            </a:r>
            <a:r>
              <a:rPr dirty="0" sz="1200" spc="-40" b="1">
                <a:latin typeface="Arial"/>
                <a:cs typeface="Arial"/>
              </a:rPr>
              <a:t>re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universale</a:t>
            </a:r>
            <a:endParaRPr sz="1200">
              <a:latin typeface="Arial"/>
              <a:cs typeface="Arial"/>
            </a:endParaRPr>
          </a:p>
          <a:p>
            <a:pPr algn="r" marR="410209">
              <a:lnSpc>
                <a:spcPct val="100000"/>
              </a:lnSpc>
              <a:spcBef>
                <a:spcPts val="815"/>
              </a:spcBef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40" b="1">
                <a:latin typeface="Arial"/>
                <a:cs typeface="Arial"/>
              </a:rPr>
              <a:t>er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ogni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315" y="31375"/>
            <a:ext cx="95758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Concett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7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ri</a:t>
            </a:r>
            <a:r>
              <a:rPr dirty="0" sz="600" spc="-7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itivi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Assiomi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Concett</a:t>
            </a:r>
            <a:r>
              <a:rPr dirty="0" spc="-1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25"/>
              <a:t>rimitivi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211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5"/>
              <a:t>Ma</a:t>
            </a:r>
            <a:r>
              <a:rPr dirty="0" spc="15"/>
              <a:t> </a:t>
            </a:r>
            <a:r>
              <a:rPr dirty="0" spc="-35"/>
              <a:t>cos</a:t>
            </a:r>
            <a:r>
              <a:rPr dirty="0" spc="-55"/>
              <a:t>’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90" i="1">
                <a:latin typeface="Trebuchet MS"/>
                <a:cs typeface="Trebuchet MS"/>
              </a:rPr>
              <a:t>ver</a:t>
            </a:r>
            <a:r>
              <a:rPr dirty="0" spc="-25" i="1">
                <a:latin typeface="Trebuchet MS"/>
                <a:cs typeface="Trebuchet MS"/>
              </a:rPr>
              <a:t>o</a:t>
            </a:r>
            <a:r>
              <a:rPr dirty="0" spc="-20"/>
              <a:t>?</a:t>
            </a:r>
            <a:r>
              <a:rPr dirty="0" spc="145"/>
              <a:t> </a:t>
            </a:r>
            <a:r>
              <a:rPr dirty="0" spc="-60"/>
              <a:t>Cos</a:t>
            </a:r>
            <a:r>
              <a:rPr dirty="0" spc="-55"/>
              <a:t>a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80" i="1">
                <a:latin typeface="Trebuchet MS"/>
                <a:cs typeface="Trebuchet MS"/>
              </a:rPr>
              <a:t>fals</a:t>
            </a:r>
            <a:r>
              <a:rPr dirty="0" spc="-25" i="1">
                <a:latin typeface="Trebuchet MS"/>
                <a:cs typeface="Trebuchet MS"/>
              </a:rPr>
              <a:t>o</a:t>
            </a:r>
            <a:r>
              <a:rPr dirty="0" spc="-20"/>
              <a:t>?</a:t>
            </a:r>
            <a:r>
              <a:rPr dirty="0" spc="145"/>
              <a:t> </a:t>
            </a:r>
            <a:r>
              <a:rPr dirty="0" spc="-45"/>
              <a:t>Non</a:t>
            </a:r>
            <a:r>
              <a:rPr dirty="0" spc="15"/>
              <a:t> </a:t>
            </a:r>
            <a:r>
              <a:rPr dirty="0" spc="-20"/>
              <a:t>ci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70"/>
              <a:t>re</a:t>
            </a:r>
            <a:r>
              <a:rPr dirty="0" spc="-55"/>
              <a:t>o</a:t>
            </a:r>
            <a:r>
              <a:rPr dirty="0" spc="-55"/>
              <a:t>ccu</a:t>
            </a:r>
            <a:r>
              <a:rPr dirty="0" spc="-30"/>
              <a:t>p</a:t>
            </a:r>
            <a:r>
              <a:rPr dirty="0" spc="-90"/>
              <a:t>eremo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/>
              <a:t>d</a:t>
            </a:r>
            <a:r>
              <a:rPr dirty="0" spc="-10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-45"/>
              <a:t> </a:t>
            </a:r>
            <a:r>
              <a:rPr dirty="0" spc="-45"/>
              <a:t>ris</a:t>
            </a:r>
            <a:r>
              <a:rPr dirty="0" spc="-40"/>
              <a:t>p</a:t>
            </a:r>
            <a:r>
              <a:rPr dirty="0" spc="-60"/>
              <a:t>osta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65"/>
              <a:t>questa</a:t>
            </a:r>
            <a:r>
              <a:rPr dirty="0" spc="15"/>
              <a:t> </a:t>
            </a:r>
            <a:r>
              <a:rPr dirty="0" spc="-70"/>
              <a:t>do</a:t>
            </a:r>
            <a:r>
              <a:rPr dirty="0" spc="-110"/>
              <a:t>m</a:t>
            </a:r>
            <a:r>
              <a:rPr dirty="0" spc="-80"/>
              <a:t>a</a:t>
            </a:r>
            <a:r>
              <a:rPr dirty="0" spc="-65"/>
              <a:t>nda,</a:t>
            </a:r>
            <a:r>
              <a:rPr dirty="0" spc="15"/>
              <a:t> </a:t>
            </a:r>
            <a:r>
              <a:rPr dirty="0" spc="-60"/>
              <a:t>lasciamo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100"/>
              <a:t>se</a:t>
            </a:r>
            <a:r>
              <a:rPr dirty="0" spc="10"/>
              <a:t> </a:t>
            </a:r>
            <a:r>
              <a:rPr dirty="0" spc="-95"/>
              <a:t>ne</a:t>
            </a:r>
            <a:r>
              <a:rPr dirty="0" spc="15"/>
              <a:t> </a:t>
            </a:r>
            <a:r>
              <a:rPr dirty="0" spc="-45"/>
              <a:t>o</a:t>
            </a:r>
            <a:r>
              <a:rPr dirty="0" spc="-55"/>
              <a:t>ccupino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40"/>
              <a:t>filosofi.</a:t>
            </a:r>
            <a:r>
              <a:rPr dirty="0" spc="145"/>
              <a:t> </a:t>
            </a:r>
            <a:r>
              <a:rPr dirty="0" spc="-15"/>
              <a:t>Si</a:t>
            </a:r>
            <a:r>
              <a:rPr dirty="0" spc="-15"/>
              <a:t> </a:t>
            </a:r>
            <a:r>
              <a:rPr dirty="0" spc="-75"/>
              <a:t>d</a:t>
            </a:r>
            <a:r>
              <a:rPr dirty="0" spc="-105"/>
              <a:t>a</a:t>
            </a:r>
            <a:r>
              <a:rPr dirty="0" spc="-55"/>
              <a:t>r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25"/>
              <a:t>infatti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5"/>
              <a:t>buono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50"/>
              <a:t>concetto</a:t>
            </a:r>
            <a:r>
              <a:rPr dirty="0" spc="15"/>
              <a:t> </a:t>
            </a:r>
            <a:r>
              <a:rPr dirty="0" spc="-50"/>
              <a:t>della</a:t>
            </a:r>
            <a:r>
              <a:rPr dirty="0" spc="10"/>
              <a:t> </a:t>
            </a:r>
            <a:r>
              <a:rPr dirty="0" spc="-45"/>
              <a:t>veri</a:t>
            </a:r>
            <a:r>
              <a:rPr dirty="0" spc="-55"/>
              <a:t>t</a:t>
            </a:r>
            <a:r>
              <a:rPr dirty="0" spc="-650"/>
              <a:t>`</a:t>
            </a:r>
            <a:r>
              <a:rPr dirty="0" spc="-60"/>
              <a:t>a,</a:t>
            </a:r>
            <a:r>
              <a:rPr dirty="0" spc="15"/>
              <a:t> </a:t>
            </a:r>
            <a:r>
              <a:rPr dirty="0" spc="-65"/>
              <a:t>diremo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100"/>
              <a:t>ess</a:t>
            </a:r>
            <a:r>
              <a:rPr dirty="0" spc="-75"/>
              <a:t>o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-45"/>
              <a:t> </a:t>
            </a:r>
            <a:r>
              <a:rPr dirty="0" spc="-40" b="1">
                <a:latin typeface="Arial"/>
                <a:cs typeface="Arial"/>
              </a:rPr>
              <a:t>concetto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110" b="1">
                <a:latin typeface="Arial"/>
                <a:cs typeface="Arial"/>
              </a:rPr>
              <a:t>p</a:t>
            </a:r>
            <a:r>
              <a:rPr dirty="0" spc="-30" b="1">
                <a:latin typeface="Arial"/>
                <a:cs typeface="Arial"/>
              </a:rPr>
              <a:t>rimitivo</a:t>
            </a:r>
            <a:r>
              <a:rPr dirty="0" spc="-40"/>
              <a:t>.</a:t>
            </a:r>
          </a:p>
          <a:p>
            <a:pPr marL="12700" marR="34925">
              <a:lnSpc>
                <a:spcPct val="100000"/>
              </a:lnSpc>
              <a:spcBef>
                <a:spcPts val="5"/>
              </a:spcBef>
            </a:pPr>
            <a:r>
              <a:rPr dirty="0" spc="-40"/>
              <a:t>Ogni</a:t>
            </a:r>
            <a:r>
              <a:rPr dirty="0" spc="15"/>
              <a:t> </a:t>
            </a:r>
            <a:r>
              <a:rPr dirty="0" spc="-55"/>
              <a:t>disc</a:t>
            </a:r>
            <a:r>
              <a:rPr dirty="0" spc="-105"/>
              <a:t>o</a:t>
            </a:r>
            <a:r>
              <a:rPr dirty="0" spc="-65"/>
              <a:t>rso</a:t>
            </a:r>
            <a:r>
              <a:rPr dirty="0" spc="15"/>
              <a:t> </a:t>
            </a:r>
            <a:r>
              <a:rPr dirty="0" spc="-40"/>
              <a:t>scientifico</a:t>
            </a:r>
            <a:r>
              <a:rPr dirty="0" spc="10"/>
              <a:t> </a:t>
            </a:r>
            <a:r>
              <a:rPr dirty="0" spc="-65"/>
              <a:t>necessita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55"/>
              <a:t>punto</a:t>
            </a:r>
            <a:r>
              <a:rPr dirty="0" spc="15"/>
              <a:t> </a:t>
            </a:r>
            <a:r>
              <a:rPr dirty="0" spc="-40"/>
              <a:t>iniziale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35"/>
              <a:t>rtire</a:t>
            </a:r>
            <a:r>
              <a:rPr dirty="0" spc="10"/>
              <a:t> </a:t>
            </a:r>
            <a:r>
              <a:rPr dirty="0" spc="-50"/>
              <a:t>dal</a:t>
            </a:r>
            <a:r>
              <a:rPr dirty="0" spc="-35"/>
              <a:t> </a:t>
            </a:r>
            <a:r>
              <a:rPr dirty="0" spc="-65"/>
              <a:t>quale</a:t>
            </a:r>
            <a:r>
              <a:rPr dirty="0" spc="10"/>
              <a:t> </a:t>
            </a:r>
            <a:r>
              <a:rPr dirty="0" spc="-55"/>
              <a:t>costruire</a:t>
            </a:r>
            <a:r>
              <a:rPr dirty="0" spc="15"/>
              <a:t> </a:t>
            </a:r>
            <a:r>
              <a:rPr dirty="0" spc="-20"/>
              <a:t>tutto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60"/>
              <a:t>resto.</a:t>
            </a:r>
            <a:r>
              <a:rPr dirty="0" spc="145"/>
              <a:t> </a:t>
            </a:r>
            <a:r>
              <a:rPr dirty="0" spc="-65"/>
              <a:t>Se</a:t>
            </a:r>
            <a:r>
              <a:rPr dirty="0" spc="-50"/>
              <a:t>r</a:t>
            </a:r>
            <a:r>
              <a:rPr dirty="0" spc="-75"/>
              <a:t>vono</a:t>
            </a:r>
            <a:r>
              <a:rPr dirty="0" spc="15"/>
              <a:t> </a:t>
            </a:r>
            <a:r>
              <a:rPr dirty="0" spc="-50"/>
              <a:t>quindi</a:t>
            </a:r>
            <a:r>
              <a:rPr dirty="0" spc="10"/>
              <a:t> </a:t>
            </a:r>
            <a:r>
              <a:rPr dirty="0" spc="-65"/>
              <a:t>dei</a:t>
            </a:r>
            <a:r>
              <a:rPr dirty="0" spc="15"/>
              <a:t> </a:t>
            </a:r>
            <a:r>
              <a:rPr dirty="0" spc="-85" i="1">
                <a:latin typeface="Trebuchet MS"/>
                <a:cs typeface="Trebuchet MS"/>
              </a:rPr>
              <a:t>minimi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termini</a:t>
            </a:r>
            <a:r>
              <a:rPr dirty="0" spc="-60" i="1">
                <a:latin typeface="Trebuchet MS"/>
                <a:cs typeface="Trebuchet MS"/>
              </a:rPr>
              <a:t> </a:t>
            </a:r>
            <a:r>
              <a:rPr dirty="0" spc="-25"/>
              <a:t>intuitivi,</a:t>
            </a:r>
            <a:r>
              <a:rPr dirty="0" spc="15"/>
              <a:t> </a:t>
            </a:r>
            <a:r>
              <a:rPr dirty="0" spc="-50"/>
              <a:t>facilmente</a:t>
            </a:r>
            <a:r>
              <a:rPr dirty="0" spc="15"/>
              <a:t> </a:t>
            </a:r>
            <a:r>
              <a:rPr dirty="0" spc="-70"/>
              <a:t>com</a:t>
            </a:r>
            <a:r>
              <a:rPr dirty="0" spc="-95"/>
              <a:t>p</a:t>
            </a:r>
            <a:r>
              <a:rPr dirty="0" spc="-45"/>
              <a:t>rensibili</a:t>
            </a:r>
            <a:r>
              <a:rPr dirty="0" spc="10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70"/>
              <a:t>chiunque</a:t>
            </a:r>
            <a:r>
              <a:rPr dirty="0" spc="15"/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70"/>
              <a:t>necessitano</a:t>
            </a:r>
            <a:r>
              <a:rPr dirty="0" spc="-4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40"/>
              <a:t>ulteri</a:t>
            </a:r>
            <a:r>
              <a:rPr dirty="0" spc="-90"/>
              <a:t>o</a:t>
            </a:r>
            <a:r>
              <a:rPr dirty="0" spc="-20"/>
              <a:t>ri</a:t>
            </a:r>
            <a:r>
              <a:rPr dirty="0" spc="10"/>
              <a:t> </a:t>
            </a:r>
            <a:r>
              <a:rPr dirty="0" spc="-100"/>
              <a:t>es</a:t>
            </a:r>
            <a:r>
              <a:rPr dirty="0" spc="-120"/>
              <a:t>e</a:t>
            </a:r>
            <a:r>
              <a:rPr dirty="0" spc="-55"/>
              <a:t>mpl</a:t>
            </a:r>
            <a:r>
              <a:rPr dirty="0" spc="-35"/>
              <a:t>ificazioni.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3547110" cy="1325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utilizzano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quantificat</a:t>
            </a:r>
            <a:r>
              <a:rPr dirty="0" sz="1200" spc="-80" b="1">
                <a:latin typeface="Arial"/>
                <a:cs typeface="Arial"/>
              </a:rPr>
              <a:t>o</a:t>
            </a:r>
            <a:r>
              <a:rPr dirty="0" sz="1200" spc="-40" b="1">
                <a:latin typeface="Arial"/>
                <a:cs typeface="Arial"/>
              </a:rPr>
              <a:t>re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universale</a:t>
            </a:r>
            <a:endParaRPr sz="1200">
              <a:latin typeface="Arial"/>
              <a:cs typeface="Arial"/>
            </a:endParaRPr>
          </a:p>
          <a:p>
            <a:pPr algn="ctr" marL="789305">
              <a:lnSpc>
                <a:spcPct val="100000"/>
              </a:lnSpc>
              <a:spcBef>
                <a:spcPts val="815"/>
              </a:spcBef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40" b="1">
                <a:latin typeface="Arial"/>
                <a:cs typeface="Arial"/>
              </a:rPr>
              <a:t>er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ogni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quantificat</a:t>
            </a:r>
            <a:r>
              <a:rPr dirty="0" sz="1200" spc="-80" b="1">
                <a:latin typeface="Arial"/>
                <a:cs typeface="Arial"/>
              </a:rPr>
              <a:t>o</a:t>
            </a:r>
            <a:r>
              <a:rPr dirty="0" sz="1200" spc="-40" b="1">
                <a:latin typeface="Arial"/>
                <a:cs typeface="Arial"/>
              </a:rPr>
              <a:t>re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esistenziale</a:t>
            </a:r>
            <a:endParaRPr sz="1200">
              <a:latin typeface="Arial"/>
              <a:cs typeface="Arial"/>
            </a:endParaRPr>
          </a:p>
          <a:p>
            <a:pPr algn="ctr" marL="789305">
              <a:lnSpc>
                <a:spcPct val="100000"/>
              </a:lnSpc>
              <a:spcBef>
                <a:spcPts val="815"/>
              </a:spcBef>
            </a:pPr>
            <a:r>
              <a:rPr dirty="0" sz="1200" spc="-155">
                <a:latin typeface="Lucida Sans Unicode"/>
                <a:cs typeface="Lucida Sans Unicode"/>
              </a:rPr>
              <a:t>∃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200" spc="-60">
                <a:latin typeface="Tahoma"/>
                <a:cs typeface="Tahoma"/>
              </a:rPr>
              <a:t>leggi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b="1">
                <a:latin typeface="Arial"/>
                <a:cs typeface="Arial"/>
              </a:rPr>
              <a:t>esiste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3971925" cy="2120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utilizzano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quantificat</a:t>
            </a:r>
            <a:r>
              <a:rPr dirty="0" sz="1200" spc="-80" b="1">
                <a:latin typeface="Arial"/>
                <a:cs typeface="Arial"/>
              </a:rPr>
              <a:t>o</a:t>
            </a:r>
            <a:r>
              <a:rPr dirty="0" sz="1200" spc="-40" b="1">
                <a:latin typeface="Arial"/>
                <a:cs typeface="Arial"/>
              </a:rPr>
              <a:t>re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universale</a:t>
            </a:r>
            <a:endParaRPr sz="1200">
              <a:latin typeface="Arial"/>
              <a:cs typeface="Arial"/>
            </a:endParaRPr>
          </a:p>
          <a:p>
            <a:pPr algn="ctr" marL="364490">
              <a:lnSpc>
                <a:spcPct val="100000"/>
              </a:lnSpc>
              <a:spcBef>
                <a:spcPts val="815"/>
              </a:spcBef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40" b="1">
                <a:latin typeface="Arial"/>
                <a:cs typeface="Arial"/>
              </a:rPr>
              <a:t>er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ogni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quantificat</a:t>
            </a:r>
            <a:r>
              <a:rPr dirty="0" sz="1200" spc="-80" b="1">
                <a:latin typeface="Arial"/>
                <a:cs typeface="Arial"/>
              </a:rPr>
              <a:t>o</a:t>
            </a:r>
            <a:r>
              <a:rPr dirty="0" sz="1200" spc="-40" b="1">
                <a:latin typeface="Arial"/>
                <a:cs typeface="Arial"/>
              </a:rPr>
              <a:t>re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esistenziale</a:t>
            </a:r>
            <a:endParaRPr sz="1200">
              <a:latin typeface="Arial"/>
              <a:cs typeface="Arial"/>
            </a:endParaRPr>
          </a:p>
          <a:p>
            <a:pPr algn="ctr" marL="364490">
              <a:lnSpc>
                <a:spcPct val="100000"/>
              </a:lnSpc>
              <a:spcBef>
                <a:spcPts val="815"/>
              </a:spcBef>
            </a:pPr>
            <a:r>
              <a:rPr dirty="0" sz="1200" spc="-155">
                <a:latin typeface="Lucida Sans Unicode"/>
                <a:cs typeface="Lucida Sans Unicode"/>
              </a:rPr>
              <a:t>∃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200" spc="-60">
                <a:latin typeface="Tahoma"/>
                <a:cs typeface="Tahoma"/>
              </a:rPr>
              <a:t>leggi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b="1">
                <a:latin typeface="Arial"/>
                <a:cs typeface="Arial"/>
              </a:rPr>
              <a:t>esiste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recis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l’esistenza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oggetto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unica.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usa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ques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endParaRPr sz="1200">
              <a:latin typeface="Tahoma"/>
              <a:cs typeface="Tahoma"/>
            </a:endParaRPr>
          </a:p>
          <a:p>
            <a:pPr marL="12700" indent="2090420">
              <a:lnSpc>
                <a:spcPct val="100000"/>
              </a:lnSpc>
              <a:spcBef>
                <a:spcPts val="5"/>
              </a:spcBef>
            </a:pPr>
            <a:r>
              <a:rPr dirty="0" sz="1200" spc="-160">
                <a:latin typeface="Lucida Sans Unicode"/>
                <a:cs typeface="Lucida Sans Unicode"/>
              </a:rPr>
              <a:t>∃</a:t>
            </a:r>
            <a:r>
              <a:rPr dirty="0" sz="1200" spc="-30">
                <a:latin typeface="Tahoma"/>
                <a:cs typeface="Tahoma"/>
              </a:rPr>
              <a:t>!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b="1">
                <a:latin typeface="Arial"/>
                <a:cs typeface="Arial"/>
              </a:rPr>
              <a:t>esiste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ed</a:t>
            </a:r>
            <a:r>
              <a:rPr dirty="0" sz="1200" spc="80" b="1">
                <a:latin typeface="Arial"/>
                <a:cs typeface="Arial"/>
              </a:rPr>
              <a:t> </a:t>
            </a:r>
            <a:r>
              <a:rPr dirty="0" sz="1200" spc="-380" b="1">
                <a:latin typeface="Arial"/>
                <a:cs typeface="Arial"/>
              </a:rPr>
              <a:t>`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unico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3971925" cy="2646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utilizzano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quantificat</a:t>
            </a:r>
            <a:r>
              <a:rPr dirty="0" sz="1200" spc="-80" b="1">
                <a:latin typeface="Arial"/>
                <a:cs typeface="Arial"/>
              </a:rPr>
              <a:t>o</a:t>
            </a:r>
            <a:r>
              <a:rPr dirty="0" sz="1200" spc="-40" b="1">
                <a:latin typeface="Arial"/>
                <a:cs typeface="Arial"/>
              </a:rPr>
              <a:t>re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universale</a:t>
            </a:r>
            <a:endParaRPr sz="1200">
              <a:latin typeface="Arial"/>
              <a:cs typeface="Arial"/>
            </a:endParaRPr>
          </a:p>
          <a:p>
            <a:pPr algn="ctr" marL="364490">
              <a:lnSpc>
                <a:spcPct val="100000"/>
              </a:lnSpc>
              <a:spcBef>
                <a:spcPts val="815"/>
              </a:spcBef>
            </a:pPr>
            <a:r>
              <a:rPr dirty="0" sz="1200" spc="-300">
                <a:latin typeface="Lucida Sans Unicode"/>
                <a:cs typeface="Lucida Sans Unicode"/>
              </a:rPr>
              <a:t>∀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40" b="1">
                <a:latin typeface="Arial"/>
                <a:cs typeface="Arial"/>
              </a:rPr>
              <a:t>er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ogni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quantificat</a:t>
            </a:r>
            <a:r>
              <a:rPr dirty="0" sz="1200" spc="-80" b="1">
                <a:latin typeface="Arial"/>
                <a:cs typeface="Arial"/>
              </a:rPr>
              <a:t>o</a:t>
            </a:r>
            <a:r>
              <a:rPr dirty="0" sz="1200" spc="-40" b="1">
                <a:latin typeface="Arial"/>
                <a:cs typeface="Arial"/>
              </a:rPr>
              <a:t>re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esistenziale</a:t>
            </a:r>
            <a:endParaRPr sz="1200">
              <a:latin typeface="Arial"/>
              <a:cs typeface="Arial"/>
            </a:endParaRPr>
          </a:p>
          <a:p>
            <a:pPr algn="ctr" marL="364490">
              <a:lnSpc>
                <a:spcPct val="100000"/>
              </a:lnSpc>
              <a:spcBef>
                <a:spcPts val="815"/>
              </a:spcBef>
            </a:pPr>
            <a:r>
              <a:rPr dirty="0" sz="1200" spc="-155">
                <a:latin typeface="Lucida Sans Unicode"/>
                <a:cs typeface="Lucida Sans Unicode"/>
              </a:rPr>
              <a:t>∃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200" spc="-60">
                <a:latin typeface="Tahoma"/>
                <a:cs typeface="Tahoma"/>
              </a:rPr>
              <a:t>leggi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b="1">
                <a:latin typeface="Arial"/>
                <a:cs typeface="Arial"/>
              </a:rPr>
              <a:t>esiste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recis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l’esistenza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oggetto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unica.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usa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ques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endParaRPr sz="1200">
              <a:latin typeface="Tahoma"/>
              <a:cs typeface="Tahoma"/>
            </a:endParaRPr>
          </a:p>
          <a:p>
            <a:pPr marL="12700" indent="2090420">
              <a:lnSpc>
                <a:spcPct val="100000"/>
              </a:lnSpc>
              <a:spcBef>
                <a:spcPts val="5"/>
              </a:spcBef>
            </a:pPr>
            <a:r>
              <a:rPr dirty="0" sz="1200" spc="-160">
                <a:latin typeface="Lucida Sans Unicode"/>
                <a:cs typeface="Lucida Sans Unicode"/>
              </a:rPr>
              <a:t>∃</a:t>
            </a:r>
            <a:r>
              <a:rPr dirty="0" sz="1200" spc="-30">
                <a:latin typeface="Tahoma"/>
                <a:cs typeface="Tahoma"/>
              </a:rPr>
              <a:t>!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b="1">
                <a:latin typeface="Arial"/>
                <a:cs typeface="Arial"/>
              </a:rPr>
              <a:t>esiste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ed</a:t>
            </a:r>
            <a:r>
              <a:rPr dirty="0" sz="1200" spc="80" b="1">
                <a:latin typeface="Arial"/>
                <a:cs typeface="Arial"/>
              </a:rPr>
              <a:t> </a:t>
            </a:r>
            <a:r>
              <a:rPr dirty="0" sz="1200" spc="-380" b="1">
                <a:latin typeface="Arial"/>
                <a:cs typeface="Arial"/>
              </a:rPr>
              <a:t>`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5" b="1">
                <a:latin typeface="Arial"/>
                <a:cs typeface="Arial"/>
              </a:rPr>
              <a:t>unico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ultimo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diciamo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scrivere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70" b="1">
                <a:latin typeface="Arial"/>
                <a:cs typeface="Arial"/>
              </a:rPr>
              <a:t>esiste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usa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sim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50">
                <a:latin typeface="Tahoma"/>
                <a:cs typeface="Tahoma"/>
              </a:rPr>
              <a:t>olo</a:t>
            </a:r>
            <a:endParaRPr sz="1200">
              <a:latin typeface="Tahoma"/>
              <a:cs typeface="Tahoma"/>
            </a:endParaRPr>
          </a:p>
          <a:p>
            <a:pPr algn="ctr" marL="363855">
              <a:lnSpc>
                <a:spcPct val="100000"/>
              </a:lnSpc>
              <a:spcBef>
                <a:spcPts val="815"/>
              </a:spcBef>
            </a:pPr>
            <a:r>
              <a:rPr dirty="0" sz="1200" spc="265">
                <a:latin typeface="Lucida Sans Unicode"/>
                <a:cs typeface="Lucida Sans Unicode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0277"/>
            <a:ext cx="3782060" cy="1934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9410" indent="-347345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seguenti:</a:t>
            </a:r>
            <a:endParaRPr sz="1200">
              <a:latin typeface="Tahoma"/>
              <a:cs typeface="Tahoma"/>
            </a:endParaRPr>
          </a:p>
          <a:p>
            <a:pPr marL="359410">
              <a:lnSpc>
                <a:spcPct val="100000"/>
              </a:lnSpc>
              <a:spcBef>
                <a:spcPts val="300"/>
              </a:spcBef>
            </a:pPr>
            <a:r>
              <a:rPr dirty="0" sz="1200" spc="-35" i="1">
                <a:latin typeface="Trebuchet MS"/>
                <a:cs typeface="Trebuchet MS"/>
              </a:rPr>
              <a:t>Ogni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insetto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f</a:t>
            </a:r>
            <a:r>
              <a:rPr dirty="0" sz="1200" spc="-150" i="1">
                <a:latin typeface="Trebuchet MS"/>
                <a:cs typeface="Trebuchet MS"/>
              </a:rPr>
              <a:t>a</a:t>
            </a:r>
            <a:r>
              <a:rPr dirty="0" sz="1200" spc="-105" i="1">
                <a:latin typeface="Trebuchet MS"/>
                <a:cs typeface="Trebuchet MS"/>
              </a:rPr>
              <a:t>rfalla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95">
                <a:latin typeface="Tahoma"/>
                <a:cs typeface="Tahoma"/>
              </a:rPr>
              <a:t>ed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00"/>
              </a:spcBef>
            </a:pPr>
            <a:r>
              <a:rPr dirty="0" sz="1200" spc="-50" i="1">
                <a:latin typeface="Trebuchet MS"/>
                <a:cs typeface="Trebuchet MS"/>
              </a:rPr>
              <a:t>Esistono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due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numeri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interi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la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cui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somma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vale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1096010" indent="-1083945">
              <a:lnSpc>
                <a:spcPct val="100000"/>
              </a:lnSpc>
              <a:spcBef>
                <a:spcPts val="300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linguaggio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riscrivono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ris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ettivamente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ome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553720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50">
                <a:latin typeface="Tahoma"/>
                <a:cs typeface="Tahoma"/>
              </a:rPr>
              <a:t>insetto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rfalla</a:t>
            </a:r>
            <a:endParaRPr sz="1200">
              <a:latin typeface="Tahoma"/>
              <a:cs typeface="Tahoma"/>
            </a:endParaRPr>
          </a:p>
          <a:p>
            <a:pPr marL="62230">
              <a:lnSpc>
                <a:spcPct val="100000"/>
              </a:lnSpc>
              <a:spcBef>
                <a:spcPts val="1200"/>
              </a:spcBef>
            </a:pP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 algn="ctr" marL="553720">
              <a:lnSpc>
                <a:spcPct val="100000"/>
              </a:lnSpc>
              <a:spcBef>
                <a:spcPts val="5"/>
              </a:spcBef>
            </a:pP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5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20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=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61</a:t>
            </a:r>
            <a:r>
              <a:rPr dirty="0" spc="-45"/>
              <a:t>/71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8692"/>
            <a:ext cx="3761740" cy="1739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L’insieme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riabili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indent="1062990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50">
                <a:latin typeface="Tahoma"/>
                <a:cs typeface="Tahoma"/>
              </a:rPr>
              <a:t>insetto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rfall</a:t>
            </a:r>
            <a:r>
              <a:rPr dirty="0" sz="1200" spc="-60">
                <a:latin typeface="Tahoma"/>
                <a:cs typeface="Tahoma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riabile,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insetti.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rametri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du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riabili</a:t>
            </a:r>
            <a:endParaRPr sz="1200">
              <a:latin typeface="Tahoma"/>
              <a:cs typeface="Tahoma"/>
            </a:endParaRPr>
          </a:p>
          <a:p>
            <a:pPr marL="12700" marR="5080" indent="574040">
              <a:lnSpc>
                <a:spcPct val="183300"/>
              </a:lnSpc>
            </a:pP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5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20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=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60">
                <a:latin typeface="Tahoma"/>
                <a:cs typeface="Tahoma"/>
              </a:rPr>
              <a:t>2 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interi.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62/71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Quantificat</a:t>
            </a:r>
            <a:r>
              <a:rPr dirty="0" spc="-85"/>
              <a:t>o</a:t>
            </a:r>
            <a:r>
              <a:rPr dirty="0" spc="-30"/>
              <a:t>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8692"/>
            <a:ext cx="4264025" cy="2346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L’insieme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riabili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indent="1062990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50">
                <a:latin typeface="Tahoma"/>
                <a:cs typeface="Tahoma"/>
              </a:rPr>
              <a:t>insetto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rfall</a:t>
            </a:r>
            <a:r>
              <a:rPr dirty="0" sz="1200" spc="-60">
                <a:latin typeface="Tahoma"/>
                <a:cs typeface="Tahoma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riabile,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insetti.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rametri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du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riabili</a:t>
            </a:r>
            <a:endParaRPr sz="1200">
              <a:latin typeface="Tahoma"/>
              <a:cs typeface="Tahoma"/>
            </a:endParaRPr>
          </a:p>
          <a:p>
            <a:pPr marL="12700" marR="506730" indent="574040">
              <a:lnSpc>
                <a:spcPct val="183300"/>
              </a:lnSpc>
            </a:pP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35" i="1">
                <a:latin typeface="Trebuchet MS"/>
                <a:cs typeface="Trebuchet MS"/>
              </a:rPr>
              <a:t>x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5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20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-210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y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=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60">
                <a:latin typeface="Tahoma"/>
                <a:cs typeface="Tahoma"/>
              </a:rPr>
              <a:t>2 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interi.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rimo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fals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infatti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0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p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vera: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verificata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l’universali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9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105">
                <a:latin typeface="Tahoma"/>
                <a:cs typeface="Tahoma"/>
              </a:rPr>
              <a:t>;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=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60">
                <a:latin typeface="Tahoma"/>
                <a:cs typeface="Tahoma"/>
              </a:rPr>
              <a:t>2.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62/71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40"/>
              <a:t>redicati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244340" cy="1274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endParaRPr sz="1200">
              <a:latin typeface="Tahoma"/>
              <a:cs typeface="Tahoma"/>
            </a:endParaRPr>
          </a:p>
          <a:p>
            <a:pPr marL="1356360">
              <a:lnSpc>
                <a:spcPct val="100000"/>
              </a:lnSpc>
              <a:spcBef>
                <a:spcPts val="605"/>
              </a:spcBef>
            </a:pP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85" i="1">
                <a:latin typeface="Trebuchet MS"/>
                <a:cs typeface="Trebuchet MS"/>
              </a:rPr>
              <a:t>utti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gatti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sono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90" i="1">
                <a:latin typeface="Trebuchet MS"/>
                <a:cs typeface="Trebuchet MS"/>
              </a:rPr>
              <a:t>ersiani.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815"/>
              </a:spcBef>
            </a:pPr>
            <a:r>
              <a:rPr dirty="0" sz="1200" spc="-65">
                <a:latin typeface="Tahoma"/>
                <a:cs typeface="Tahoma"/>
              </a:rPr>
              <a:t>Neg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nessun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gatto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ersiano,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significa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esibire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almeno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gatto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ersiano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</a:t>
            </a:r>
            <a:r>
              <a:rPr dirty="0" sz="1200" spc="-254">
                <a:latin typeface="Tahoma"/>
                <a:cs typeface="Tahoma"/>
              </a:rPr>
              <a:t>s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ı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viol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l’universali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‘tutti’.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Esi</a:t>
            </a:r>
            <a:r>
              <a:rPr dirty="0" sz="1200" spc="-60">
                <a:latin typeface="Tahoma"/>
                <a:cs typeface="Tahoma"/>
              </a:rPr>
              <a:t>stono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gatti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riani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siamesi.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63/71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40"/>
              <a:t>redicati</a:t>
            </a:r>
          </a:p>
        </p:txBody>
      </p:sp>
      <p:sp>
        <p:nvSpPr>
          <p:cNvPr id="6" name="object 6"/>
          <p:cNvSpPr/>
          <p:nvPr/>
        </p:nvSpPr>
        <p:spPr>
          <a:xfrm>
            <a:off x="956081" y="3045358"/>
            <a:ext cx="321310" cy="0"/>
          </a:xfrm>
          <a:custGeom>
            <a:avLst/>
            <a:gdLst/>
            <a:ahLst/>
            <a:cxnLst/>
            <a:rect l="l" t="t" r="r" b="b"/>
            <a:pathLst>
              <a:path w="321309" h="0">
                <a:moveTo>
                  <a:pt x="0" y="0"/>
                </a:moveTo>
                <a:lnTo>
                  <a:pt x="321271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4356" y="3045358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 h="0">
                <a:moveTo>
                  <a:pt x="0" y="0"/>
                </a:moveTo>
                <a:lnTo>
                  <a:pt x="29626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635314"/>
            <a:ext cx="4291965" cy="2654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endParaRPr sz="1200">
              <a:latin typeface="Tahoma"/>
              <a:cs typeface="Tahoma"/>
            </a:endParaRPr>
          </a:p>
          <a:p>
            <a:pPr algn="ctr" marL="43815">
              <a:lnSpc>
                <a:spcPct val="100000"/>
              </a:lnSpc>
              <a:spcBef>
                <a:spcPts val="605"/>
              </a:spcBef>
            </a:pP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85" i="1">
                <a:latin typeface="Trebuchet MS"/>
                <a:cs typeface="Trebuchet MS"/>
              </a:rPr>
              <a:t>utti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gatti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sono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90" i="1">
                <a:latin typeface="Trebuchet MS"/>
                <a:cs typeface="Trebuchet MS"/>
              </a:rPr>
              <a:t>ersiani.</a:t>
            </a:r>
            <a:endParaRPr sz="1200">
              <a:latin typeface="Trebuchet MS"/>
              <a:cs typeface="Trebuchet MS"/>
            </a:endParaRPr>
          </a:p>
          <a:p>
            <a:pPr marL="12700" marR="52069">
              <a:lnSpc>
                <a:spcPct val="100000"/>
              </a:lnSpc>
              <a:spcBef>
                <a:spcPts val="815"/>
              </a:spcBef>
            </a:pPr>
            <a:r>
              <a:rPr dirty="0" sz="1200" spc="-65">
                <a:latin typeface="Tahoma"/>
                <a:cs typeface="Tahoma"/>
              </a:rPr>
              <a:t>Neg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nessun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gatto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ersiano,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significa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esibire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almeno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gatto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ersiano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</a:t>
            </a:r>
            <a:r>
              <a:rPr dirty="0" sz="1200" spc="-254">
                <a:latin typeface="Tahoma"/>
                <a:cs typeface="Tahoma"/>
              </a:rPr>
              <a:t>s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ı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viol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l’universali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‘tutti’.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Esi</a:t>
            </a:r>
            <a:r>
              <a:rPr dirty="0" sz="1200" spc="-60">
                <a:latin typeface="Tahoma"/>
                <a:cs typeface="Tahoma"/>
              </a:rPr>
              <a:t>stono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gatti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riani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siamesi.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avere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generale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endParaRPr sz="1200">
              <a:latin typeface="Tahoma"/>
              <a:cs typeface="Tahoma"/>
            </a:endParaRPr>
          </a:p>
          <a:p>
            <a:pPr algn="ctr" marL="44450">
              <a:lnSpc>
                <a:spcPct val="100000"/>
              </a:lnSpc>
              <a:spcBef>
                <a:spcPts val="590"/>
              </a:spcBef>
            </a:pPr>
            <a:r>
              <a:rPr dirty="0" sz="1200" spc="19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80">
                <a:latin typeface="Lucida Sans Unicode"/>
                <a:cs typeface="Lucida Sans Unicode"/>
              </a:rPr>
              <a:t> 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0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590"/>
              </a:spcBef>
            </a:pPr>
            <a:r>
              <a:rPr dirty="0" sz="1200" spc="-65">
                <a:latin typeface="Tahoma"/>
                <a:cs typeface="Tahoma"/>
              </a:rPr>
              <a:t>Neg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universale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almeno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60">
                <a:latin typeface="Tahoma"/>
                <a:cs typeface="Tahoma"/>
              </a:rPr>
              <a:t> dissidente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viola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ovvero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verifica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endParaRPr sz="1200">
              <a:latin typeface="Tahoma"/>
              <a:cs typeface="Tahoma"/>
            </a:endParaRPr>
          </a:p>
          <a:p>
            <a:pPr algn="ctr" marL="44450">
              <a:lnSpc>
                <a:spcPct val="100000"/>
              </a:lnSpc>
              <a:spcBef>
                <a:spcPts val="590"/>
              </a:spcBef>
            </a:pPr>
            <a:r>
              <a:rPr dirty="0" sz="1200" spc="19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80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63/71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40"/>
              <a:t>redicati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221480" cy="1416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endParaRPr sz="1200">
              <a:latin typeface="Tahoma"/>
              <a:cs typeface="Tahoma"/>
            </a:endParaRPr>
          </a:p>
          <a:p>
            <a:pPr marL="791210">
              <a:lnSpc>
                <a:spcPct val="100000"/>
              </a:lnSpc>
              <a:spcBef>
                <a:spcPts val="550"/>
              </a:spcBef>
            </a:pPr>
            <a:r>
              <a:rPr dirty="0" sz="1200" spc="-60" i="1">
                <a:latin typeface="Trebuchet MS"/>
                <a:cs typeface="Trebuchet MS"/>
              </a:rPr>
              <a:t>Esiste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triangolo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rettangolo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c</a:t>
            </a:r>
            <a:r>
              <a:rPr dirty="0" sz="1200" spc="-100" i="1">
                <a:latin typeface="Trebuchet MS"/>
                <a:cs typeface="Trebuchet MS"/>
              </a:rPr>
              <a:t>he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isoscele.</a:t>
            </a:r>
            <a:endParaRPr sz="1200">
              <a:latin typeface="Trebuchet MS"/>
              <a:cs typeface="Trebuchet MS"/>
            </a:endParaRPr>
          </a:p>
          <a:p>
            <a:pPr marL="12700" marR="79375">
              <a:lnSpc>
                <a:spcPct val="100000"/>
              </a:lnSpc>
              <a:spcBef>
                <a:spcPts val="550"/>
              </a:spcBef>
            </a:pPr>
            <a:r>
              <a:rPr dirty="0" sz="1200" spc="-65">
                <a:latin typeface="Tahoma"/>
                <a:cs typeface="Tahoma"/>
              </a:rPr>
              <a:t>Neg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triangoli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consider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nessuno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isoscele.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basta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isoscele,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vogliamo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ness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quantificat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50">
                <a:latin typeface="Tahoma"/>
                <a:cs typeface="Tahoma"/>
              </a:rPr>
              <a:t>istenziale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coinvolge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universale.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40"/>
              <a:t>redicati</a:t>
            </a:r>
          </a:p>
        </p:txBody>
      </p:sp>
      <p:sp>
        <p:nvSpPr>
          <p:cNvPr id="6" name="object 6"/>
          <p:cNvSpPr/>
          <p:nvPr/>
        </p:nvSpPr>
        <p:spPr>
          <a:xfrm>
            <a:off x="1178140" y="3035071"/>
            <a:ext cx="335280" cy="0"/>
          </a:xfrm>
          <a:custGeom>
            <a:avLst/>
            <a:gdLst/>
            <a:ahLst/>
            <a:cxnLst/>
            <a:rect l="l" t="t" r="r" b="b"/>
            <a:pathLst>
              <a:path w="335280" h="0">
                <a:moveTo>
                  <a:pt x="0" y="0"/>
                </a:moveTo>
                <a:lnTo>
                  <a:pt x="335267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91446" y="3035071"/>
            <a:ext cx="297180" cy="0"/>
          </a:xfrm>
          <a:custGeom>
            <a:avLst/>
            <a:gdLst/>
            <a:ahLst/>
            <a:cxnLst/>
            <a:rect l="l" t="t" r="r" b="b"/>
            <a:pathLst>
              <a:path w="297179" h="0">
                <a:moveTo>
                  <a:pt x="0" y="0"/>
                </a:moveTo>
                <a:lnTo>
                  <a:pt x="29710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635314"/>
            <a:ext cx="4221480" cy="2644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endParaRPr sz="1200">
              <a:latin typeface="Tahoma"/>
              <a:cs typeface="Tahoma"/>
            </a:endParaRPr>
          </a:p>
          <a:p>
            <a:pPr algn="ctr" marL="114300">
              <a:lnSpc>
                <a:spcPct val="100000"/>
              </a:lnSpc>
              <a:spcBef>
                <a:spcPts val="550"/>
              </a:spcBef>
            </a:pPr>
            <a:r>
              <a:rPr dirty="0" sz="1200" spc="-60" i="1">
                <a:latin typeface="Trebuchet MS"/>
                <a:cs typeface="Trebuchet MS"/>
              </a:rPr>
              <a:t>Esiste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triangolo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rettangolo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c</a:t>
            </a:r>
            <a:r>
              <a:rPr dirty="0" sz="1200" spc="-100" i="1">
                <a:latin typeface="Trebuchet MS"/>
                <a:cs typeface="Trebuchet MS"/>
              </a:rPr>
              <a:t>he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isoscele.</a:t>
            </a:r>
            <a:endParaRPr sz="1200">
              <a:latin typeface="Trebuchet MS"/>
              <a:cs typeface="Trebuchet MS"/>
            </a:endParaRPr>
          </a:p>
          <a:p>
            <a:pPr marL="12700" marR="79375">
              <a:lnSpc>
                <a:spcPct val="100000"/>
              </a:lnSpc>
              <a:spcBef>
                <a:spcPts val="550"/>
              </a:spcBef>
            </a:pPr>
            <a:r>
              <a:rPr dirty="0" sz="1200" spc="-65">
                <a:latin typeface="Tahoma"/>
                <a:cs typeface="Tahoma"/>
              </a:rPr>
              <a:t>Neg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triangoli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consider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nessuno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isoscele.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basta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isoscele,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vogliamo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ness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quantificat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50">
                <a:latin typeface="Tahoma"/>
                <a:cs typeface="Tahoma"/>
              </a:rPr>
              <a:t>istenziale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coinvolge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universale.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avere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generale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redicato</a:t>
            </a:r>
            <a:endParaRPr sz="1200">
              <a:latin typeface="Tahoma"/>
              <a:cs typeface="Tahoma"/>
            </a:endParaRPr>
          </a:p>
          <a:p>
            <a:pPr algn="ctr" marL="114300">
              <a:lnSpc>
                <a:spcPct val="100000"/>
              </a:lnSpc>
              <a:spcBef>
                <a:spcPts val="670"/>
              </a:spcBef>
            </a:pPr>
            <a:r>
              <a:rPr dirty="0" sz="1200" spc="130" i="1">
                <a:latin typeface="Trebuchet MS"/>
                <a:cs typeface="Trebuchet MS"/>
              </a:rPr>
              <a:t>Q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80">
                <a:latin typeface="Lucida Sans Unicode"/>
                <a:cs typeface="Lucida Sans Unicode"/>
              </a:rPr>
              <a:t> </a:t>
            </a:r>
            <a:r>
              <a:rPr dirty="0" sz="1200" spc="-155">
                <a:latin typeface="Lucida Sans Unicode"/>
                <a:cs typeface="Lucida Sans Unicode"/>
              </a:rPr>
              <a:t>∃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35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2705">
              <a:lnSpc>
                <a:spcPct val="100000"/>
              </a:lnSpc>
              <a:spcBef>
                <a:spcPts val="670"/>
              </a:spcBef>
            </a:pPr>
            <a:r>
              <a:rPr dirty="0" sz="1200" spc="-65">
                <a:latin typeface="Tahoma"/>
                <a:cs typeface="Tahoma"/>
              </a:rPr>
              <a:t>Neg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-660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oggetti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violano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a,</a:t>
            </a:r>
            <a:r>
              <a:rPr dirty="0" sz="1200" spc="-70">
                <a:latin typeface="Tahoma"/>
                <a:cs typeface="Tahoma"/>
              </a:rPr>
              <a:t> ovvero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verificano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endParaRPr sz="1200">
              <a:latin typeface="Tahoma"/>
              <a:cs typeface="Tahoma"/>
            </a:endParaRPr>
          </a:p>
          <a:p>
            <a:pPr algn="ctr" marL="114300">
              <a:lnSpc>
                <a:spcPct val="100000"/>
              </a:lnSpc>
              <a:spcBef>
                <a:spcPts val="670"/>
              </a:spcBef>
            </a:pPr>
            <a:r>
              <a:rPr dirty="0" sz="1200" spc="130" i="1">
                <a:latin typeface="Trebuchet MS"/>
                <a:cs typeface="Trebuchet MS"/>
              </a:rPr>
              <a:t>Q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80">
                <a:latin typeface="Lucida Sans Unicode"/>
                <a:cs typeface="Lucida Sans Unicode"/>
              </a:rPr>
              <a:t> 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05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315" y="31375"/>
            <a:ext cx="95758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Concett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7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ri</a:t>
            </a:r>
            <a:r>
              <a:rPr dirty="0" sz="600" spc="-7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itivi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Assiomi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Concett</a:t>
            </a:r>
            <a:r>
              <a:rPr dirty="0" spc="-1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25"/>
              <a:t>rimitivi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76513"/>
            <a:ext cx="4321175" cy="1828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0640">
              <a:lnSpc>
                <a:spcPct val="100000"/>
              </a:lnSpc>
            </a:pPr>
            <a:r>
              <a:rPr dirty="0" sz="1200" spc="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cos</a:t>
            </a:r>
            <a:r>
              <a:rPr dirty="0" sz="1200" spc="-55">
                <a:latin typeface="Tahoma"/>
                <a:cs typeface="Tahoma"/>
              </a:rPr>
              <a:t>’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ver</a:t>
            </a:r>
            <a:r>
              <a:rPr dirty="0" sz="1200" spc="-25" i="1">
                <a:latin typeface="Trebuchet MS"/>
                <a:cs typeface="Trebuchet MS"/>
              </a:rPr>
              <a:t>o</a:t>
            </a:r>
            <a:r>
              <a:rPr dirty="0" sz="1200" spc="-20">
                <a:latin typeface="Tahoma"/>
                <a:cs typeface="Tahoma"/>
              </a:rPr>
              <a:t>?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Cos</a:t>
            </a:r>
            <a:r>
              <a:rPr dirty="0" sz="1200" spc="-55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fals</a:t>
            </a:r>
            <a:r>
              <a:rPr dirty="0" sz="1200" spc="-25" i="1">
                <a:latin typeface="Trebuchet MS"/>
                <a:cs typeface="Trebuchet MS"/>
              </a:rPr>
              <a:t>o</a:t>
            </a:r>
            <a:r>
              <a:rPr dirty="0" sz="1200" spc="-20">
                <a:latin typeface="Tahoma"/>
                <a:cs typeface="Tahoma"/>
              </a:rPr>
              <a:t>?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</a:t>
            </a:r>
            <a:r>
              <a:rPr dirty="0" sz="1200" spc="-5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ccu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ris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do</a:t>
            </a:r>
            <a:r>
              <a:rPr dirty="0" sz="1200" spc="-110">
                <a:latin typeface="Tahoma"/>
                <a:cs typeface="Tahoma"/>
              </a:rPr>
              <a:t>m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65">
                <a:latin typeface="Tahoma"/>
                <a:cs typeface="Tahoma"/>
              </a:rPr>
              <a:t>nda,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lasciamo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ccupino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filosofi.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infatti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buono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concetto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diremo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ess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 b="1">
                <a:latin typeface="Arial"/>
                <a:cs typeface="Arial"/>
              </a:rPr>
              <a:t>concetto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30" b="1">
                <a:latin typeface="Arial"/>
                <a:cs typeface="Arial"/>
              </a:rPr>
              <a:t>rimitivo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70485">
              <a:lnSpc>
                <a:spcPct val="100000"/>
              </a:lnSpc>
              <a:spcBef>
                <a:spcPts val="5"/>
              </a:spcBef>
            </a:pPr>
            <a:r>
              <a:rPr dirty="0" sz="1200" spc="-40">
                <a:latin typeface="Tahoma"/>
                <a:cs typeface="Tahoma"/>
              </a:rPr>
              <a:t>Ogni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disc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scientifico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necessita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iniziale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tutto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Se</a:t>
            </a:r>
            <a:r>
              <a:rPr dirty="0" sz="1200" spc="-50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vono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minimi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termini</a:t>
            </a:r>
            <a:r>
              <a:rPr dirty="0" sz="1200" spc="-60" i="1">
                <a:latin typeface="Trebuchet MS"/>
                <a:cs typeface="Trebuchet MS"/>
              </a:rPr>
              <a:t> </a:t>
            </a:r>
            <a:r>
              <a:rPr dirty="0" sz="1200" spc="-25">
                <a:latin typeface="Tahoma"/>
                <a:cs typeface="Tahoma"/>
              </a:rPr>
              <a:t>intuitivi,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facilmente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9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rensibili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chiunque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necessitano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ulteri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es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55">
                <a:latin typeface="Tahoma"/>
                <a:cs typeface="Tahoma"/>
              </a:rPr>
              <a:t>mpl</a:t>
            </a:r>
            <a:r>
              <a:rPr dirty="0" sz="1200" spc="-35">
                <a:latin typeface="Tahoma"/>
                <a:cs typeface="Tahoma"/>
              </a:rPr>
              <a:t>ificazioni.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55">
                <a:latin typeface="Tahoma"/>
                <a:cs typeface="Tahoma"/>
              </a:rPr>
              <a:t>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ver</a:t>
            </a:r>
            <a:r>
              <a:rPr dirty="0" sz="1200" spc="-105" i="1">
                <a:latin typeface="Trebuchet MS"/>
                <a:cs typeface="Trebuchet MS"/>
              </a:rPr>
              <a:t>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l’</a:t>
            </a:r>
            <a:r>
              <a:rPr dirty="0" sz="1200" spc="-90" i="1">
                <a:latin typeface="Trebuchet MS"/>
                <a:cs typeface="Trebuchet MS"/>
              </a:rPr>
              <a:t>insieme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vuot</a:t>
            </a:r>
            <a:r>
              <a:rPr dirty="0" sz="1200" spc="-80" i="1">
                <a:latin typeface="Trebuchet MS"/>
                <a:cs typeface="Trebuchet MS"/>
              </a:rPr>
              <a:t>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concetto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app</a:t>
            </a:r>
            <a:r>
              <a:rPr dirty="0" sz="1200" spc="-105" i="1">
                <a:latin typeface="Trebuchet MS"/>
                <a:cs typeface="Trebuchet MS"/>
              </a:rPr>
              <a:t>a</a:t>
            </a:r>
            <a:r>
              <a:rPr dirty="0" sz="1200" spc="-90" i="1">
                <a:latin typeface="Trebuchet MS"/>
                <a:cs typeface="Trebuchet MS"/>
              </a:rPr>
              <a:t>rtenenz</a:t>
            </a:r>
            <a:r>
              <a:rPr dirty="0" sz="1200" spc="-100" i="1">
                <a:latin typeface="Trebuchet MS"/>
                <a:cs typeface="Trebuchet MS"/>
              </a:rPr>
              <a:t>a</a:t>
            </a:r>
            <a:r>
              <a:rPr dirty="0" sz="1200" spc="-45">
                <a:latin typeface="Tahoma"/>
                <a:cs typeface="Tahoma"/>
              </a:rPr>
              <a:t>,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0,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punti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rette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piano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spazio.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40"/>
              <a:t>redicati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09880" indent="-297815">
              <a:lnSpc>
                <a:spcPct val="100000"/>
              </a:lnSpc>
            </a:pPr>
            <a:r>
              <a:rPr dirty="0" spc="-60"/>
              <a:t>Consideriam</a:t>
            </a:r>
            <a:r>
              <a:rPr dirty="0" spc="-60"/>
              <a:t>o</a:t>
            </a:r>
            <a:r>
              <a:rPr dirty="0" spc="-10"/>
              <a:t> </a:t>
            </a:r>
            <a:r>
              <a:rPr dirty="0" spc="-45"/>
              <a:t>l’enunciato</a:t>
            </a:r>
            <a:r>
              <a:rPr dirty="0" spc="-15"/>
              <a:t> </a:t>
            </a:r>
            <a:r>
              <a:rPr dirty="0" spc="-65"/>
              <a:t>del</a:t>
            </a:r>
            <a:r>
              <a:rPr dirty="0" spc="-20"/>
              <a:t> </a:t>
            </a:r>
            <a:r>
              <a:rPr dirty="0" spc="-65"/>
              <a:t>cele</a:t>
            </a:r>
            <a:r>
              <a:rPr dirty="0" spc="-50"/>
              <a:t>b</a:t>
            </a:r>
            <a:r>
              <a:rPr dirty="0" spc="-60"/>
              <a:t>errimo</a:t>
            </a:r>
            <a:r>
              <a:rPr dirty="0" spc="-15"/>
              <a:t> </a:t>
            </a:r>
            <a:r>
              <a:rPr dirty="0" spc="-30"/>
              <a:t>Quinto</a:t>
            </a:r>
            <a:r>
              <a:rPr dirty="0" spc="-20"/>
              <a:t> </a:t>
            </a:r>
            <a:r>
              <a:rPr dirty="0" spc="40"/>
              <a:t>P</a:t>
            </a:r>
            <a:r>
              <a:rPr dirty="0" spc="-45"/>
              <a:t>ostulato</a:t>
            </a:r>
            <a:r>
              <a:rPr dirty="0" spc="-20"/>
              <a:t> </a:t>
            </a:r>
            <a:r>
              <a:rPr dirty="0" spc="-35"/>
              <a:t>di</a:t>
            </a:r>
            <a:r>
              <a:rPr dirty="0" spc="-20"/>
              <a:t> </a:t>
            </a:r>
            <a:r>
              <a:rPr dirty="0" spc="-50"/>
              <a:t>Euclide:</a:t>
            </a:r>
          </a:p>
          <a:p>
            <a:pPr marL="309880" marR="342900">
              <a:lnSpc>
                <a:spcPct val="100000"/>
              </a:lnSpc>
              <a:spcBef>
                <a:spcPts val="235"/>
              </a:spcBef>
            </a:pPr>
            <a:r>
              <a:rPr dirty="0" spc="-40" i="1">
                <a:latin typeface="Trebuchet MS"/>
                <a:cs typeface="Trebuchet MS"/>
              </a:rPr>
              <a:t>Dati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nel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piano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punto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90" i="1">
                <a:latin typeface="Trebuchet MS"/>
                <a:cs typeface="Trebuchet MS"/>
              </a:rPr>
              <a:t>P</a:t>
            </a:r>
            <a:r>
              <a:rPr dirty="0" spc="125" i="1">
                <a:latin typeface="Trebuchet MS"/>
                <a:cs typeface="Trebuchet MS"/>
              </a:rPr>
              <a:t> </a:t>
            </a:r>
            <a:r>
              <a:rPr dirty="0" spc="-100" i="1">
                <a:latin typeface="Trebuchet MS"/>
                <a:cs typeface="Trebuchet MS"/>
              </a:rPr>
              <a:t>ed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una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retta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-120" i="1">
                <a:latin typeface="Trebuchet MS"/>
                <a:cs typeface="Trebuchet MS"/>
              </a:rPr>
              <a:t>,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esiste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100" i="1">
                <a:latin typeface="Trebuchet MS"/>
                <a:cs typeface="Trebuchet MS"/>
              </a:rPr>
              <a:t>ed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unica</a:t>
            </a:r>
            <a:r>
              <a:rPr dirty="0" spc="-4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la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retta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s</a:t>
            </a:r>
            <a:r>
              <a:rPr dirty="0" spc="120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passa</a:t>
            </a:r>
            <a:r>
              <a:rPr dirty="0" spc="-95" i="1">
                <a:latin typeface="Trebuchet MS"/>
                <a:cs typeface="Trebuchet MS"/>
              </a:rPr>
              <a:t>nte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p</a:t>
            </a:r>
            <a:r>
              <a:rPr dirty="0" spc="-114" i="1">
                <a:latin typeface="Trebuchet MS"/>
                <a:cs typeface="Trebuchet MS"/>
              </a:rPr>
              <a:t>er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90" i="1">
                <a:latin typeface="Trebuchet MS"/>
                <a:cs typeface="Trebuchet MS"/>
              </a:rPr>
              <a:t>P</a:t>
            </a:r>
            <a:r>
              <a:rPr dirty="0" spc="125" i="1">
                <a:latin typeface="Trebuchet MS"/>
                <a:cs typeface="Trebuchet MS"/>
              </a:rPr>
              <a:t> 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105" i="1">
                <a:latin typeface="Trebuchet MS"/>
                <a:cs typeface="Trebuchet MS"/>
              </a:rPr>
              <a:t>a</a:t>
            </a:r>
            <a:r>
              <a:rPr dirty="0" spc="-100" i="1">
                <a:latin typeface="Trebuchet MS"/>
                <a:cs typeface="Trebuchet MS"/>
              </a:rPr>
              <a:t>rall</a:t>
            </a:r>
            <a:r>
              <a:rPr dirty="0" spc="-135" i="1">
                <a:latin typeface="Trebuchet MS"/>
                <a:cs typeface="Trebuchet MS"/>
              </a:rPr>
              <a:t>e</a:t>
            </a:r>
            <a:r>
              <a:rPr dirty="0" spc="-114" i="1">
                <a:latin typeface="Trebuchet MS"/>
                <a:cs typeface="Trebuchet MS"/>
              </a:rPr>
              <a:t>l</a:t>
            </a:r>
            <a:r>
              <a:rPr dirty="0" spc="-80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ad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-120" i="1">
                <a:latin typeface="Trebuchet MS"/>
                <a:cs typeface="Trebuchet MS"/>
              </a:rPr>
              <a:t>.</a:t>
            </a:r>
          </a:p>
          <a:p>
            <a:pPr marL="12700" marR="328930">
              <a:lnSpc>
                <a:spcPct val="100000"/>
              </a:lnSpc>
              <a:spcBef>
                <a:spcPts val="835"/>
              </a:spcBef>
            </a:pPr>
            <a:r>
              <a:rPr dirty="0" spc="-35"/>
              <a:t>Dire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70"/>
              <a:t>esiste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5"/>
              <a:t>unico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13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0"/>
              <a:t>verifica</a:t>
            </a:r>
            <a:r>
              <a:rPr dirty="0" spc="10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-254" i="1">
                <a:latin typeface="Trebuchet MS"/>
                <a:cs typeface="Trebuchet MS"/>
              </a:rPr>
              <a:t> 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>
                <a:latin typeface="Tahoma"/>
                <a:cs typeface="Tahoma"/>
              </a:rPr>
              <a:t> </a:t>
            </a:r>
            <a:r>
              <a:rPr dirty="0" spc="25">
                <a:latin typeface="Tahoma"/>
                <a:cs typeface="Tahoma"/>
              </a:rPr>
              <a:t> </a:t>
            </a:r>
            <a:r>
              <a:rPr dirty="0" spc="-70"/>
              <a:t>p</a:t>
            </a:r>
            <a:r>
              <a:rPr dirty="0" spc="-80"/>
              <a:t>u</a:t>
            </a:r>
            <a:r>
              <a:rPr dirty="0" spc="-660"/>
              <a:t>o</a:t>
            </a:r>
            <a:r>
              <a:rPr dirty="0" spc="-75"/>
              <a:t>`</a:t>
            </a:r>
            <a:r>
              <a:rPr dirty="0" spc="10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30"/>
              <a:t>lato</a:t>
            </a:r>
            <a:r>
              <a:rPr dirty="0" spc="-25"/>
              <a:t> </a:t>
            </a:r>
            <a:r>
              <a:rPr dirty="0" spc="-45"/>
              <a:t>signific</a:t>
            </a:r>
            <a:r>
              <a:rPr dirty="0" spc="-9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75"/>
              <a:t>che</a:t>
            </a:r>
          </a:p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dirty="0" spc="-75"/>
              <a:t>non</a:t>
            </a:r>
            <a:r>
              <a:rPr dirty="0" spc="10"/>
              <a:t> </a:t>
            </a:r>
            <a:r>
              <a:rPr dirty="0" spc="-70"/>
              <a:t>esiste</a:t>
            </a:r>
            <a:r>
              <a:rPr dirty="0" spc="15"/>
              <a:t> </a:t>
            </a:r>
            <a:r>
              <a:rPr dirty="0" spc="-55"/>
              <a:t>alcun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13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0"/>
              <a:t>verifica</a:t>
            </a:r>
            <a:r>
              <a:rPr dirty="0" spc="10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-254" i="1">
                <a:latin typeface="Trebuchet MS"/>
                <a:cs typeface="Trebuchet MS"/>
              </a:rPr>
              <a:t> </a:t>
            </a:r>
            <a:r>
              <a:rPr dirty="0" spc="55">
                <a:latin typeface="Tahoma"/>
                <a:cs typeface="Tahoma"/>
              </a:rPr>
              <a:t>)</a:t>
            </a:r>
          </a:p>
          <a:p>
            <a:pPr marL="62230">
              <a:lnSpc>
                <a:spcPct val="100000"/>
              </a:lnSpc>
              <a:spcBef>
                <a:spcPts val="695"/>
              </a:spcBef>
            </a:pPr>
            <a:r>
              <a:rPr dirty="0" spc="-75"/>
              <a:t>oppure</a:t>
            </a:r>
            <a:r>
              <a:rPr dirty="0" spc="10"/>
              <a:t> </a:t>
            </a:r>
            <a:r>
              <a:rPr dirty="0" spc="-75"/>
              <a:t>che</a:t>
            </a:r>
          </a:p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dirty="0" spc="-70"/>
              <a:t>esiste</a:t>
            </a:r>
            <a:r>
              <a:rPr dirty="0" spc="15"/>
              <a:t> </a:t>
            </a:r>
            <a:r>
              <a:rPr dirty="0" spc="-35"/>
              <a:t>pi</a:t>
            </a:r>
            <a:r>
              <a:rPr dirty="0" spc="-670"/>
              <a:t>u</a:t>
            </a:r>
            <a:r>
              <a:rPr dirty="0" spc="-75"/>
              <a:t>`</a:t>
            </a:r>
            <a:r>
              <a:rPr dirty="0" spc="2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13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0"/>
              <a:t>verifica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-254" i="1">
                <a:latin typeface="Trebuchet MS"/>
                <a:cs typeface="Trebuchet MS"/>
              </a:rPr>
              <a:t> </a:t>
            </a:r>
            <a:r>
              <a:rPr dirty="0" spc="50">
                <a:latin typeface="Tahoma"/>
                <a:cs typeface="Tahoma"/>
              </a:rPr>
              <a:t>)</a:t>
            </a:r>
            <a:r>
              <a:rPr dirty="0" spc="-40"/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40"/>
              <a:t>redicati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09880" indent="-297815">
              <a:lnSpc>
                <a:spcPct val="100000"/>
              </a:lnSpc>
            </a:pPr>
            <a:r>
              <a:rPr dirty="0" spc="-60"/>
              <a:t>Consideriam</a:t>
            </a:r>
            <a:r>
              <a:rPr dirty="0" spc="-60"/>
              <a:t>o</a:t>
            </a:r>
            <a:r>
              <a:rPr dirty="0" spc="-10"/>
              <a:t> </a:t>
            </a:r>
            <a:r>
              <a:rPr dirty="0" spc="-45"/>
              <a:t>l’enunciato</a:t>
            </a:r>
            <a:r>
              <a:rPr dirty="0" spc="-15"/>
              <a:t> </a:t>
            </a:r>
            <a:r>
              <a:rPr dirty="0" spc="-65"/>
              <a:t>del</a:t>
            </a:r>
            <a:r>
              <a:rPr dirty="0" spc="-20"/>
              <a:t> </a:t>
            </a:r>
            <a:r>
              <a:rPr dirty="0" spc="-65"/>
              <a:t>cele</a:t>
            </a:r>
            <a:r>
              <a:rPr dirty="0" spc="-50"/>
              <a:t>b</a:t>
            </a:r>
            <a:r>
              <a:rPr dirty="0" spc="-60"/>
              <a:t>errimo</a:t>
            </a:r>
            <a:r>
              <a:rPr dirty="0" spc="-15"/>
              <a:t> </a:t>
            </a:r>
            <a:r>
              <a:rPr dirty="0" spc="-30"/>
              <a:t>Quinto</a:t>
            </a:r>
            <a:r>
              <a:rPr dirty="0" spc="-20"/>
              <a:t> </a:t>
            </a:r>
            <a:r>
              <a:rPr dirty="0" spc="40"/>
              <a:t>P</a:t>
            </a:r>
            <a:r>
              <a:rPr dirty="0" spc="-45"/>
              <a:t>ostulato</a:t>
            </a:r>
            <a:r>
              <a:rPr dirty="0" spc="-20"/>
              <a:t> </a:t>
            </a:r>
            <a:r>
              <a:rPr dirty="0" spc="-35"/>
              <a:t>di</a:t>
            </a:r>
            <a:r>
              <a:rPr dirty="0" spc="-20"/>
              <a:t> </a:t>
            </a:r>
            <a:r>
              <a:rPr dirty="0" spc="-50"/>
              <a:t>Euclide:</a:t>
            </a:r>
          </a:p>
          <a:p>
            <a:pPr marL="309880" marR="342900">
              <a:lnSpc>
                <a:spcPct val="100000"/>
              </a:lnSpc>
              <a:spcBef>
                <a:spcPts val="235"/>
              </a:spcBef>
            </a:pPr>
            <a:r>
              <a:rPr dirty="0" spc="-40" i="1">
                <a:latin typeface="Trebuchet MS"/>
                <a:cs typeface="Trebuchet MS"/>
              </a:rPr>
              <a:t>Dati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nel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piano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punto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90" i="1">
                <a:latin typeface="Trebuchet MS"/>
                <a:cs typeface="Trebuchet MS"/>
              </a:rPr>
              <a:t>P</a:t>
            </a:r>
            <a:r>
              <a:rPr dirty="0" spc="125" i="1">
                <a:latin typeface="Trebuchet MS"/>
                <a:cs typeface="Trebuchet MS"/>
              </a:rPr>
              <a:t> </a:t>
            </a:r>
            <a:r>
              <a:rPr dirty="0" spc="-100" i="1">
                <a:latin typeface="Trebuchet MS"/>
                <a:cs typeface="Trebuchet MS"/>
              </a:rPr>
              <a:t>ed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una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retta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-120" i="1">
                <a:latin typeface="Trebuchet MS"/>
                <a:cs typeface="Trebuchet MS"/>
              </a:rPr>
              <a:t>,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esiste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100" i="1">
                <a:latin typeface="Trebuchet MS"/>
                <a:cs typeface="Trebuchet MS"/>
              </a:rPr>
              <a:t>ed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unica</a:t>
            </a:r>
            <a:r>
              <a:rPr dirty="0" spc="-4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la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retta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s</a:t>
            </a:r>
            <a:r>
              <a:rPr dirty="0" spc="120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passa</a:t>
            </a:r>
            <a:r>
              <a:rPr dirty="0" spc="-95" i="1">
                <a:latin typeface="Trebuchet MS"/>
                <a:cs typeface="Trebuchet MS"/>
              </a:rPr>
              <a:t>nte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p</a:t>
            </a:r>
            <a:r>
              <a:rPr dirty="0" spc="-114" i="1">
                <a:latin typeface="Trebuchet MS"/>
                <a:cs typeface="Trebuchet MS"/>
              </a:rPr>
              <a:t>er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90" i="1">
                <a:latin typeface="Trebuchet MS"/>
                <a:cs typeface="Trebuchet MS"/>
              </a:rPr>
              <a:t>P</a:t>
            </a:r>
            <a:r>
              <a:rPr dirty="0" spc="125" i="1">
                <a:latin typeface="Trebuchet MS"/>
                <a:cs typeface="Trebuchet MS"/>
              </a:rPr>
              <a:t> 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105" i="1">
                <a:latin typeface="Trebuchet MS"/>
                <a:cs typeface="Trebuchet MS"/>
              </a:rPr>
              <a:t>a</a:t>
            </a:r>
            <a:r>
              <a:rPr dirty="0" spc="-100" i="1">
                <a:latin typeface="Trebuchet MS"/>
                <a:cs typeface="Trebuchet MS"/>
              </a:rPr>
              <a:t>rall</a:t>
            </a:r>
            <a:r>
              <a:rPr dirty="0" spc="-135" i="1">
                <a:latin typeface="Trebuchet MS"/>
                <a:cs typeface="Trebuchet MS"/>
              </a:rPr>
              <a:t>e</a:t>
            </a:r>
            <a:r>
              <a:rPr dirty="0" spc="-114" i="1">
                <a:latin typeface="Trebuchet MS"/>
                <a:cs typeface="Trebuchet MS"/>
              </a:rPr>
              <a:t>l</a:t>
            </a:r>
            <a:r>
              <a:rPr dirty="0" spc="-80" i="1">
                <a:latin typeface="Trebuchet MS"/>
                <a:cs typeface="Trebuchet MS"/>
              </a:rPr>
              <a:t>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ad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-120" i="1">
                <a:latin typeface="Trebuchet MS"/>
                <a:cs typeface="Trebuchet MS"/>
              </a:rPr>
              <a:t>.</a:t>
            </a:r>
          </a:p>
          <a:p>
            <a:pPr marL="12700" marR="328930">
              <a:lnSpc>
                <a:spcPct val="100000"/>
              </a:lnSpc>
              <a:spcBef>
                <a:spcPts val="835"/>
              </a:spcBef>
            </a:pPr>
            <a:r>
              <a:rPr dirty="0" spc="-35"/>
              <a:t>Dire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70"/>
              <a:t>esiste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5"/>
              <a:t>unico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13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0"/>
              <a:t>verifica</a:t>
            </a:r>
            <a:r>
              <a:rPr dirty="0" spc="10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-254" i="1">
                <a:latin typeface="Trebuchet MS"/>
                <a:cs typeface="Trebuchet MS"/>
              </a:rPr>
              <a:t> 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>
                <a:latin typeface="Tahoma"/>
                <a:cs typeface="Tahoma"/>
              </a:rPr>
              <a:t> </a:t>
            </a:r>
            <a:r>
              <a:rPr dirty="0" spc="25">
                <a:latin typeface="Tahoma"/>
                <a:cs typeface="Tahoma"/>
              </a:rPr>
              <a:t> </a:t>
            </a:r>
            <a:r>
              <a:rPr dirty="0" spc="-70"/>
              <a:t>p</a:t>
            </a:r>
            <a:r>
              <a:rPr dirty="0" spc="-80"/>
              <a:t>u</a:t>
            </a:r>
            <a:r>
              <a:rPr dirty="0" spc="-660"/>
              <a:t>o</a:t>
            </a:r>
            <a:r>
              <a:rPr dirty="0" spc="-75"/>
              <a:t>`</a:t>
            </a:r>
            <a:r>
              <a:rPr dirty="0" spc="10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30"/>
              <a:t>lato</a:t>
            </a:r>
            <a:r>
              <a:rPr dirty="0" spc="-25"/>
              <a:t> </a:t>
            </a:r>
            <a:r>
              <a:rPr dirty="0" spc="-45"/>
              <a:t>signific</a:t>
            </a:r>
            <a:r>
              <a:rPr dirty="0" spc="-9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75"/>
              <a:t>che</a:t>
            </a:r>
          </a:p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dirty="0" spc="-75"/>
              <a:t>non</a:t>
            </a:r>
            <a:r>
              <a:rPr dirty="0" spc="10"/>
              <a:t> </a:t>
            </a:r>
            <a:r>
              <a:rPr dirty="0" spc="-70"/>
              <a:t>esiste</a:t>
            </a:r>
            <a:r>
              <a:rPr dirty="0" spc="15"/>
              <a:t> </a:t>
            </a:r>
            <a:r>
              <a:rPr dirty="0" spc="-55"/>
              <a:t>alcun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13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0"/>
              <a:t>verifica</a:t>
            </a:r>
            <a:r>
              <a:rPr dirty="0" spc="10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-254" i="1">
                <a:latin typeface="Trebuchet MS"/>
                <a:cs typeface="Trebuchet MS"/>
              </a:rPr>
              <a:t> </a:t>
            </a:r>
            <a:r>
              <a:rPr dirty="0" spc="55">
                <a:latin typeface="Tahoma"/>
                <a:cs typeface="Tahoma"/>
              </a:rPr>
              <a:t>)</a:t>
            </a:r>
          </a:p>
          <a:p>
            <a:pPr marL="62230">
              <a:lnSpc>
                <a:spcPct val="100000"/>
              </a:lnSpc>
              <a:spcBef>
                <a:spcPts val="695"/>
              </a:spcBef>
            </a:pPr>
            <a:r>
              <a:rPr dirty="0" spc="-75"/>
              <a:t>oppure</a:t>
            </a:r>
            <a:r>
              <a:rPr dirty="0" spc="10"/>
              <a:t> </a:t>
            </a:r>
            <a:r>
              <a:rPr dirty="0" spc="-75"/>
              <a:t>che</a:t>
            </a:r>
          </a:p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dirty="0" spc="-70"/>
              <a:t>esiste</a:t>
            </a:r>
            <a:r>
              <a:rPr dirty="0" spc="15"/>
              <a:t> </a:t>
            </a:r>
            <a:r>
              <a:rPr dirty="0" spc="-35"/>
              <a:t>pi</a:t>
            </a:r>
            <a:r>
              <a:rPr dirty="0" spc="-670"/>
              <a:t>u</a:t>
            </a:r>
            <a:r>
              <a:rPr dirty="0" spc="-75"/>
              <a:t>`</a:t>
            </a:r>
            <a:r>
              <a:rPr dirty="0" spc="2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13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0"/>
              <a:t>verifica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x</a:t>
            </a:r>
            <a:r>
              <a:rPr dirty="0" spc="-254" i="1">
                <a:latin typeface="Trebuchet MS"/>
                <a:cs typeface="Trebuchet MS"/>
              </a:rPr>
              <a:t> </a:t>
            </a:r>
            <a:r>
              <a:rPr dirty="0" spc="50">
                <a:latin typeface="Tahoma"/>
                <a:cs typeface="Tahoma"/>
              </a:rPr>
              <a:t>)</a:t>
            </a:r>
            <a:r>
              <a:rPr dirty="0" spc="-40"/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31375"/>
            <a:ext cx="6457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Logica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Predicativa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Neg</a:t>
            </a:r>
            <a:r>
              <a:rPr dirty="0" spc="-75"/>
              <a:t>a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140"/>
              <a:t>p</a:t>
            </a:r>
            <a:r>
              <a:rPr dirty="0" spc="-40"/>
              <a:t>redicati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36415" cy="268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9880" indent="-297815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l’enunciato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cele</a:t>
            </a:r>
            <a:r>
              <a:rPr dirty="0" sz="1200" spc="-50">
                <a:latin typeface="Tahoma"/>
                <a:cs typeface="Tahoma"/>
              </a:rPr>
              <a:t>b</a:t>
            </a:r>
            <a:r>
              <a:rPr dirty="0" sz="1200" spc="-60">
                <a:latin typeface="Tahoma"/>
                <a:cs typeface="Tahoma"/>
              </a:rPr>
              <a:t>errimo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Quinto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ostulato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Euclide:</a:t>
            </a:r>
            <a:endParaRPr sz="1200">
              <a:latin typeface="Tahoma"/>
              <a:cs typeface="Tahoma"/>
            </a:endParaRPr>
          </a:p>
          <a:p>
            <a:pPr marL="309880" marR="342900">
              <a:lnSpc>
                <a:spcPct val="100000"/>
              </a:lnSpc>
              <a:spcBef>
                <a:spcPts val="235"/>
              </a:spcBef>
            </a:pPr>
            <a:r>
              <a:rPr dirty="0" sz="1200" spc="-40" i="1">
                <a:latin typeface="Trebuchet MS"/>
                <a:cs typeface="Trebuchet MS"/>
              </a:rPr>
              <a:t>Dati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nel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piano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punto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ed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retta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,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esiste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ed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unica</a:t>
            </a:r>
            <a:r>
              <a:rPr dirty="0" sz="1200" spc="-4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la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retta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120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passa</a:t>
            </a:r>
            <a:r>
              <a:rPr dirty="0" sz="1200" spc="-95" i="1">
                <a:latin typeface="Trebuchet MS"/>
                <a:cs typeface="Trebuchet MS"/>
              </a:rPr>
              <a:t>nte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114" i="1">
                <a:latin typeface="Trebuchet MS"/>
                <a:cs typeface="Trebuchet MS"/>
              </a:rPr>
              <a:t>er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90" i="1">
                <a:latin typeface="Trebuchet MS"/>
                <a:cs typeface="Trebuchet MS"/>
              </a:rPr>
              <a:t>P</a:t>
            </a:r>
            <a:r>
              <a:rPr dirty="0" sz="1200" spc="125" i="1">
                <a:latin typeface="Trebuchet MS"/>
                <a:cs typeface="Trebuchet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105" i="1">
                <a:latin typeface="Trebuchet MS"/>
                <a:cs typeface="Trebuchet MS"/>
              </a:rPr>
              <a:t>a</a:t>
            </a:r>
            <a:r>
              <a:rPr dirty="0" sz="1200" spc="-100" i="1">
                <a:latin typeface="Trebuchet MS"/>
                <a:cs typeface="Trebuchet MS"/>
              </a:rPr>
              <a:t>rall</a:t>
            </a:r>
            <a:r>
              <a:rPr dirty="0" sz="1200" spc="-135" i="1">
                <a:latin typeface="Trebuchet MS"/>
                <a:cs typeface="Trebuchet MS"/>
              </a:rPr>
              <a:t>e</a:t>
            </a:r>
            <a:r>
              <a:rPr dirty="0" sz="1200" spc="-114" i="1">
                <a:latin typeface="Trebuchet MS"/>
                <a:cs typeface="Trebuchet MS"/>
              </a:rPr>
              <a:t>l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ad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12700" marR="328930">
              <a:lnSpc>
                <a:spcPct val="100000"/>
              </a:lnSpc>
              <a:spcBef>
                <a:spcPts val="835"/>
              </a:spcBef>
            </a:pPr>
            <a:r>
              <a:rPr dirty="0" sz="1200" spc="-3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unico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3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verifica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lato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signific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alcun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3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verifica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marL="62230">
              <a:lnSpc>
                <a:spcPct val="100000"/>
              </a:lnSpc>
              <a:spcBef>
                <a:spcPts val="695"/>
              </a:spcBef>
            </a:pPr>
            <a:r>
              <a:rPr dirty="0" sz="1200" spc="-75">
                <a:latin typeface="Tahoma"/>
                <a:cs typeface="Tahoma"/>
              </a:rPr>
              <a:t>oppure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pi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13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verifica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x</a:t>
            </a:r>
            <a:r>
              <a:rPr dirty="0" sz="1200" spc="-254" i="1">
                <a:latin typeface="Trebuchet MS"/>
                <a:cs typeface="Trebuchet MS"/>
              </a:rPr>
              <a:t> 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73660">
              <a:lnSpc>
                <a:spcPct val="100000"/>
              </a:lnSpc>
              <a:spcBef>
                <a:spcPts val="695"/>
              </a:spcBef>
            </a:pPr>
            <a:r>
              <a:rPr dirty="0" sz="1200" spc="-70">
                <a:latin typeface="Tahoma"/>
                <a:cs typeface="Tahoma"/>
              </a:rPr>
              <a:t>Negando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quinto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ostulato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Euclide,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geometrie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-3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euclidee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geomet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nega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tutto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l’esistenza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retta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rallela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120" i="1">
                <a:latin typeface="Trebuchet MS"/>
                <a:cs typeface="Trebuchet MS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chiama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geometria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ellittica,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ammette</a:t>
            </a:r>
            <a:r>
              <a:rPr dirty="0" sz="1200" spc="-45">
                <a:latin typeface="Tahoma"/>
                <a:cs typeface="Tahoma"/>
              </a:rPr>
              <a:t> l’esistenza,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nega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l’unici</a:t>
            </a:r>
            <a:r>
              <a:rPr dirty="0" sz="1200" spc="-3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chiama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geometria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i</a:t>
            </a:r>
            <a:r>
              <a:rPr dirty="0" sz="1200" spc="-2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er</a:t>
            </a:r>
            <a:r>
              <a:rPr dirty="0" sz="1200" spc="-60">
                <a:latin typeface="Tahoma"/>
                <a:cs typeface="Tahoma"/>
              </a:rPr>
              <a:t>b</a:t>
            </a:r>
            <a:r>
              <a:rPr dirty="0" sz="1200" spc="-40">
                <a:latin typeface="Tahoma"/>
                <a:cs typeface="Tahoma"/>
              </a:rPr>
              <a:t>olica.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492857" y="139344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48405" y="139344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71861" y="139344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01808" y="139344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25264" y="1359293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25264" y="139344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35966" y="635314"/>
            <a:ext cx="3449320" cy="1139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endParaRPr sz="1200">
              <a:latin typeface="Tahoma"/>
              <a:cs typeface="Tahoma"/>
            </a:endParaRPr>
          </a:p>
          <a:p>
            <a:pPr marL="1098550">
              <a:lnSpc>
                <a:spcPct val="100000"/>
              </a:lnSpc>
              <a:spcBef>
                <a:spcPts val="40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rettangolo</a:t>
            </a:r>
            <a:endParaRPr sz="1200">
              <a:latin typeface="Tahoma"/>
              <a:cs typeface="Tahoma"/>
            </a:endParaRPr>
          </a:p>
          <a:p>
            <a:pPr marL="1239520">
              <a:lnSpc>
                <a:spcPct val="100000"/>
              </a:lnSpc>
              <a:spcBef>
                <a:spcPts val="300"/>
              </a:spcBef>
            </a:pP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scaleno.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60"/>
              </a:spcBef>
              <a:tabLst>
                <a:tab pos="3082290" algn="l"/>
              </a:tabLst>
            </a:pPr>
            <a:r>
              <a:rPr dirty="0" sz="1200" spc="-20" u="sng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crivere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contenuto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ressioni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5">
                <a:latin typeface="Tahoma"/>
                <a:cs typeface="Tahoma"/>
              </a:rPr>
              <a:t>,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59161" y="1358059"/>
            <a:ext cx="60325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492857" y="139344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48405" y="139344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71861" y="139344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01808" y="139344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25264" y="1359293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25264" y="139344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75665" y="195859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5966" y="635314"/>
            <a:ext cx="3449320" cy="17424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endParaRPr sz="1200">
              <a:latin typeface="Tahoma"/>
              <a:cs typeface="Tahoma"/>
            </a:endParaRPr>
          </a:p>
          <a:p>
            <a:pPr marL="1098550">
              <a:lnSpc>
                <a:spcPct val="100000"/>
              </a:lnSpc>
              <a:spcBef>
                <a:spcPts val="40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rettangolo</a:t>
            </a:r>
            <a:endParaRPr sz="1200">
              <a:latin typeface="Tahoma"/>
              <a:cs typeface="Tahoma"/>
            </a:endParaRPr>
          </a:p>
          <a:p>
            <a:pPr marL="1239520">
              <a:lnSpc>
                <a:spcPct val="100000"/>
              </a:lnSpc>
              <a:spcBef>
                <a:spcPts val="300"/>
              </a:spcBef>
            </a:pP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scaleno.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60"/>
              </a:spcBef>
              <a:tabLst>
                <a:tab pos="3082290" algn="l"/>
              </a:tabLst>
            </a:pPr>
            <a:r>
              <a:rPr dirty="0" sz="1200" spc="-20" u="sng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crivere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contenuto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ressioni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5">
                <a:latin typeface="Tahoma"/>
                <a:cs typeface="Tahoma"/>
              </a:rPr>
              <a:t>,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20">
                <a:latin typeface="Tahoma"/>
                <a:cs typeface="Tahoma"/>
              </a:rPr>
              <a:t>Nell’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rdine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otteng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osizioni:</a:t>
            </a:r>
            <a:endParaRPr sz="1200">
              <a:latin typeface="Tahoma"/>
              <a:cs typeface="Tahoma"/>
            </a:endParaRPr>
          </a:p>
          <a:p>
            <a:pPr algn="ctr" marR="30480">
              <a:lnSpc>
                <a:spcPct val="100000"/>
              </a:lnSpc>
              <a:spcBef>
                <a:spcPts val="120"/>
              </a:spcBef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rettangolo;</a:t>
            </a:r>
            <a:endParaRPr sz="1200">
              <a:latin typeface="Tahoma"/>
              <a:cs typeface="Tahoma"/>
            </a:endParaRPr>
          </a:p>
          <a:p>
            <a:pPr algn="ctr" marL="85725">
              <a:lnSpc>
                <a:spcPct val="100000"/>
              </a:lnSpc>
              <a:spcBef>
                <a:spcPts val="300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ia</a:t>
            </a:r>
            <a:r>
              <a:rPr dirty="0" sz="1200" spc="-75">
                <a:latin typeface="Tahoma"/>
                <a:cs typeface="Tahoma"/>
              </a:rPr>
              <a:t>ng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rettangolo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scaleno;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59161" y="1358059"/>
            <a:ext cx="60325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5380" y="2401430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5434" y="262285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85380" y="2622854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75665" y="283011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75665" y="2864269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67473" y="3085681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54647" y="2366045"/>
            <a:ext cx="3810635" cy="917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033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ia</a:t>
            </a:r>
            <a:r>
              <a:rPr dirty="0" sz="1200" spc="-75">
                <a:latin typeface="Tahoma"/>
                <a:cs typeface="Tahoma"/>
              </a:rPr>
              <a:t>ng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rettangolo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scaleno;</a:t>
            </a:r>
            <a:endParaRPr sz="1200">
              <a:latin typeface="Tahoma"/>
              <a:cs typeface="Tahoma"/>
            </a:endParaRPr>
          </a:p>
          <a:p>
            <a:pPr marL="320675" indent="-220345">
              <a:lnSpc>
                <a:spcPct val="100000"/>
              </a:lnSpc>
              <a:spcBef>
                <a:spcPts val="300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ia</a:t>
            </a:r>
            <a:r>
              <a:rPr dirty="0" sz="1200" spc="-75">
                <a:latin typeface="Tahoma"/>
                <a:cs typeface="Tahoma"/>
              </a:rPr>
              <a:t>ng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rettangolo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scaleno;</a:t>
            </a:r>
            <a:endParaRPr sz="1200">
              <a:latin typeface="Tahoma"/>
              <a:cs typeface="Tahoma"/>
            </a:endParaRPr>
          </a:p>
          <a:p>
            <a:pPr algn="ctr" marR="339725">
              <a:lnSpc>
                <a:spcPct val="100000"/>
              </a:lnSpc>
              <a:spcBef>
                <a:spcPts val="459"/>
              </a:spcBef>
            </a:pP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7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scaleno;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scaleno,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scaleno.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1637817" y="1003477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37817" y="103762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15882" y="103762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5966" y="635314"/>
            <a:ext cx="3914775" cy="600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equivalenza:</a:t>
            </a:r>
            <a:endParaRPr sz="1200">
              <a:latin typeface="Tahoma"/>
              <a:cs typeface="Tahoma"/>
            </a:endParaRPr>
          </a:p>
          <a:p>
            <a:pPr marL="1501775">
              <a:lnSpc>
                <a:spcPct val="100000"/>
              </a:lnSpc>
              <a:spcBef>
                <a:spcPts val="5"/>
              </a:spcBef>
              <a:tabLst>
                <a:tab pos="2179955" algn="l"/>
                <a:tab pos="247967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1637817" y="1003477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37817" y="103762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15882" y="103762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4900" y="133898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54900" y="137312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47493" y="159224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47493" y="162638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77452" y="162638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56802" y="2063115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35966" y="635314"/>
            <a:ext cx="4077335" cy="1800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6764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equivalenza:</a:t>
            </a:r>
            <a:endParaRPr sz="1200">
              <a:latin typeface="Tahoma"/>
              <a:cs typeface="Tahoma"/>
            </a:endParaRPr>
          </a:p>
          <a:p>
            <a:pPr algn="ctr" marL="258445">
              <a:lnSpc>
                <a:spcPct val="100000"/>
              </a:lnSpc>
              <a:spcBef>
                <a:spcPts val="5"/>
              </a:spcBef>
              <a:tabLst>
                <a:tab pos="937260" algn="l"/>
                <a:tab pos="123634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rtiamo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M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rgan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diventa</a:t>
            </a:r>
            <a:endParaRPr sz="1200">
              <a:latin typeface="Tahoma"/>
              <a:cs typeface="Tahoma"/>
            </a:endParaRPr>
          </a:p>
          <a:p>
            <a:pPr algn="ctr" marL="252095">
              <a:lnSpc>
                <a:spcPct val="100000"/>
              </a:lnSpc>
              <a:spcBef>
                <a:spcPts val="55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endParaRPr sz="1200">
              <a:latin typeface="Tahoma"/>
              <a:cs typeface="Tahoma"/>
            </a:endParaRPr>
          </a:p>
          <a:p>
            <a:pPr marL="12700" indent="1978025">
              <a:lnSpc>
                <a:spcPct val="100000"/>
              </a:lnSpc>
              <a:spcBef>
                <a:spcPts val="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-60">
                <a:latin typeface="Tahoma"/>
                <a:cs typeface="Tahoma"/>
              </a:rPr>
              <a:t>cancellando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1637817" y="1003477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37817" y="103762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15882" y="103762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4900" y="133898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54900" y="137312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47493" y="159224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47493" y="162638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77452" y="162638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56802" y="2063115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83191" y="247712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54912" y="3097314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36928" y="309731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82837" y="309731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94798" y="3097314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35966" y="635314"/>
            <a:ext cx="4077335" cy="2660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6764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equivalenza:</a:t>
            </a:r>
            <a:endParaRPr sz="1200">
              <a:latin typeface="Tahoma"/>
              <a:cs typeface="Tahoma"/>
            </a:endParaRPr>
          </a:p>
          <a:p>
            <a:pPr algn="ctr" marL="258445">
              <a:lnSpc>
                <a:spcPct val="100000"/>
              </a:lnSpc>
              <a:spcBef>
                <a:spcPts val="5"/>
              </a:spcBef>
              <a:tabLst>
                <a:tab pos="937260" algn="l"/>
                <a:tab pos="123634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rtiamo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M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rgan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diventa</a:t>
            </a:r>
            <a:endParaRPr sz="1200">
              <a:latin typeface="Tahoma"/>
              <a:cs typeface="Tahoma"/>
            </a:endParaRPr>
          </a:p>
          <a:p>
            <a:pPr algn="ctr" marL="252095">
              <a:lnSpc>
                <a:spcPct val="100000"/>
              </a:lnSpc>
              <a:spcBef>
                <a:spcPts val="55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endParaRPr sz="1200">
              <a:latin typeface="Trebuchet MS"/>
              <a:cs typeface="Trebuchet MS"/>
            </a:endParaRPr>
          </a:p>
          <a:p>
            <a:pPr algn="just" marL="12700">
              <a:lnSpc>
                <a:spcPct val="100000"/>
              </a:lnSpc>
              <a:spcBef>
                <a:spcPts val="555"/>
              </a:spcBef>
            </a:pP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endParaRPr sz="1200">
              <a:latin typeface="Tahoma"/>
              <a:cs typeface="Tahoma"/>
            </a:endParaRPr>
          </a:p>
          <a:p>
            <a:pPr marL="12700" indent="1978025">
              <a:lnSpc>
                <a:spcPct val="100000"/>
              </a:lnSpc>
              <a:spcBef>
                <a:spcPts val="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375"/>
              </a:spcBef>
            </a:pPr>
            <a:r>
              <a:rPr dirty="0" sz="1200" spc="-60">
                <a:latin typeface="Tahoma"/>
                <a:cs typeface="Tahoma"/>
              </a:rPr>
              <a:t>cancellando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  <a:p>
            <a:pPr algn="just" marL="12700" marR="269875">
              <a:lnSpc>
                <a:spcPct val="100000"/>
              </a:lnSpc>
              <a:spcBef>
                <a:spcPts val="5"/>
              </a:spcBef>
            </a:pPr>
            <a:r>
              <a:rPr dirty="0" sz="1200" spc="-35">
                <a:latin typeface="Tahoma"/>
                <a:cs typeface="Tahoma"/>
              </a:rPr>
              <a:t>Sicc</a:t>
            </a:r>
            <a:r>
              <a:rPr dirty="0" sz="1200" spc="-50">
                <a:latin typeface="Tahoma"/>
                <a:cs typeface="Tahoma"/>
              </a:rPr>
              <a:t>h</a:t>
            </a:r>
            <a:r>
              <a:rPr dirty="0" sz="1200" spc="-670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´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0">
                <a:latin typeface="Tahoma"/>
                <a:cs typeface="Tahoma"/>
              </a:rPr>
              <a:t>rtenza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diventa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Infine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sfruttando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commutativa,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ss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ciativa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idem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otenza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ha:</a:t>
            </a:r>
            <a:endParaRPr sz="1200">
              <a:latin typeface="Tahoma"/>
              <a:cs typeface="Tahoma"/>
            </a:endParaRPr>
          </a:p>
          <a:p>
            <a:pPr algn="ctr" marL="258445">
              <a:lnSpc>
                <a:spcPct val="100000"/>
              </a:lnSpc>
              <a:spcBef>
                <a:spcPts val="555"/>
              </a:spcBef>
            </a:pP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6335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Si</a:t>
            </a:r>
            <a:r>
              <a:rPr dirty="0" spc="10"/>
              <a:t> </a:t>
            </a:r>
            <a:r>
              <a:rPr dirty="0" spc="-55"/>
              <a:t>consideri</a:t>
            </a:r>
            <a:r>
              <a:rPr dirty="0" spc="15"/>
              <a:t> </a:t>
            </a:r>
            <a:r>
              <a:rPr dirty="0" spc="-45"/>
              <a:t>l’asserto</a:t>
            </a:r>
            <a:r>
              <a:rPr dirty="0" spc="15"/>
              <a:t> </a:t>
            </a:r>
            <a:r>
              <a:rPr dirty="0" spc="-85"/>
              <a:t>seguente:</a:t>
            </a:r>
          </a:p>
          <a:p>
            <a:pPr marL="1266825">
              <a:lnSpc>
                <a:spcPct val="100000"/>
              </a:lnSpc>
              <a:spcBef>
                <a:spcPts val="1000"/>
              </a:spcBef>
            </a:pPr>
            <a:r>
              <a:rPr dirty="0" spc="-25" i="1">
                <a:latin typeface="Trebuchet MS"/>
                <a:cs typeface="Trebuchet MS"/>
              </a:rPr>
              <a:t>Non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tutte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20" i="1">
                <a:latin typeface="Trebuchet MS"/>
                <a:cs typeface="Trebuchet MS"/>
              </a:rPr>
              <a:t>le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14" i="1">
                <a:latin typeface="Trebuchet MS"/>
                <a:cs typeface="Trebuchet MS"/>
              </a:rPr>
              <a:t>mele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s</a:t>
            </a:r>
            <a:r>
              <a:rPr dirty="0" spc="-70" i="1">
                <a:latin typeface="Trebuchet MS"/>
                <a:cs typeface="Trebuchet MS"/>
              </a:rPr>
              <a:t>o</a:t>
            </a:r>
            <a:r>
              <a:rPr dirty="0" spc="-60" i="1">
                <a:latin typeface="Trebuchet MS"/>
                <a:cs typeface="Trebuchet MS"/>
              </a:rPr>
              <a:t>no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dolci.</a:t>
            </a: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dirty="0" spc="50"/>
              <a:t>A</a:t>
            </a:r>
            <a:r>
              <a:rPr dirty="0" spc="10"/>
              <a:t> </a:t>
            </a:r>
            <a:r>
              <a:rPr dirty="0" spc="-65"/>
              <a:t>quale</a:t>
            </a:r>
            <a:r>
              <a:rPr dirty="0" spc="15"/>
              <a:t> </a:t>
            </a:r>
            <a:r>
              <a:rPr dirty="0" spc="-60"/>
              <a:t>delle</a:t>
            </a:r>
            <a:r>
              <a:rPr dirty="0" spc="10"/>
              <a:t> </a:t>
            </a:r>
            <a:r>
              <a:rPr dirty="0" spc="-70"/>
              <a:t>seguenti</a:t>
            </a:r>
            <a:r>
              <a:rPr dirty="0" spc="15"/>
              <a:t> </a:t>
            </a:r>
            <a:r>
              <a:rPr dirty="0" spc="-45"/>
              <a:t>frasi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65"/>
              <a:t>equivalente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75"/>
              <a:t>negazione</a:t>
            </a:r>
            <a:r>
              <a:rPr dirty="0" spc="15"/>
              <a:t> </a:t>
            </a:r>
            <a:r>
              <a:rPr dirty="0" spc="-65"/>
              <a:t>del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70"/>
              <a:t>recedente</a:t>
            </a:r>
            <a:r>
              <a:rPr dirty="0" spc="-45"/>
              <a:t> </a:t>
            </a:r>
            <a:r>
              <a:rPr dirty="0" spc="-105"/>
              <a:t>p</a:t>
            </a:r>
            <a:r>
              <a:rPr dirty="0" spc="-45"/>
              <a:t>redicato?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6335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Si</a:t>
            </a:r>
            <a:r>
              <a:rPr dirty="0" spc="10"/>
              <a:t> </a:t>
            </a:r>
            <a:r>
              <a:rPr dirty="0" spc="-55"/>
              <a:t>consideri</a:t>
            </a:r>
            <a:r>
              <a:rPr dirty="0" spc="15"/>
              <a:t> </a:t>
            </a:r>
            <a:r>
              <a:rPr dirty="0" spc="-45"/>
              <a:t>l’asserto</a:t>
            </a:r>
            <a:r>
              <a:rPr dirty="0" spc="15"/>
              <a:t> </a:t>
            </a:r>
            <a:r>
              <a:rPr dirty="0" spc="-85"/>
              <a:t>seguente:</a:t>
            </a:r>
          </a:p>
          <a:p>
            <a:pPr marL="1266825">
              <a:lnSpc>
                <a:spcPct val="100000"/>
              </a:lnSpc>
              <a:spcBef>
                <a:spcPts val="1000"/>
              </a:spcBef>
            </a:pPr>
            <a:r>
              <a:rPr dirty="0" spc="-25" i="1">
                <a:latin typeface="Trebuchet MS"/>
                <a:cs typeface="Trebuchet MS"/>
              </a:rPr>
              <a:t>Non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tutte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20" i="1">
                <a:latin typeface="Trebuchet MS"/>
                <a:cs typeface="Trebuchet MS"/>
              </a:rPr>
              <a:t>le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14" i="1">
                <a:latin typeface="Trebuchet MS"/>
                <a:cs typeface="Trebuchet MS"/>
              </a:rPr>
              <a:t>mele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s</a:t>
            </a:r>
            <a:r>
              <a:rPr dirty="0" spc="-70" i="1">
                <a:latin typeface="Trebuchet MS"/>
                <a:cs typeface="Trebuchet MS"/>
              </a:rPr>
              <a:t>o</a:t>
            </a:r>
            <a:r>
              <a:rPr dirty="0" spc="-60" i="1">
                <a:latin typeface="Trebuchet MS"/>
                <a:cs typeface="Trebuchet MS"/>
              </a:rPr>
              <a:t>no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dolci.</a:t>
            </a: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dirty="0" spc="50"/>
              <a:t>A</a:t>
            </a:r>
            <a:r>
              <a:rPr dirty="0" spc="10"/>
              <a:t> </a:t>
            </a:r>
            <a:r>
              <a:rPr dirty="0" spc="-65"/>
              <a:t>quale</a:t>
            </a:r>
            <a:r>
              <a:rPr dirty="0" spc="15"/>
              <a:t> </a:t>
            </a:r>
            <a:r>
              <a:rPr dirty="0" spc="-60"/>
              <a:t>delle</a:t>
            </a:r>
            <a:r>
              <a:rPr dirty="0" spc="10"/>
              <a:t> </a:t>
            </a:r>
            <a:r>
              <a:rPr dirty="0" spc="-70"/>
              <a:t>seguenti</a:t>
            </a:r>
            <a:r>
              <a:rPr dirty="0" spc="15"/>
              <a:t> </a:t>
            </a:r>
            <a:r>
              <a:rPr dirty="0" spc="-45"/>
              <a:t>frasi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65"/>
              <a:t>equivalente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75"/>
              <a:t>negazione</a:t>
            </a:r>
            <a:r>
              <a:rPr dirty="0" spc="15"/>
              <a:t> </a:t>
            </a:r>
            <a:r>
              <a:rPr dirty="0" spc="-65"/>
              <a:t>del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70"/>
              <a:t>recedente</a:t>
            </a:r>
            <a:r>
              <a:rPr dirty="0" spc="-45"/>
              <a:t> </a:t>
            </a:r>
            <a:r>
              <a:rPr dirty="0" spc="-105"/>
              <a:t>p</a:t>
            </a:r>
            <a:r>
              <a:rPr dirty="0" spc="-45"/>
              <a:t>redicato?</a:t>
            </a:r>
          </a:p>
          <a:p>
            <a:pPr marL="15240">
              <a:lnSpc>
                <a:spcPct val="100000"/>
              </a:lnSpc>
              <a:spcBef>
                <a:spcPts val="600"/>
              </a:spcBef>
            </a:pPr>
            <a:r>
              <a:rPr dirty="0" spc="-40">
                <a:solidFill>
                  <a:srgbClr val="3333B2"/>
                </a:solidFill>
              </a:rPr>
              <a:t>a)</a:t>
            </a:r>
            <a:r>
              <a:rPr dirty="0" spc="-40">
                <a:solidFill>
                  <a:srgbClr val="3333B2"/>
                </a:solidFill>
              </a:rPr>
              <a:t> </a:t>
            </a:r>
            <a:r>
              <a:rPr dirty="0" spc="-165">
                <a:solidFill>
                  <a:srgbClr val="3333B2"/>
                </a:solidFill>
              </a:rPr>
              <a:t> </a:t>
            </a:r>
            <a:r>
              <a:rPr dirty="0" spc="-50"/>
              <a:t>Qualche</a:t>
            </a:r>
            <a:r>
              <a:rPr dirty="0" spc="15"/>
              <a:t> </a:t>
            </a:r>
            <a:r>
              <a:rPr dirty="0" spc="-70"/>
              <a:t>mela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60"/>
              <a:t>dolce.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315" y="31375"/>
            <a:ext cx="95758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Concett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7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ri</a:t>
            </a:r>
            <a:r>
              <a:rPr dirty="0" sz="600" spc="-7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itivi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Assiomi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Assiomi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9327"/>
            <a:ext cx="43364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Questi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oggetti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indefinibili,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facilmente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9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rensibili,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0" b="1">
                <a:latin typeface="Arial"/>
                <a:cs typeface="Arial"/>
              </a:rPr>
              <a:t>assiomi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35" b="1">
                <a:latin typeface="Arial"/>
                <a:cs typeface="Arial"/>
              </a:rPr>
              <a:t>ostulat</a:t>
            </a:r>
            <a:r>
              <a:rPr dirty="0" sz="1200" spc="-30" b="1"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rovate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ngono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buone.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035" y="750732"/>
            <a:ext cx="4291330" cy="1461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4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consideri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l’asserto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68730">
              <a:lnSpc>
                <a:spcPct val="100000"/>
              </a:lnSpc>
              <a:spcBef>
                <a:spcPts val="100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tutte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 i="1">
                <a:latin typeface="Trebuchet MS"/>
                <a:cs typeface="Trebuchet MS"/>
              </a:rPr>
              <a:t>mele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-70" i="1">
                <a:latin typeface="Trebuchet MS"/>
                <a:cs typeface="Trebuchet MS"/>
              </a:rPr>
              <a:t>o</a:t>
            </a:r>
            <a:r>
              <a:rPr dirty="0" sz="1200" spc="-60" i="1">
                <a:latin typeface="Trebuchet MS"/>
                <a:cs typeface="Trebuchet MS"/>
              </a:rPr>
              <a:t>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dolci.</a:t>
            </a:r>
            <a:endParaRPr sz="1200">
              <a:latin typeface="Trebuchet MS"/>
              <a:cs typeface="Trebuchet MS"/>
            </a:endParaRPr>
          </a:p>
          <a:p>
            <a:pPr marL="14604" marR="5080">
              <a:lnSpc>
                <a:spcPct val="100000"/>
              </a:lnSpc>
              <a:spcBef>
                <a:spcPts val="1000"/>
              </a:spcBef>
            </a:pP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equivalente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redicato?</a:t>
            </a:r>
            <a:endParaRPr sz="1200">
              <a:latin typeface="Tahoma"/>
              <a:cs typeface="Tahoma"/>
            </a:endParaRPr>
          </a:p>
          <a:p>
            <a:pPr marL="220979" indent="-20320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40">
                <a:latin typeface="Tahoma"/>
                <a:cs typeface="Tahoma"/>
              </a:rPr>
              <a:t>utte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mele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dolci.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035" y="750732"/>
            <a:ext cx="4291330" cy="1683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4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consideri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l’asserto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68730">
              <a:lnSpc>
                <a:spcPct val="100000"/>
              </a:lnSpc>
              <a:spcBef>
                <a:spcPts val="100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tutte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 i="1">
                <a:latin typeface="Trebuchet MS"/>
                <a:cs typeface="Trebuchet MS"/>
              </a:rPr>
              <a:t>mele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-70" i="1">
                <a:latin typeface="Trebuchet MS"/>
                <a:cs typeface="Trebuchet MS"/>
              </a:rPr>
              <a:t>o</a:t>
            </a:r>
            <a:r>
              <a:rPr dirty="0" sz="1200" spc="-60" i="1">
                <a:latin typeface="Trebuchet MS"/>
                <a:cs typeface="Trebuchet MS"/>
              </a:rPr>
              <a:t>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dolci.</a:t>
            </a:r>
            <a:endParaRPr sz="1200">
              <a:latin typeface="Trebuchet MS"/>
              <a:cs typeface="Trebuchet MS"/>
            </a:endParaRPr>
          </a:p>
          <a:p>
            <a:pPr marL="14604" marR="5080">
              <a:lnSpc>
                <a:spcPct val="100000"/>
              </a:lnSpc>
              <a:spcBef>
                <a:spcPts val="1000"/>
              </a:spcBef>
            </a:pP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equivalente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redicato?</a:t>
            </a:r>
            <a:endParaRPr sz="1200">
              <a:latin typeface="Tahoma"/>
              <a:cs typeface="Tahoma"/>
            </a:endParaRPr>
          </a:p>
          <a:p>
            <a:pPr marL="220979" indent="-20320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40">
                <a:latin typeface="Tahoma"/>
                <a:cs typeface="Tahoma"/>
              </a:rPr>
              <a:t>utte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mele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dolci.</a:t>
            </a:r>
            <a:endParaRPr sz="1200">
              <a:latin typeface="Tahoma"/>
              <a:cs typeface="Tahoma"/>
            </a:endParaRPr>
          </a:p>
          <a:p>
            <a:pPr marL="220979" indent="-19812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Almeno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035" y="750732"/>
            <a:ext cx="4291330" cy="1904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4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consideri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l’asserto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68730">
              <a:lnSpc>
                <a:spcPct val="100000"/>
              </a:lnSpc>
              <a:spcBef>
                <a:spcPts val="100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tutte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 i="1">
                <a:latin typeface="Trebuchet MS"/>
                <a:cs typeface="Trebuchet MS"/>
              </a:rPr>
              <a:t>mele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-70" i="1">
                <a:latin typeface="Trebuchet MS"/>
                <a:cs typeface="Trebuchet MS"/>
              </a:rPr>
              <a:t>o</a:t>
            </a:r>
            <a:r>
              <a:rPr dirty="0" sz="1200" spc="-60" i="1">
                <a:latin typeface="Trebuchet MS"/>
                <a:cs typeface="Trebuchet MS"/>
              </a:rPr>
              <a:t>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dolci.</a:t>
            </a:r>
            <a:endParaRPr sz="1200">
              <a:latin typeface="Trebuchet MS"/>
              <a:cs typeface="Trebuchet MS"/>
            </a:endParaRPr>
          </a:p>
          <a:p>
            <a:pPr marL="14604" marR="5080">
              <a:lnSpc>
                <a:spcPct val="100000"/>
              </a:lnSpc>
              <a:spcBef>
                <a:spcPts val="1000"/>
              </a:spcBef>
            </a:pP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equivalente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redicato?</a:t>
            </a:r>
            <a:endParaRPr sz="1200">
              <a:latin typeface="Tahoma"/>
              <a:cs typeface="Tahoma"/>
            </a:endParaRPr>
          </a:p>
          <a:p>
            <a:pPr marL="220979" indent="-20320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40">
                <a:latin typeface="Tahoma"/>
                <a:cs typeface="Tahoma"/>
              </a:rPr>
              <a:t>utte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mele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dolci.</a:t>
            </a:r>
            <a:endParaRPr sz="1200">
              <a:latin typeface="Tahoma"/>
              <a:cs typeface="Tahoma"/>
            </a:endParaRPr>
          </a:p>
          <a:p>
            <a:pPr marL="220979" indent="-19812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Almeno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75">
                <a:latin typeface="Tahoma"/>
                <a:cs typeface="Tahoma"/>
              </a:rPr>
              <a:t>Nessuna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035" y="750732"/>
            <a:ext cx="4291330" cy="212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4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consideri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l’asserto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68730">
              <a:lnSpc>
                <a:spcPct val="100000"/>
              </a:lnSpc>
              <a:spcBef>
                <a:spcPts val="100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tutte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 i="1">
                <a:latin typeface="Trebuchet MS"/>
                <a:cs typeface="Trebuchet MS"/>
              </a:rPr>
              <a:t>mele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-70" i="1">
                <a:latin typeface="Trebuchet MS"/>
                <a:cs typeface="Trebuchet MS"/>
              </a:rPr>
              <a:t>o</a:t>
            </a:r>
            <a:r>
              <a:rPr dirty="0" sz="1200" spc="-60" i="1">
                <a:latin typeface="Trebuchet MS"/>
                <a:cs typeface="Trebuchet MS"/>
              </a:rPr>
              <a:t>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dolci.</a:t>
            </a:r>
            <a:endParaRPr sz="1200">
              <a:latin typeface="Trebuchet MS"/>
              <a:cs typeface="Trebuchet MS"/>
            </a:endParaRPr>
          </a:p>
          <a:p>
            <a:pPr marL="14604" marR="5080">
              <a:lnSpc>
                <a:spcPct val="100000"/>
              </a:lnSpc>
              <a:spcBef>
                <a:spcPts val="1000"/>
              </a:spcBef>
            </a:pP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equivalente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redicato?</a:t>
            </a:r>
            <a:endParaRPr sz="1200">
              <a:latin typeface="Tahoma"/>
              <a:cs typeface="Tahoma"/>
            </a:endParaRPr>
          </a:p>
          <a:p>
            <a:pPr marL="220979" indent="-20320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40">
                <a:latin typeface="Tahoma"/>
                <a:cs typeface="Tahoma"/>
              </a:rPr>
              <a:t>utte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mele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dolci.</a:t>
            </a:r>
            <a:endParaRPr sz="1200">
              <a:latin typeface="Tahoma"/>
              <a:cs typeface="Tahoma"/>
            </a:endParaRPr>
          </a:p>
          <a:p>
            <a:pPr marL="220979" indent="-19812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Almeno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75">
                <a:latin typeface="Tahoma"/>
                <a:cs typeface="Tahoma"/>
              </a:rPr>
              <a:t>Nessuna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19812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45">
                <a:latin typeface="Tahoma"/>
                <a:cs typeface="Tahoma"/>
              </a:rPr>
              <a:t>Qualsiasi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035" y="750732"/>
            <a:ext cx="4291330" cy="212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4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consideri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l’asserto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68730">
              <a:lnSpc>
                <a:spcPct val="100000"/>
              </a:lnSpc>
              <a:spcBef>
                <a:spcPts val="100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tutte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 i="1">
                <a:latin typeface="Trebuchet MS"/>
                <a:cs typeface="Trebuchet MS"/>
              </a:rPr>
              <a:t>mele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-70" i="1">
                <a:latin typeface="Trebuchet MS"/>
                <a:cs typeface="Trebuchet MS"/>
              </a:rPr>
              <a:t>o</a:t>
            </a:r>
            <a:r>
              <a:rPr dirty="0" sz="1200" spc="-60" i="1">
                <a:latin typeface="Trebuchet MS"/>
                <a:cs typeface="Trebuchet MS"/>
              </a:rPr>
              <a:t>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dolci.</a:t>
            </a:r>
            <a:endParaRPr sz="1200">
              <a:latin typeface="Trebuchet MS"/>
              <a:cs typeface="Trebuchet MS"/>
            </a:endParaRPr>
          </a:p>
          <a:p>
            <a:pPr marL="14604" marR="5080">
              <a:lnSpc>
                <a:spcPct val="100000"/>
              </a:lnSpc>
              <a:spcBef>
                <a:spcPts val="1000"/>
              </a:spcBef>
            </a:pP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equivalente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redicato?</a:t>
            </a:r>
            <a:endParaRPr sz="1200">
              <a:latin typeface="Tahoma"/>
              <a:cs typeface="Tahoma"/>
            </a:endParaRPr>
          </a:p>
          <a:p>
            <a:pPr marL="220979" indent="-20320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40">
                <a:latin typeface="Tahoma"/>
                <a:cs typeface="Tahoma"/>
              </a:rPr>
              <a:t>utte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mele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dolci.</a:t>
            </a:r>
            <a:endParaRPr sz="1200">
              <a:latin typeface="Tahoma"/>
              <a:cs typeface="Tahoma"/>
            </a:endParaRPr>
          </a:p>
          <a:p>
            <a:pPr marL="220979" indent="-19812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Almeno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75">
                <a:latin typeface="Tahoma"/>
                <a:cs typeface="Tahoma"/>
              </a:rPr>
              <a:t>Nessuna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19812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45">
                <a:latin typeface="Tahoma"/>
                <a:cs typeface="Tahoma"/>
              </a:rPr>
              <a:t>Qualsiasi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035" y="750732"/>
            <a:ext cx="4291330" cy="2440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4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consideri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l’asserto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68730">
              <a:lnSpc>
                <a:spcPct val="100000"/>
              </a:lnSpc>
              <a:spcBef>
                <a:spcPts val="100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tutte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 i="1">
                <a:latin typeface="Trebuchet MS"/>
                <a:cs typeface="Trebuchet MS"/>
              </a:rPr>
              <a:t>mele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-70" i="1">
                <a:latin typeface="Trebuchet MS"/>
                <a:cs typeface="Trebuchet MS"/>
              </a:rPr>
              <a:t>o</a:t>
            </a:r>
            <a:r>
              <a:rPr dirty="0" sz="1200" spc="-60" i="1">
                <a:latin typeface="Trebuchet MS"/>
                <a:cs typeface="Trebuchet MS"/>
              </a:rPr>
              <a:t>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dolci.</a:t>
            </a:r>
            <a:endParaRPr sz="1200">
              <a:latin typeface="Trebuchet MS"/>
              <a:cs typeface="Trebuchet MS"/>
            </a:endParaRPr>
          </a:p>
          <a:p>
            <a:pPr marL="14604" marR="5080">
              <a:lnSpc>
                <a:spcPct val="100000"/>
              </a:lnSpc>
              <a:spcBef>
                <a:spcPts val="1000"/>
              </a:spcBef>
            </a:pP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equivalente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redicato?</a:t>
            </a:r>
            <a:endParaRPr sz="1200">
              <a:latin typeface="Tahoma"/>
              <a:cs typeface="Tahoma"/>
            </a:endParaRPr>
          </a:p>
          <a:p>
            <a:pPr marL="220979" indent="-203200">
              <a:lnSpc>
                <a:spcPct val="100000"/>
              </a:lnSpc>
              <a:spcBef>
                <a:spcPts val="6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40">
                <a:latin typeface="Tahoma"/>
                <a:cs typeface="Tahoma"/>
              </a:rPr>
              <a:t>utte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mele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dolci.</a:t>
            </a:r>
            <a:endParaRPr sz="1200">
              <a:latin typeface="Tahoma"/>
              <a:cs typeface="Tahoma"/>
            </a:endParaRPr>
          </a:p>
          <a:p>
            <a:pPr marL="220979" indent="-19812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50">
                <a:latin typeface="Tahoma"/>
                <a:cs typeface="Tahoma"/>
              </a:rPr>
              <a:t>Almeno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208279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75">
                <a:latin typeface="Tahoma"/>
                <a:cs typeface="Tahoma"/>
              </a:rPr>
              <a:t>Nessuna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220979" indent="-19812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alphaLcParenR"/>
              <a:tabLst>
                <a:tab pos="221615" algn="l"/>
              </a:tabLst>
            </a:pPr>
            <a:r>
              <a:rPr dirty="0" sz="1200" spc="-45">
                <a:latin typeface="Tahoma"/>
                <a:cs typeface="Tahoma"/>
              </a:rPr>
              <a:t>Qualsiasi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dolce.</a:t>
            </a:r>
            <a:endParaRPr sz="1200">
              <a:latin typeface="Tahoma"/>
              <a:cs typeface="Tahoma"/>
            </a:endParaRPr>
          </a:p>
          <a:p>
            <a:pPr marL="14604">
              <a:lnSpc>
                <a:spcPct val="100000"/>
              </a:lnSpc>
              <a:spcBef>
                <a:spcPts val="600"/>
              </a:spcBef>
            </a:pPr>
            <a:r>
              <a:rPr dirty="0" sz="1200" spc="-40">
                <a:latin typeface="Tahoma"/>
                <a:cs typeface="Tahoma"/>
              </a:rPr>
              <a:t>Ris</a:t>
            </a:r>
            <a:r>
              <a:rPr dirty="0" sz="1200" spc="-2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esatta: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65" i="1">
                <a:latin typeface="Trebuchet MS"/>
                <a:cs typeface="Trebuchet MS"/>
              </a:rPr>
              <a:t>c</a:t>
            </a:r>
            <a:r>
              <a:rPr dirty="0" sz="1200" spc="50">
                <a:latin typeface="Tahoma"/>
                <a:cs typeface="Tahoma"/>
              </a:rPr>
              <a:t>)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27211"/>
            <a:ext cx="4173220" cy="543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Spieg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affermazione:</a:t>
            </a:r>
            <a:endParaRPr sz="1200">
              <a:latin typeface="Tahoma"/>
              <a:cs typeface="Tahoma"/>
            </a:endParaRPr>
          </a:p>
          <a:p>
            <a:pPr marL="175260">
              <a:lnSpc>
                <a:spcPct val="100000"/>
              </a:lnSpc>
              <a:spcBef>
                <a:spcPts val="1000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inter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negativo,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anche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negativo.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69/71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27211"/>
            <a:ext cx="4291965" cy="1372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Spieg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affermazione:</a:t>
            </a:r>
            <a:endParaRPr sz="1200">
              <a:latin typeface="Tahoma"/>
              <a:cs typeface="Tahoma"/>
            </a:endParaRPr>
          </a:p>
          <a:p>
            <a:pPr marL="12700" indent="162560">
              <a:lnSpc>
                <a:spcPct val="100000"/>
              </a:lnSpc>
              <a:spcBef>
                <a:spcPts val="1000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inter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negativo,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anche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negativo.</a:t>
            </a:r>
            <a:endParaRPr sz="1200">
              <a:latin typeface="Trebuchet MS"/>
              <a:cs typeface="Trebuchet MS"/>
            </a:endParaRPr>
          </a:p>
          <a:p>
            <a:pPr marL="12700" marR="248285">
              <a:lnSpc>
                <a:spcPct val="100000"/>
              </a:lnSpc>
              <a:spcBef>
                <a:spcPts val="1000"/>
              </a:spcBef>
            </a:pPr>
            <a:r>
              <a:rPr dirty="0" sz="1200" spc="-6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enunciato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rif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rmulato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50">
                <a:latin typeface="Tahoma"/>
                <a:cs typeface="Tahoma"/>
              </a:rPr>
              <a:t>edicato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nella</a:t>
            </a:r>
            <a:r>
              <a:rPr dirty="0" sz="1200" spc="-55">
                <a:latin typeface="Tahoma"/>
                <a:cs typeface="Tahoma"/>
              </a:rPr>
              <a:t> 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negativo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negativo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69/71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27211"/>
            <a:ext cx="4336415" cy="2202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Spieg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affermazione:</a:t>
            </a:r>
            <a:endParaRPr sz="1200">
              <a:latin typeface="Tahoma"/>
              <a:cs typeface="Tahoma"/>
            </a:endParaRPr>
          </a:p>
          <a:p>
            <a:pPr marL="12700" indent="162560">
              <a:lnSpc>
                <a:spcPct val="100000"/>
              </a:lnSpc>
              <a:spcBef>
                <a:spcPts val="1000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2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inter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negativo,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anche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negativo.</a:t>
            </a:r>
            <a:endParaRPr sz="1200">
              <a:latin typeface="Trebuchet MS"/>
              <a:cs typeface="Trebuchet MS"/>
            </a:endParaRPr>
          </a:p>
          <a:p>
            <a:pPr marL="12700" marR="292100">
              <a:lnSpc>
                <a:spcPct val="100000"/>
              </a:lnSpc>
              <a:spcBef>
                <a:spcPts val="1000"/>
              </a:spcBef>
            </a:pPr>
            <a:r>
              <a:rPr dirty="0" sz="1200" spc="-6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enunciato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rif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rmulato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50">
                <a:latin typeface="Tahoma"/>
                <a:cs typeface="Tahoma"/>
              </a:rPr>
              <a:t>edicato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nella</a:t>
            </a:r>
            <a:r>
              <a:rPr dirty="0" sz="1200" spc="-55">
                <a:latin typeface="Tahoma"/>
                <a:cs typeface="Tahoma"/>
              </a:rPr>
              <a:t> 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riabile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indent="43815">
              <a:lnSpc>
                <a:spcPct val="100000"/>
              </a:lnSpc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35" i="1">
                <a:latin typeface="Trebuchet MS"/>
                <a:cs typeface="Trebuchet MS"/>
              </a:rPr>
              <a:t>n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 spc="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negativo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negativo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quanto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imp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so</a:t>
            </a:r>
            <a:r>
              <a:rPr dirty="0" sz="1200" spc="-114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neg</a:t>
            </a:r>
            <a:r>
              <a:rPr dirty="0" sz="1200" spc="-12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0">
                <a:latin typeface="Lucida Sans Unicode"/>
                <a:cs typeface="Lucida Sans Unicode"/>
              </a:rPr>
              <a:t>∀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Tahoma"/>
                <a:cs typeface="Tahoma"/>
              </a:rPr>
              <a:t>dobbiamo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esibire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almeno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negativo,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0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75">
                <a:latin typeface="Tahoma"/>
                <a:cs typeface="Tahoma"/>
              </a:rPr>
              <a:t>empio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50" i="1">
                <a:latin typeface="Trebuchet MS"/>
                <a:cs typeface="Trebuchet MS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=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nostro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60">
                <a:latin typeface="Tahoma"/>
                <a:cs typeface="Tahoma"/>
              </a:rPr>
              <a:t>h</a:t>
            </a:r>
            <a:r>
              <a:rPr dirty="0" sz="1200" spc="-670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´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</a:t>
            </a:r>
            <a:r>
              <a:rPr dirty="0" sz="1200" spc="-14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9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=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69/71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59393"/>
            <a:ext cx="4336415" cy="416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147445" algn="l"/>
                <a:tab pos="2338070" algn="l"/>
              </a:tabLst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6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3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implicazioni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tautologie: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70/71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315" y="31375"/>
            <a:ext cx="95758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Concett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7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ri</a:t>
            </a:r>
            <a:r>
              <a:rPr dirty="0" sz="600" spc="-7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itivi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Assiomi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Assiomi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9327"/>
            <a:ext cx="4336415" cy="1315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Questi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oggetti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indefinibili,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facilmente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9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rensibili,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0" b="1">
                <a:latin typeface="Arial"/>
                <a:cs typeface="Arial"/>
              </a:rPr>
              <a:t>assiomi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35" b="1">
                <a:latin typeface="Arial"/>
                <a:cs typeface="Arial"/>
              </a:rPr>
              <a:t>ostulat</a:t>
            </a:r>
            <a:r>
              <a:rPr dirty="0" sz="1200" spc="-30" b="1"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rovate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ngono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buone.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96215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cele</a:t>
            </a:r>
            <a:r>
              <a:rPr dirty="0" sz="1200" spc="-114">
                <a:latin typeface="Tahoma"/>
                <a:cs typeface="Tahoma"/>
              </a:rPr>
              <a:t>b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Cinqu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80" i="1">
                <a:latin typeface="Trebuchet MS"/>
                <a:cs typeface="Trebuchet MS"/>
              </a:rPr>
              <a:t>ostulati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Euclid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fond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Geometri</a:t>
            </a:r>
            <a:r>
              <a:rPr dirty="0" sz="1200" spc="-9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piana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55" i="1">
                <a:latin typeface="Trebuchet MS"/>
                <a:cs typeface="Trebuchet MS"/>
              </a:rPr>
              <a:t>P</a:t>
            </a:r>
            <a:r>
              <a:rPr dirty="0" sz="1200" spc="-114" i="1">
                <a:latin typeface="Trebuchet MS"/>
                <a:cs typeface="Trebuchet MS"/>
              </a:rPr>
              <a:t>er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due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punti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distinti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ed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sola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retta.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59393"/>
            <a:ext cx="4336415" cy="416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147445" algn="l"/>
                <a:tab pos="2338070" algn="l"/>
              </a:tabLst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6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3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implicazioni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tautologie: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70/71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74903" y="1265732"/>
          <a:ext cx="326072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4832"/>
                <a:gridCol w="464832"/>
                <a:gridCol w="896251"/>
                <a:gridCol w="896239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spc="5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spc="5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)</a:t>
                      </a:r>
                      <a:r>
                        <a:rPr dirty="0" sz="1200" spc="-9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59393"/>
            <a:ext cx="43364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5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6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3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Dimostr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implicazioni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66" y="942858"/>
            <a:ext cx="10121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tautologie: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1219" y="942858"/>
            <a:ext cx="195453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0269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966" y="2402951"/>
            <a:ext cx="4336415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55">
                <a:latin typeface="Tahoma"/>
                <a:cs typeface="Tahoma"/>
              </a:rPr>
              <a:t>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passaggio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all’alternativa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ensi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‘Se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min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5,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min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uguale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5’.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scelta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‘Se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45" i="1">
                <a:latin typeface="Trebuchet MS"/>
                <a:cs typeface="Trebuchet MS"/>
              </a:rPr>
              <a:t>ABC</a:t>
            </a:r>
            <a:r>
              <a:rPr dirty="0" sz="1200" spc="1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rettangolo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isoscele,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triangolo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55">
                <a:latin typeface="Tahoma"/>
                <a:cs typeface="Tahoma"/>
              </a:rPr>
              <a:t>soscele’.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70/71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74903" y="1265732"/>
          <a:ext cx="326072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4832"/>
                <a:gridCol w="464832"/>
                <a:gridCol w="896251"/>
                <a:gridCol w="896239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spc="5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spc="5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)</a:t>
                      </a:r>
                      <a:r>
                        <a:rPr dirty="0" sz="1200" spc="-9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Date</a:t>
            </a:r>
            <a:r>
              <a:rPr dirty="0" spc="15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25" i="1">
                <a:latin typeface="Trebuchet MS"/>
                <a:cs typeface="Trebuchet MS"/>
              </a:rPr>
              <a:t>q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155" i="1">
                <a:latin typeface="Trebuchet MS"/>
                <a:cs typeface="Trebuchet MS"/>
              </a:rPr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45"/>
              <a:t>osizioni,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80"/>
              <a:t>o</a:t>
            </a:r>
            <a:r>
              <a:rPr dirty="0" spc="-40"/>
              <a:t>ni</a:t>
            </a:r>
            <a:r>
              <a:rPr dirty="0" spc="-80"/>
              <a:t>amo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0"/>
              <a:t>com</a:t>
            </a:r>
            <a:r>
              <a:rPr dirty="0" spc="-30"/>
              <a:t>o</a:t>
            </a:r>
            <a:r>
              <a:rPr dirty="0" spc="-20"/>
              <a:t>di</a:t>
            </a:r>
            <a:r>
              <a:rPr dirty="0" spc="-35"/>
              <a:t>t</a:t>
            </a:r>
            <a:r>
              <a:rPr dirty="0" spc="-650"/>
              <a:t>`</a:t>
            </a:r>
            <a:r>
              <a:rPr dirty="0" spc="-80"/>
              <a:t>a</a:t>
            </a:r>
          </a:p>
          <a:p>
            <a:pPr marL="1028700">
              <a:lnSpc>
                <a:spcPct val="100000"/>
              </a:lnSpc>
              <a:spcBef>
                <a:spcPts val="835"/>
              </a:spcBef>
            </a:pPr>
            <a:r>
              <a:rPr dirty="0" spc="-80" i="1">
                <a:latin typeface="Trebuchet MS"/>
                <a:cs typeface="Trebuchet MS"/>
              </a:rPr>
              <a:t>a</a:t>
            </a:r>
            <a:r>
              <a:rPr dirty="0" spc="-60" i="1">
                <a:latin typeface="Trebuchet MS"/>
                <a:cs typeface="Trebuchet MS"/>
              </a:rPr>
              <a:t> </a:t>
            </a:r>
            <a:r>
              <a:rPr dirty="0" spc="-10">
                <a:latin typeface="HP Simplified W01 Regular"/>
                <a:cs typeface="HP Simplified W01 Regular"/>
              </a:rPr>
              <a:t>=</a:t>
            </a:r>
            <a:r>
              <a:rPr dirty="0" spc="40">
                <a:latin typeface="HP Simplified W01 Regular"/>
                <a:cs typeface="HP Simplified W01 Regular"/>
              </a:rPr>
              <a:t> </a:t>
            </a:r>
            <a:r>
              <a:rPr dirty="0" spc="50">
                <a:latin typeface="Tahoma"/>
                <a:cs typeface="Tahoma"/>
              </a:rPr>
              <a:t>((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25" i="1">
                <a:latin typeface="Trebuchet MS"/>
                <a:cs typeface="Trebuchet MS"/>
              </a:rPr>
              <a:t> </a:t>
            </a:r>
            <a:r>
              <a:rPr dirty="0">
                <a:latin typeface="Lucida Sans Unicode"/>
                <a:cs typeface="Lucida Sans Unicode"/>
              </a:rPr>
              <a:t>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-25" i="1">
                <a:latin typeface="Trebuchet MS"/>
                <a:cs typeface="Trebuchet MS"/>
              </a:rPr>
              <a:t>q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150">
                <a:latin typeface="Tahoma"/>
                <a:cs typeface="Tahoma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∧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q</a:t>
            </a:r>
            <a:r>
              <a:rPr dirty="0" spc="-20" i="1">
                <a:latin typeface="Trebuchet MS"/>
                <a:cs typeface="Trebuchet MS"/>
              </a:rPr>
              <a:t> </a:t>
            </a:r>
            <a:r>
              <a:rPr dirty="0">
                <a:latin typeface="Lucida Sans Unicode"/>
                <a:cs typeface="Lucida Sans Unicode"/>
              </a:rPr>
              <a:t>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50">
                <a:latin typeface="Tahoma"/>
                <a:cs typeface="Tahoma"/>
              </a:rPr>
              <a:t>)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90">
                <a:latin typeface="Tahoma"/>
                <a:cs typeface="Tahoma"/>
              </a:rPr>
              <a:t> </a:t>
            </a:r>
            <a:r>
              <a:rPr dirty="0">
                <a:latin typeface="Lucida Sans Unicode"/>
                <a:cs typeface="Lucida Sans Unicode"/>
              </a:rPr>
              <a:t>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25" i="1">
                <a:latin typeface="Trebuchet MS"/>
                <a:cs typeface="Trebuchet MS"/>
              </a:rPr>
              <a:t> </a:t>
            </a:r>
            <a:r>
              <a:rPr dirty="0">
                <a:latin typeface="Lucida Sans Unicode"/>
                <a:cs typeface="Lucida Sans Unicode"/>
              </a:rPr>
              <a:t>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50">
                <a:latin typeface="Tahoma"/>
                <a:cs typeface="Tahoma"/>
              </a:rPr>
              <a:t>)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pc="15"/>
              <a:t>V</a:t>
            </a:r>
            <a:r>
              <a:rPr dirty="0" spc="-55"/>
              <a:t>ogliamo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65"/>
              <a:t>rov</a:t>
            </a:r>
            <a:r>
              <a:rPr dirty="0" spc="-10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60"/>
              <a:t>osizione</a:t>
            </a:r>
            <a:r>
              <a:rPr dirty="0" spc="10"/>
              <a:t> </a:t>
            </a:r>
            <a:r>
              <a:rPr dirty="0" spc="-80" i="1">
                <a:latin typeface="Trebuchet MS"/>
                <a:cs typeface="Trebuchet MS"/>
              </a:rPr>
              <a:t>a</a:t>
            </a:r>
            <a:r>
              <a:rPr dirty="0" spc="10" i="1">
                <a:latin typeface="Trebuchet MS"/>
                <a:cs typeface="Trebuchet MS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45"/>
              <a:t>tautologia.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71/71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256" y="31375"/>
            <a:ext cx="27749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Date</a:t>
            </a:r>
            <a:r>
              <a:rPr dirty="0" spc="15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25" i="1">
                <a:latin typeface="Trebuchet MS"/>
                <a:cs typeface="Trebuchet MS"/>
              </a:rPr>
              <a:t>q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155" i="1">
                <a:latin typeface="Trebuchet MS"/>
                <a:cs typeface="Trebuchet MS"/>
              </a:rPr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45"/>
              <a:t>osizioni,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80"/>
              <a:t>o</a:t>
            </a:r>
            <a:r>
              <a:rPr dirty="0" spc="-40"/>
              <a:t>ni</a:t>
            </a:r>
            <a:r>
              <a:rPr dirty="0" spc="-80"/>
              <a:t>amo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0"/>
              <a:t>com</a:t>
            </a:r>
            <a:r>
              <a:rPr dirty="0" spc="-30"/>
              <a:t>o</a:t>
            </a:r>
            <a:r>
              <a:rPr dirty="0" spc="-20"/>
              <a:t>di</a:t>
            </a:r>
            <a:r>
              <a:rPr dirty="0" spc="-35"/>
              <a:t>t</a:t>
            </a:r>
            <a:r>
              <a:rPr dirty="0" spc="-650"/>
              <a:t>`</a:t>
            </a:r>
            <a:r>
              <a:rPr dirty="0" spc="-80"/>
              <a:t>a</a:t>
            </a:r>
          </a:p>
          <a:p>
            <a:pPr marL="1028700">
              <a:lnSpc>
                <a:spcPct val="100000"/>
              </a:lnSpc>
              <a:spcBef>
                <a:spcPts val="835"/>
              </a:spcBef>
            </a:pPr>
            <a:r>
              <a:rPr dirty="0" spc="-80" i="1">
                <a:latin typeface="Trebuchet MS"/>
                <a:cs typeface="Trebuchet MS"/>
              </a:rPr>
              <a:t>a</a:t>
            </a:r>
            <a:r>
              <a:rPr dirty="0" spc="-60" i="1">
                <a:latin typeface="Trebuchet MS"/>
                <a:cs typeface="Trebuchet MS"/>
              </a:rPr>
              <a:t> </a:t>
            </a:r>
            <a:r>
              <a:rPr dirty="0" spc="-10">
                <a:latin typeface="HP Simplified W01 Regular"/>
                <a:cs typeface="HP Simplified W01 Regular"/>
              </a:rPr>
              <a:t>=</a:t>
            </a:r>
            <a:r>
              <a:rPr dirty="0" spc="40">
                <a:latin typeface="HP Simplified W01 Regular"/>
                <a:cs typeface="HP Simplified W01 Regular"/>
              </a:rPr>
              <a:t> </a:t>
            </a:r>
            <a:r>
              <a:rPr dirty="0" spc="50">
                <a:latin typeface="Tahoma"/>
                <a:cs typeface="Tahoma"/>
              </a:rPr>
              <a:t>((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25" i="1">
                <a:latin typeface="Trebuchet MS"/>
                <a:cs typeface="Trebuchet MS"/>
              </a:rPr>
              <a:t> </a:t>
            </a:r>
            <a:r>
              <a:rPr dirty="0">
                <a:latin typeface="Lucida Sans Unicode"/>
                <a:cs typeface="Lucida Sans Unicode"/>
              </a:rPr>
              <a:t>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-25" i="1">
                <a:latin typeface="Trebuchet MS"/>
                <a:cs typeface="Trebuchet MS"/>
              </a:rPr>
              <a:t>q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150">
                <a:latin typeface="Tahoma"/>
                <a:cs typeface="Tahoma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∧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q</a:t>
            </a:r>
            <a:r>
              <a:rPr dirty="0" spc="-20" i="1">
                <a:latin typeface="Trebuchet MS"/>
                <a:cs typeface="Trebuchet MS"/>
              </a:rPr>
              <a:t> </a:t>
            </a:r>
            <a:r>
              <a:rPr dirty="0">
                <a:latin typeface="Lucida Sans Unicode"/>
                <a:cs typeface="Lucida Sans Unicode"/>
              </a:rPr>
              <a:t>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50">
                <a:latin typeface="Tahoma"/>
                <a:cs typeface="Tahoma"/>
              </a:rPr>
              <a:t>)</a:t>
            </a:r>
            <a:r>
              <a:rPr dirty="0" spc="55">
                <a:latin typeface="Tahoma"/>
                <a:cs typeface="Tahoma"/>
              </a:rPr>
              <a:t>)</a:t>
            </a:r>
            <a:r>
              <a:rPr dirty="0" spc="-90">
                <a:latin typeface="Tahoma"/>
                <a:cs typeface="Tahoma"/>
              </a:rPr>
              <a:t> </a:t>
            </a:r>
            <a:r>
              <a:rPr dirty="0">
                <a:latin typeface="Lucida Sans Unicode"/>
                <a:cs typeface="Lucida Sans Unicode"/>
              </a:rPr>
              <a:t>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50">
                <a:latin typeface="Tahoma"/>
                <a:cs typeface="Tahoma"/>
              </a:rPr>
              <a:t>(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25" i="1">
                <a:latin typeface="Trebuchet MS"/>
                <a:cs typeface="Trebuchet MS"/>
              </a:rPr>
              <a:t> </a:t>
            </a:r>
            <a:r>
              <a:rPr dirty="0">
                <a:latin typeface="Lucida Sans Unicode"/>
                <a:cs typeface="Lucida Sans Unicode"/>
              </a:rPr>
              <a:t>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235" i="1">
                <a:latin typeface="Trebuchet MS"/>
                <a:cs typeface="Trebuchet MS"/>
              </a:rPr>
              <a:t> </a:t>
            </a:r>
            <a:r>
              <a:rPr dirty="0" spc="50">
                <a:latin typeface="Tahoma"/>
                <a:cs typeface="Tahoma"/>
              </a:rPr>
              <a:t>)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pc="15"/>
              <a:t>V</a:t>
            </a:r>
            <a:r>
              <a:rPr dirty="0" spc="-55"/>
              <a:t>ogliamo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65"/>
              <a:t>rov</a:t>
            </a:r>
            <a:r>
              <a:rPr dirty="0" spc="-10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60"/>
              <a:t>osizione</a:t>
            </a:r>
            <a:r>
              <a:rPr dirty="0" spc="10"/>
              <a:t> </a:t>
            </a:r>
            <a:r>
              <a:rPr dirty="0" spc="-80" i="1">
                <a:latin typeface="Trebuchet MS"/>
                <a:cs typeface="Trebuchet MS"/>
              </a:rPr>
              <a:t>a</a:t>
            </a:r>
            <a:r>
              <a:rPr dirty="0" spc="10" i="1">
                <a:latin typeface="Trebuchet MS"/>
                <a:cs typeface="Trebuchet MS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45"/>
              <a:t>tautologia.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71/71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6138" y="1488274"/>
          <a:ext cx="4341495" cy="1701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603"/>
                <a:gridCol w="333997"/>
                <a:gridCol w="317868"/>
                <a:gridCol w="633285"/>
                <a:gridCol w="568439"/>
                <a:gridCol w="1354505"/>
                <a:gridCol w="567601"/>
                <a:gridCol w="274611"/>
              </a:tblGrid>
              <a:tr h="188518"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r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r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spc="5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)</a:t>
                      </a:r>
                      <a:r>
                        <a:rPr dirty="0" sz="1200" spc="-15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dirty="0" sz="1200" spc="-23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r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a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315" y="31375"/>
            <a:ext cx="95758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Concett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7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ri</a:t>
            </a:r>
            <a:r>
              <a:rPr dirty="0" sz="600" spc="-7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itivi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Assiomi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Assiomi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9327"/>
            <a:ext cx="4336415" cy="1315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Questi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oggetti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indefinibili,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facilmente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9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rensibili,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0" b="1">
                <a:latin typeface="Arial"/>
                <a:cs typeface="Arial"/>
              </a:rPr>
              <a:t>assiomi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35" b="1">
                <a:latin typeface="Arial"/>
                <a:cs typeface="Arial"/>
              </a:rPr>
              <a:t>ostulat</a:t>
            </a:r>
            <a:r>
              <a:rPr dirty="0" sz="1200" spc="-30" b="1"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rovate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ngono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buone.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96215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cele</a:t>
            </a:r>
            <a:r>
              <a:rPr dirty="0" sz="1200" spc="-114">
                <a:latin typeface="Tahoma"/>
                <a:cs typeface="Tahoma"/>
              </a:rPr>
              <a:t>b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Cinqu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80" i="1">
                <a:latin typeface="Trebuchet MS"/>
                <a:cs typeface="Trebuchet MS"/>
              </a:rPr>
              <a:t>ostulati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Euclid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fond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Geometri</a:t>
            </a:r>
            <a:r>
              <a:rPr dirty="0" sz="1200" spc="-9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piana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55" i="1">
                <a:latin typeface="Trebuchet MS"/>
                <a:cs typeface="Trebuchet MS"/>
              </a:rPr>
              <a:t>P</a:t>
            </a:r>
            <a:r>
              <a:rPr dirty="0" sz="1200" spc="-114" i="1">
                <a:latin typeface="Trebuchet MS"/>
                <a:cs typeface="Trebuchet MS"/>
              </a:rPr>
              <a:t>er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due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punti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distinti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ed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sola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retta.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315" y="31375"/>
            <a:ext cx="95758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Concett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7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ri</a:t>
            </a:r>
            <a:r>
              <a:rPr dirty="0" sz="600" spc="-7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itivi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Assiomi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Assiomi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9327"/>
            <a:ext cx="4336415" cy="2000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Questi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oggetti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indefinibili,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facilmente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9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rensibili,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0" b="1">
                <a:latin typeface="Arial"/>
                <a:cs typeface="Arial"/>
              </a:rPr>
              <a:t>assiomi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35" b="1">
                <a:latin typeface="Arial"/>
                <a:cs typeface="Arial"/>
              </a:rPr>
              <a:t>ostulat</a:t>
            </a:r>
            <a:r>
              <a:rPr dirty="0" sz="1200" spc="-30" b="1"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rovate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ngono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date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buone.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96215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cele</a:t>
            </a:r>
            <a:r>
              <a:rPr dirty="0" sz="1200" spc="-114">
                <a:latin typeface="Tahoma"/>
                <a:cs typeface="Tahoma"/>
              </a:rPr>
              <a:t>b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Cinqu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p</a:t>
            </a:r>
            <a:r>
              <a:rPr dirty="0" sz="1200" spc="-80" i="1">
                <a:latin typeface="Trebuchet MS"/>
                <a:cs typeface="Trebuchet MS"/>
              </a:rPr>
              <a:t>ostulati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Euclid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fond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Geometri</a:t>
            </a:r>
            <a:r>
              <a:rPr dirty="0" sz="1200" spc="-9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piana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55" i="1">
                <a:latin typeface="Trebuchet MS"/>
                <a:cs typeface="Trebuchet MS"/>
              </a:rPr>
              <a:t>P</a:t>
            </a:r>
            <a:r>
              <a:rPr dirty="0" sz="1200" spc="-114" i="1">
                <a:latin typeface="Trebuchet MS"/>
                <a:cs typeface="Trebuchet MS"/>
              </a:rPr>
              <a:t>er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due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punti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distinti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passa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ed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sola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retta.</a:t>
            </a:r>
            <a:endParaRPr sz="1200">
              <a:latin typeface="Trebuchet MS"/>
              <a:cs typeface="Trebuchet MS"/>
            </a:endParaRPr>
          </a:p>
          <a:p>
            <a:pPr marL="12700" marR="490220">
              <a:lnSpc>
                <a:spcPct val="100000"/>
              </a:lnSpc>
              <a:spcBef>
                <a:spcPts val="835"/>
              </a:spcBef>
            </a:pP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 i="1">
                <a:latin typeface="Trebuchet MS"/>
                <a:cs typeface="Trebuchet MS"/>
              </a:rPr>
              <a:t>Assiomi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5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eano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50">
                <a:latin typeface="Tahoma"/>
                <a:cs typeface="Tahoma"/>
              </a:rPr>
              <a:t>usati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numeri </a:t>
            </a:r>
            <a:r>
              <a:rPr dirty="0" sz="1200" spc="-90" i="1">
                <a:latin typeface="Trebuchet MS"/>
                <a:cs typeface="Trebuchet MS"/>
              </a:rPr>
              <a:t>naturali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235"/>
              </a:spcBef>
            </a:pPr>
            <a:r>
              <a:rPr dirty="0" sz="1200" spc="-65" i="1">
                <a:latin typeface="Trebuchet MS"/>
                <a:cs typeface="Trebuchet MS"/>
              </a:rPr>
              <a:t>Zero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naturale.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8790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261055"/>
            <a:ext cx="114301" cy="852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3118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82537"/>
            <a:ext cx="50800" cy="21912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46037"/>
            <a:ext cx="50800" cy="21277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7045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299"/>
                </a:lnTo>
                <a:lnTo>
                  <a:pt x="16636" y="2040812"/>
                </a:lnTo>
                <a:lnTo>
                  <a:pt x="4361525" y="2054099"/>
                </a:lnTo>
                <a:lnTo>
                  <a:pt x="4375768" y="2052054"/>
                </a:lnTo>
                <a:lnTo>
                  <a:pt x="4406889" y="2026095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33337"/>
            <a:ext cx="0" cy="2159635"/>
          </a:xfrm>
          <a:custGeom>
            <a:avLst/>
            <a:gdLst/>
            <a:ahLst/>
            <a:cxnLst/>
            <a:rect l="l" t="t" r="r" b="b"/>
            <a:pathLst>
              <a:path w="0" h="2159635">
                <a:moveTo>
                  <a:pt x="0" y="215946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206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079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952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7618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130"/>
              <a:t>I</a:t>
            </a:r>
            <a:r>
              <a:rPr dirty="0" spc="10"/>
              <a:t> </a:t>
            </a:r>
            <a:r>
              <a:rPr dirty="0" spc="-35" b="1">
                <a:latin typeface="Arial"/>
                <a:cs typeface="Arial"/>
              </a:rPr>
              <a:t>connettivi</a:t>
            </a:r>
            <a:r>
              <a:rPr dirty="0" spc="95" b="1">
                <a:latin typeface="Arial"/>
                <a:cs typeface="Arial"/>
              </a:rPr>
              <a:t> </a:t>
            </a:r>
            <a:r>
              <a:rPr dirty="0" spc="-60" b="1">
                <a:latin typeface="Arial"/>
                <a:cs typeface="Arial"/>
              </a:rPr>
              <a:t>log</a:t>
            </a:r>
            <a:r>
              <a:rPr dirty="0" spc="-40" b="1">
                <a:latin typeface="Arial"/>
                <a:cs typeface="Arial"/>
              </a:rPr>
              <a:t>i</a:t>
            </a:r>
            <a:r>
              <a:rPr dirty="0" spc="-60" b="1">
                <a:latin typeface="Arial"/>
                <a:cs typeface="Arial"/>
              </a:rPr>
              <a:t>ci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75"/>
              <a:t>servono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55"/>
              <a:t>costruire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50"/>
              <a:t>eri</a:t>
            </a:r>
            <a:r>
              <a:rPr dirty="0" spc="-45"/>
              <a:t>o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65"/>
              <a:t>complessi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35"/>
              <a:t>rtire</a:t>
            </a:r>
            <a:r>
              <a:rPr dirty="0" spc="-30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45"/>
              <a:t>osizioni</a:t>
            </a:r>
            <a:r>
              <a:rPr dirty="0" spc="10"/>
              <a:t> </a:t>
            </a:r>
            <a:r>
              <a:rPr dirty="0" spc="-70"/>
              <a:t>element</a:t>
            </a:r>
            <a:r>
              <a:rPr dirty="0" spc="-105"/>
              <a:t>a</a:t>
            </a:r>
            <a:r>
              <a:rPr dirty="0" spc="-25"/>
              <a:t>ri.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7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q</a:t>
            </a:r>
            <a:r>
              <a:rPr dirty="0" spc="80" i="1">
                <a:latin typeface="Trebuchet MS"/>
                <a:cs typeface="Trebuchet MS"/>
              </a:rPr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45"/>
              <a:t>osizioni.</a:t>
            </a:r>
            <a:r>
              <a:rPr dirty="0" spc="140"/>
              <a:t> </a:t>
            </a:r>
            <a:r>
              <a:rPr dirty="0" spc="-5"/>
              <a:t>All</a:t>
            </a:r>
            <a:r>
              <a:rPr dirty="0" spc="-45"/>
              <a:t>o</a:t>
            </a:r>
            <a:r>
              <a:rPr dirty="0" spc="-55"/>
              <a:t>ra</a:t>
            </a: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8790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261055"/>
            <a:ext cx="114301" cy="852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3118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82537"/>
            <a:ext cx="50800" cy="21912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46037"/>
            <a:ext cx="50800" cy="21277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7045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299"/>
                </a:lnTo>
                <a:lnTo>
                  <a:pt x="16636" y="2040812"/>
                </a:lnTo>
                <a:lnTo>
                  <a:pt x="4361525" y="2054099"/>
                </a:lnTo>
                <a:lnTo>
                  <a:pt x="4375768" y="2052054"/>
                </a:lnTo>
                <a:lnTo>
                  <a:pt x="4406889" y="2026095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33337"/>
            <a:ext cx="0" cy="2159635"/>
          </a:xfrm>
          <a:custGeom>
            <a:avLst/>
            <a:gdLst/>
            <a:ahLst/>
            <a:cxnLst/>
            <a:rect l="l" t="t" r="r" b="b"/>
            <a:pathLst>
              <a:path w="0" h="2159635">
                <a:moveTo>
                  <a:pt x="0" y="215946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206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079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952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7618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5312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34397"/>
            <a:ext cx="4317365" cy="1222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0160">
              <a:lnSpc>
                <a:spcPct val="100000"/>
              </a:lnSpc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connettivi</a:t>
            </a:r>
            <a:r>
              <a:rPr dirty="0" sz="1200" spc="9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log</a:t>
            </a:r>
            <a:r>
              <a:rPr dirty="0" sz="1200" spc="-40" b="1">
                <a:latin typeface="Arial"/>
                <a:cs typeface="Arial"/>
              </a:rPr>
              <a:t>i</a:t>
            </a:r>
            <a:r>
              <a:rPr dirty="0" sz="1200" spc="-60" b="1">
                <a:latin typeface="Arial"/>
                <a:cs typeface="Arial"/>
              </a:rPr>
              <a:t>ci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servono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eri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complessi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mentre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8790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261055"/>
            <a:ext cx="114301" cy="852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3118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82537"/>
            <a:ext cx="50800" cy="21912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46037"/>
            <a:ext cx="50800" cy="21277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7045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299"/>
                </a:lnTo>
                <a:lnTo>
                  <a:pt x="16636" y="2040812"/>
                </a:lnTo>
                <a:lnTo>
                  <a:pt x="4361525" y="2054099"/>
                </a:lnTo>
                <a:lnTo>
                  <a:pt x="4375768" y="2052054"/>
                </a:lnTo>
                <a:lnTo>
                  <a:pt x="4406889" y="2026095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33337"/>
            <a:ext cx="0" cy="2159635"/>
          </a:xfrm>
          <a:custGeom>
            <a:avLst/>
            <a:gdLst/>
            <a:ahLst/>
            <a:cxnLst/>
            <a:rect l="l" t="t" r="r" b="b"/>
            <a:pathLst>
              <a:path w="0" h="2159635">
                <a:moveTo>
                  <a:pt x="0" y="215946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206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079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952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7618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5312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34397"/>
            <a:ext cx="4317365" cy="1627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0160">
              <a:lnSpc>
                <a:spcPct val="100000"/>
              </a:lnSpc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connettivi</a:t>
            </a:r>
            <a:r>
              <a:rPr dirty="0" sz="1200" spc="9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log</a:t>
            </a:r>
            <a:r>
              <a:rPr dirty="0" sz="1200" spc="-40" b="1">
                <a:latin typeface="Arial"/>
                <a:cs typeface="Arial"/>
              </a:rPr>
              <a:t>i</a:t>
            </a:r>
            <a:r>
              <a:rPr dirty="0" sz="1200" spc="-60" b="1">
                <a:latin typeface="Arial"/>
                <a:cs typeface="Arial"/>
              </a:rPr>
              <a:t>ci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servono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eri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complessi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mentre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  <a:p>
            <a:pPr marL="340360" marR="4064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congiunzione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duce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Indice</a:t>
            </a:r>
          </a:p>
        </p:txBody>
      </p:sp>
      <p:sp>
        <p:nvSpPr>
          <p:cNvPr id="5" name="object 5"/>
          <p:cNvSpPr/>
          <p:nvPr/>
        </p:nvSpPr>
        <p:spPr>
          <a:xfrm>
            <a:off x="128426" y="955961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4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426" y="1317377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4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8426" y="1678807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8426" y="204023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8426" y="240166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28426" y="276309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2824" y="916924"/>
            <a:ext cx="1864360" cy="1984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50">
                <a:latin typeface="Tahoma"/>
                <a:cs typeface="Tahoma"/>
              </a:rPr>
              <a:t>Grammatic</a:t>
            </a:r>
            <a:r>
              <a:rPr dirty="0" sz="1200" spc="-45">
                <a:latin typeface="Tahoma"/>
                <a:cs typeface="Tahoma"/>
              </a:rPr>
              <a:t>a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Matematica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35">
                <a:latin typeface="Tahoma"/>
                <a:cs typeface="Tahoma"/>
              </a:rPr>
              <a:t>Concett</a:t>
            </a:r>
            <a:r>
              <a:rPr dirty="0" sz="1200" spc="-15">
                <a:latin typeface="Tahoma"/>
                <a:cs typeface="Tahoma"/>
              </a:rPr>
              <a:t>i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rimitivi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Assiomi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40">
                <a:latin typeface="Tahoma"/>
                <a:cs typeface="Tahoma"/>
              </a:rPr>
              <a:t>Connettiv</a:t>
            </a:r>
            <a:r>
              <a:rPr dirty="0" sz="1200" spc="-20">
                <a:latin typeface="Tahoma"/>
                <a:cs typeface="Tahoma"/>
              </a:rPr>
              <a:t>i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logici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70">
                <a:latin typeface="Tahoma"/>
                <a:cs typeface="Tahoma"/>
              </a:rPr>
              <a:t>avole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5">
                <a:latin typeface="Tahoma"/>
                <a:cs typeface="Tahoma"/>
              </a:rPr>
              <a:t>a</a:t>
            </a:r>
            <a:r>
              <a:rPr dirty="0" sz="1200" spc="-650">
                <a:latin typeface="Tahoma"/>
                <a:cs typeface="Tahoma"/>
              </a:rPr>
              <a:t>`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40">
                <a:latin typeface="Tahoma"/>
                <a:cs typeface="Tahoma"/>
              </a:rPr>
              <a:t>Logica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Predicativa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6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35">
                <a:latin typeface="Tahoma"/>
                <a:cs typeface="Tahoma"/>
              </a:rPr>
              <a:t>Esercizi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73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/71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8790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261055"/>
            <a:ext cx="114301" cy="852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3118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82537"/>
            <a:ext cx="50800" cy="21912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46037"/>
            <a:ext cx="50800" cy="21277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7045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299"/>
                </a:lnTo>
                <a:lnTo>
                  <a:pt x="16636" y="2040812"/>
                </a:lnTo>
                <a:lnTo>
                  <a:pt x="4361525" y="2054099"/>
                </a:lnTo>
                <a:lnTo>
                  <a:pt x="4375768" y="2052054"/>
                </a:lnTo>
                <a:lnTo>
                  <a:pt x="4406889" y="2026095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33337"/>
            <a:ext cx="0" cy="2159635"/>
          </a:xfrm>
          <a:custGeom>
            <a:avLst/>
            <a:gdLst/>
            <a:ahLst/>
            <a:cxnLst/>
            <a:rect l="l" t="t" r="r" b="b"/>
            <a:pathLst>
              <a:path w="0" h="2159635">
                <a:moveTo>
                  <a:pt x="0" y="215946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206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079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952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7618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5312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10160">
              <a:lnSpc>
                <a:spcPct val="100000"/>
              </a:lnSpc>
            </a:pPr>
            <a:r>
              <a:rPr dirty="0" spc="-130"/>
              <a:t>I</a:t>
            </a:r>
            <a:r>
              <a:rPr dirty="0" spc="10"/>
              <a:t> </a:t>
            </a:r>
            <a:r>
              <a:rPr dirty="0" spc="-35" b="1">
                <a:latin typeface="Arial"/>
                <a:cs typeface="Arial"/>
              </a:rPr>
              <a:t>connettivi</a:t>
            </a:r>
            <a:r>
              <a:rPr dirty="0" spc="95" b="1">
                <a:latin typeface="Arial"/>
                <a:cs typeface="Arial"/>
              </a:rPr>
              <a:t> </a:t>
            </a:r>
            <a:r>
              <a:rPr dirty="0" spc="-60" b="1">
                <a:latin typeface="Arial"/>
                <a:cs typeface="Arial"/>
              </a:rPr>
              <a:t>log</a:t>
            </a:r>
            <a:r>
              <a:rPr dirty="0" spc="-40" b="1">
                <a:latin typeface="Arial"/>
                <a:cs typeface="Arial"/>
              </a:rPr>
              <a:t>i</a:t>
            </a:r>
            <a:r>
              <a:rPr dirty="0" spc="-60" b="1">
                <a:latin typeface="Arial"/>
                <a:cs typeface="Arial"/>
              </a:rPr>
              <a:t>ci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75"/>
              <a:t>servono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55"/>
              <a:t>costruire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50"/>
              <a:t>eri</a:t>
            </a:r>
            <a:r>
              <a:rPr dirty="0" spc="-45"/>
              <a:t>o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65"/>
              <a:t>complessi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35"/>
              <a:t>rtire</a:t>
            </a:r>
            <a:r>
              <a:rPr dirty="0" spc="-30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45"/>
              <a:t>osizioni</a:t>
            </a:r>
            <a:r>
              <a:rPr dirty="0" spc="10"/>
              <a:t> </a:t>
            </a:r>
            <a:r>
              <a:rPr dirty="0" spc="-70"/>
              <a:t>element</a:t>
            </a:r>
            <a:r>
              <a:rPr dirty="0" spc="-105"/>
              <a:t>a</a:t>
            </a:r>
            <a:r>
              <a:rPr dirty="0" spc="-25"/>
              <a:t>ri.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7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q</a:t>
            </a:r>
            <a:r>
              <a:rPr dirty="0" spc="80" i="1">
                <a:latin typeface="Trebuchet MS"/>
                <a:cs typeface="Trebuchet MS"/>
              </a:rPr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45"/>
              <a:t>osizioni.</a:t>
            </a:r>
            <a:r>
              <a:rPr dirty="0" spc="140"/>
              <a:t> </a:t>
            </a:r>
            <a:r>
              <a:rPr dirty="0" spc="-5"/>
              <a:t>All</a:t>
            </a:r>
            <a:r>
              <a:rPr dirty="0" spc="-45"/>
              <a:t>o</a:t>
            </a:r>
            <a:r>
              <a:rPr dirty="0" spc="-55"/>
              <a:t>ra</a:t>
            </a: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75"/>
              <a:t>negazione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30" i="1">
                <a:latin typeface="Trebuchet MS"/>
                <a:cs typeface="Trebuchet MS"/>
              </a:rPr>
              <a:t>p</a:t>
            </a:r>
            <a:r>
              <a:rPr dirty="0" spc="-40"/>
              <a:t>,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55"/>
              <a:t>falsa</a:t>
            </a:r>
            <a:r>
              <a:rPr dirty="0" spc="15"/>
              <a:t> </a:t>
            </a:r>
            <a:r>
              <a:rPr dirty="0" spc="-100"/>
              <a:t>se</a:t>
            </a:r>
            <a:r>
              <a:rPr dirty="0" spc="10"/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40" i="1">
                <a:latin typeface="Trebuchet MS"/>
                <a:cs typeface="Trebuchet MS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vera</a:t>
            </a:r>
            <a:r>
              <a:rPr dirty="0" spc="10"/>
              <a:t> </a:t>
            </a:r>
            <a:r>
              <a:rPr dirty="0" spc="-70"/>
              <a:t>mentre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vera</a:t>
            </a:r>
            <a:r>
              <a:rPr dirty="0" spc="15"/>
              <a:t> </a:t>
            </a:r>
            <a:r>
              <a:rPr dirty="0" spc="-75"/>
              <a:t>quando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55"/>
              <a:t>falsa.</a:t>
            </a:r>
          </a:p>
          <a:p>
            <a:pPr marL="340360" marR="4064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85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∧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-25" i="1">
                <a:latin typeface="Trebuchet MS"/>
                <a:cs typeface="Trebuchet MS"/>
              </a:rPr>
              <a:t>q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60"/>
              <a:t>congiunzione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7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25" i="1">
                <a:latin typeface="Trebuchet MS"/>
                <a:cs typeface="Trebuchet MS"/>
              </a:rPr>
              <a:t>q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40"/>
              <a:t>o</a:t>
            </a:r>
            <a:r>
              <a:rPr dirty="0" spc="-80"/>
              <a:t>duce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60"/>
              <a:t>osizione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75"/>
              <a:t>vera</a:t>
            </a:r>
            <a:r>
              <a:rPr dirty="0" spc="10"/>
              <a:t> </a:t>
            </a:r>
            <a:r>
              <a:rPr dirty="0" spc="-100"/>
              <a:t>se</a:t>
            </a:r>
            <a:r>
              <a:rPr dirty="0" spc="15"/>
              <a:t> </a:t>
            </a:r>
            <a:r>
              <a:rPr dirty="0" spc="-55"/>
              <a:t>sia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7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q</a:t>
            </a:r>
            <a:r>
              <a:rPr dirty="0" spc="80" i="1">
                <a:latin typeface="Trebuchet MS"/>
                <a:cs typeface="Trebuchet MS"/>
              </a:rPr>
              <a:t> </a:t>
            </a:r>
            <a:r>
              <a:rPr dirty="0" spc="-80"/>
              <a:t>sono</a:t>
            </a:r>
            <a:r>
              <a:rPr dirty="0" spc="15"/>
              <a:t> </a:t>
            </a:r>
            <a:r>
              <a:rPr dirty="0" spc="-75"/>
              <a:t>vere.</a:t>
            </a:r>
          </a:p>
          <a:p>
            <a:pPr marL="340360" marR="88900" indent="-29464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85" i="1">
                <a:latin typeface="Trebuchet MS"/>
                <a:cs typeface="Trebuchet MS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∨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-25" i="1">
                <a:latin typeface="Trebuchet MS"/>
                <a:cs typeface="Trebuchet MS"/>
              </a:rPr>
              <a:t>q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55"/>
              <a:t>disgiunzione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75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25" i="1">
                <a:latin typeface="Trebuchet MS"/>
                <a:cs typeface="Trebuchet MS"/>
              </a:rPr>
              <a:t>q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40"/>
              <a:t>o</a:t>
            </a:r>
            <a:r>
              <a:rPr dirty="0" spc="-80"/>
              <a:t>duce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40"/>
              <a:t>p</a:t>
            </a:r>
            <a:r>
              <a:rPr dirty="0" spc="-60"/>
              <a:t>osizione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55"/>
              <a:t>falsa</a:t>
            </a:r>
            <a:r>
              <a:rPr dirty="0" spc="15"/>
              <a:t> </a:t>
            </a:r>
            <a:r>
              <a:rPr dirty="0" spc="-95"/>
              <a:t>s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55"/>
              <a:t>sia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75" i="1">
                <a:latin typeface="Trebuchet MS"/>
                <a:cs typeface="Trebuchet MS"/>
              </a:rPr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75" i="1">
                <a:latin typeface="Trebuchet MS"/>
                <a:cs typeface="Trebuchet MS"/>
              </a:rPr>
              <a:t>q</a:t>
            </a:r>
            <a:r>
              <a:rPr dirty="0" spc="80" i="1">
                <a:latin typeface="Trebuchet MS"/>
                <a:cs typeface="Trebuchet MS"/>
              </a:rPr>
              <a:t> </a:t>
            </a:r>
            <a:r>
              <a:rPr dirty="0" spc="-80"/>
              <a:t>sono</a:t>
            </a:r>
            <a:r>
              <a:rPr dirty="0" spc="15"/>
              <a:t> </a:t>
            </a:r>
            <a:r>
              <a:rPr dirty="0" spc="-50"/>
              <a:t>fals</a:t>
            </a:r>
            <a:r>
              <a:rPr dirty="0" spc="-120"/>
              <a:t>e</a:t>
            </a:r>
            <a:r>
              <a:rPr dirty="0" spc="-40"/>
              <a:t>.</a:t>
            </a: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8790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261055"/>
            <a:ext cx="114301" cy="852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3118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82537"/>
            <a:ext cx="50800" cy="21912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46037"/>
            <a:ext cx="50800" cy="21277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7045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299"/>
                </a:lnTo>
                <a:lnTo>
                  <a:pt x="16636" y="2040812"/>
                </a:lnTo>
                <a:lnTo>
                  <a:pt x="4361525" y="2054099"/>
                </a:lnTo>
                <a:lnTo>
                  <a:pt x="4375768" y="2052054"/>
                </a:lnTo>
                <a:lnTo>
                  <a:pt x="4406889" y="2026095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33337"/>
            <a:ext cx="0" cy="2159635"/>
          </a:xfrm>
          <a:custGeom>
            <a:avLst/>
            <a:gdLst/>
            <a:ahLst/>
            <a:cxnLst/>
            <a:rect l="l" t="t" r="r" b="b"/>
            <a:pathLst>
              <a:path w="0" h="2159635">
                <a:moveTo>
                  <a:pt x="0" y="215946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206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079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952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7618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5312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34397"/>
            <a:ext cx="4317365" cy="2437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0160">
              <a:lnSpc>
                <a:spcPct val="100000"/>
              </a:lnSpc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connettivi</a:t>
            </a:r>
            <a:r>
              <a:rPr dirty="0" sz="1200" spc="9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log</a:t>
            </a:r>
            <a:r>
              <a:rPr dirty="0" sz="1200" spc="-40" b="1">
                <a:latin typeface="Arial"/>
                <a:cs typeface="Arial"/>
              </a:rPr>
              <a:t>i</a:t>
            </a:r>
            <a:r>
              <a:rPr dirty="0" sz="1200" spc="-60" b="1">
                <a:latin typeface="Arial"/>
                <a:cs typeface="Arial"/>
              </a:rPr>
              <a:t>ci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servono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eri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complessi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mentre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  <a:p>
            <a:pPr marL="340360" marR="4064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congiunzione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duce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vere.</a:t>
            </a:r>
            <a:endParaRPr sz="1200">
              <a:latin typeface="Tahoma"/>
              <a:cs typeface="Tahoma"/>
            </a:endParaRPr>
          </a:p>
          <a:p>
            <a:pPr marL="340360" marR="88900" indent="-29464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disgiunzione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duce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fals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duce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mentre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8790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261055"/>
            <a:ext cx="114301" cy="852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3118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82537"/>
            <a:ext cx="50800" cy="21912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46037"/>
            <a:ext cx="50800" cy="21277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7045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299"/>
                </a:lnTo>
                <a:lnTo>
                  <a:pt x="16636" y="2040812"/>
                </a:lnTo>
                <a:lnTo>
                  <a:pt x="4361525" y="2054099"/>
                </a:lnTo>
                <a:lnTo>
                  <a:pt x="4375768" y="2052054"/>
                </a:lnTo>
                <a:lnTo>
                  <a:pt x="4406889" y="2026095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33337"/>
            <a:ext cx="0" cy="2159635"/>
          </a:xfrm>
          <a:custGeom>
            <a:avLst/>
            <a:gdLst/>
            <a:ahLst/>
            <a:cxnLst/>
            <a:rect l="l" t="t" r="r" b="b"/>
            <a:pathLst>
              <a:path w="0" h="2159635">
                <a:moveTo>
                  <a:pt x="0" y="215946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206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079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9523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7618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580" y="15312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634397"/>
            <a:ext cx="4317365" cy="2714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0160">
              <a:lnSpc>
                <a:spcPct val="100000"/>
              </a:lnSpc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 b="1">
                <a:latin typeface="Arial"/>
                <a:cs typeface="Arial"/>
              </a:rPr>
              <a:t>connettivi</a:t>
            </a:r>
            <a:r>
              <a:rPr dirty="0" sz="1200" spc="9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log</a:t>
            </a:r>
            <a:r>
              <a:rPr dirty="0" sz="1200" spc="-40" b="1">
                <a:latin typeface="Arial"/>
                <a:cs typeface="Arial"/>
              </a:rPr>
              <a:t>i</a:t>
            </a:r>
            <a:r>
              <a:rPr dirty="0" sz="1200" spc="-60" b="1">
                <a:latin typeface="Arial"/>
                <a:cs typeface="Arial"/>
              </a:rPr>
              <a:t>ci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servono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eri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complessi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340360" indent="-22479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/>
              <a:tabLst>
                <a:tab pos="340995" algn="l"/>
              </a:tabLst>
            </a:pP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4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mentre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  <a:p>
            <a:pPr marL="340360" marR="40640" indent="-25971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congiunzione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duce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vere.</a:t>
            </a:r>
            <a:endParaRPr sz="1200">
              <a:latin typeface="Tahoma"/>
              <a:cs typeface="Tahoma"/>
            </a:endParaRPr>
          </a:p>
          <a:p>
            <a:pPr marL="340360" marR="88900" indent="-29464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disgiunzione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duce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fals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340360" indent="-29273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2"/>
              <a:tabLst>
                <a:tab pos="34099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duce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mentre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5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  <a:p>
            <a:pPr marL="340360" indent="-2578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Font typeface="Tahoma"/>
              <a:buAutoNum type="romanLcParenBoth" startAt="5"/>
              <a:tabLst>
                <a:tab pos="34099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3084830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75">
                <a:latin typeface="Tahoma"/>
                <a:cs typeface="Tahoma"/>
              </a:rPr>
              <a:t>ediamo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‘3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ri’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3947795" cy="676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75">
                <a:latin typeface="Tahoma"/>
                <a:cs typeface="Tahoma"/>
              </a:rPr>
              <a:t>ediamo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‘3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ri’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40">
                <a:latin typeface="Tahoma"/>
                <a:cs typeface="Tahoma"/>
              </a:rPr>
              <a:t>‘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">
                <a:latin typeface="Tahoma"/>
                <a:cs typeface="Tahoma"/>
              </a:rPr>
              <a:t>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b="1">
                <a:latin typeface="Arial"/>
                <a:cs typeface="Arial"/>
              </a:rPr>
              <a:t>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45" i="1">
                <a:latin typeface="Arial"/>
                <a:cs typeface="Arial"/>
              </a:rPr>
              <a:t>π</a:t>
            </a:r>
            <a:r>
              <a:rPr dirty="0" sz="1200" spc="-5" i="1">
                <a:latin typeface="Arial"/>
                <a:cs typeface="Arial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>
                <a:latin typeface="Tahoma"/>
                <a:cs typeface="Tahoma"/>
              </a:rPr>
              <a:t>3’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3947795" cy="897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75">
                <a:latin typeface="Tahoma"/>
                <a:cs typeface="Tahoma"/>
              </a:rPr>
              <a:t>ediamo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‘3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ri’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40">
                <a:latin typeface="Tahoma"/>
                <a:cs typeface="Tahoma"/>
              </a:rPr>
              <a:t>‘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">
                <a:latin typeface="Tahoma"/>
                <a:cs typeface="Tahoma"/>
              </a:rPr>
              <a:t>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b="1">
                <a:latin typeface="Arial"/>
                <a:cs typeface="Arial"/>
              </a:rPr>
              <a:t>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45" i="1">
                <a:latin typeface="Arial"/>
                <a:cs typeface="Arial"/>
              </a:rPr>
              <a:t>π</a:t>
            </a:r>
            <a:r>
              <a:rPr dirty="0" sz="1200" spc="-5" i="1">
                <a:latin typeface="Arial"/>
                <a:cs typeface="Arial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>
                <a:latin typeface="Tahoma"/>
                <a:cs typeface="Tahoma"/>
              </a:rPr>
              <a:t>3’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65">
                <a:latin typeface="Tahoma"/>
                <a:cs typeface="Tahoma"/>
              </a:rPr>
              <a:t>‘</a:t>
            </a:r>
            <a:r>
              <a:rPr dirty="0" sz="1200" spc="-70" b="1">
                <a:latin typeface="Arial"/>
                <a:cs typeface="Arial"/>
              </a:rPr>
              <a:t>Se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latin typeface="Arial"/>
                <a:cs typeface="Arial"/>
              </a:rPr>
              <a:t>all</a:t>
            </a:r>
            <a:r>
              <a:rPr dirty="0" sz="1200" spc="-110" b="1">
                <a:latin typeface="Arial"/>
                <a:cs typeface="Arial"/>
              </a:rPr>
              <a:t>o</a:t>
            </a:r>
            <a:r>
              <a:rPr dirty="0" sz="1200" spc="-35" b="1">
                <a:latin typeface="Arial"/>
                <a:cs typeface="Arial"/>
              </a:rPr>
              <a:t>ra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Sole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stella’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4192270" cy="1246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75">
                <a:latin typeface="Tahoma"/>
                <a:cs typeface="Tahoma"/>
              </a:rPr>
              <a:t>ediamo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‘3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ri’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40">
                <a:latin typeface="Tahoma"/>
                <a:cs typeface="Tahoma"/>
              </a:rPr>
              <a:t>‘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">
                <a:latin typeface="Tahoma"/>
                <a:cs typeface="Tahoma"/>
              </a:rPr>
              <a:t>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b="1">
                <a:latin typeface="Arial"/>
                <a:cs typeface="Arial"/>
              </a:rPr>
              <a:t>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45" i="1">
                <a:latin typeface="Arial"/>
                <a:cs typeface="Arial"/>
              </a:rPr>
              <a:t>π</a:t>
            </a:r>
            <a:r>
              <a:rPr dirty="0" sz="1200" spc="-5" i="1">
                <a:latin typeface="Arial"/>
                <a:cs typeface="Arial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>
                <a:latin typeface="Tahoma"/>
                <a:cs typeface="Tahoma"/>
              </a:rPr>
              <a:t>3’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65">
                <a:latin typeface="Tahoma"/>
                <a:cs typeface="Tahoma"/>
              </a:rPr>
              <a:t>‘</a:t>
            </a:r>
            <a:r>
              <a:rPr dirty="0" sz="1200" spc="-70" b="1">
                <a:latin typeface="Arial"/>
                <a:cs typeface="Arial"/>
              </a:rPr>
              <a:t>Se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latin typeface="Arial"/>
                <a:cs typeface="Arial"/>
              </a:rPr>
              <a:t>all</a:t>
            </a:r>
            <a:r>
              <a:rPr dirty="0" sz="1200" spc="-110" b="1">
                <a:latin typeface="Arial"/>
                <a:cs typeface="Arial"/>
              </a:rPr>
              <a:t>o</a:t>
            </a:r>
            <a:r>
              <a:rPr dirty="0" sz="1200" spc="-35" b="1">
                <a:latin typeface="Arial"/>
                <a:cs typeface="Arial"/>
              </a:rPr>
              <a:t>ra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Sole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stella’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marL="309880" marR="50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35">
                <a:latin typeface="Tahoma"/>
                <a:cs typeface="Tahoma"/>
              </a:rPr>
              <a:t>‘I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rombi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55">
                <a:latin typeface="Tahoma"/>
                <a:cs typeface="Tahoma"/>
              </a:rPr>
              <a:t>Colom</a:t>
            </a:r>
            <a:r>
              <a:rPr dirty="0" sz="1200" spc="-15">
                <a:latin typeface="Tahoma"/>
                <a:cs typeface="Tahoma"/>
              </a:rPr>
              <a:t>b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195">
                <a:latin typeface="Tahoma"/>
                <a:cs typeface="Tahoma"/>
              </a:rPr>
              <a:t>r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ı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l’America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1492’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4192270" cy="1246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75">
                <a:latin typeface="Tahoma"/>
                <a:cs typeface="Tahoma"/>
              </a:rPr>
              <a:t>ediamo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‘3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ri’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40">
                <a:latin typeface="Tahoma"/>
                <a:cs typeface="Tahoma"/>
              </a:rPr>
              <a:t>‘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">
                <a:latin typeface="Tahoma"/>
                <a:cs typeface="Tahoma"/>
              </a:rPr>
              <a:t>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b="1">
                <a:latin typeface="Arial"/>
                <a:cs typeface="Arial"/>
              </a:rPr>
              <a:t>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45" i="1">
                <a:latin typeface="Arial"/>
                <a:cs typeface="Arial"/>
              </a:rPr>
              <a:t>π</a:t>
            </a:r>
            <a:r>
              <a:rPr dirty="0" sz="1200" spc="-5" i="1">
                <a:latin typeface="Arial"/>
                <a:cs typeface="Arial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>
                <a:latin typeface="Tahoma"/>
                <a:cs typeface="Tahoma"/>
              </a:rPr>
              <a:t>3’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65">
                <a:latin typeface="Tahoma"/>
                <a:cs typeface="Tahoma"/>
              </a:rPr>
              <a:t>‘</a:t>
            </a:r>
            <a:r>
              <a:rPr dirty="0" sz="1200" spc="-70" b="1">
                <a:latin typeface="Arial"/>
                <a:cs typeface="Arial"/>
              </a:rPr>
              <a:t>Se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latin typeface="Arial"/>
                <a:cs typeface="Arial"/>
              </a:rPr>
              <a:t>all</a:t>
            </a:r>
            <a:r>
              <a:rPr dirty="0" sz="1200" spc="-110" b="1">
                <a:latin typeface="Arial"/>
                <a:cs typeface="Arial"/>
              </a:rPr>
              <a:t>o</a:t>
            </a:r>
            <a:r>
              <a:rPr dirty="0" sz="1200" spc="-35" b="1">
                <a:latin typeface="Arial"/>
                <a:cs typeface="Arial"/>
              </a:rPr>
              <a:t>ra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Sole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stella’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marL="309880" marR="50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35">
                <a:latin typeface="Tahoma"/>
                <a:cs typeface="Tahoma"/>
              </a:rPr>
              <a:t>‘I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rombi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55">
                <a:latin typeface="Tahoma"/>
                <a:cs typeface="Tahoma"/>
              </a:rPr>
              <a:t>Colom</a:t>
            </a:r>
            <a:r>
              <a:rPr dirty="0" sz="1200" spc="-15">
                <a:latin typeface="Tahoma"/>
                <a:cs typeface="Tahoma"/>
              </a:rPr>
              <a:t>b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195">
                <a:latin typeface="Tahoma"/>
                <a:cs typeface="Tahoma"/>
              </a:rPr>
              <a:t>r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ı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l’America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1492’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4336415" cy="1689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75">
                <a:latin typeface="Tahoma"/>
                <a:cs typeface="Tahoma"/>
              </a:rPr>
              <a:t>ediamo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‘3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ri’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40">
                <a:latin typeface="Tahoma"/>
                <a:cs typeface="Tahoma"/>
              </a:rPr>
              <a:t>‘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">
                <a:latin typeface="Tahoma"/>
                <a:cs typeface="Tahoma"/>
              </a:rPr>
              <a:t>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b="1">
                <a:latin typeface="Arial"/>
                <a:cs typeface="Arial"/>
              </a:rPr>
              <a:t>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45" i="1">
                <a:latin typeface="Arial"/>
                <a:cs typeface="Arial"/>
              </a:rPr>
              <a:t>π</a:t>
            </a:r>
            <a:r>
              <a:rPr dirty="0" sz="1200" spc="-5" i="1">
                <a:latin typeface="Arial"/>
                <a:cs typeface="Arial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>
                <a:latin typeface="Tahoma"/>
                <a:cs typeface="Tahoma"/>
              </a:rPr>
              <a:t>3’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65">
                <a:latin typeface="Tahoma"/>
                <a:cs typeface="Tahoma"/>
              </a:rPr>
              <a:t>‘</a:t>
            </a:r>
            <a:r>
              <a:rPr dirty="0" sz="1200" spc="-70" b="1">
                <a:latin typeface="Arial"/>
                <a:cs typeface="Arial"/>
              </a:rPr>
              <a:t>Se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latin typeface="Arial"/>
                <a:cs typeface="Arial"/>
              </a:rPr>
              <a:t>all</a:t>
            </a:r>
            <a:r>
              <a:rPr dirty="0" sz="1200" spc="-110" b="1">
                <a:latin typeface="Arial"/>
                <a:cs typeface="Arial"/>
              </a:rPr>
              <a:t>o</a:t>
            </a:r>
            <a:r>
              <a:rPr dirty="0" sz="1200" spc="-35" b="1">
                <a:latin typeface="Arial"/>
                <a:cs typeface="Arial"/>
              </a:rPr>
              <a:t>ra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Sole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stella’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marL="309880" marR="14859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35">
                <a:latin typeface="Tahoma"/>
                <a:cs typeface="Tahoma"/>
              </a:rPr>
              <a:t>‘I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rombi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55">
                <a:latin typeface="Tahoma"/>
                <a:cs typeface="Tahoma"/>
              </a:rPr>
              <a:t>Colom</a:t>
            </a:r>
            <a:r>
              <a:rPr dirty="0" sz="1200" spc="-15">
                <a:latin typeface="Tahoma"/>
                <a:cs typeface="Tahoma"/>
              </a:rPr>
              <a:t>b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195">
                <a:latin typeface="Tahoma"/>
                <a:cs typeface="Tahoma"/>
              </a:rPr>
              <a:t>r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ı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l’America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1492’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-60">
                <a:latin typeface="Tahoma"/>
                <a:cs typeface="Tahoma"/>
              </a:rPr>
              <a:t>Esempi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equivalenze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sono: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‘Gauss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era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matematico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14" b="1">
                <a:latin typeface="Arial"/>
                <a:cs typeface="Arial"/>
              </a:rPr>
              <a:t>se</a:t>
            </a:r>
            <a:r>
              <a:rPr dirty="0" sz="1200" spc="8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85" b="1">
                <a:latin typeface="Arial"/>
                <a:cs typeface="Arial"/>
              </a:rPr>
              <a:t> </a:t>
            </a:r>
            <a:r>
              <a:rPr dirty="0" sz="1200" spc="-90" b="1">
                <a:latin typeface="Arial"/>
                <a:cs typeface="Arial"/>
              </a:rPr>
              <a:t>solo</a:t>
            </a:r>
            <a:r>
              <a:rPr dirty="0" sz="1200" spc="85" b="1">
                <a:latin typeface="Arial"/>
                <a:cs typeface="Arial"/>
              </a:rPr>
              <a:t> </a:t>
            </a:r>
            <a:r>
              <a:rPr dirty="0" sz="1200" spc="-114" b="1">
                <a:latin typeface="Arial"/>
                <a:cs typeface="Arial"/>
              </a:rPr>
              <a:t>se</a:t>
            </a:r>
            <a:r>
              <a:rPr dirty="0" sz="1200" spc="40" b="1">
                <a:latin typeface="Arial"/>
                <a:cs typeface="Arial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entagoni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>
                <a:latin typeface="Tahoma"/>
                <a:cs typeface="Tahoma"/>
              </a:rPr>
              <a:t>ati’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5"/>
              <a:t>Connettiv</a:t>
            </a:r>
            <a:r>
              <a:rPr dirty="0" spc="-15"/>
              <a:t>i</a:t>
            </a:r>
            <a:r>
              <a:rPr dirty="0" spc="165"/>
              <a:t> </a:t>
            </a:r>
            <a:r>
              <a:rPr dirty="0" spc="-80"/>
              <a:t>log</a:t>
            </a:r>
            <a:r>
              <a:rPr dirty="0" spc="-50"/>
              <a:t>i</a:t>
            </a:r>
            <a:r>
              <a:rPr dirty="0" spc="-75"/>
              <a:t>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4336415" cy="19107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75">
                <a:latin typeface="Tahoma"/>
                <a:cs typeface="Tahoma"/>
              </a:rPr>
              <a:t>ediamo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frase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‘3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non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5">
                <a:latin typeface="Tahoma"/>
                <a:cs typeface="Tahoma"/>
              </a:rPr>
              <a:t>ri’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40">
                <a:latin typeface="Tahoma"/>
                <a:cs typeface="Tahoma"/>
              </a:rPr>
              <a:t>‘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">
                <a:latin typeface="Tahoma"/>
                <a:cs typeface="Tahoma"/>
              </a:rPr>
              <a:t>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rettangoli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b="1">
                <a:latin typeface="Arial"/>
                <a:cs typeface="Arial"/>
              </a:rPr>
              <a:t>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45" i="1">
                <a:latin typeface="Arial"/>
                <a:cs typeface="Arial"/>
              </a:rPr>
              <a:t>π</a:t>
            </a:r>
            <a:r>
              <a:rPr dirty="0" sz="1200" spc="-5" i="1">
                <a:latin typeface="Arial"/>
                <a:cs typeface="Arial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>
                <a:latin typeface="Tahoma"/>
                <a:cs typeface="Tahoma"/>
              </a:rPr>
              <a:t>3’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falsa;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65">
                <a:latin typeface="Tahoma"/>
                <a:cs typeface="Tahoma"/>
              </a:rPr>
              <a:t>‘</a:t>
            </a:r>
            <a:r>
              <a:rPr dirty="0" sz="1200" spc="-70" b="1">
                <a:latin typeface="Arial"/>
                <a:cs typeface="Arial"/>
              </a:rPr>
              <a:t>Se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0">
                <a:latin typeface="HP Simplified W01 Regular"/>
                <a:cs typeface="HP Simplified W01 Regular"/>
              </a:rPr>
              <a:t>&lt;</a:t>
            </a:r>
            <a:r>
              <a:rPr dirty="0" sz="1200" spc="40">
                <a:latin typeface="HP Simplified W01 Regular"/>
                <a:cs typeface="HP Simplified W01 Regular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latin typeface="Arial"/>
                <a:cs typeface="Arial"/>
              </a:rPr>
              <a:t>all</a:t>
            </a:r>
            <a:r>
              <a:rPr dirty="0" sz="1200" spc="-110" b="1">
                <a:latin typeface="Arial"/>
                <a:cs typeface="Arial"/>
              </a:rPr>
              <a:t>o</a:t>
            </a:r>
            <a:r>
              <a:rPr dirty="0" sz="1200" spc="-35" b="1">
                <a:latin typeface="Arial"/>
                <a:cs typeface="Arial"/>
              </a:rPr>
              <a:t>ra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Sole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stella’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marL="309880" marR="14859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35">
                <a:latin typeface="Tahoma"/>
                <a:cs typeface="Tahoma"/>
              </a:rPr>
              <a:t>‘I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quadrati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rombi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55">
                <a:latin typeface="Tahoma"/>
                <a:cs typeface="Tahoma"/>
              </a:rPr>
              <a:t>Colom</a:t>
            </a:r>
            <a:r>
              <a:rPr dirty="0" sz="1200" spc="-15">
                <a:latin typeface="Tahoma"/>
                <a:cs typeface="Tahoma"/>
              </a:rPr>
              <a:t>b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195">
                <a:latin typeface="Tahoma"/>
                <a:cs typeface="Tahoma"/>
              </a:rPr>
              <a:t>r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ı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l’America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1492’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anch’essa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60">
                <a:latin typeface="Tahoma"/>
                <a:cs typeface="Tahoma"/>
              </a:rPr>
              <a:t>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-60">
                <a:latin typeface="Tahoma"/>
                <a:cs typeface="Tahoma"/>
              </a:rPr>
              <a:t>Esempi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equivalenze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sono: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>
                <a:latin typeface="Tahoma"/>
                <a:cs typeface="Tahoma"/>
              </a:rPr>
              <a:t>‘Gauss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era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matematico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14" b="1">
                <a:latin typeface="Arial"/>
                <a:cs typeface="Arial"/>
              </a:rPr>
              <a:t>se</a:t>
            </a:r>
            <a:r>
              <a:rPr dirty="0" sz="1200" spc="8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85" b="1">
                <a:latin typeface="Arial"/>
                <a:cs typeface="Arial"/>
              </a:rPr>
              <a:t> </a:t>
            </a:r>
            <a:r>
              <a:rPr dirty="0" sz="1200" spc="-90" b="1">
                <a:latin typeface="Arial"/>
                <a:cs typeface="Arial"/>
              </a:rPr>
              <a:t>solo</a:t>
            </a:r>
            <a:r>
              <a:rPr dirty="0" sz="1200" spc="85" b="1">
                <a:latin typeface="Arial"/>
                <a:cs typeface="Arial"/>
              </a:rPr>
              <a:t> </a:t>
            </a:r>
            <a:r>
              <a:rPr dirty="0" sz="1200" spc="-114" b="1">
                <a:latin typeface="Arial"/>
                <a:cs typeface="Arial"/>
              </a:rPr>
              <a:t>se</a:t>
            </a:r>
            <a:r>
              <a:rPr dirty="0" sz="1200" spc="40" b="1">
                <a:latin typeface="Arial"/>
                <a:cs typeface="Arial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entagoni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>
                <a:latin typeface="Tahoma"/>
                <a:cs typeface="Tahoma"/>
              </a:rPr>
              <a:t>ati’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>
                <a:latin typeface="Tahoma"/>
                <a:cs typeface="Tahoma"/>
              </a:rPr>
              <a:t>‘Un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nume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114" b="1">
                <a:latin typeface="Arial"/>
                <a:cs typeface="Arial"/>
              </a:rPr>
              <a:t>se</a:t>
            </a:r>
            <a:r>
              <a:rPr dirty="0" sz="1200" spc="6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65" b="1">
                <a:latin typeface="Arial"/>
                <a:cs typeface="Arial"/>
              </a:rPr>
              <a:t> </a:t>
            </a:r>
            <a:r>
              <a:rPr dirty="0" sz="1200" spc="-90" b="1">
                <a:latin typeface="Arial"/>
                <a:cs typeface="Arial"/>
              </a:rPr>
              <a:t>solo</a:t>
            </a:r>
            <a:r>
              <a:rPr dirty="0" sz="1200" spc="65" b="1">
                <a:latin typeface="Arial"/>
                <a:cs typeface="Arial"/>
              </a:rPr>
              <a:t> </a:t>
            </a:r>
            <a:r>
              <a:rPr dirty="0" sz="1200" spc="-114" b="1">
                <a:latin typeface="Arial"/>
                <a:cs typeface="Arial"/>
              </a:rPr>
              <a:t>se</a:t>
            </a:r>
            <a:r>
              <a:rPr dirty="0" sz="1200" spc="20" b="1">
                <a:latin typeface="Arial"/>
                <a:cs typeface="Arial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suo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successivo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">
                <a:latin typeface="Tahoma"/>
                <a:cs typeface="Tahoma"/>
              </a:rPr>
              <a:t>ri’.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9597" y="31375"/>
            <a:ext cx="9245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Grammatica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Matematica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Grammatica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5"/>
              <a:t>Matematica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205740">
              <a:lnSpc>
                <a:spcPct val="100000"/>
              </a:lnSpc>
            </a:pPr>
            <a:r>
              <a:rPr dirty="0" spc="-25"/>
              <a:t>La</a:t>
            </a:r>
            <a:r>
              <a:rPr dirty="0" spc="15"/>
              <a:t> </a:t>
            </a:r>
            <a:r>
              <a:rPr dirty="0" spc="5"/>
              <a:t>Ma</a:t>
            </a:r>
            <a:r>
              <a:rPr dirty="0" spc="-40"/>
              <a:t>t</a:t>
            </a:r>
            <a:r>
              <a:rPr dirty="0" spc="-65"/>
              <a:t>e</a:t>
            </a:r>
            <a:r>
              <a:rPr dirty="0" spc="-85"/>
              <a:t>ma</a:t>
            </a:r>
            <a:r>
              <a:rPr dirty="0" spc="-25"/>
              <a:t>tica</a:t>
            </a:r>
            <a:r>
              <a:rPr dirty="0" spc="10"/>
              <a:t> </a:t>
            </a:r>
            <a:r>
              <a:rPr dirty="0" spc="-75"/>
              <a:t>ha</a:t>
            </a:r>
            <a:r>
              <a:rPr dirty="0" spc="15"/>
              <a:t> </a:t>
            </a:r>
            <a:r>
              <a:rPr dirty="0" spc="-65"/>
              <a:t>bisogno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65" b="1">
                <a:latin typeface="Arial"/>
                <a:cs typeface="Arial"/>
              </a:rPr>
              <a:t>linguaggio</a:t>
            </a:r>
            <a:r>
              <a:rPr dirty="0" spc="50" b="1">
                <a:latin typeface="Arial"/>
                <a:cs typeface="Arial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60"/>
              <a:t>grammatica</a:t>
            </a:r>
            <a:r>
              <a:rPr dirty="0" spc="-3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95"/>
              <a:t>ne</a:t>
            </a:r>
            <a:r>
              <a:rPr dirty="0" spc="15"/>
              <a:t> </a:t>
            </a:r>
            <a:r>
              <a:rPr dirty="0" spc="-50"/>
              <a:t>regoli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50"/>
              <a:t>c</a:t>
            </a:r>
            <a:r>
              <a:rPr dirty="0" spc="-95"/>
              <a:t>o</a:t>
            </a:r>
            <a:r>
              <a:rPr dirty="0" spc="-40"/>
              <a:t>rretta</a:t>
            </a:r>
            <a:r>
              <a:rPr dirty="0" spc="15"/>
              <a:t> </a:t>
            </a:r>
            <a:r>
              <a:rPr dirty="0" spc="-40"/>
              <a:t>c</a:t>
            </a:r>
            <a:r>
              <a:rPr dirty="0" spc="-80"/>
              <a:t>os</a:t>
            </a:r>
            <a:r>
              <a:rPr dirty="0" spc="15"/>
              <a:t>t</a:t>
            </a:r>
            <a:r>
              <a:rPr dirty="0" spc="-60"/>
              <a:t>ruzione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55"/>
              <a:t>role</a:t>
            </a:r>
            <a:r>
              <a:rPr dirty="0" spc="10"/>
              <a:t> 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45"/>
              <a:t>frasi.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pc="-40"/>
              <a:t>Ogni</a:t>
            </a:r>
            <a:r>
              <a:rPr dirty="0" spc="15"/>
              <a:t> </a:t>
            </a:r>
            <a:r>
              <a:rPr dirty="0" spc="-55"/>
              <a:t>linguaggio</a:t>
            </a:r>
            <a:r>
              <a:rPr dirty="0" spc="15"/>
              <a:t> </a:t>
            </a:r>
            <a:r>
              <a:rPr dirty="0" spc="-75"/>
              <a:t>ha</a:t>
            </a:r>
            <a:r>
              <a:rPr dirty="0" spc="15"/>
              <a:t> </a:t>
            </a:r>
            <a:r>
              <a:rPr dirty="0" spc="-65"/>
              <a:t>bisogno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40" b="1">
                <a:latin typeface="Arial"/>
                <a:cs typeface="Arial"/>
              </a:rPr>
              <a:t>alfa</a:t>
            </a:r>
            <a:r>
              <a:rPr dirty="0" spc="-20" b="1">
                <a:latin typeface="Arial"/>
                <a:cs typeface="Arial"/>
              </a:rPr>
              <a:t>b</a:t>
            </a:r>
            <a:r>
              <a:rPr dirty="0" spc="-20" b="1">
                <a:latin typeface="Arial"/>
                <a:cs typeface="Arial"/>
              </a:rPr>
              <a:t>eto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70"/>
              <a:t>s</a:t>
            </a:r>
            <a:r>
              <a:rPr dirty="0" spc="-60"/>
              <a:t>p</a:t>
            </a:r>
            <a:r>
              <a:rPr dirty="0" spc="-45"/>
              <a:t>ecifico</a:t>
            </a:r>
            <a:r>
              <a:rPr dirty="0" spc="15"/>
              <a:t> </a:t>
            </a:r>
            <a:r>
              <a:rPr dirty="0" spc="-25"/>
              <a:t>fatto</a:t>
            </a:r>
            <a:r>
              <a:rPr dirty="0" spc="15"/>
              <a:t> </a:t>
            </a:r>
            <a:r>
              <a:rPr dirty="0" spc="-65"/>
              <a:t>dei</a:t>
            </a:r>
            <a:r>
              <a:rPr dirty="0" spc="10"/>
              <a:t> </a:t>
            </a:r>
            <a:r>
              <a:rPr dirty="0" spc="-65"/>
              <a:t>sim</a:t>
            </a:r>
            <a:r>
              <a:rPr dirty="0" spc="-40"/>
              <a:t>b</a:t>
            </a:r>
            <a:r>
              <a:rPr dirty="0" spc="-25"/>
              <a:t>oli</a:t>
            </a:r>
            <a:r>
              <a:rPr dirty="0" spc="-25"/>
              <a:t> </a:t>
            </a:r>
            <a:r>
              <a:rPr dirty="0" spc="-50"/>
              <a:t>usati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55"/>
              <a:t>costruire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55"/>
              <a:t>role</a:t>
            </a:r>
            <a:r>
              <a:rPr dirty="0" spc="10"/>
              <a:t> 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45"/>
              <a:t>frasi</a:t>
            </a:r>
            <a:r>
              <a:rPr dirty="0" spc="15"/>
              <a:t> 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75" b="1">
                <a:latin typeface="Arial"/>
                <a:cs typeface="Arial"/>
              </a:rPr>
              <a:t>sintassi</a:t>
            </a:r>
            <a:r>
              <a:rPr dirty="0" spc="50" b="1">
                <a:latin typeface="Arial"/>
                <a:cs typeface="Arial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0"/>
              <a:t>studia</a:t>
            </a:r>
            <a:r>
              <a:rPr dirty="0" spc="15"/>
              <a:t> </a:t>
            </a:r>
            <a:r>
              <a:rPr dirty="0" spc="-60"/>
              <a:t>le</a:t>
            </a:r>
            <a:r>
              <a:rPr dirty="0" spc="-50"/>
              <a:t> </a:t>
            </a:r>
            <a:r>
              <a:rPr dirty="0" spc="-45"/>
              <a:t>relazioni</a:t>
            </a:r>
            <a:r>
              <a:rPr dirty="0" spc="10"/>
              <a:t> </a:t>
            </a:r>
            <a:r>
              <a:rPr dirty="0" spc="-30"/>
              <a:t>tra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70"/>
              <a:t>v</a:t>
            </a:r>
            <a:r>
              <a:rPr dirty="0" spc="-105"/>
              <a:t>a</a:t>
            </a:r>
            <a:r>
              <a:rPr dirty="0" spc="-20"/>
              <a:t>ri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90"/>
              <a:t>e</a:t>
            </a:r>
            <a:r>
              <a:rPr dirty="0" spc="-70"/>
              <a:t>r</a:t>
            </a:r>
            <a:r>
              <a:rPr dirty="0" spc="-25"/>
              <a:t>i</a:t>
            </a:r>
            <a:r>
              <a:rPr dirty="0" spc="-25"/>
              <a:t>o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50"/>
              <a:t>dal</a:t>
            </a:r>
            <a:r>
              <a:rPr dirty="0" spc="15"/>
              <a:t> </a:t>
            </a:r>
            <a:r>
              <a:rPr dirty="0" spc="-55"/>
              <a:t>punto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45"/>
              <a:t>vista</a:t>
            </a:r>
            <a:r>
              <a:rPr dirty="0" spc="10"/>
              <a:t> </a:t>
            </a:r>
            <a:r>
              <a:rPr dirty="0" spc="-35"/>
              <a:t>f</a:t>
            </a:r>
            <a:r>
              <a:rPr dirty="0" spc="-95"/>
              <a:t>o</a:t>
            </a:r>
            <a:r>
              <a:rPr dirty="0" spc="-45"/>
              <a:t>r</a:t>
            </a:r>
            <a:r>
              <a:rPr dirty="0" spc="-85"/>
              <a:t>ma</a:t>
            </a:r>
            <a:r>
              <a:rPr dirty="0" spc="-55"/>
              <a:t>le.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Condizion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120"/>
              <a:t>necess</a:t>
            </a:r>
            <a:r>
              <a:rPr dirty="0" spc="-165"/>
              <a:t>a</a:t>
            </a:r>
            <a:r>
              <a:rPr dirty="0" spc="-45"/>
              <a:t>rie</a:t>
            </a:r>
            <a:r>
              <a:rPr dirty="0" spc="160"/>
              <a:t> </a:t>
            </a:r>
            <a:r>
              <a:rPr dirty="0" spc="-95"/>
              <a:t>o</a:t>
            </a:r>
            <a:r>
              <a:rPr dirty="0" spc="155"/>
              <a:t> </a:t>
            </a:r>
            <a:r>
              <a:rPr dirty="0" spc="-55"/>
              <a:t>sufficienti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3794760" cy="2562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implicazione</a:t>
            </a:r>
            <a:endParaRPr sz="1200">
              <a:latin typeface="Tahoma"/>
              <a:cs typeface="Tahoma"/>
            </a:endParaRPr>
          </a:p>
          <a:p>
            <a:pPr algn="ctr" marL="534670">
              <a:lnSpc>
                <a:spcPct val="100000"/>
              </a:lnSpc>
              <a:spcBef>
                <a:spcPts val="94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45"/>
              </a:spcBef>
            </a:pP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1242695" indent="-227329">
              <a:lnSpc>
                <a:spcPct val="100000"/>
              </a:lnSpc>
              <a:spcBef>
                <a:spcPts val="945"/>
              </a:spcBef>
              <a:buFont typeface="Trebuchet MS"/>
              <a:buAutoNum type="alphaLcPeriod" startAt="16"/>
              <a:tabLst>
                <a:tab pos="761365" algn="l"/>
                <a:tab pos="1242695" algn="l"/>
                <a:tab pos="2755900" algn="l"/>
              </a:tabLst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condizione</a:t>
            </a:r>
            <a:r>
              <a:rPr dirty="0" sz="1200" spc="95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sufficiente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45"/>
              </a:spcBef>
            </a:pP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1226185" indent="-227965">
              <a:lnSpc>
                <a:spcPct val="100000"/>
              </a:lnSpc>
              <a:spcBef>
                <a:spcPts val="5"/>
              </a:spcBef>
              <a:buFont typeface="Trebuchet MS"/>
              <a:buAutoNum type="alphaLcPeriod" startAt="17"/>
              <a:tabLst>
                <a:tab pos="768985" algn="l"/>
                <a:tab pos="1226185" algn="l"/>
                <a:tab pos="2756535" algn="l"/>
              </a:tabLst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condizione</a:t>
            </a:r>
            <a:r>
              <a:rPr dirty="0" sz="1200" spc="95" b="1">
                <a:latin typeface="Arial"/>
                <a:cs typeface="Arial"/>
              </a:rPr>
              <a:t> </a:t>
            </a:r>
            <a:r>
              <a:rPr dirty="0" sz="1200" spc="-95" b="1">
                <a:latin typeface="Arial"/>
                <a:cs typeface="Arial"/>
              </a:rPr>
              <a:t>necess</a:t>
            </a:r>
            <a:r>
              <a:rPr dirty="0" sz="1200" spc="-130" b="1">
                <a:latin typeface="Arial"/>
                <a:cs typeface="Arial"/>
              </a:rPr>
              <a:t>a</a:t>
            </a:r>
            <a:r>
              <a:rPr dirty="0" sz="1200" spc="-35" b="1">
                <a:latin typeface="Arial"/>
                <a:cs typeface="Arial"/>
              </a:rPr>
              <a:t>ria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l’equivalenza</a:t>
            </a:r>
            <a:endParaRPr sz="1200">
              <a:latin typeface="Tahoma"/>
              <a:cs typeface="Tahoma"/>
            </a:endParaRPr>
          </a:p>
          <a:p>
            <a:pPr marL="12700" indent="1953895">
              <a:lnSpc>
                <a:spcPct val="100000"/>
              </a:lnSpc>
              <a:spcBef>
                <a:spcPts val="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541655">
              <a:lnSpc>
                <a:spcPct val="100000"/>
              </a:lnSpc>
              <a:spcBef>
                <a:spcPts val="945"/>
              </a:spcBef>
              <a:tabLst>
                <a:tab pos="768985" algn="l"/>
                <a:tab pos="3644900" algn="l"/>
              </a:tabLst>
            </a:pP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75" i="1">
                <a:latin typeface="Trebuchet MS"/>
                <a:cs typeface="Trebuchet MS"/>
              </a:rPr>
              <a:t>	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condizione</a:t>
            </a:r>
            <a:r>
              <a:rPr dirty="0" sz="1200" spc="95" b="1">
                <a:latin typeface="Arial"/>
                <a:cs typeface="Arial"/>
              </a:rPr>
              <a:t> </a:t>
            </a:r>
            <a:r>
              <a:rPr dirty="0" sz="1200" spc="-95" b="1">
                <a:latin typeface="Arial"/>
                <a:cs typeface="Arial"/>
              </a:rPr>
              <a:t>necess</a:t>
            </a:r>
            <a:r>
              <a:rPr dirty="0" sz="1200" spc="-130" b="1">
                <a:latin typeface="Arial"/>
                <a:cs typeface="Arial"/>
              </a:rPr>
              <a:t>a</a:t>
            </a:r>
            <a:r>
              <a:rPr dirty="0" sz="1200" spc="-35" b="1">
                <a:latin typeface="Arial"/>
                <a:cs typeface="Arial"/>
              </a:rPr>
              <a:t>ria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60" b="1">
                <a:latin typeface="Arial"/>
                <a:cs typeface="Arial"/>
              </a:rPr>
              <a:t>e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50" b="1">
                <a:latin typeface="Arial"/>
                <a:cs typeface="Arial"/>
              </a:rPr>
              <a:t>sufficiente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51362" y="3352413"/>
            <a:ext cx="2400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Condizion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120"/>
              <a:t>necess</a:t>
            </a:r>
            <a:r>
              <a:rPr dirty="0" spc="-165"/>
              <a:t>a</a:t>
            </a:r>
            <a:r>
              <a:rPr dirty="0" spc="-45"/>
              <a:t>rie</a:t>
            </a:r>
            <a:r>
              <a:rPr dirty="0" spc="160"/>
              <a:t> </a:t>
            </a:r>
            <a:r>
              <a:rPr dirty="0" spc="-95"/>
              <a:t>o</a:t>
            </a:r>
            <a:r>
              <a:rPr dirty="0" spc="155"/>
              <a:t> </a:t>
            </a:r>
            <a:r>
              <a:rPr dirty="0" spc="-55"/>
              <a:t>sufficienti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173854" cy="1056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60">
                <a:latin typeface="Tahoma"/>
                <a:cs typeface="Tahoma"/>
              </a:rPr>
              <a:t>acciamo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65">
                <a:latin typeface="Tahoma"/>
                <a:cs typeface="Tahoma"/>
              </a:rPr>
              <a:t>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l’enunciato</a:t>
            </a:r>
            <a:endParaRPr sz="1200">
              <a:latin typeface="Tahoma"/>
              <a:cs typeface="Tahoma"/>
            </a:endParaRPr>
          </a:p>
          <a:p>
            <a:pPr marL="309880" marR="592455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necess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90" i="1">
                <a:latin typeface="Trebuchet MS"/>
                <a:cs typeface="Trebuchet MS"/>
              </a:rPr>
              <a:t>ria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quadrilatero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-4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quadrato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rom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o.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835"/>
              </a:spcBef>
            </a:pPr>
            <a:r>
              <a:rPr dirty="0" sz="1200" spc="-65">
                <a:latin typeface="Tahoma"/>
                <a:cs typeface="Tahoma"/>
              </a:rPr>
              <a:t>Osserviamo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condizione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affatto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sufficiente.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Condizion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120"/>
              <a:t>necess</a:t>
            </a:r>
            <a:r>
              <a:rPr dirty="0" spc="-165"/>
              <a:t>a</a:t>
            </a:r>
            <a:r>
              <a:rPr dirty="0" spc="-45"/>
              <a:t>rie</a:t>
            </a:r>
            <a:r>
              <a:rPr dirty="0" spc="160"/>
              <a:t> </a:t>
            </a:r>
            <a:r>
              <a:rPr dirty="0" spc="-95"/>
              <a:t>o</a:t>
            </a:r>
            <a:r>
              <a:rPr dirty="0" spc="155"/>
              <a:t> </a:t>
            </a:r>
            <a:r>
              <a:rPr dirty="0" spc="-55"/>
              <a:t>sufficienti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173854" cy="1056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60">
                <a:latin typeface="Tahoma"/>
                <a:cs typeface="Tahoma"/>
              </a:rPr>
              <a:t>acciamo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65">
                <a:latin typeface="Tahoma"/>
                <a:cs typeface="Tahoma"/>
              </a:rPr>
              <a:t>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l’enunciato</a:t>
            </a:r>
            <a:endParaRPr sz="1200">
              <a:latin typeface="Tahoma"/>
              <a:cs typeface="Tahoma"/>
            </a:endParaRPr>
          </a:p>
          <a:p>
            <a:pPr marL="309880" marR="592455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necess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90" i="1">
                <a:latin typeface="Trebuchet MS"/>
                <a:cs typeface="Trebuchet MS"/>
              </a:rPr>
              <a:t>ria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quadrilatero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-4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quadrato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rom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o.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835"/>
              </a:spcBef>
            </a:pPr>
            <a:r>
              <a:rPr dirty="0" sz="1200" spc="-65">
                <a:latin typeface="Tahoma"/>
                <a:cs typeface="Tahoma"/>
              </a:rPr>
              <a:t>Osserviamo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condizione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affatto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sufficiente.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Condizion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120"/>
              <a:t>necess</a:t>
            </a:r>
            <a:r>
              <a:rPr dirty="0" spc="-165"/>
              <a:t>a</a:t>
            </a:r>
            <a:r>
              <a:rPr dirty="0" spc="-45"/>
              <a:t>rie</a:t>
            </a:r>
            <a:r>
              <a:rPr dirty="0" spc="160"/>
              <a:t> </a:t>
            </a:r>
            <a:r>
              <a:rPr dirty="0" spc="-95"/>
              <a:t>o</a:t>
            </a:r>
            <a:r>
              <a:rPr dirty="0" spc="155"/>
              <a:t> </a:t>
            </a:r>
            <a:r>
              <a:rPr dirty="0" spc="-55"/>
              <a:t>sufficienti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173854" cy="1647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60">
                <a:latin typeface="Tahoma"/>
                <a:cs typeface="Tahoma"/>
              </a:rPr>
              <a:t>acciamo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65">
                <a:latin typeface="Tahoma"/>
                <a:cs typeface="Tahoma"/>
              </a:rPr>
              <a:t>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l’enunciato</a:t>
            </a:r>
            <a:endParaRPr sz="1200">
              <a:latin typeface="Tahoma"/>
              <a:cs typeface="Tahoma"/>
            </a:endParaRPr>
          </a:p>
          <a:p>
            <a:pPr marL="309880" marR="592455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necess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90" i="1">
                <a:latin typeface="Trebuchet MS"/>
                <a:cs typeface="Trebuchet MS"/>
              </a:rPr>
              <a:t>ria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quadrilatero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-4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quadrato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rom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o.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835"/>
              </a:spcBef>
            </a:pPr>
            <a:r>
              <a:rPr dirty="0" sz="1200" spc="-65">
                <a:latin typeface="Tahoma"/>
                <a:cs typeface="Tahoma"/>
              </a:rPr>
              <a:t>Osserviamo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condizione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affatto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sufficiente.</a:t>
            </a:r>
            <a:endParaRPr sz="1200">
              <a:latin typeface="Tahoma"/>
              <a:cs typeface="Tahoma"/>
            </a:endParaRPr>
          </a:p>
          <a:p>
            <a:pPr marL="309880" indent="-297815">
              <a:lnSpc>
                <a:spcPct val="100000"/>
              </a:lnSpc>
              <a:spcBef>
                <a:spcPts val="5"/>
              </a:spcBef>
            </a:pPr>
            <a:r>
              <a:rPr dirty="0" sz="1200" spc="-50">
                <a:latin typeface="Tahoma"/>
                <a:cs typeface="Tahoma"/>
              </a:rPr>
              <a:t>L’asserzione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rif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rmulata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sufficiente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quadrilatero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rom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endParaRPr sz="1200">
              <a:latin typeface="Trebuchet MS"/>
              <a:cs typeface="Trebuchet MS"/>
            </a:endParaRPr>
          </a:p>
          <a:p>
            <a:pPr marL="305435">
              <a:lnSpc>
                <a:spcPct val="100000"/>
              </a:lnSpc>
              <a:spcBef>
                <a:spcPts val="5"/>
              </a:spcBef>
            </a:pP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quadrato.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Condizion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120"/>
              <a:t>necess</a:t>
            </a:r>
            <a:r>
              <a:rPr dirty="0" spc="-165"/>
              <a:t>a</a:t>
            </a:r>
            <a:r>
              <a:rPr dirty="0" spc="-45"/>
              <a:t>rie</a:t>
            </a:r>
            <a:r>
              <a:rPr dirty="0" spc="160"/>
              <a:t> </a:t>
            </a:r>
            <a:r>
              <a:rPr dirty="0" spc="-95"/>
              <a:t>o</a:t>
            </a:r>
            <a:r>
              <a:rPr dirty="0" spc="155"/>
              <a:t> </a:t>
            </a:r>
            <a:r>
              <a:rPr dirty="0" spc="-55"/>
              <a:t>sufficienti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173854" cy="1647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60">
                <a:latin typeface="Tahoma"/>
                <a:cs typeface="Tahoma"/>
              </a:rPr>
              <a:t>acciamo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65">
                <a:latin typeface="Tahoma"/>
                <a:cs typeface="Tahoma"/>
              </a:rPr>
              <a:t>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l’enunciato</a:t>
            </a:r>
            <a:endParaRPr sz="1200">
              <a:latin typeface="Tahoma"/>
              <a:cs typeface="Tahoma"/>
            </a:endParaRPr>
          </a:p>
          <a:p>
            <a:pPr marL="309880" marR="592455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necess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90" i="1">
                <a:latin typeface="Trebuchet MS"/>
                <a:cs typeface="Trebuchet MS"/>
              </a:rPr>
              <a:t>ria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quadrilatero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-4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quadrato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rom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o.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835"/>
              </a:spcBef>
            </a:pPr>
            <a:r>
              <a:rPr dirty="0" sz="1200" spc="-65">
                <a:latin typeface="Tahoma"/>
                <a:cs typeface="Tahoma"/>
              </a:rPr>
              <a:t>Osserviamo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condizione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affatto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sufficiente.</a:t>
            </a:r>
            <a:endParaRPr sz="1200">
              <a:latin typeface="Tahoma"/>
              <a:cs typeface="Tahoma"/>
            </a:endParaRPr>
          </a:p>
          <a:p>
            <a:pPr marL="309880" indent="-297815">
              <a:lnSpc>
                <a:spcPct val="100000"/>
              </a:lnSpc>
              <a:spcBef>
                <a:spcPts val="5"/>
              </a:spcBef>
            </a:pPr>
            <a:r>
              <a:rPr dirty="0" sz="1200" spc="-50">
                <a:latin typeface="Tahoma"/>
                <a:cs typeface="Tahoma"/>
              </a:rPr>
              <a:t>L’asserzione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rif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rmulata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sufficiente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quadrilatero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rom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endParaRPr sz="1200">
              <a:latin typeface="Trebuchet MS"/>
              <a:cs typeface="Trebuchet MS"/>
            </a:endParaRPr>
          </a:p>
          <a:p>
            <a:pPr marL="305435">
              <a:lnSpc>
                <a:spcPct val="100000"/>
              </a:lnSpc>
              <a:spcBef>
                <a:spcPts val="5"/>
              </a:spcBef>
            </a:pP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quadrato.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279" y="31375"/>
            <a:ext cx="5715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Connettiv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i</a:t>
            </a:r>
            <a:r>
              <a:rPr dirty="0" sz="600" spc="2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logici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Condizion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120"/>
              <a:t>necess</a:t>
            </a:r>
            <a:r>
              <a:rPr dirty="0" spc="-165"/>
              <a:t>a</a:t>
            </a:r>
            <a:r>
              <a:rPr dirty="0" spc="-45"/>
              <a:t>rie</a:t>
            </a:r>
            <a:r>
              <a:rPr dirty="0" spc="160"/>
              <a:t> </a:t>
            </a:r>
            <a:r>
              <a:rPr dirty="0" spc="-95"/>
              <a:t>o</a:t>
            </a:r>
            <a:r>
              <a:rPr dirty="0" spc="155"/>
              <a:t> </a:t>
            </a:r>
            <a:r>
              <a:rPr dirty="0" spc="-55"/>
              <a:t>sufficienti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264660" cy="271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Tahoma"/>
                <a:cs typeface="Tahoma"/>
              </a:rPr>
              <a:t>F</a:t>
            </a:r>
            <a:r>
              <a:rPr dirty="0" sz="1200" spc="-60">
                <a:latin typeface="Tahoma"/>
                <a:cs typeface="Tahoma"/>
              </a:rPr>
              <a:t>acciamo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65">
                <a:latin typeface="Tahoma"/>
                <a:cs typeface="Tahoma"/>
              </a:rPr>
              <a:t>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l’enunciato</a:t>
            </a:r>
            <a:endParaRPr sz="1200">
              <a:latin typeface="Tahoma"/>
              <a:cs typeface="Tahoma"/>
            </a:endParaRPr>
          </a:p>
          <a:p>
            <a:pPr marL="309880" marR="683260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necess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90" i="1">
                <a:latin typeface="Trebuchet MS"/>
                <a:cs typeface="Trebuchet MS"/>
              </a:rPr>
              <a:t>ria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quadrilatero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-4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quadrato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rom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o.</a:t>
            </a:r>
            <a:endParaRPr sz="1200">
              <a:latin typeface="Trebuchet MS"/>
              <a:cs typeface="Trebuchet MS"/>
            </a:endParaRPr>
          </a:p>
          <a:p>
            <a:pPr marL="12700" marR="95885">
              <a:lnSpc>
                <a:spcPct val="100000"/>
              </a:lnSpc>
              <a:spcBef>
                <a:spcPts val="835"/>
              </a:spcBef>
            </a:pPr>
            <a:r>
              <a:rPr dirty="0" sz="1200" spc="-65">
                <a:latin typeface="Tahoma"/>
                <a:cs typeface="Tahoma"/>
              </a:rPr>
              <a:t>Osserviamo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condizione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affatto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sufficiente.</a:t>
            </a:r>
            <a:endParaRPr sz="1200">
              <a:latin typeface="Tahoma"/>
              <a:cs typeface="Tahoma"/>
            </a:endParaRPr>
          </a:p>
          <a:p>
            <a:pPr marL="309880" indent="-297815">
              <a:lnSpc>
                <a:spcPct val="100000"/>
              </a:lnSpc>
              <a:spcBef>
                <a:spcPts val="5"/>
              </a:spcBef>
            </a:pPr>
            <a:r>
              <a:rPr dirty="0" sz="1200" spc="-50">
                <a:latin typeface="Tahoma"/>
                <a:cs typeface="Tahoma"/>
              </a:rPr>
              <a:t>L’asserzione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recedente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rif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rmulata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sufficiente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quadrilatero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rom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endParaRPr sz="1200">
              <a:latin typeface="Trebuchet MS"/>
              <a:cs typeface="Trebuchet MS"/>
            </a:endParaRPr>
          </a:p>
          <a:p>
            <a:pPr marL="305435">
              <a:lnSpc>
                <a:spcPct val="100000"/>
              </a:lnSpc>
              <a:spcBef>
                <a:spcPts val="5"/>
              </a:spcBef>
            </a:pP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quadrato.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835"/>
              </a:spcBef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cele</a:t>
            </a:r>
            <a:r>
              <a:rPr dirty="0" sz="1200" spc="-114">
                <a:latin typeface="Tahoma"/>
                <a:cs typeface="Tahoma"/>
              </a:rPr>
              <a:t>b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sufficiente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stabilita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130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Pitag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  <a:p>
            <a:pPr marL="309880" marR="294640">
              <a:lnSpc>
                <a:spcPct val="100000"/>
              </a:lnSpc>
              <a:spcBef>
                <a:spcPts val="320"/>
              </a:spcBef>
            </a:pPr>
            <a:r>
              <a:rPr dirty="0" sz="1200" spc="-70" i="1">
                <a:latin typeface="Trebuchet MS"/>
                <a:cs typeface="Trebuchet MS"/>
              </a:rPr>
              <a:t>Condizion</a:t>
            </a:r>
            <a:r>
              <a:rPr dirty="0" sz="1200" spc="-75" i="1">
                <a:latin typeface="Trebuchet MS"/>
                <a:cs typeface="Trebuchet MS"/>
              </a:rPr>
              <a:t>e</a:t>
            </a:r>
            <a:r>
              <a:rPr dirty="0" sz="1200" spc="3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necess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90" i="1">
                <a:latin typeface="Trebuchet MS"/>
                <a:cs typeface="Trebuchet MS"/>
              </a:rPr>
              <a:t>ria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sufficiente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affinc</a:t>
            </a:r>
            <a:r>
              <a:rPr dirty="0" sz="1200" spc="-145" i="1">
                <a:latin typeface="Trebuchet MS"/>
                <a:cs typeface="Trebuchet MS"/>
              </a:rPr>
              <a:t>h</a:t>
            </a:r>
            <a:r>
              <a:rPr dirty="0" sz="1200" spc="-610" i="1">
                <a:latin typeface="Trebuchet MS"/>
                <a:cs typeface="Trebuchet MS"/>
              </a:rPr>
              <a:t>´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triangolo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-80" i="1">
                <a:latin typeface="Trebuchet MS"/>
                <a:cs typeface="Trebuchet MS"/>
              </a:rPr>
              <a:t> rettangolo</a:t>
            </a:r>
            <a:r>
              <a:rPr dirty="0" sz="1200" spc="-1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il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quadrato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costruito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sull’i</a:t>
            </a:r>
            <a:r>
              <a:rPr dirty="0" sz="1200" spc="-95" i="1">
                <a:latin typeface="Trebuchet MS"/>
                <a:cs typeface="Trebuchet MS"/>
              </a:rPr>
              <a:t>p</a:t>
            </a:r>
            <a:r>
              <a:rPr dirty="0" sz="1200" spc="-75" i="1">
                <a:latin typeface="Trebuchet MS"/>
                <a:cs typeface="Trebuchet MS"/>
              </a:rPr>
              <a:t>otenusa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-5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equivalente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alla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somma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dei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quadrati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costruiti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sui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cateti.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10/71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84264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8036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85442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726739"/>
            <a:ext cx="50800" cy="10895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790240"/>
            <a:ext cx="50800" cy="10260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925202"/>
            <a:ext cx="4412615" cy="942340"/>
          </a:xfrm>
          <a:custGeom>
            <a:avLst/>
            <a:gdLst/>
            <a:ahLst/>
            <a:cxnLst/>
            <a:rect l="l" t="t" r="r" b="b"/>
            <a:pathLst>
              <a:path w="4412615" h="942339">
                <a:moveTo>
                  <a:pt x="4412325" y="0"/>
                </a:moveTo>
                <a:lnTo>
                  <a:pt x="0" y="0"/>
                </a:lnTo>
                <a:lnTo>
                  <a:pt x="0" y="891124"/>
                </a:lnTo>
                <a:lnTo>
                  <a:pt x="16636" y="928638"/>
                </a:lnTo>
                <a:lnTo>
                  <a:pt x="4361525" y="941924"/>
                </a:lnTo>
                <a:lnTo>
                  <a:pt x="4375768" y="939879"/>
                </a:lnTo>
                <a:lnTo>
                  <a:pt x="4406889" y="913921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777540"/>
            <a:ext cx="0" cy="1057910"/>
          </a:xfrm>
          <a:custGeom>
            <a:avLst/>
            <a:gdLst/>
            <a:ahLst/>
            <a:cxnLst/>
            <a:rect l="l" t="t" r="r" b="b"/>
            <a:pathLst>
              <a:path w="0" h="1057910">
                <a:moveTo>
                  <a:pt x="0" y="105783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7648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7521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7394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72038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87282"/>
            <a:ext cx="4336415" cy="1219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capire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meglio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funzionamento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connettivi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logici,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utilizzano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ta</a:t>
            </a:r>
            <a:r>
              <a:rPr dirty="0" sz="1200" spc="-60" i="1">
                <a:latin typeface="Trebuchet MS"/>
                <a:cs typeface="Trebuchet MS"/>
              </a:rPr>
              <a:t>b</a:t>
            </a:r>
            <a:r>
              <a:rPr dirty="0" sz="1200" spc="-120" i="1">
                <a:latin typeface="Trebuchet MS"/>
                <a:cs typeface="Trebuchet MS"/>
              </a:rPr>
              <a:t>elle</a:t>
            </a:r>
            <a:r>
              <a:rPr dirty="0" sz="1200" spc="1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di</a:t>
            </a:r>
            <a:r>
              <a:rPr dirty="0" sz="1200" spc="1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veri</a:t>
            </a:r>
            <a:r>
              <a:rPr dirty="0" sz="1200" spc="-110" i="1">
                <a:latin typeface="Trebuchet MS"/>
                <a:cs typeface="Trebuchet MS"/>
              </a:rPr>
              <a:t>t</a:t>
            </a:r>
            <a:r>
              <a:rPr dirty="0" sz="1200" spc="-630" i="1">
                <a:latin typeface="Trebuchet MS"/>
                <a:cs typeface="Trebuchet MS"/>
              </a:rPr>
              <a:t>`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3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Esse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se</a:t>
            </a:r>
            <a:r>
              <a:rPr dirty="0" sz="1200" spc="-70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vono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calcol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maniera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immediata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base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onenti.</a:t>
            </a:r>
            <a:endParaRPr sz="1200">
              <a:latin typeface="Tahoma"/>
              <a:cs typeface="Tahoma"/>
            </a:endParaRPr>
          </a:p>
          <a:p>
            <a:pPr algn="ctr" marL="635">
              <a:lnSpc>
                <a:spcPct val="100000"/>
              </a:lnSpc>
              <a:spcBef>
                <a:spcPts val="720"/>
              </a:spcBef>
            </a:pP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Negazione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cambia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44">
                <a:latin typeface="Tahoma"/>
                <a:cs typeface="Tahoma"/>
              </a:rPr>
              <a:t>.</a:t>
            </a:r>
            <a:r>
              <a:rPr dirty="0" sz="1200" spc="-650">
                <a:latin typeface="Tahoma"/>
                <a:cs typeface="Tahoma"/>
              </a:rPr>
              <a:t>`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95639" y="229417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11</a:t>
            </a:r>
            <a:r>
              <a:rPr dirty="0" spc="-45"/>
              <a:t>/71</a:t>
            </a: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2051697" y="2252078"/>
          <a:ext cx="507365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048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84264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80362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85442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726739"/>
            <a:ext cx="50800" cy="10895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790240"/>
            <a:ext cx="50800" cy="10260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925202"/>
            <a:ext cx="4412615" cy="942340"/>
          </a:xfrm>
          <a:custGeom>
            <a:avLst/>
            <a:gdLst/>
            <a:ahLst/>
            <a:cxnLst/>
            <a:rect l="l" t="t" r="r" b="b"/>
            <a:pathLst>
              <a:path w="4412615" h="942339">
                <a:moveTo>
                  <a:pt x="4412325" y="0"/>
                </a:moveTo>
                <a:lnTo>
                  <a:pt x="0" y="0"/>
                </a:lnTo>
                <a:lnTo>
                  <a:pt x="0" y="891124"/>
                </a:lnTo>
                <a:lnTo>
                  <a:pt x="16636" y="928638"/>
                </a:lnTo>
                <a:lnTo>
                  <a:pt x="4361525" y="941924"/>
                </a:lnTo>
                <a:lnTo>
                  <a:pt x="4375768" y="939879"/>
                </a:lnTo>
                <a:lnTo>
                  <a:pt x="4406889" y="913921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777540"/>
            <a:ext cx="0" cy="1057910"/>
          </a:xfrm>
          <a:custGeom>
            <a:avLst/>
            <a:gdLst/>
            <a:ahLst/>
            <a:cxnLst/>
            <a:rect l="l" t="t" r="r" b="b"/>
            <a:pathLst>
              <a:path w="0" h="1057910">
                <a:moveTo>
                  <a:pt x="0" y="105783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7648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7521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7394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72038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87282"/>
            <a:ext cx="4336415" cy="1219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capire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meglio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funzionamento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connettivi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logici,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utilizzano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ta</a:t>
            </a:r>
            <a:r>
              <a:rPr dirty="0" sz="1200" spc="-60" i="1">
                <a:latin typeface="Trebuchet MS"/>
                <a:cs typeface="Trebuchet MS"/>
              </a:rPr>
              <a:t>b</a:t>
            </a:r>
            <a:r>
              <a:rPr dirty="0" sz="1200" spc="-120" i="1">
                <a:latin typeface="Trebuchet MS"/>
                <a:cs typeface="Trebuchet MS"/>
              </a:rPr>
              <a:t>elle</a:t>
            </a:r>
            <a:r>
              <a:rPr dirty="0" sz="1200" spc="1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di</a:t>
            </a:r>
            <a:r>
              <a:rPr dirty="0" sz="1200" spc="1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veri</a:t>
            </a:r>
            <a:r>
              <a:rPr dirty="0" sz="1200" spc="-110" i="1">
                <a:latin typeface="Trebuchet MS"/>
                <a:cs typeface="Trebuchet MS"/>
              </a:rPr>
              <a:t>t</a:t>
            </a:r>
            <a:r>
              <a:rPr dirty="0" sz="1200" spc="-630" i="1">
                <a:latin typeface="Trebuchet MS"/>
                <a:cs typeface="Trebuchet MS"/>
              </a:rPr>
              <a:t>`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3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Esse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se</a:t>
            </a:r>
            <a:r>
              <a:rPr dirty="0" sz="1200" spc="-70">
                <a:latin typeface="Tahoma"/>
                <a:cs typeface="Tahoma"/>
              </a:rPr>
              <a:t>r</a:t>
            </a:r>
            <a:r>
              <a:rPr dirty="0" sz="1200" spc="-75">
                <a:latin typeface="Tahoma"/>
                <a:cs typeface="Tahoma"/>
              </a:rPr>
              <a:t>vono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calcol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maniera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immediata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base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onenti.</a:t>
            </a:r>
            <a:endParaRPr sz="1200">
              <a:latin typeface="Tahoma"/>
              <a:cs typeface="Tahoma"/>
            </a:endParaRPr>
          </a:p>
          <a:p>
            <a:pPr algn="ctr" marL="635">
              <a:lnSpc>
                <a:spcPct val="100000"/>
              </a:lnSpc>
              <a:spcBef>
                <a:spcPts val="720"/>
              </a:spcBef>
            </a:pP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Negazione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cambia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44">
                <a:latin typeface="Tahoma"/>
                <a:cs typeface="Tahoma"/>
              </a:rPr>
              <a:t>.</a:t>
            </a:r>
            <a:r>
              <a:rPr dirty="0" sz="1200" spc="-650">
                <a:latin typeface="Tahoma"/>
                <a:cs typeface="Tahoma"/>
              </a:rPr>
              <a:t>`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95639" y="229417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12</a:t>
            </a:r>
            <a:r>
              <a:rPr dirty="0" spc="-45"/>
              <a:t>/71</a:t>
            </a: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2035975" y="2252078"/>
          <a:ext cx="539115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3464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705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2136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18740"/>
            <a:ext cx="50800" cy="14645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82240"/>
            <a:ext cx="50800" cy="14010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17203"/>
            <a:ext cx="4412615" cy="1316990"/>
          </a:xfrm>
          <a:custGeom>
            <a:avLst/>
            <a:gdLst/>
            <a:ahLst/>
            <a:cxnLst/>
            <a:rect l="l" t="t" r="r" b="b"/>
            <a:pathLst>
              <a:path w="4412615" h="1316989">
                <a:moveTo>
                  <a:pt x="4412325" y="0"/>
                </a:moveTo>
                <a:lnTo>
                  <a:pt x="0" y="0"/>
                </a:lnTo>
                <a:lnTo>
                  <a:pt x="0" y="1266065"/>
                </a:lnTo>
                <a:lnTo>
                  <a:pt x="16636" y="1303579"/>
                </a:lnTo>
                <a:lnTo>
                  <a:pt x="4361525" y="1316866"/>
                </a:lnTo>
                <a:lnTo>
                  <a:pt x="4375768" y="1314821"/>
                </a:lnTo>
                <a:lnTo>
                  <a:pt x="4406889" y="12888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69540"/>
            <a:ext cx="0" cy="1433195"/>
          </a:xfrm>
          <a:custGeom>
            <a:avLst/>
            <a:gdLst/>
            <a:ahLst/>
            <a:cxnLst/>
            <a:rect l="l" t="t" r="r" b="b"/>
            <a:pathLst>
              <a:path w="0" h="1433195">
                <a:moveTo>
                  <a:pt x="0" y="143277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568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441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314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11239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103078"/>
            <a:ext cx="4175760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59385">
              <a:lnSpc>
                <a:spcPct val="100000"/>
              </a:lnSpc>
            </a:pPr>
            <a:r>
              <a:rPr dirty="0" sz="1200" spc="-65" b="1">
                <a:solidFill>
                  <a:srgbClr val="3333B2"/>
                </a:solidFill>
                <a:latin typeface="Arial"/>
                <a:cs typeface="Arial"/>
              </a:rPr>
              <a:t>Congiunzione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congiunzione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entram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13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818868" y="1641970"/>
          <a:ext cx="972819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886"/>
                <a:gridCol w="464832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3464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705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2136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18740"/>
            <a:ext cx="50800" cy="14645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82240"/>
            <a:ext cx="50800" cy="14010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17203"/>
            <a:ext cx="4412615" cy="1316990"/>
          </a:xfrm>
          <a:custGeom>
            <a:avLst/>
            <a:gdLst/>
            <a:ahLst/>
            <a:cxnLst/>
            <a:rect l="l" t="t" r="r" b="b"/>
            <a:pathLst>
              <a:path w="4412615" h="1316989">
                <a:moveTo>
                  <a:pt x="4412325" y="0"/>
                </a:moveTo>
                <a:lnTo>
                  <a:pt x="0" y="0"/>
                </a:lnTo>
                <a:lnTo>
                  <a:pt x="0" y="1266065"/>
                </a:lnTo>
                <a:lnTo>
                  <a:pt x="16636" y="1303579"/>
                </a:lnTo>
                <a:lnTo>
                  <a:pt x="4361525" y="1316866"/>
                </a:lnTo>
                <a:lnTo>
                  <a:pt x="4375768" y="1314821"/>
                </a:lnTo>
                <a:lnTo>
                  <a:pt x="4406889" y="12888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69540"/>
            <a:ext cx="0" cy="1433195"/>
          </a:xfrm>
          <a:custGeom>
            <a:avLst/>
            <a:gdLst/>
            <a:ahLst/>
            <a:cxnLst/>
            <a:rect l="l" t="t" r="r" b="b"/>
            <a:pathLst>
              <a:path w="0" h="1433195">
                <a:moveTo>
                  <a:pt x="0" y="143277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568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441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314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11239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103078"/>
            <a:ext cx="4175760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59385">
              <a:lnSpc>
                <a:spcPct val="100000"/>
              </a:lnSpc>
            </a:pPr>
            <a:r>
              <a:rPr dirty="0" sz="1200" spc="-65" b="1">
                <a:solidFill>
                  <a:srgbClr val="3333B2"/>
                </a:solidFill>
                <a:latin typeface="Arial"/>
                <a:cs typeface="Arial"/>
              </a:rPr>
              <a:t>Congiunzione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congiunzione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entram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14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803564" y="1641970"/>
          <a:ext cx="100393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4832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9597" y="31375"/>
            <a:ext cx="9245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Grammatica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Matematica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Grammatica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5"/>
              <a:t>Matematica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205740">
              <a:lnSpc>
                <a:spcPct val="100000"/>
              </a:lnSpc>
            </a:pPr>
            <a:r>
              <a:rPr dirty="0" spc="-25"/>
              <a:t>La</a:t>
            </a:r>
            <a:r>
              <a:rPr dirty="0" spc="15"/>
              <a:t> </a:t>
            </a:r>
            <a:r>
              <a:rPr dirty="0" spc="5"/>
              <a:t>Ma</a:t>
            </a:r>
            <a:r>
              <a:rPr dirty="0" spc="-40"/>
              <a:t>t</a:t>
            </a:r>
            <a:r>
              <a:rPr dirty="0" spc="-65"/>
              <a:t>e</a:t>
            </a:r>
            <a:r>
              <a:rPr dirty="0" spc="-85"/>
              <a:t>ma</a:t>
            </a:r>
            <a:r>
              <a:rPr dirty="0" spc="-25"/>
              <a:t>tica</a:t>
            </a:r>
            <a:r>
              <a:rPr dirty="0" spc="10"/>
              <a:t> </a:t>
            </a:r>
            <a:r>
              <a:rPr dirty="0" spc="-75"/>
              <a:t>ha</a:t>
            </a:r>
            <a:r>
              <a:rPr dirty="0" spc="15"/>
              <a:t> </a:t>
            </a:r>
            <a:r>
              <a:rPr dirty="0" spc="-65"/>
              <a:t>bisogno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65" b="1">
                <a:latin typeface="Arial"/>
                <a:cs typeface="Arial"/>
              </a:rPr>
              <a:t>linguaggio</a:t>
            </a:r>
            <a:r>
              <a:rPr dirty="0" spc="50" b="1">
                <a:latin typeface="Arial"/>
                <a:cs typeface="Arial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60"/>
              <a:t>grammatica</a:t>
            </a:r>
            <a:r>
              <a:rPr dirty="0" spc="-3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95"/>
              <a:t>ne</a:t>
            </a:r>
            <a:r>
              <a:rPr dirty="0" spc="15"/>
              <a:t> </a:t>
            </a:r>
            <a:r>
              <a:rPr dirty="0" spc="-50"/>
              <a:t>regoli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50"/>
              <a:t>c</a:t>
            </a:r>
            <a:r>
              <a:rPr dirty="0" spc="-95"/>
              <a:t>o</a:t>
            </a:r>
            <a:r>
              <a:rPr dirty="0" spc="-40"/>
              <a:t>rretta</a:t>
            </a:r>
            <a:r>
              <a:rPr dirty="0" spc="15"/>
              <a:t> </a:t>
            </a:r>
            <a:r>
              <a:rPr dirty="0" spc="-40"/>
              <a:t>c</a:t>
            </a:r>
            <a:r>
              <a:rPr dirty="0" spc="-80"/>
              <a:t>os</a:t>
            </a:r>
            <a:r>
              <a:rPr dirty="0" spc="15"/>
              <a:t>t</a:t>
            </a:r>
            <a:r>
              <a:rPr dirty="0" spc="-60"/>
              <a:t>ruzione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55"/>
              <a:t>role</a:t>
            </a:r>
            <a:r>
              <a:rPr dirty="0" spc="10"/>
              <a:t> 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45"/>
              <a:t>frasi.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pc="-40"/>
              <a:t>Ogni</a:t>
            </a:r>
            <a:r>
              <a:rPr dirty="0" spc="15"/>
              <a:t> </a:t>
            </a:r>
            <a:r>
              <a:rPr dirty="0" spc="-55"/>
              <a:t>linguaggio</a:t>
            </a:r>
            <a:r>
              <a:rPr dirty="0" spc="15"/>
              <a:t> </a:t>
            </a:r>
            <a:r>
              <a:rPr dirty="0" spc="-75"/>
              <a:t>ha</a:t>
            </a:r>
            <a:r>
              <a:rPr dirty="0" spc="15"/>
              <a:t> </a:t>
            </a:r>
            <a:r>
              <a:rPr dirty="0" spc="-65"/>
              <a:t>bisogno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40" b="1">
                <a:latin typeface="Arial"/>
                <a:cs typeface="Arial"/>
              </a:rPr>
              <a:t>alfa</a:t>
            </a:r>
            <a:r>
              <a:rPr dirty="0" spc="-20" b="1">
                <a:latin typeface="Arial"/>
                <a:cs typeface="Arial"/>
              </a:rPr>
              <a:t>b</a:t>
            </a:r>
            <a:r>
              <a:rPr dirty="0" spc="-20" b="1">
                <a:latin typeface="Arial"/>
                <a:cs typeface="Arial"/>
              </a:rPr>
              <a:t>eto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70"/>
              <a:t>s</a:t>
            </a:r>
            <a:r>
              <a:rPr dirty="0" spc="-60"/>
              <a:t>p</a:t>
            </a:r>
            <a:r>
              <a:rPr dirty="0" spc="-45"/>
              <a:t>ecifico</a:t>
            </a:r>
            <a:r>
              <a:rPr dirty="0" spc="15"/>
              <a:t> </a:t>
            </a:r>
            <a:r>
              <a:rPr dirty="0" spc="-25"/>
              <a:t>fatto</a:t>
            </a:r>
            <a:r>
              <a:rPr dirty="0" spc="15"/>
              <a:t> </a:t>
            </a:r>
            <a:r>
              <a:rPr dirty="0" spc="-65"/>
              <a:t>dei</a:t>
            </a:r>
            <a:r>
              <a:rPr dirty="0" spc="10"/>
              <a:t> </a:t>
            </a:r>
            <a:r>
              <a:rPr dirty="0" spc="-65"/>
              <a:t>sim</a:t>
            </a:r>
            <a:r>
              <a:rPr dirty="0" spc="-40"/>
              <a:t>b</a:t>
            </a:r>
            <a:r>
              <a:rPr dirty="0" spc="-25"/>
              <a:t>oli</a:t>
            </a:r>
            <a:r>
              <a:rPr dirty="0" spc="-25"/>
              <a:t> </a:t>
            </a:r>
            <a:r>
              <a:rPr dirty="0" spc="-50"/>
              <a:t>usati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55"/>
              <a:t>costruire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55"/>
              <a:t>role</a:t>
            </a:r>
            <a:r>
              <a:rPr dirty="0" spc="10"/>
              <a:t> 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45"/>
              <a:t>frasi</a:t>
            </a:r>
            <a:r>
              <a:rPr dirty="0" spc="15"/>
              <a:t> 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75" b="1">
                <a:latin typeface="Arial"/>
                <a:cs typeface="Arial"/>
              </a:rPr>
              <a:t>sintassi</a:t>
            </a:r>
            <a:r>
              <a:rPr dirty="0" spc="50" b="1">
                <a:latin typeface="Arial"/>
                <a:cs typeface="Arial"/>
              </a:rPr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50"/>
              <a:t>studia</a:t>
            </a:r>
            <a:r>
              <a:rPr dirty="0" spc="15"/>
              <a:t> </a:t>
            </a:r>
            <a:r>
              <a:rPr dirty="0" spc="-60"/>
              <a:t>le</a:t>
            </a:r>
            <a:r>
              <a:rPr dirty="0" spc="-50"/>
              <a:t> </a:t>
            </a:r>
            <a:r>
              <a:rPr dirty="0" spc="-45"/>
              <a:t>relazioni</a:t>
            </a:r>
            <a:r>
              <a:rPr dirty="0" spc="10"/>
              <a:t> </a:t>
            </a:r>
            <a:r>
              <a:rPr dirty="0" spc="-30"/>
              <a:t>tra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70"/>
              <a:t>v</a:t>
            </a:r>
            <a:r>
              <a:rPr dirty="0" spc="-105"/>
              <a:t>a</a:t>
            </a:r>
            <a:r>
              <a:rPr dirty="0" spc="-20"/>
              <a:t>ri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90"/>
              <a:t>e</a:t>
            </a:r>
            <a:r>
              <a:rPr dirty="0" spc="-70"/>
              <a:t>r</a:t>
            </a:r>
            <a:r>
              <a:rPr dirty="0" spc="-25"/>
              <a:t>i</a:t>
            </a:r>
            <a:r>
              <a:rPr dirty="0" spc="-25"/>
              <a:t>o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50"/>
              <a:t>dal</a:t>
            </a:r>
            <a:r>
              <a:rPr dirty="0" spc="15"/>
              <a:t> </a:t>
            </a:r>
            <a:r>
              <a:rPr dirty="0" spc="-55"/>
              <a:t>punto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45"/>
              <a:t>vista</a:t>
            </a:r>
            <a:r>
              <a:rPr dirty="0" spc="10"/>
              <a:t> </a:t>
            </a:r>
            <a:r>
              <a:rPr dirty="0" spc="-35"/>
              <a:t>f</a:t>
            </a:r>
            <a:r>
              <a:rPr dirty="0" spc="-95"/>
              <a:t>o</a:t>
            </a:r>
            <a:r>
              <a:rPr dirty="0" spc="-45"/>
              <a:t>r</a:t>
            </a:r>
            <a:r>
              <a:rPr dirty="0" spc="-85"/>
              <a:t>ma</a:t>
            </a:r>
            <a:r>
              <a:rPr dirty="0" spc="-55"/>
              <a:t>le.</a:t>
            </a:r>
          </a:p>
          <a:p>
            <a:pPr marL="12700" marR="318135">
              <a:lnSpc>
                <a:spcPct val="100000"/>
              </a:lnSpc>
              <a:spcBef>
                <a:spcPts val="5"/>
              </a:spcBef>
            </a:pPr>
            <a:r>
              <a:rPr dirty="0" spc="40"/>
              <a:t>P</a:t>
            </a:r>
            <a:r>
              <a:rPr dirty="0" spc="-40"/>
              <a:t>oic</a:t>
            </a:r>
            <a:r>
              <a:rPr dirty="0" spc="-90"/>
              <a:t>h</a:t>
            </a:r>
            <a:r>
              <a:rPr dirty="0" spc="-630"/>
              <a:t>´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55"/>
              <a:t>linguaggio</a:t>
            </a:r>
            <a:r>
              <a:rPr dirty="0" spc="15"/>
              <a:t> </a:t>
            </a:r>
            <a:r>
              <a:rPr dirty="0" spc="-80"/>
              <a:t>comune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45"/>
              <a:t>involuto</a:t>
            </a:r>
            <a:r>
              <a:rPr dirty="0" spc="15"/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 spc="-70"/>
              <a:t>ambiguo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60"/>
              <a:t>le</a:t>
            </a:r>
            <a:r>
              <a:rPr dirty="0" spc="15"/>
              <a:t> </a:t>
            </a:r>
            <a:r>
              <a:rPr dirty="0" spc="-75"/>
              <a:t>n</a:t>
            </a:r>
            <a:r>
              <a:rPr dirty="0" spc="-80"/>
              <a:t>o</a:t>
            </a:r>
            <a:r>
              <a:rPr dirty="0" spc="-95"/>
              <a:t>s</a:t>
            </a:r>
            <a:r>
              <a:rPr dirty="0" spc="-10"/>
              <a:t>t</a:t>
            </a:r>
            <a:r>
              <a:rPr dirty="0" spc="-15"/>
              <a:t>r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70"/>
              <a:t>necessi</a:t>
            </a:r>
            <a:r>
              <a:rPr dirty="0" spc="-65"/>
              <a:t>t</a:t>
            </a:r>
            <a:r>
              <a:rPr dirty="0" spc="-650"/>
              <a:t>`</a:t>
            </a:r>
            <a:r>
              <a:rPr dirty="0" spc="-60"/>
              <a:t>a,</a:t>
            </a:r>
            <a:r>
              <a:rPr dirty="0" spc="15"/>
              <a:t> </a:t>
            </a:r>
            <a:r>
              <a:rPr dirty="0" spc="-60"/>
              <a:t>nelle</a:t>
            </a:r>
            <a:r>
              <a:rPr dirty="0" spc="10"/>
              <a:t> </a:t>
            </a:r>
            <a:r>
              <a:rPr dirty="0" spc="-70"/>
              <a:t>scienze</a:t>
            </a:r>
            <a:r>
              <a:rPr dirty="0" spc="15"/>
              <a:t> </a:t>
            </a:r>
            <a:r>
              <a:rPr dirty="0" spc="-75"/>
              <a:t>viene</a:t>
            </a:r>
            <a:r>
              <a:rPr dirty="0" spc="10"/>
              <a:t> </a:t>
            </a:r>
            <a:r>
              <a:rPr dirty="0" spc="-60"/>
              <a:t>usato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5"/>
              <a:t>linguaggio</a:t>
            </a:r>
            <a:r>
              <a:rPr dirty="0" spc="15"/>
              <a:t> </a:t>
            </a:r>
            <a:r>
              <a:rPr dirty="0" spc="-60"/>
              <a:t>univ</a:t>
            </a:r>
            <a:r>
              <a:rPr dirty="0" spc="-40"/>
              <a:t>o</a:t>
            </a:r>
            <a:r>
              <a:rPr dirty="0" spc="-55"/>
              <a:t>co</a:t>
            </a:r>
            <a:r>
              <a:rPr dirty="0" spc="15"/>
              <a:t> </a:t>
            </a:r>
            <a:r>
              <a:rPr dirty="0" spc="-95"/>
              <a:t>ed</a:t>
            </a:r>
            <a:r>
              <a:rPr dirty="0" spc="-55"/>
              <a:t> </a:t>
            </a:r>
            <a:r>
              <a:rPr dirty="0" spc="-65"/>
              <a:t>universalmente</a:t>
            </a:r>
            <a:r>
              <a:rPr dirty="0" spc="15"/>
              <a:t> </a:t>
            </a:r>
            <a:r>
              <a:rPr dirty="0" spc="-50"/>
              <a:t>accettato:</a:t>
            </a:r>
            <a:r>
              <a:rPr dirty="0" spc="140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65" b="1">
                <a:latin typeface="Arial"/>
                <a:cs typeface="Arial"/>
              </a:rPr>
              <a:t>linguaggio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spc="-30" b="1">
                <a:latin typeface="Arial"/>
                <a:cs typeface="Arial"/>
              </a:rPr>
              <a:t>f</a:t>
            </a:r>
            <a:r>
              <a:rPr dirty="0" spc="-95" b="1">
                <a:latin typeface="Arial"/>
                <a:cs typeface="Arial"/>
              </a:rPr>
              <a:t>o</a:t>
            </a:r>
            <a:r>
              <a:rPr dirty="0" spc="-40" b="1">
                <a:latin typeface="Arial"/>
                <a:cs typeface="Arial"/>
              </a:rPr>
              <a:t>rmale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20"/>
              <a:t>L’alfa</a:t>
            </a:r>
            <a:r>
              <a:rPr dirty="0"/>
              <a:t>b</a:t>
            </a:r>
            <a:r>
              <a:rPr dirty="0" spc="-60"/>
              <a:t>eto</a:t>
            </a:r>
            <a:r>
              <a:rPr dirty="0" spc="-40"/>
              <a:t> </a:t>
            </a:r>
            <a:r>
              <a:rPr dirty="0" spc="-50"/>
              <a:t>matematico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50"/>
              <a:t>l’insieme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5"/>
              <a:t>tutti</a:t>
            </a:r>
            <a:r>
              <a:rPr dirty="0" spc="10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80" b="1">
                <a:latin typeface="Arial"/>
                <a:cs typeface="Arial"/>
              </a:rPr>
              <a:t>sim</a:t>
            </a:r>
            <a:r>
              <a:rPr dirty="0" spc="-50" b="1">
                <a:latin typeface="Arial"/>
                <a:cs typeface="Arial"/>
              </a:rPr>
              <a:t>b</a:t>
            </a:r>
            <a:r>
              <a:rPr dirty="0" spc="-50" b="1">
                <a:latin typeface="Arial"/>
                <a:cs typeface="Arial"/>
              </a:rPr>
              <a:t>oli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spc="-20" b="1">
                <a:latin typeface="Arial"/>
                <a:cs typeface="Arial"/>
              </a:rPr>
              <a:t>matematic</a:t>
            </a:r>
            <a:r>
              <a:rPr dirty="0" spc="-15" b="1">
                <a:latin typeface="Arial"/>
                <a:cs typeface="Arial"/>
              </a:rPr>
              <a:t>i</a:t>
            </a:r>
            <a:r>
              <a:rPr dirty="0" spc="-40"/>
              <a:t>,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marL="1322705">
              <a:lnSpc>
                <a:spcPct val="100000"/>
              </a:lnSpc>
              <a:tabLst>
                <a:tab pos="1525270" algn="l"/>
                <a:tab pos="1743075" algn="l"/>
                <a:tab pos="2461895" algn="l"/>
                <a:tab pos="2679065" algn="l"/>
              </a:tabLst>
            </a:pPr>
            <a:r>
              <a:rPr dirty="0" spc="-75"/>
              <a:t>1</a:t>
            </a:r>
            <a:r>
              <a:rPr dirty="0" spc="-75"/>
              <a:t>	</a:t>
            </a:r>
            <a:r>
              <a:rPr dirty="0" spc="-260">
                <a:latin typeface="Lucida Sans Unicode"/>
                <a:cs typeface="Lucida Sans Unicode"/>
              </a:rPr>
              <a:t>+</a:t>
            </a:r>
            <a:r>
              <a:rPr dirty="0" spc="-260">
                <a:latin typeface="Lucida Sans Unicode"/>
                <a:cs typeface="Lucida Sans Unicode"/>
              </a:rPr>
              <a:t>	</a:t>
            </a:r>
            <a:r>
              <a:rPr dirty="0" spc="-55"/>
              <a:t>log</a:t>
            </a:r>
            <a:r>
              <a:rPr dirty="0" spc="-55"/>
              <a:t> </a:t>
            </a:r>
            <a:r>
              <a:rPr dirty="0" spc="45"/>
              <a:t> </a:t>
            </a:r>
            <a:r>
              <a:rPr dirty="0" spc="55">
                <a:latin typeface="Tahoma"/>
                <a:cs typeface="Tahoma"/>
              </a:rPr>
              <a:t>(</a:t>
            </a:r>
            <a:r>
              <a:rPr dirty="0">
                <a:latin typeface="Tahoma"/>
                <a:cs typeface="Tahoma"/>
              </a:rPr>
              <a:t> </a:t>
            </a:r>
            <a:r>
              <a:rPr dirty="0" spc="25">
                <a:latin typeface="Tahoma"/>
                <a:cs typeface="Tahoma"/>
              </a:rPr>
              <a:t> </a:t>
            </a:r>
            <a:r>
              <a:rPr dirty="0" spc="-25">
                <a:latin typeface="Lucida Sans Unicode"/>
                <a:cs typeface="Lucida Sans Unicode"/>
              </a:rPr>
              <a:t>∞</a:t>
            </a:r>
            <a:r>
              <a:rPr dirty="0">
                <a:latin typeface="Lucida Sans Unicode"/>
                <a:cs typeface="Lucida Sans Unicode"/>
              </a:rPr>
              <a:t>	</a:t>
            </a:r>
            <a:r>
              <a:rPr dirty="0" spc="-260">
                <a:latin typeface="Lucida Sans Unicode"/>
                <a:cs typeface="Lucida Sans Unicode"/>
              </a:rPr>
              <a:t>∨</a:t>
            </a:r>
            <a:r>
              <a:rPr dirty="0">
                <a:latin typeface="Lucida Sans Unicode"/>
                <a:cs typeface="Lucida Sans Unicode"/>
              </a:rPr>
              <a:t>	</a:t>
            </a:r>
            <a:r>
              <a:rPr dirty="0" spc="-260">
                <a:latin typeface="Lucida Sans Unicode"/>
                <a:cs typeface="Lucida Sans Unicode"/>
              </a:rPr>
              <a:t>∩</a:t>
            </a:r>
            <a:r>
              <a:rPr dirty="0">
                <a:latin typeface="Lucida Sans Unicode"/>
                <a:cs typeface="Lucida Sans Unicode"/>
              </a:rPr>
              <a:t> 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55">
                <a:latin typeface="Lucida Sans Unicode"/>
                <a:cs typeface="Lucida Sans Unicode"/>
              </a:rPr>
              <a:t>0</a:t>
            </a:r>
            <a:r>
              <a:rPr dirty="0" spc="-10" i="1">
                <a:latin typeface="Arial"/>
                <a:cs typeface="Arial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3464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705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2136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18740"/>
            <a:ext cx="50800" cy="14645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82240"/>
            <a:ext cx="50800" cy="14010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17203"/>
            <a:ext cx="4412615" cy="1316990"/>
          </a:xfrm>
          <a:custGeom>
            <a:avLst/>
            <a:gdLst/>
            <a:ahLst/>
            <a:cxnLst/>
            <a:rect l="l" t="t" r="r" b="b"/>
            <a:pathLst>
              <a:path w="4412615" h="1316989">
                <a:moveTo>
                  <a:pt x="4412325" y="0"/>
                </a:moveTo>
                <a:lnTo>
                  <a:pt x="0" y="0"/>
                </a:lnTo>
                <a:lnTo>
                  <a:pt x="0" y="1266065"/>
                </a:lnTo>
                <a:lnTo>
                  <a:pt x="16636" y="1303579"/>
                </a:lnTo>
                <a:lnTo>
                  <a:pt x="4361525" y="1316866"/>
                </a:lnTo>
                <a:lnTo>
                  <a:pt x="4375768" y="1314821"/>
                </a:lnTo>
                <a:lnTo>
                  <a:pt x="4406889" y="12888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69540"/>
            <a:ext cx="0" cy="1433195"/>
          </a:xfrm>
          <a:custGeom>
            <a:avLst/>
            <a:gdLst/>
            <a:ahLst/>
            <a:cxnLst/>
            <a:rect l="l" t="t" r="r" b="b"/>
            <a:pathLst>
              <a:path w="0" h="1433195">
                <a:moveTo>
                  <a:pt x="0" y="143277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568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441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314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11239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103078"/>
            <a:ext cx="4175760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59385">
              <a:lnSpc>
                <a:spcPct val="100000"/>
              </a:lnSpc>
            </a:pPr>
            <a:r>
              <a:rPr dirty="0" sz="1200" spc="-65" b="1">
                <a:solidFill>
                  <a:srgbClr val="3333B2"/>
                </a:solidFill>
                <a:latin typeface="Arial"/>
                <a:cs typeface="Arial"/>
              </a:rPr>
              <a:t>Congiunzione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congiunzione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entram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15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803564" y="1641970"/>
          <a:ext cx="100393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4832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3464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705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2136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18740"/>
            <a:ext cx="50800" cy="14645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82240"/>
            <a:ext cx="50800" cy="14010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17203"/>
            <a:ext cx="4412615" cy="1316990"/>
          </a:xfrm>
          <a:custGeom>
            <a:avLst/>
            <a:gdLst/>
            <a:ahLst/>
            <a:cxnLst/>
            <a:rect l="l" t="t" r="r" b="b"/>
            <a:pathLst>
              <a:path w="4412615" h="1316989">
                <a:moveTo>
                  <a:pt x="4412325" y="0"/>
                </a:moveTo>
                <a:lnTo>
                  <a:pt x="0" y="0"/>
                </a:lnTo>
                <a:lnTo>
                  <a:pt x="0" y="1266065"/>
                </a:lnTo>
                <a:lnTo>
                  <a:pt x="16636" y="1303579"/>
                </a:lnTo>
                <a:lnTo>
                  <a:pt x="4361525" y="1316866"/>
                </a:lnTo>
                <a:lnTo>
                  <a:pt x="4375768" y="1314821"/>
                </a:lnTo>
                <a:lnTo>
                  <a:pt x="4406889" y="12888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69540"/>
            <a:ext cx="0" cy="1433195"/>
          </a:xfrm>
          <a:custGeom>
            <a:avLst/>
            <a:gdLst/>
            <a:ahLst/>
            <a:cxnLst/>
            <a:rect l="l" t="t" r="r" b="b"/>
            <a:pathLst>
              <a:path w="0" h="1433195">
                <a:moveTo>
                  <a:pt x="0" y="143277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568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441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314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11239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103078"/>
            <a:ext cx="4174490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61290">
              <a:lnSpc>
                <a:spcPct val="100000"/>
              </a:lnSpc>
            </a:pPr>
            <a:r>
              <a:rPr dirty="0" sz="1200" spc="-50" b="1">
                <a:solidFill>
                  <a:srgbClr val="3333B2"/>
                </a:solidFill>
                <a:latin typeface="Arial"/>
                <a:cs typeface="Arial"/>
              </a:rPr>
              <a:t>Disgiunzione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dis</a:t>
            </a:r>
            <a:r>
              <a:rPr dirty="0" sz="1200" spc="-85">
                <a:latin typeface="Tahoma"/>
                <a:cs typeface="Tahoma"/>
              </a:rPr>
              <a:t>g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65">
                <a:latin typeface="Tahoma"/>
                <a:cs typeface="Tahoma"/>
              </a:rPr>
              <a:t>un</a:t>
            </a:r>
            <a:r>
              <a:rPr dirty="0" sz="1200" spc="-55">
                <a:latin typeface="Tahoma"/>
                <a:cs typeface="Tahoma"/>
              </a:rPr>
              <a:t>z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entr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5">
                <a:latin typeface="Tahoma"/>
                <a:cs typeface="Tahoma"/>
              </a:rPr>
              <a:t>m</a:t>
            </a:r>
            <a:r>
              <a:rPr dirty="0" sz="1200" spc="-3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false.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16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818868" y="1641970"/>
          <a:ext cx="972819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886"/>
                <a:gridCol w="464832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3464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705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2136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18740"/>
            <a:ext cx="50800" cy="14645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82240"/>
            <a:ext cx="50800" cy="14010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17203"/>
            <a:ext cx="4412615" cy="1316990"/>
          </a:xfrm>
          <a:custGeom>
            <a:avLst/>
            <a:gdLst/>
            <a:ahLst/>
            <a:cxnLst/>
            <a:rect l="l" t="t" r="r" b="b"/>
            <a:pathLst>
              <a:path w="4412615" h="1316989">
                <a:moveTo>
                  <a:pt x="4412325" y="0"/>
                </a:moveTo>
                <a:lnTo>
                  <a:pt x="0" y="0"/>
                </a:lnTo>
                <a:lnTo>
                  <a:pt x="0" y="1266065"/>
                </a:lnTo>
                <a:lnTo>
                  <a:pt x="16636" y="1303579"/>
                </a:lnTo>
                <a:lnTo>
                  <a:pt x="4361525" y="1316866"/>
                </a:lnTo>
                <a:lnTo>
                  <a:pt x="4375768" y="1314821"/>
                </a:lnTo>
                <a:lnTo>
                  <a:pt x="4406889" y="12888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69540"/>
            <a:ext cx="0" cy="1433195"/>
          </a:xfrm>
          <a:custGeom>
            <a:avLst/>
            <a:gdLst/>
            <a:ahLst/>
            <a:cxnLst/>
            <a:rect l="l" t="t" r="r" b="b"/>
            <a:pathLst>
              <a:path w="0" h="1433195">
                <a:moveTo>
                  <a:pt x="0" y="143277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568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441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314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11239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103078"/>
            <a:ext cx="4174490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61290">
              <a:lnSpc>
                <a:spcPct val="100000"/>
              </a:lnSpc>
            </a:pPr>
            <a:r>
              <a:rPr dirty="0" sz="1200" spc="-50" b="1">
                <a:solidFill>
                  <a:srgbClr val="3333B2"/>
                </a:solidFill>
                <a:latin typeface="Arial"/>
                <a:cs typeface="Arial"/>
              </a:rPr>
              <a:t>Disgiunzione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dis</a:t>
            </a:r>
            <a:r>
              <a:rPr dirty="0" sz="1200" spc="-85">
                <a:latin typeface="Tahoma"/>
                <a:cs typeface="Tahoma"/>
              </a:rPr>
              <a:t>g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65">
                <a:latin typeface="Tahoma"/>
                <a:cs typeface="Tahoma"/>
              </a:rPr>
              <a:t>un</a:t>
            </a:r>
            <a:r>
              <a:rPr dirty="0" sz="1200" spc="-55">
                <a:latin typeface="Tahoma"/>
                <a:cs typeface="Tahoma"/>
              </a:rPr>
              <a:t>z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entr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5">
                <a:latin typeface="Tahoma"/>
                <a:cs typeface="Tahoma"/>
              </a:rPr>
              <a:t>m</a:t>
            </a:r>
            <a:r>
              <a:rPr dirty="0" sz="1200" spc="-3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false.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17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803564" y="1641970"/>
          <a:ext cx="100393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4832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3464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7056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2136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18740"/>
            <a:ext cx="50800" cy="14645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82240"/>
            <a:ext cx="50800" cy="14010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17203"/>
            <a:ext cx="4412615" cy="1316990"/>
          </a:xfrm>
          <a:custGeom>
            <a:avLst/>
            <a:gdLst/>
            <a:ahLst/>
            <a:cxnLst/>
            <a:rect l="l" t="t" r="r" b="b"/>
            <a:pathLst>
              <a:path w="4412615" h="1316989">
                <a:moveTo>
                  <a:pt x="4412325" y="0"/>
                </a:moveTo>
                <a:lnTo>
                  <a:pt x="0" y="0"/>
                </a:lnTo>
                <a:lnTo>
                  <a:pt x="0" y="1266065"/>
                </a:lnTo>
                <a:lnTo>
                  <a:pt x="16636" y="1303579"/>
                </a:lnTo>
                <a:lnTo>
                  <a:pt x="4361525" y="1316866"/>
                </a:lnTo>
                <a:lnTo>
                  <a:pt x="4375768" y="1314821"/>
                </a:lnTo>
                <a:lnTo>
                  <a:pt x="4406889" y="12888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69540"/>
            <a:ext cx="0" cy="1433195"/>
          </a:xfrm>
          <a:custGeom>
            <a:avLst/>
            <a:gdLst/>
            <a:ahLst/>
            <a:cxnLst/>
            <a:rect l="l" t="t" r="r" b="b"/>
            <a:pathLst>
              <a:path w="0" h="1433195">
                <a:moveTo>
                  <a:pt x="0" y="143277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568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441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3144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11239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103078"/>
            <a:ext cx="4174490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61290">
              <a:lnSpc>
                <a:spcPct val="100000"/>
              </a:lnSpc>
            </a:pPr>
            <a:r>
              <a:rPr dirty="0" sz="1200" spc="-50" b="1">
                <a:solidFill>
                  <a:srgbClr val="3333B2"/>
                </a:solidFill>
                <a:latin typeface="Arial"/>
                <a:cs typeface="Arial"/>
              </a:rPr>
              <a:t>Disgiunzione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dis</a:t>
            </a:r>
            <a:r>
              <a:rPr dirty="0" sz="1200" spc="-85">
                <a:latin typeface="Tahoma"/>
                <a:cs typeface="Tahoma"/>
              </a:rPr>
              <a:t>g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65">
                <a:latin typeface="Tahoma"/>
                <a:cs typeface="Tahoma"/>
              </a:rPr>
              <a:t>un</a:t>
            </a:r>
            <a:r>
              <a:rPr dirty="0" sz="1200" spc="-55">
                <a:latin typeface="Tahoma"/>
                <a:cs typeface="Tahoma"/>
              </a:rPr>
              <a:t>z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entr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5">
                <a:latin typeface="Tahoma"/>
                <a:cs typeface="Tahoma"/>
              </a:rPr>
              <a:t>m</a:t>
            </a:r>
            <a:r>
              <a:rPr dirty="0" sz="1200" spc="-3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false.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18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803564" y="1641970"/>
          <a:ext cx="100393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4832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2199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8955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403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06095"/>
            <a:ext cx="50800" cy="1496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69595"/>
            <a:ext cx="50800" cy="14326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04557"/>
            <a:ext cx="4412615" cy="1348740"/>
          </a:xfrm>
          <a:custGeom>
            <a:avLst/>
            <a:gdLst/>
            <a:ahLst/>
            <a:cxnLst/>
            <a:rect l="l" t="t" r="r" b="b"/>
            <a:pathLst>
              <a:path w="4412615" h="1348739">
                <a:moveTo>
                  <a:pt x="4412325" y="0"/>
                </a:moveTo>
                <a:lnTo>
                  <a:pt x="0" y="0"/>
                </a:lnTo>
                <a:lnTo>
                  <a:pt x="0" y="1297697"/>
                </a:lnTo>
                <a:lnTo>
                  <a:pt x="16636" y="1335211"/>
                </a:lnTo>
                <a:lnTo>
                  <a:pt x="4361525" y="1348497"/>
                </a:lnTo>
                <a:lnTo>
                  <a:pt x="4375768" y="1346453"/>
                </a:lnTo>
                <a:lnTo>
                  <a:pt x="4406889" y="1320494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56895"/>
            <a:ext cx="0" cy="1464945"/>
          </a:xfrm>
          <a:custGeom>
            <a:avLst/>
            <a:gdLst/>
            <a:ahLst/>
            <a:cxnLst/>
            <a:rect l="l" t="t" r="r" b="b"/>
            <a:pathLst>
              <a:path w="0" h="1464945">
                <a:moveTo>
                  <a:pt x="0" y="146440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441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314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187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9974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90429"/>
            <a:ext cx="4194175" cy="579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12570">
              <a:lnSpc>
                <a:spcPct val="100000"/>
              </a:lnSpc>
            </a:pP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Implicazione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logica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0"/>
              </a:spcBef>
            </a:pPr>
            <a:r>
              <a:rPr dirty="0" sz="1200" spc="-35">
                <a:latin typeface="Tahoma"/>
                <a:cs typeface="Tahoma"/>
              </a:rPr>
              <a:t>L’implicazione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logica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remessa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conseguenza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19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784197" y="1660956"/>
          <a:ext cx="1042669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886"/>
                <a:gridCol w="534175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2199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8955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403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06095"/>
            <a:ext cx="50800" cy="1496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69595"/>
            <a:ext cx="50800" cy="14326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04557"/>
            <a:ext cx="4412615" cy="1348740"/>
          </a:xfrm>
          <a:custGeom>
            <a:avLst/>
            <a:gdLst/>
            <a:ahLst/>
            <a:cxnLst/>
            <a:rect l="l" t="t" r="r" b="b"/>
            <a:pathLst>
              <a:path w="4412615" h="1348739">
                <a:moveTo>
                  <a:pt x="4412325" y="0"/>
                </a:moveTo>
                <a:lnTo>
                  <a:pt x="0" y="0"/>
                </a:lnTo>
                <a:lnTo>
                  <a:pt x="0" y="1297697"/>
                </a:lnTo>
                <a:lnTo>
                  <a:pt x="16636" y="1335211"/>
                </a:lnTo>
                <a:lnTo>
                  <a:pt x="4361525" y="1348497"/>
                </a:lnTo>
                <a:lnTo>
                  <a:pt x="4375768" y="1346453"/>
                </a:lnTo>
                <a:lnTo>
                  <a:pt x="4406889" y="1320494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56895"/>
            <a:ext cx="0" cy="1464945"/>
          </a:xfrm>
          <a:custGeom>
            <a:avLst/>
            <a:gdLst/>
            <a:ahLst/>
            <a:cxnLst/>
            <a:rect l="l" t="t" r="r" b="b"/>
            <a:pathLst>
              <a:path w="0" h="1464945">
                <a:moveTo>
                  <a:pt x="0" y="146440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441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314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187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9974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90429"/>
            <a:ext cx="4194175" cy="579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12570">
              <a:lnSpc>
                <a:spcPct val="100000"/>
              </a:lnSpc>
            </a:pP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Implicazione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logica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0"/>
              </a:spcBef>
            </a:pPr>
            <a:r>
              <a:rPr dirty="0" sz="1200" spc="-35">
                <a:latin typeface="Tahoma"/>
                <a:cs typeface="Tahoma"/>
              </a:rPr>
              <a:t>L’implicazione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logica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remessa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conseguenza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20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768894" y="1660956"/>
          <a:ext cx="1073150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34175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22199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8955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403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106095"/>
            <a:ext cx="50800" cy="1496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69595"/>
            <a:ext cx="50800" cy="14326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304557"/>
            <a:ext cx="4412615" cy="1348740"/>
          </a:xfrm>
          <a:custGeom>
            <a:avLst/>
            <a:gdLst/>
            <a:ahLst/>
            <a:cxnLst/>
            <a:rect l="l" t="t" r="r" b="b"/>
            <a:pathLst>
              <a:path w="4412615" h="1348739">
                <a:moveTo>
                  <a:pt x="4412325" y="0"/>
                </a:moveTo>
                <a:lnTo>
                  <a:pt x="0" y="0"/>
                </a:lnTo>
                <a:lnTo>
                  <a:pt x="0" y="1297697"/>
                </a:lnTo>
                <a:lnTo>
                  <a:pt x="16636" y="1335211"/>
                </a:lnTo>
                <a:lnTo>
                  <a:pt x="4361525" y="1348497"/>
                </a:lnTo>
                <a:lnTo>
                  <a:pt x="4375768" y="1346453"/>
                </a:lnTo>
                <a:lnTo>
                  <a:pt x="4406889" y="1320494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56895"/>
            <a:ext cx="0" cy="1464945"/>
          </a:xfrm>
          <a:custGeom>
            <a:avLst/>
            <a:gdLst/>
            <a:ahLst/>
            <a:cxnLst/>
            <a:rect l="l" t="t" r="r" b="b"/>
            <a:pathLst>
              <a:path w="0" h="1464945">
                <a:moveTo>
                  <a:pt x="0" y="146440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1441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1314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11879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9974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90429"/>
            <a:ext cx="4194175" cy="579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12570">
              <a:lnSpc>
                <a:spcPct val="100000"/>
              </a:lnSpc>
            </a:pP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Implicazione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logica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0"/>
              </a:spcBef>
            </a:pPr>
            <a:r>
              <a:rPr dirty="0" sz="1200" spc="-35">
                <a:latin typeface="Tahoma"/>
                <a:cs typeface="Tahoma"/>
              </a:rPr>
              <a:t>L’implicazione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logica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remessa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implica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conseguenza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21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768894" y="1660956"/>
          <a:ext cx="1073150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34175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8788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79072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84152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71966"/>
            <a:ext cx="50800" cy="18314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5466"/>
            <a:ext cx="50800" cy="17679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70429"/>
            <a:ext cx="4412615" cy="1684020"/>
          </a:xfrm>
          <a:custGeom>
            <a:avLst/>
            <a:gdLst/>
            <a:ahLst/>
            <a:cxnLst/>
            <a:rect l="l" t="t" r="r" b="b"/>
            <a:pathLst>
              <a:path w="4412615" h="1684020">
                <a:moveTo>
                  <a:pt x="4412325" y="0"/>
                </a:moveTo>
                <a:lnTo>
                  <a:pt x="0" y="0"/>
                </a:lnTo>
                <a:lnTo>
                  <a:pt x="0" y="1632994"/>
                </a:lnTo>
                <a:lnTo>
                  <a:pt x="16636" y="1670508"/>
                </a:lnTo>
                <a:lnTo>
                  <a:pt x="4361525" y="1683794"/>
                </a:lnTo>
                <a:lnTo>
                  <a:pt x="4375768" y="1681749"/>
                </a:lnTo>
                <a:lnTo>
                  <a:pt x="4406889" y="1655791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22766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70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100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73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46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56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956317"/>
            <a:ext cx="4167504" cy="762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32890">
              <a:lnSpc>
                <a:spcPct val="100000"/>
              </a:lnSpc>
            </a:pPr>
            <a:r>
              <a:rPr dirty="0" sz="1200" spc="-55" b="1">
                <a:solidFill>
                  <a:srgbClr val="3333B2"/>
                </a:solidFill>
                <a:latin typeface="Arial"/>
                <a:cs typeface="Arial"/>
              </a:rPr>
              <a:t>Equivalenza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logi</a:t>
            </a:r>
            <a:r>
              <a:rPr dirty="0" sz="1200" spc="-80" b="1">
                <a:solidFill>
                  <a:srgbClr val="3333B2"/>
                </a:solidFill>
                <a:latin typeface="Arial"/>
                <a:cs typeface="Arial"/>
              </a:rPr>
              <a:t>c</a:t>
            </a: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0"/>
              </a:spcBef>
            </a:pPr>
            <a:r>
              <a:rPr dirty="0" sz="1200" spc="-45">
                <a:latin typeface="Tahoma"/>
                <a:cs typeface="Tahoma"/>
              </a:rPr>
              <a:t>L’equivalenza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logica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va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44">
                <a:latin typeface="Tahoma"/>
                <a:cs typeface="Tahoma"/>
              </a:rPr>
              <a:t>.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8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Ci</a:t>
            </a:r>
            <a:r>
              <a:rPr dirty="0" sz="1200" spc="-660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rimere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dicendo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equivalenti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0">
                <a:latin typeface="Tahoma"/>
                <a:cs typeface="Tahoma"/>
              </a:rPr>
              <a:t>es</a:t>
            </a:r>
            <a:r>
              <a:rPr dirty="0" sz="1200" spc="-85">
                <a:latin typeface="Tahoma"/>
                <a:cs typeface="Tahoma"/>
              </a:rPr>
              <a:t>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44">
                <a:latin typeface="Tahoma"/>
                <a:cs typeface="Tahoma"/>
              </a:rPr>
              <a:t>.</a:t>
            </a:r>
            <a:r>
              <a:rPr dirty="0" sz="1200" spc="-650">
                <a:latin typeface="Tahoma"/>
                <a:cs typeface="Tahoma"/>
              </a:rPr>
              <a:t>`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22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774291" y="1862124"/>
          <a:ext cx="106235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886"/>
                <a:gridCol w="553987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⇔</a:t>
                      </a:r>
                      <a:r>
                        <a:rPr dirty="0" sz="1200" spc="-10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8788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79072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84152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71966"/>
            <a:ext cx="50800" cy="18314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5466"/>
            <a:ext cx="50800" cy="17679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70429"/>
            <a:ext cx="4412615" cy="1684020"/>
          </a:xfrm>
          <a:custGeom>
            <a:avLst/>
            <a:gdLst/>
            <a:ahLst/>
            <a:cxnLst/>
            <a:rect l="l" t="t" r="r" b="b"/>
            <a:pathLst>
              <a:path w="4412615" h="1684020">
                <a:moveTo>
                  <a:pt x="4412325" y="0"/>
                </a:moveTo>
                <a:lnTo>
                  <a:pt x="0" y="0"/>
                </a:lnTo>
                <a:lnTo>
                  <a:pt x="0" y="1632994"/>
                </a:lnTo>
                <a:lnTo>
                  <a:pt x="16636" y="1670508"/>
                </a:lnTo>
                <a:lnTo>
                  <a:pt x="4361525" y="1683794"/>
                </a:lnTo>
                <a:lnTo>
                  <a:pt x="4375768" y="1681749"/>
                </a:lnTo>
                <a:lnTo>
                  <a:pt x="4406889" y="1655791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22766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70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100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73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46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56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956317"/>
            <a:ext cx="4167504" cy="762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32890">
              <a:lnSpc>
                <a:spcPct val="100000"/>
              </a:lnSpc>
            </a:pPr>
            <a:r>
              <a:rPr dirty="0" sz="1200" spc="-55" b="1">
                <a:solidFill>
                  <a:srgbClr val="3333B2"/>
                </a:solidFill>
                <a:latin typeface="Arial"/>
                <a:cs typeface="Arial"/>
              </a:rPr>
              <a:t>Equivalenza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logi</a:t>
            </a:r>
            <a:r>
              <a:rPr dirty="0" sz="1200" spc="-80" b="1">
                <a:solidFill>
                  <a:srgbClr val="3333B2"/>
                </a:solidFill>
                <a:latin typeface="Arial"/>
                <a:cs typeface="Arial"/>
              </a:rPr>
              <a:t>c</a:t>
            </a: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0"/>
              </a:spcBef>
            </a:pPr>
            <a:r>
              <a:rPr dirty="0" sz="1200" spc="-45">
                <a:latin typeface="Tahoma"/>
                <a:cs typeface="Tahoma"/>
              </a:rPr>
              <a:t>L’equivalenza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logica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va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44">
                <a:latin typeface="Tahoma"/>
                <a:cs typeface="Tahoma"/>
              </a:rPr>
              <a:t>.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8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Ci</a:t>
            </a:r>
            <a:r>
              <a:rPr dirty="0" sz="1200" spc="-660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rimere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dicendo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equivalenti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0">
                <a:latin typeface="Tahoma"/>
                <a:cs typeface="Tahoma"/>
              </a:rPr>
              <a:t>es</a:t>
            </a:r>
            <a:r>
              <a:rPr dirty="0" sz="1200" spc="-85">
                <a:latin typeface="Tahoma"/>
                <a:cs typeface="Tahoma"/>
              </a:rPr>
              <a:t>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44">
                <a:latin typeface="Tahoma"/>
                <a:cs typeface="Tahoma"/>
              </a:rPr>
              <a:t>.</a:t>
            </a:r>
            <a:r>
              <a:rPr dirty="0" sz="1200" spc="-650">
                <a:latin typeface="Tahoma"/>
                <a:cs typeface="Tahoma"/>
              </a:rPr>
              <a:t>`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23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758988" y="1862124"/>
          <a:ext cx="109283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53986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⇔</a:t>
                      </a:r>
                      <a:r>
                        <a:rPr dirty="0" sz="1200" spc="-10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70"/>
              <a:t>avole</a:t>
            </a:r>
            <a:r>
              <a:rPr dirty="0" spc="160"/>
              <a:t> </a:t>
            </a:r>
            <a:r>
              <a:rPr dirty="0" spc="-65"/>
              <a:t>di</a:t>
            </a:r>
            <a:r>
              <a:rPr dirty="0" spc="160"/>
              <a:t> </a:t>
            </a:r>
            <a:r>
              <a:rPr dirty="0" spc="-25"/>
              <a:t>veri</a:t>
            </a:r>
            <a:r>
              <a:rPr dirty="0" spc="-45"/>
              <a:t>t</a:t>
            </a:r>
            <a:r>
              <a:rPr dirty="0" spc="-550"/>
              <a:t>`</a:t>
            </a:r>
            <a:r>
              <a:rPr dirty="0" spc="-50"/>
              <a:t>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8788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79072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84152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71966"/>
            <a:ext cx="50800" cy="18314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35466"/>
            <a:ext cx="50800" cy="17679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70429"/>
            <a:ext cx="4412615" cy="1684020"/>
          </a:xfrm>
          <a:custGeom>
            <a:avLst/>
            <a:gdLst/>
            <a:ahLst/>
            <a:cxnLst/>
            <a:rect l="l" t="t" r="r" b="b"/>
            <a:pathLst>
              <a:path w="4412615" h="1684020">
                <a:moveTo>
                  <a:pt x="4412325" y="0"/>
                </a:moveTo>
                <a:lnTo>
                  <a:pt x="0" y="0"/>
                </a:lnTo>
                <a:lnTo>
                  <a:pt x="0" y="1632994"/>
                </a:lnTo>
                <a:lnTo>
                  <a:pt x="16636" y="1670508"/>
                </a:lnTo>
                <a:lnTo>
                  <a:pt x="4361525" y="1683794"/>
                </a:lnTo>
                <a:lnTo>
                  <a:pt x="4375768" y="1681749"/>
                </a:lnTo>
                <a:lnTo>
                  <a:pt x="4406889" y="1655791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22766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70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100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973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846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656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956317"/>
            <a:ext cx="4167504" cy="762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32890">
              <a:lnSpc>
                <a:spcPct val="100000"/>
              </a:lnSpc>
            </a:pPr>
            <a:r>
              <a:rPr dirty="0" sz="1200" spc="-55" b="1">
                <a:solidFill>
                  <a:srgbClr val="3333B2"/>
                </a:solidFill>
                <a:latin typeface="Arial"/>
                <a:cs typeface="Arial"/>
              </a:rPr>
              <a:t>Equivalenza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logi</a:t>
            </a:r>
            <a:r>
              <a:rPr dirty="0" sz="1200" spc="-80" b="1">
                <a:solidFill>
                  <a:srgbClr val="3333B2"/>
                </a:solidFill>
                <a:latin typeface="Arial"/>
                <a:cs typeface="Arial"/>
              </a:rPr>
              <a:t>c</a:t>
            </a: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0"/>
              </a:spcBef>
            </a:pPr>
            <a:r>
              <a:rPr dirty="0" sz="1200" spc="-45">
                <a:latin typeface="Tahoma"/>
                <a:cs typeface="Tahoma"/>
              </a:rPr>
              <a:t>L’equivalenza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logica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va</a:t>
            </a:r>
            <a:r>
              <a:rPr dirty="0" sz="1200" spc="-25">
                <a:latin typeface="Tahoma"/>
                <a:cs typeface="Tahoma"/>
              </a:rPr>
              <a:t>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44">
                <a:latin typeface="Tahoma"/>
                <a:cs typeface="Tahoma"/>
              </a:rPr>
              <a:t>.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8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Ci</a:t>
            </a:r>
            <a:r>
              <a:rPr dirty="0" sz="1200" spc="-660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rimere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dicendo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equivalenti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100">
                <a:latin typeface="Tahoma"/>
                <a:cs typeface="Tahoma"/>
              </a:rPr>
              <a:t>es</a:t>
            </a:r>
            <a:r>
              <a:rPr dirty="0" sz="1200" spc="-85">
                <a:latin typeface="Tahoma"/>
                <a:cs typeface="Tahoma"/>
              </a:rPr>
              <a:t>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44">
                <a:latin typeface="Tahoma"/>
                <a:cs typeface="Tahoma"/>
              </a:rPr>
              <a:t>.</a:t>
            </a:r>
            <a:r>
              <a:rPr dirty="0" sz="1200" spc="-650">
                <a:latin typeface="Tahoma"/>
                <a:cs typeface="Tahoma"/>
              </a:rPr>
              <a:t>`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24</a:t>
            </a:r>
            <a:r>
              <a:rPr dirty="0" spc="-45"/>
              <a:t>/71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758988" y="1862124"/>
          <a:ext cx="109283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53986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⇔</a:t>
                      </a:r>
                      <a:r>
                        <a:rPr dirty="0" sz="1200" spc="-10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9597" y="31375"/>
            <a:ext cx="9245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Grammatica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Matematica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Grammatica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5"/>
              <a:t>Matematica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4397"/>
            <a:ext cx="4316730" cy="2682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0574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Ma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-25">
                <a:latin typeface="Tahoma"/>
                <a:cs typeface="Tahoma"/>
              </a:rPr>
              <a:t>tica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bisogno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linguaggio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grammatica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regoli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rretta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80">
                <a:latin typeface="Tahoma"/>
                <a:cs typeface="Tahoma"/>
              </a:rPr>
              <a:t>os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60">
                <a:latin typeface="Tahoma"/>
                <a:cs typeface="Tahoma"/>
              </a:rPr>
              <a:t>ruzione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40">
                <a:latin typeface="Tahoma"/>
                <a:cs typeface="Tahoma"/>
              </a:rPr>
              <a:t>Ogni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linguaggio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bisogno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latin typeface="Arial"/>
                <a:cs typeface="Arial"/>
              </a:rPr>
              <a:t>alfa</a:t>
            </a:r>
            <a:r>
              <a:rPr dirty="0" sz="1200" spc="-20" b="1">
                <a:latin typeface="Arial"/>
                <a:cs typeface="Arial"/>
              </a:rPr>
              <a:t>b</a:t>
            </a:r>
            <a:r>
              <a:rPr dirty="0" sz="1200" spc="-20" b="1">
                <a:latin typeface="Arial"/>
                <a:cs typeface="Arial"/>
              </a:rPr>
              <a:t>eto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0">
                <a:latin typeface="Tahoma"/>
                <a:cs typeface="Tahoma"/>
              </a:rPr>
              <a:t>s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ecifico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sim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25">
                <a:latin typeface="Tahoma"/>
                <a:cs typeface="Tahoma"/>
              </a:rPr>
              <a:t>oli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usati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b="1">
                <a:latin typeface="Arial"/>
                <a:cs typeface="Arial"/>
              </a:rPr>
              <a:t>sintassi</a:t>
            </a:r>
            <a:r>
              <a:rPr dirty="0" sz="1200" spc="50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studia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relazioni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r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25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vista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-55">
                <a:latin typeface="Tahoma"/>
                <a:cs typeface="Tahoma"/>
              </a:rPr>
              <a:t>le.</a:t>
            </a:r>
            <a:endParaRPr sz="1200">
              <a:latin typeface="Tahoma"/>
              <a:cs typeface="Tahoma"/>
            </a:endParaRPr>
          </a:p>
          <a:p>
            <a:pPr marL="12700" marR="318135">
              <a:lnSpc>
                <a:spcPct val="100000"/>
              </a:lnSpc>
              <a:spcBef>
                <a:spcPts val="5"/>
              </a:spcBef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9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linguaggio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comune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involuto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ambiguo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necessi</a:t>
            </a:r>
            <a:r>
              <a:rPr dirty="0" sz="1200" spc="-6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scienze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usato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linguaggio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univ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universalmente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accettato: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b="1">
                <a:latin typeface="Arial"/>
                <a:cs typeface="Arial"/>
              </a:rPr>
              <a:t>linguaggio</a:t>
            </a:r>
            <a:r>
              <a:rPr dirty="0" sz="1200" spc="100" b="1">
                <a:latin typeface="Arial"/>
                <a:cs typeface="Arial"/>
              </a:rPr>
              <a:t> </a:t>
            </a:r>
            <a:r>
              <a:rPr dirty="0" sz="1200" spc="-30" b="1">
                <a:latin typeface="Arial"/>
                <a:cs typeface="Arial"/>
              </a:rPr>
              <a:t>f</a:t>
            </a:r>
            <a:r>
              <a:rPr dirty="0" sz="1200" spc="-95" b="1">
                <a:latin typeface="Arial"/>
                <a:cs typeface="Arial"/>
              </a:rPr>
              <a:t>o</a:t>
            </a:r>
            <a:r>
              <a:rPr dirty="0" sz="1200" spc="-40" b="1">
                <a:latin typeface="Arial"/>
                <a:cs typeface="Arial"/>
              </a:rPr>
              <a:t>rmale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L’alfa</a:t>
            </a:r>
            <a:r>
              <a:rPr dirty="0" sz="1200">
                <a:latin typeface="Tahoma"/>
                <a:cs typeface="Tahoma"/>
              </a:rPr>
              <a:t>b</a:t>
            </a:r>
            <a:r>
              <a:rPr dirty="0" sz="1200" spc="-60">
                <a:latin typeface="Tahoma"/>
                <a:cs typeface="Tahoma"/>
              </a:rPr>
              <a:t>eto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 b="1">
                <a:latin typeface="Arial"/>
                <a:cs typeface="Arial"/>
              </a:rPr>
              <a:t>sim</a:t>
            </a:r>
            <a:r>
              <a:rPr dirty="0" sz="1200" spc="-50" b="1">
                <a:latin typeface="Arial"/>
                <a:cs typeface="Arial"/>
              </a:rPr>
              <a:t>b</a:t>
            </a:r>
            <a:r>
              <a:rPr dirty="0" sz="1200" spc="-50" b="1">
                <a:latin typeface="Arial"/>
                <a:cs typeface="Arial"/>
              </a:rPr>
              <a:t>oli</a:t>
            </a:r>
            <a:r>
              <a:rPr dirty="0" sz="1200" spc="105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matematic</a:t>
            </a:r>
            <a:r>
              <a:rPr dirty="0" sz="1200" spc="-15" b="1"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marL="1322705">
              <a:lnSpc>
                <a:spcPct val="100000"/>
              </a:lnSpc>
              <a:tabLst>
                <a:tab pos="1525270" algn="l"/>
                <a:tab pos="1743075" algn="l"/>
                <a:tab pos="2461895" algn="l"/>
                <a:tab pos="2679065" algn="l"/>
              </a:tabLst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260">
                <a:latin typeface="Lucida Sans Unicode"/>
                <a:cs typeface="Lucida Sans Unicode"/>
              </a:rPr>
              <a:t>	</a:t>
            </a:r>
            <a:r>
              <a:rPr dirty="0" sz="1200" spc="-55">
                <a:latin typeface="Tahoma"/>
                <a:cs typeface="Tahoma"/>
              </a:rPr>
              <a:t>log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45">
                <a:latin typeface="Tahoma"/>
                <a:cs typeface="Tahoma"/>
              </a:rPr>
              <a:t> </a:t>
            </a:r>
            <a:r>
              <a:rPr dirty="0" sz="1200" spc="55">
                <a:latin typeface="Tahoma"/>
                <a:cs typeface="Tahoma"/>
              </a:rPr>
              <a:t>(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-25">
                <a:latin typeface="Lucida Sans Unicode"/>
                <a:cs typeface="Lucida Sans Unicode"/>
              </a:rPr>
              <a:t>∞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260">
                <a:latin typeface="Lucida Sans Unicode"/>
                <a:cs typeface="Lucida Sans Unicode"/>
              </a:rPr>
              <a:t>∩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15">
                <a:latin typeface="Lucida Sans Unicode"/>
                <a:cs typeface="Lucida Sans Unicode"/>
              </a:rPr>
              <a:t> </a:t>
            </a:r>
            <a:r>
              <a:rPr dirty="0" sz="1200" spc="55">
                <a:latin typeface="Lucida Sans Unicode"/>
                <a:cs typeface="Lucida Sans Unicode"/>
              </a:rPr>
              <a:t>0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195"/>
              </a:spcBef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b="1">
                <a:latin typeface="Arial"/>
                <a:cs typeface="Arial"/>
              </a:rPr>
              <a:t>Logic</a:t>
            </a:r>
            <a:r>
              <a:rPr dirty="0" sz="1200" spc="-65" b="1">
                <a:latin typeface="Arial"/>
                <a:cs typeface="Arial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infine,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35">
                <a:latin typeface="Tahoma"/>
                <a:cs typeface="Tahoma"/>
              </a:rPr>
              <a:t>n</a:t>
            </a:r>
            <a:r>
              <a:rPr dirty="0" sz="1200" spc="-2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ssi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Ma</a:t>
            </a:r>
            <a:r>
              <a:rPr dirty="0" sz="1200" spc="-45">
                <a:latin typeface="Tahoma"/>
                <a:cs typeface="Tahoma"/>
              </a:rPr>
              <a:t>tematica.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Essa</a:t>
            </a:r>
            <a:r>
              <a:rPr dirty="0" sz="1200" spc="-50">
                <a:latin typeface="Tahoma"/>
                <a:cs typeface="Tahoma"/>
              </a:rPr>
              <a:t> stabilisce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sinta</a:t>
            </a:r>
            <a:r>
              <a:rPr dirty="0" sz="1200" spc="20">
                <a:latin typeface="Tahoma"/>
                <a:cs typeface="Tahoma"/>
              </a:rPr>
              <a:t>t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95" i="1">
                <a:latin typeface="Trebuchet MS"/>
                <a:cs typeface="Trebuchet MS"/>
              </a:rPr>
              <a:t>en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f</a:t>
            </a:r>
            <a:r>
              <a:rPr dirty="0" sz="1200" spc="-145" i="1">
                <a:latin typeface="Trebuchet MS"/>
                <a:cs typeface="Trebuchet MS"/>
              </a:rPr>
              <a:t>o</a:t>
            </a:r>
            <a:r>
              <a:rPr dirty="0" sz="1200" spc="-85" i="1">
                <a:latin typeface="Trebuchet MS"/>
                <a:cs typeface="Trebuchet MS"/>
              </a:rPr>
              <a:t>rmata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disc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autologie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50"/>
              <a:t>contraddizioni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2814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50"/>
              <a:t>Grazi</a:t>
            </a:r>
            <a:r>
              <a:rPr dirty="0" spc="-55"/>
              <a:t>e</a:t>
            </a:r>
            <a:r>
              <a:rPr dirty="0"/>
              <a:t> </a:t>
            </a:r>
            <a:r>
              <a:rPr dirty="0" spc="-50"/>
              <a:t>alle</a:t>
            </a:r>
            <a:r>
              <a:rPr dirty="0" spc="-5"/>
              <a:t> </a:t>
            </a:r>
            <a:r>
              <a:rPr dirty="0" spc="-40"/>
              <a:t>ta</a:t>
            </a:r>
            <a:r>
              <a:rPr dirty="0" spc="-20"/>
              <a:t>b</a:t>
            </a:r>
            <a:r>
              <a:rPr dirty="0" spc="-60"/>
              <a:t>elle</a:t>
            </a:r>
            <a:r>
              <a:rPr dirty="0" spc="-5"/>
              <a:t> </a:t>
            </a:r>
            <a:r>
              <a:rPr dirty="0" spc="-35"/>
              <a:t>di</a:t>
            </a:r>
            <a:r>
              <a:rPr dirty="0" spc="-5"/>
              <a:t> </a:t>
            </a:r>
            <a:r>
              <a:rPr dirty="0" spc="-45"/>
              <a:t>veri</a:t>
            </a:r>
            <a:r>
              <a:rPr dirty="0" spc="-5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-5"/>
              <a:t> </a:t>
            </a:r>
            <a:r>
              <a:rPr dirty="0" spc="-40"/>
              <a:t>p</a:t>
            </a:r>
            <a:r>
              <a:rPr dirty="0" spc="-70"/>
              <a:t>ossiamo</a:t>
            </a:r>
            <a:r>
              <a:rPr dirty="0" spc="-5"/>
              <a:t> </a:t>
            </a:r>
            <a:r>
              <a:rPr dirty="0" spc="-55"/>
              <a:t>dimostr</a:t>
            </a:r>
            <a:r>
              <a:rPr dirty="0" spc="-95"/>
              <a:t>a</a:t>
            </a:r>
            <a:r>
              <a:rPr dirty="0" spc="-75"/>
              <a:t>re</a:t>
            </a:r>
            <a:r>
              <a:rPr dirty="0" spc="-5"/>
              <a:t> </a:t>
            </a:r>
            <a:r>
              <a:rPr dirty="0" spc="-60"/>
              <a:t>le</a:t>
            </a:r>
            <a:r>
              <a:rPr dirty="0" spc="-5"/>
              <a:t> </a:t>
            </a:r>
            <a:r>
              <a:rPr dirty="0" spc="-105"/>
              <a:t>p</a:t>
            </a:r>
            <a:r>
              <a:rPr dirty="0" spc="-60"/>
              <a:t>rime</a:t>
            </a:r>
            <a:r>
              <a:rPr dirty="0" spc="-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-5"/>
              <a:t> </a:t>
            </a:r>
            <a:r>
              <a:rPr dirty="0" spc="-65"/>
              <a:t>dei</a:t>
            </a:r>
            <a:r>
              <a:rPr dirty="0" spc="-45"/>
              <a:t> </a:t>
            </a:r>
            <a:r>
              <a:rPr dirty="0" spc="-45"/>
              <a:t>connettivi</a:t>
            </a:r>
            <a:r>
              <a:rPr dirty="0" spc="10"/>
              <a:t> </a:t>
            </a:r>
            <a:r>
              <a:rPr dirty="0" spc="-35"/>
              <a:t>logici,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5"/>
              <a:t> </a:t>
            </a:r>
            <a:r>
              <a:rPr dirty="0" spc="-80"/>
              <a:t>a</a:t>
            </a:r>
            <a:r>
              <a:rPr dirty="0" spc="10"/>
              <a:t> </a:t>
            </a:r>
            <a:r>
              <a:rPr dirty="0" spc="-40"/>
              <a:t>b</a:t>
            </a:r>
            <a:r>
              <a:rPr dirty="0" spc="-95"/>
              <a:t>en</a:t>
            </a:r>
            <a:r>
              <a:rPr dirty="0" spc="5"/>
              <a:t> </a:t>
            </a:r>
            <a:r>
              <a:rPr dirty="0" spc="-85"/>
              <a:t>vedere</a:t>
            </a:r>
            <a:r>
              <a:rPr dirty="0" spc="5"/>
              <a:t> </a:t>
            </a:r>
            <a:r>
              <a:rPr dirty="0" spc="-80"/>
              <a:t>vengono</a:t>
            </a:r>
            <a:r>
              <a:rPr dirty="0" spc="5"/>
              <a:t> </a:t>
            </a:r>
            <a:r>
              <a:rPr dirty="0" spc="-20"/>
              <a:t>utilizzati</a:t>
            </a:r>
            <a:r>
              <a:rPr dirty="0" spc="10"/>
              <a:t> </a:t>
            </a:r>
            <a:r>
              <a:rPr dirty="0" spc="-60"/>
              <a:t>quotidianamente</a:t>
            </a:r>
            <a:r>
              <a:rPr dirty="0" spc="-40"/>
              <a:t> </a:t>
            </a:r>
            <a:r>
              <a:rPr dirty="0" spc="-65"/>
              <a:t>nel</a:t>
            </a:r>
            <a:r>
              <a:rPr dirty="0" spc="10"/>
              <a:t> </a:t>
            </a:r>
            <a:r>
              <a:rPr dirty="0" spc="-55"/>
              <a:t>linguaggio</a:t>
            </a:r>
            <a:r>
              <a:rPr dirty="0" spc="15"/>
              <a:t> </a:t>
            </a:r>
            <a:r>
              <a:rPr dirty="0" spc="-80"/>
              <a:t>comune</a:t>
            </a:r>
            <a:r>
              <a:rPr dirty="0" spc="15"/>
              <a:t> </a:t>
            </a:r>
            <a:r>
              <a:rPr dirty="0" spc="-35"/>
              <a:t>(</a:t>
            </a:r>
            <a:r>
              <a:rPr dirty="0" spc="-2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55"/>
              <a:t>costruire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60"/>
              <a:t>ensieri</a:t>
            </a:r>
            <a:r>
              <a:rPr dirty="0" spc="15"/>
              <a:t> </a:t>
            </a:r>
            <a:r>
              <a:rPr dirty="0" spc="-50"/>
              <a:t>c</a:t>
            </a:r>
            <a:r>
              <a:rPr dirty="0" spc="-30"/>
              <a:t>o</a:t>
            </a:r>
            <a:r>
              <a:rPr dirty="0" spc="-50"/>
              <a:t>erenti...)</a:t>
            </a:r>
            <a:r>
              <a:rPr dirty="0" spc="145"/>
              <a:t> </a:t>
            </a:r>
            <a:r>
              <a:rPr dirty="0" spc="-80"/>
              <a:t>come</a:t>
            </a:r>
            <a:r>
              <a:rPr dirty="0" spc="15"/>
              <a:t> </a:t>
            </a:r>
            <a:r>
              <a:rPr dirty="0"/>
              <a:t>il</a:t>
            </a:r>
            <a:r>
              <a:rPr dirty="0"/>
              <a:t> </a:t>
            </a:r>
            <a:r>
              <a:rPr dirty="0" spc="-110" i="1">
                <a:latin typeface="Trebuchet MS"/>
                <a:cs typeface="Trebuchet MS"/>
              </a:rPr>
              <a:t>p</a:t>
            </a:r>
            <a:r>
              <a:rPr dirty="0" spc="-80" i="1">
                <a:latin typeface="Trebuchet MS"/>
                <a:cs typeface="Trebuchet MS"/>
              </a:rPr>
              <a:t>rincipio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di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non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contraddizione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110" i="1">
                <a:latin typeface="Trebuchet MS"/>
                <a:cs typeface="Trebuchet MS"/>
              </a:rPr>
              <a:t>p</a:t>
            </a:r>
            <a:r>
              <a:rPr dirty="0" spc="-80" i="1">
                <a:latin typeface="Trebuchet MS"/>
                <a:cs typeface="Trebuchet MS"/>
              </a:rPr>
              <a:t>rincipio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105" i="1">
                <a:latin typeface="Trebuchet MS"/>
                <a:cs typeface="Trebuchet MS"/>
              </a:rPr>
              <a:t>del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t</a:t>
            </a:r>
            <a:r>
              <a:rPr dirty="0" spc="-125" i="1">
                <a:latin typeface="Trebuchet MS"/>
                <a:cs typeface="Trebuchet MS"/>
              </a:rPr>
              <a:t>e</a:t>
            </a:r>
            <a:r>
              <a:rPr dirty="0" spc="-80" i="1">
                <a:latin typeface="Trebuchet MS"/>
                <a:cs typeface="Trebuchet MS"/>
              </a:rPr>
              <a:t>rzo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escluso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-30"/>
              <a:t> </a:t>
            </a:r>
            <a:r>
              <a:rPr dirty="0" spc="-75" i="1">
                <a:latin typeface="Trebuchet MS"/>
                <a:cs typeface="Trebuchet MS"/>
              </a:rPr>
              <a:t>doppia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80" i="1">
                <a:latin typeface="Trebuchet MS"/>
                <a:cs typeface="Trebuchet MS"/>
              </a:rPr>
              <a:t>negazione</a:t>
            </a:r>
            <a:r>
              <a:rPr dirty="0" spc="-40"/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autologie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50"/>
              <a:t>contraddizioni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62542"/>
            <a:ext cx="4336415" cy="1613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Grazi</a:t>
            </a:r>
            <a:r>
              <a:rPr dirty="0" sz="1200" spc="-5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alle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ta</a:t>
            </a:r>
            <a:r>
              <a:rPr dirty="0" sz="1200" spc="-20">
                <a:latin typeface="Tahoma"/>
                <a:cs typeface="Tahoma"/>
              </a:rPr>
              <a:t>b</a:t>
            </a:r>
            <a:r>
              <a:rPr dirty="0" sz="1200" spc="-60">
                <a:latin typeface="Tahoma"/>
                <a:cs typeface="Tahoma"/>
              </a:rPr>
              <a:t>elle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rime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connettivi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logici,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vedere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vengono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utilizzati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quotidianamente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linguaggio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comune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2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ensieri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erenti...)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p</a:t>
            </a:r>
            <a:r>
              <a:rPr dirty="0" sz="1200" spc="-80" i="1">
                <a:latin typeface="Trebuchet MS"/>
                <a:cs typeface="Trebuchet MS"/>
              </a:rPr>
              <a:t>rincipio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di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contraddizione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p</a:t>
            </a:r>
            <a:r>
              <a:rPr dirty="0" sz="1200" spc="-80" i="1">
                <a:latin typeface="Trebuchet MS"/>
                <a:cs typeface="Trebuchet MS"/>
              </a:rPr>
              <a:t>rincipio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del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t</a:t>
            </a:r>
            <a:r>
              <a:rPr dirty="0" sz="1200" spc="-125" i="1">
                <a:latin typeface="Trebuchet MS"/>
                <a:cs typeface="Trebuchet MS"/>
              </a:rPr>
              <a:t>e</a:t>
            </a:r>
            <a:r>
              <a:rPr dirty="0" sz="1200" spc="-80" i="1">
                <a:latin typeface="Trebuchet MS"/>
                <a:cs typeface="Trebuchet MS"/>
              </a:rPr>
              <a:t>rzo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escluso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doppia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negazione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17145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Diremo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b="1">
                <a:latin typeface="Arial"/>
                <a:cs typeface="Arial"/>
              </a:rPr>
              <a:t>tautologia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indi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endentemente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veri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onenti.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contraddizione</a:t>
            </a:r>
            <a:r>
              <a:rPr dirty="0" sz="1200" spc="45" b="1">
                <a:latin typeface="Arial"/>
                <a:cs typeface="Arial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55">
                <a:latin typeface="Tahoma"/>
                <a:cs typeface="Tahoma"/>
              </a:rPr>
              <a:t>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11749" rIns="0" bIns="0" rtlCol="0" vert="horz">
            <a:spAutoFit/>
          </a:bodyPr>
          <a:lstStyle/>
          <a:p>
            <a:pPr marL="12065">
              <a:lnSpc>
                <a:spcPct val="100000"/>
              </a:lnSpc>
            </a:pPr>
            <a:r>
              <a:rPr dirty="0" spc="-10"/>
              <a:t>Ad</a:t>
            </a:r>
            <a:r>
              <a:rPr dirty="0" spc="10"/>
              <a:t> </a:t>
            </a:r>
            <a:r>
              <a:rPr dirty="0" spc="-80"/>
              <a:t>esempio</a:t>
            </a:r>
          </a:p>
          <a:p>
            <a:pPr marL="309245">
              <a:lnSpc>
                <a:spcPct val="100000"/>
              </a:lnSpc>
              <a:spcBef>
                <a:spcPts val="320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0" i="1">
                <a:latin typeface="Trebuchet MS"/>
                <a:cs typeface="Trebuchet MS"/>
              </a:rPr>
              <a:t>animale</a:t>
            </a:r>
            <a:r>
              <a:rPr dirty="0" spc="-10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gatto,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gatto.</a:t>
            </a:r>
          </a:p>
          <a:p>
            <a:pPr marL="12065" marR="5080" indent="-4445">
              <a:lnSpc>
                <a:spcPct val="100000"/>
              </a:lnSpc>
              <a:spcBef>
                <a:spcPts val="835"/>
              </a:spcBef>
            </a:pP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45"/>
              <a:t>tautologia.</a:t>
            </a:r>
            <a:r>
              <a:rPr dirty="0" spc="145"/>
              <a:t> </a:t>
            </a:r>
            <a:r>
              <a:rPr dirty="0" spc="-65"/>
              <a:t>Indi</a:t>
            </a:r>
            <a:r>
              <a:rPr dirty="0" spc="-50"/>
              <a:t>p</a:t>
            </a:r>
            <a:r>
              <a:rPr dirty="0" spc="-80"/>
              <a:t>endentemente</a:t>
            </a:r>
            <a:r>
              <a:rPr dirty="0" spc="15"/>
              <a:t> </a:t>
            </a:r>
            <a:r>
              <a:rPr dirty="0" spc="-45"/>
              <a:t>dalla</a:t>
            </a:r>
            <a:r>
              <a:rPr dirty="0" spc="15"/>
              <a:t> </a:t>
            </a:r>
            <a:r>
              <a:rPr dirty="0" spc="-50"/>
              <a:t>razza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40"/>
              <a:t>gatto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-45"/>
              <a:t> </a:t>
            </a:r>
            <a:r>
              <a:rPr dirty="0" spc="-65"/>
              <a:t>seleziona,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20"/>
              <a:t>tratta</a:t>
            </a:r>
            <a:r>
              <a:rPr dirty="0" spc="15"/>
              <a:t> </a:t>
            </a:r>
            <a:r>
              <a:rPr dirty="0" spc="-95"/>
              <a:t>sem</a:t>
            </a:r>
            <a:r>
              <a:rPr dirty="0" spc="-125"/>
              <a:t>p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25"/>
              <a:t>gatti!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11749" rIns="0" bIns="0" rtlCol="0" vert="horz">
            <a:spAutoFit/>
          </a:bodyPr>
          <a:lstStyle/>
          <a:p>
            <a:pPr marL="12065">
              <a:lnSpc>
                <a:spcPct val="100000"/>
              </a:lnSpc>
            </a:pPr>
            <a:r>
              <a:rPr dirty="0" spc="-10"/>
              <a:t>Ad</a:t>
            </a:r>
            <a:r>
              <a:rPr dirty="0" spc="10"/>
              <a:t> </a:t>
            </a:r>
            <a:r>
              <a:rPr dirty="0" spc="-80"/>
              <a:t>esempio</a:t>
            </a:r>
          </a:p>
          <a:p>
            <a:pPr marL="309245">
              <a:lnSpc>
                <a:spcPct val="100000"/>
              </a:lnSpc>
              <a:spcBef>
                <a:spcPts val="320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0" i="1">
                <a:latin typeface="Trebuchet MS"/>
                <a:cs typeface="Trebuchet MS"/>
              </a:rPr>
              <a:t>animale</a:t>
            </a:r>
            <a:r>
              <a:rPr dirty="0" spc="-10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gatto,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gatto.</a:t>
            </a:r>
          </a:p>
          <a:p>
            <a:pPr marL="12065" marR="5080" indent="-4445">
              <a:lnSpc>
                <a:spcPct val="100000"/>
              </a:lnSpc>
              <a:spcBef>
                <a:spcPts val="835"/>
              </a:spcBef>
            </a:pP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45"/>
              <a:t>tautologia.</a:t>
            </a:r>
            <a:r>
              <a:rPr dirty="0" spc="145"/>
              <a:t> </a:t>
            </a:r>
            <a:r>
              <a:rPr dirty="0" spc="-65"/>
              <a:t>Indi</a:t>
            </a:r>
            <a:r>
              <a:rPr dirty="0" spc="-50"/>
              <a:t>p</a:t>
            </a:r>
            <a:r>
              <a:rPr dirty="0" spc="-80"/>
              <a:t>endentemente</a:t>
            </a:r>
            <a:r>
              <a:rPr dirty="0" spc="15"/>
              <a:t> </a:t>
            </a:r>
            <a:r>
              <a:rPr dirty="0" spc="-45"/>
              <a:t>dalla</a:t>
            </a:r>
            <a:r>
              <a:rPr dirty="0" spc="15"/>
              <a:t> </a:t>
            </a:r>
            <a:r>
              <a:rPr dirty="0" spc="-50"/>
              <a:t>razza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40"/>
              <a:t>gatto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-45"/>
              <a:t> </a:t>
            </a:r>
            <a:r>
              <a:rPr dirty="0" spc="-65"/>
              <a:t>seleziona,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20"/>
              <a:t>tratta</a:t>
            </a:r>
            <a:r>
              <a:rPr dirty="0" spc="15"/>
              <a:t> </a:t>
            </a:r>
            <a:r>
              <a:rPr dirty="0" spc="-95"/>
              <a:t>sem</a:t>
            </a:r>
            <a:r>
              <a:rPr dirty="0" spc="-125"/>
              <a:t>p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25"/>
              <a:t>gatti!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85"/>
              <a:t>Esempi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946147"/>
            <a:ext cx="4117975" cy="1904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endParaRPr sz="1200">
              <a:latin typeface="Tahoma"/>
              <a:cs typeface="Tahoma"/>
            </a:endParaRPr>
          </a:p>
          <a:p>
            <a:pPr marL="313690">
              <a:lnSpc>
                <a:spcPct val="100000"/>
              </a:lnSpc>
              <a:spcBef>
                <a:spcPts val="320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animale</a:t>
            </a:r>
            <a:r>
              <a:rPr dirty="0" sz="1200" spc="-1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gatto,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gatto.</a:t>
            </a:r>
            <a:endParaRPr sz="1200">
              <a:latin typeface="Trebuchet MS"/>
              <a:cs typeface="Trebuchet MS"/>
            </a:endParaRPr>
          </a:p>
          <a:p>
            <a:pPr marL="16510" marR="162560" indent="-4445">
              <a:lnSpc>
                <a:spcPct val="100000"/>
              </a:lnSpc>
              <a:spcBef>
                <a:spcPts val="83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tautologia.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Indi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endentemente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dalla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razza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gatto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seleziona,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tratta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gatti!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l’es</a:t>
            </a:r>
            <a:r>
              <a:rPr dirty="0" sz="1200" spc="-9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endParaRPr sz="1200">
              <a:latin typeface="Tahoma"/>
              <a:cs typeface="Tahoma"/>
            </a:endParaRPr>
          </a:p>
          <a:p>
            <a:pPr marL="16510" indent="297180">
              <a:lnSpc>
                <a:spcPct val="100000"/>
              </a:lnSpc>
              <a:spcBef>
                <a:spcPts val="320"/>
              </a:spcBef>
            </a:pPr>
            <a:r>
              <a:rPr dirty="0" sz="1200" spc="-6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sia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105" i="1">
                <a:latin typeface="Trebuchet MS"/>
                <a:cs typeface="Trebuchet MS"/>
              </a:rPr>
              <a:t>a</a:t>
            </a:r>
            <a:r>
              <a:rPr dirty="0" sz="1200" spc="-100" i="1">
                <a:latin typeface="Trebuchet MS"/>
                <a:cs typeface="Trebuchet MS"/>
              </a:rPr>
              <a:t>ri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disp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105" i="1">
                <a:latin typeface="Trebuchet MS"/>
                <a:cs typeface="Trebuchet MS"/>
              </a:rPr>
              <a:t>ri.</a:t>
            </a:r>
            <a:endParaRPr sz="1200">
              <a:latin typeface="Trebuchet MS"/>
              <a:cs typeface="Trebuchet MS"/>
            </a:endParaRPr>
          </a:p>
          <a:p>
            <a:pPr marL="16510" marR="5080">
              <a:lnSpc>
                <a:spcPct val="100000"/>
              </a:lnSpc>
              <a:spcBef>
                <a:spcPts val="835"/>
              </a:spcBef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infatti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contem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raneamente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esclude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l’altra.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26/71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35"/>
              <a:t>connettivi</a:t>
            </a:r>
            <a:r>
              <a:rPr dirty="0" spc="145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97645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420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99285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71086"/>
            <a:ext cx="50800" cy="2083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34587"/>
            <a:ext cx="50800" cy="202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59005"/>
            <a:ext cx="4412615" cy="1946910"/>
          </a:xfrm>
          <a:custGeom>
            <a:avLst/>
            <a:gdLst/>
            <a:ahLst/>
            <a:cxnLst/>
            <a:rect l="l" t="t" r="r" b="b"/>
            <a:pathLst>
              <a:path w="4412615" h="1946910">
                <a:moveTo>
                  <a:pt x="4412325" y="0"/>
                </a:moveTo>
                <a:lnTo>
                  <a:pt x="0" y="0"/>
                </a:lnTo>
                <a:lnTo>
                  <a:pt x="0" y="1895750"/>
                </a:lnTo>
                <a:lnTo>
                  <a:pt x="16636" y="1933264"/>
                </a:lnTo>
                <a:lnTo>
                  <a:pt x="4361525" y="1946551"/>
                </a:lnTo>
                <a:lnTo>
                  <a:pt x="4375768" y="1944506"/>
                </a:lnTo>
                <a:lnTo>
                  <a:pt x="4406889" y="1918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21887"/>
            <a:ext cx="0" cy="2052320"/>
          </a:xfrm>
          <a:custGeom>
            <a:avLst/>
            <a:gdLst/>
            <a:ahLst/>
            <a:cxnLst/>
            <a:rect l="l" t="t" r="r" b="b"/>
            <a:pathLst>
              <a:path w="0" h="2052320">
                <a:moveTo>
                  <a:pt x="0" y="2051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091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964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837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6473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55428"/>
            <a:ext cx="2266315" cy="384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35"/>
              <a:t>connettivi</a:t>
            </a:r>
            <a:r>
              <a:rPr dirty="0" spc="145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97645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420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99285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71086"/>
            <a:ext cx="50800" cy="2083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34587"/>
            <a:ext cx="50800" cy="202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59005"/>
            <a:ext cx="4412615" cy="1946910"/>
          </a:xfrm>
          <a:custGeom>
            <a:avLst/>
            <a:gdLst/>
            <a:ahLst/>
            <a:cxnLst/>
            <a:rect l="l" t="t" r="r" b="b"/>
            <a:pathLst>
              <a:path w="4412615" h="1946910">
                <a:moveTo>
                  <a:pt x="4412325" y="0"/>
                </a:moveTo>
                <a:lnTo>
                  <a:pt x="0" y="0"/>
                </a:lnTo>
                <a:lnTo>
                  <a:pt x="0" y="1895750"/>
                </a:lnTo>
                <a:lnTo>
                  <a:pt x="16636" y="1933264"/>
                </a:lnTo>
                <a:lnTo>
                  <a:pt x="4361525" y="1946551"/>
                </a:lnTo>
                <a:lnTo>
                  <a:pt x="4375768" y="1944506"/>
                </a:lnTo>
                <a:lnTo>
                  <a:pt x="4406889" y="1918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21887"/>
            <a:ext cx="0" cy="2052320"/>
          </a:xfrm>
          <a:custGeom>
            <a:avLst/>
            <a:gdLst/>
            <a:ahLst/>
            <a:cxnLst/>
            <a:rect l="l" t="t" r="r" b="b"/>
            <a:pathLst>
              <a:path w="0" h="2052320">
                <a:moveTo>
                  <a:pt x="0" y="2051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091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964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837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6473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55428"/>
            <a:ext cx="2266315" cy="384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5998" y="128565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5998" y="13198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0131" y="1284424"/>
            <a:ext cx="5638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840" y="1284424"/>
            <a:ext cx="19138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(la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35"/>
              <a:t>connettivi</a:t>
            </a:r>
            <a:r>
              <a:rPr dirty="0" spc="145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97645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420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99285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71086"/>
            <a:ext cx="50800" cy="2083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34587"/>
            <a:ext cx="50800" cy="202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59005"/>
            <a:ext cx="4412615" cy="1946910"/>
          </a:xfrm>
          <a:custGeom>
            <a:avLst/>
            <a:gdLst/>
            <a:ahLst/>
            <a:cxnLst/>
            <a:rect l="l" t="t" r="r" b="b"/>
            <a:pathLst>
              <a:path w="4412615" h="1946910">
                <a:moveTo>
                  <a:pt x="4412325" y="0"/>
                </a:moveTo>
                <a:lnTo>
                  <a:pt x="0" y="0"/>
                </a:lnTo>
                <a:lnTo>
                  <a:pt x="0" y="1895750"/>
                </a:lnTo>
                <a:lnTo>
                  <a:pt x="16636" y="1933264"/>
                </a:lnTo>
                <a:lnTo>
                  <a:pt x="4361525" y="1946551"/>
                </a:lnTo>
                <a:lnTo>
                  <a:pt x="4375768" y="1944506"/>
                </a:lnTo>
                <a:lnTo>
                  <a:pt x="4406889" y="1918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21887"/>
            <a:ext cx="0" cy="2052320"/>
          </a:xfrm>
          <a:custGeom>
            <a:avLst/>
            <a:gdLst/>
            <a:ahLst/>
            <a:cxnLst/>
            <a:rect l="l" t="t" r="r" b="b"/>
            <a:pathLst>
              <a:path w="0" h="2052320">
                <a:moveTo>
                  <a:pt x="0" y="2051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091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964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837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6473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55428"/>
            <a:ext cx="2266315" cy="384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5998" y="128565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5998" y="13198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0131" y="1284424"/>
            <a:ext cx="5638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840" y="1284424"/>
            <a:ext cx="19138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(la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0131" y="1505849"/>
            <a:ext cx="18878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984885" algn="l"/>
                <a:tab pos="124904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6586" y="1505849"/>
            <a:ext cx="1459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(leggi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idem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otenza);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35"/>
              <a:t>connettivi</a:t>
            </a:r>
            <a:r>
              <a:rPr dirty="0" spc="145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97645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420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99285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71086"/>
            <a:ext cx="50800" cy="2083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34587"/>
            <a:ext cx="50800" cy="202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59005"/>
            <a:ext cx="4412615" cy="1946910"/>
          </a:xfrm>
          <a:custGeom>
            <a:avLst/>
            <a:gdLst/>
            <a:ahLst/>
            <a:cxnLst/>
            <a:rect l="l" t="t" r="r" b="b"/>
            <a:pathLst>
              <a:path w="4412615" h="1946910">
                <a:moveTo>
                  <a:pt x="4412325" y="0"/>
                </a:moveTo>
                <a:lnTo>
                  <a:pt x="0" y="0"/>
                </a:lnTo>
                <a:lnTo>
                  <a:pt x="0" y="1895750"/>
                </a:lnTo>
                <a:lnTo>
                  <a:pt x="16636" y="1933264"/>
                </a:lnTo>
                <a:lnTo>
                  <a:pt x="4361525" y="1946551"/>
                </a:lnTo>
                <a:lnTo>
                  <a:pt x="4375768" y="1944506"/>
                </a:lnTo>
                <a:lnTo>
                  <a:pt x="4406889" y="1918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21887"/>
            <a:ext cx="0" cy="2052320"/>
          </a:xfrm>
          <a:custGeom>
            <a:avLst/>
            <a:gdLst/>
            <a:ahLst/>
            <a:cxnLst/>
            <a:rect l="l" t="t" r="r" b="b"/>
            <a:pathLst>
              <a:path w="0" h="2052320">
                <a:moveTo>
                  <a:pt x="0" y="2051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091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964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837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6473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55428"/>
            <a:ext cx="2266315" cy="384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5998" y="128565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5998" y="13198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0131" y="1284424"/>
            <a:ext cx="5638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840" y="1284424"/>
            <a:ext cx="19138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(la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0131" y="1505849"/>
            <a:ext cx="18878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984885" algn="l"/>
                <a:tab pos="124904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6586" y="1505849"/>
            <a:ext cx="1459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(leggi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idem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otenza);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5944" y="17626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0131" y="1727260"/>
            <a:ext cx="158813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tautologia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50602" y="1727260"/>
            <a:ext cx="17697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erzo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escluso);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35"/>
              <a:t>connettivi</a:t>
            </a:r>
            <a:r>
              <a:rPr dirty="0" spc="145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97645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420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99285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71086"/>
            <a:ext cx="50800" cy="2083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34587"/>
            <a:ext cx="50800" cy="202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59005"/>
            <a:ext cx="4412615" cy="1946910"/>
          </a:xfrm>
          <a:custGeom>
            <a:avLst/>
            <a:gdLst/>
            <a:ahLst/>
            <a:cxnLst/>
            <a:rect l="l" t="t" r="r" b="b"/>
            <a:pathLst>
              <a:path w="4412615" h="1946910">
                <a:moveTo>
                  <a:pt x="4412325" y="0"/>
                </a:moveTo>
                <a:lnTo>
                  <a:pt x="0" y="0"/>
                </a:lnTo>
                <a:lnTo>
                  <a:pt x="0" y="1895750"/>
                </a:lnTo>
                <a:lnTo>
                  <a:pt x="16636" y="1933264"/>
                </a:lnTo>
                <a:lnTo>
                  <a:pt x="4361525" y="1946551"/>
                </a:lnTo>
                <a:lnTo>
                  <a:pt x="4375768" y="1944506"/>
                </a:lnTo>
                <a:lnTo>
                  <a:pt x="4406889" y="1918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21887"/>
            <a:ext cx="0" cy="2052320"/>
          </a:xfrm>
          <a:custGeom>
            <a:avLst/>
            <a:gdLst/>
            <a:ahLst/>
            <a:cxnLst/>
            <a:rect l="l" t="t" r="r" b="b"/>
            <a:pathLst>
              <a:path w="0" h="2052320">
                <a:moveTo>
                  <a:pt x="0" y="2051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091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964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837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6473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55428"/>
            <a:ext cx="2266315" cy="384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5998" y="128565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5998" y="13198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0131" y="1284424"/>
            <a:ext cx="5638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840" y="1284424"/>
            <a:ext cx="19138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(la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0131" y="1505849"/>
            <a:ext cx="18878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984885" algn="l"/>
                <a:tab pos="124904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6586" y="1505849"/>
            <a:ext cx="1459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(leggi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idem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otenza);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5944" y="17626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0131" y="1727260"/>
            <a:ext cx="158813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tautologia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50602" y="1727260"/>
            <a:ext cx="17697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erzo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escluso);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75944" y="19840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90131" y="1948685"/>
            <a:ext cx="186436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27390" y="1948685"/>
            <a:ext cx="20847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9597" y="31375"/>
            <a:ext cx="9245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Grammatica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Matematica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Logica</a:t>
            </a:r>
            <a:r>
              <a:rPr dirty="0" spc="155"/>
              <a:t> </a:t>
            </a:r>
            <a:r>
              <a:rPr dirty="0"/>
              <a:t>matema</a:t>
            </a:r>
            <a:r>
              <a:rPr dirty="0" spc="-10"/>
              <a:t>t</a:t>
            </a:r>
            <a:r>
              <a:rPr dirty="0" spc="-65"/>
              <a:t>ica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5232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530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580820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46965"/>
            <a:ext cx="50800" cy="4957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10466"/>
            <a:ext cx="50800" cy="4322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34884"/>
            <a:ext cx="4412615" cy="358775"/>
          </a:xfrm>
          <a:custGeom>
            <a:avLst/>
            <a:gdLst/>
            <a:ahLst/>
            <a:cxnLst/>
            <a:rect l="l" t="t" r="r" b="b"/>
            <a:pathLst>
              <a:path w="4412615" h="358775">
                <a:moveTo>
                  <a:pt x="4412325" y="0"/>
                </a:moveTo>
                <a:lnTo>
                  <a:pt x="0" y="0"/>
                </a:lnTo>
                <a:lnTo>
                  <a:pt x="0" y="307835"/>
                </a:lnTo>
                <a:lnTo>
                  <a:pt x="16636" y="345349"/>
                </a:lnTo>
                <a:lnTo>
                  <a:pt x="4361525" y="358635"/>
                </a:lnTo>
                <a:lnTo>
                  <a:pt x="4375768" y="356590"/>
                </a:lnTo>
                <a:lnTo>
                  <a:pt x="4406889" y="33063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97766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4">
                <a:moveTo>
                  <a:pt x="0" y="46400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850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0723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596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406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3497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40"/>
              <a:t>P</a:t>
            </a:r>
            <a:r>
              <a:rPr dirty="0" spc="-70"/>
              <a:t>ossiamo</a:t>
            </a:r>
            <a:r>
              <a:rPr dirty="0" spc="10"/>
              <a:t> </a:t>
            </a:r>
            <a:r>
              <a:rPr dirty="0" spc="-50"/>
              <a:t>quindi</a:t>
            </a:r>
            <a:r>
              <a:rPr dirty="0" spc="15"/>
              <a:t> </a:t>
            </a:r>
            <a:r>
              <a:rPr dirty="0" spc="-75"/>
              <a:t>d</a:t>
            </a:r>
            <a:r>
              <a:rPr dirty="0" spc="-10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85"/>
              <a:t>seguente: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</a:p>
          <a:p>
            <a:pPr marL="12700" marR="5080">
              <a:lnSpc>
                <a:spcPct val="100000"/>
              </a:lnSpc>
              <a:spcBef>
                <a:spcPts val="185"/>
              </a:spcBef>
            </a:pPr>
            <a:r>
              <a:rPr dirty="0" spc="-50"/>
              <a:t>Una</a:t>
            </a:r>
            <a:r>
              <a:rPr dirty="0" spc="15"/>
              <a:t> </a:t>
            </a:r>
            <a:r>
              <a:rPr dirty="0" spc="-110" b="1">
                <a:latin typeface="Arial"/>
                <a:cs typeface="Arial"/>
              </a:rPr>
              <a:t>p</a:t>
            </a:r>
            <a:r>
              <a:rPr dirty="0" spc="-55" b="1">
                <a:latin typeface="Arial"/>
                <a:cs typeface="Arial"/>
              </a:rPr>
              <a:t>ro</a:t>
            </a:r>
            <a:r>
              <a:rPr dirty="0" spc="-35" b="1">
                <a:latin typeface="Arial"/>
                <a:cs typeface="Arial"/>
              </a:rPr>
              <a:t>p</a:t>
            </a:r>
            <a:r>
              <a:rPr dirty="0" spc="-70" b="1">
                <a:latin typeface="Arial"/>
                <a:cs typeface="Arial"/>
              </a:rPr>
              <a:t>osizione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40"/>
              <a:t>in</a:t>
            </a:r>
            <a:r>
              <a:rPr dirty="0" spc="10"/>
              <a:t> </a:t>
            </a:r>
            <a:r>
              <a:rPr dirty="0" spc="-40"/>
              <a:t>Matematica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65"/>
              <a:t>affermazione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35"/>
              <a:t>cui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70"/>
              <a:t>p</a:t>
            </a:r>
            <a:r>
              <a:rPr dirty="0" spc="-80"/>
              <a:t>u</a:t>
            </a:r>
            <a:r>
              <a:rPr dirty="0" spc="-660"/>
              <a:t>o</a:t>
            </a:r>
            <a:r>
              <a:rPr dirty="0" spc="-75"/>
              <a:t>`</a:t>
            </a:r>
            <a:r>
              <a:rPr dirty="0" spc="-45"/>
              <a:t> </a:t>
            </a:r>
            <a:r>
              <a:rPr dirty="0" spc="-45"/>
              <a:t>stabilire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70"/>
              <a:t>maniera</a:t>
            </a:r>
            <a:r>
              <a:rPr dirty="0" spc="15"/>
              <a:t> </a:t>
            </a:r>
            <a:r>
              <a:rPr dirty="0" spc="-60"/>
              <a:t>univ</a:t>
            </a:r>
            <a:r>
              <a:rPr dirty="0" spc="-40"/>
              <a:t>o</a:t>
            </a:r>
            <a:r>
              <a:rPr dirty="0" spc="-55"/>
              <a:t>ca</a:t>
            </a:r>
            <a:r>
              <a:rPr dirty="0" spc="15"/>
              <a:t> </a:t>
            </a:r>
            <a:r>
              <a:rPr dirty="0" spc="-100"/>
              <a:t>se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50" b="1">
                <a:latin typeface="Arial"/>
                <a:cs typeface="Arial"/>
              </a:rPr>
              <a:t>vera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75"/>
              <a:t>o</a:t>
            </a:r>
            <a:r>
              <a:rPr dirty="0" spc="15"/>
              <a:t> </a:t>
            </a:r>
            <a:r>
              <a:rPr dirty="0" spc="-55" b="1">
                <a:latin typeface="Arial"/>
                <a:cs typeface="Arial"/>
              </a:rPr>
              <a:t>falsa</a:t>
            </a:r>
            <a:r>
              <a:rPr dirty="0" spc="-40"/>
              <a:t>.</a:t>
            </a: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35"/>
              <a:t>connettivi</a:t>
            </a:r>
            <a:r>
              <a:rPr dirty="0" spc="145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97645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420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99285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71086"/>
            <a:ext cx="50800" cy="2083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34587"/>
            <a:ext cx="50800" cy="202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59005"/>
            <a:ext cx="4412615" cy="1946910"/>
          </a:xfrm>
          <a:custGeom>
            <a:avLst/>
            <a:gdLst/>
            <a:ahLst/>
            <a:cxnLst/>
            <a:rect l="l" t="t" r="r" b="b"/>
            <a:pathLst>
              <a:path w="4412615" h="1946910">
                <a:moveTo>
                  <a:pt x="4412325" y="0"/>
                </a:moveTo>
                <a:lnTo>
                  <a:pt x="0" y="0"/>
                </a:lnTo>
                <a:lnTo>
                  <a:pt x="0" y="1895750"/>
                </a:lnTo>
                <a:lnTo>
                  <a:pt x="16636" y="1933264"/>
                </a:lnTo>
                <a:lnTo>
                  <a:pt x="4361525" y="1946551"/>
                </a:lnTo>
                <a:lnTo>
                  <a:pt x="4375768" y="1944506"/>
                </a:lnTo>
                <a:lnTo>
                  <a:pt x="4406889" y="1918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21887"/>
            <a:ext cx="0" cy="2052320"/>
          </a:xfrm>
          <a:custGeom>
            <a:avLst/>
            <a:gdLst/>
            <a:ahLst/>
            <a:cxnLst/>
            <a:rect l="l" t="t" r="r" b="b"/>
            <a:pathLst>
              <a:path w="0" h="2052320">
                <a:moveTo>
                  <a:pt x="0" y="2051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091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964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837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6473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55428"/>
            <a:ext cx="2266315" cy="384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5998" y="128565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5998" y="13198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0131" y="1284424"/>
            <a:ext cx="5638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840" y="1284424"/>
            <a:ext cx="19138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(la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0131" y="1505849"/>
            <a:ext cx="18878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984885" algn="l"/>
                <a:tab pos="124904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6586" y="1505849"/>
            <a:ext cx="1459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(leggi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idem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otenza);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5944" y="17626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0131" y="1727260"/>
            <a:ext cx="158813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tautologia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50602" y="1727260"/>
            <a:ext cx="17697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erzo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escluso);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75944" y="19840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90131" y="1948685"/>
            <a:ext cx="186436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27390" y="1948685"/>
            <a:ext cx="20847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0131" y="2170109"/>
            <a:ext cx="235140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1216660" algn="l"/>
                <a:tab pos="148082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19831" y="2170109"/>
            <a:ext cx="15811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commutativa);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35"/>
              <a:t>connettivi</a:t>
            </a:r>
            <a:r>
              <a:rPr dirty="0" spc="145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97645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420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99285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71086"/>
            <a:ext cx="50800" cy="2083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34587"/>
            <a:ext cx="50800" cy="202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59005"/>
            <a:ext cx="4412615" cy="1946910"/>
          </a:xfrm>
          <a:custGeom>
            <a:avLst/>
            <a:gdLst/>
            <a:ahLst/>
            <a:cxnLst/>
            <a:rect l="l" t="t" r="r" b="b"/>
            <a:pathLst>
              <a:path w="4412615" h="1946910">
                <a:moveTo>
                  <a:pt x="4412325" y="0"/>
                </a:moveTo>
                <a:lnTo>
                  <a:pt x="0" y="0"/>
                </a:lnTo>
                <a:lnTo>
                  <a:pt x="0" y="1895750"/>
                </a:lnTo>
                <a:lnTo>
                  <a:pt x="16636" y="1933264"/>
                </a:lnTo>
                <a:lnTo>
                  <a:pt x="4361525" y="1946551"/>
                </a:lnTo>
                <a:lnTo>
                  <a:pt x="4375768" y="1944506"/>
                </a:lnTo>
                <a:lnTo>
                  <a:pt x="4406889" y="1918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21887"/>
            <a:ext cx="0" cy="2052320"/>
          </a:xfrm>
          <a:custGeom>
            <a:avLst/>
            <a:gdLst/>
            <a:ahLst/>
            <a:cxnLst/>
            <a:rect l="l" t="t" r="r" b="b"/>
            <a:pathLst>
              <a:path w="0" h="2052320">
                <a:moveTo>
                  <a:pt x="0" y="2051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091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964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837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6473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55428"/>
            <a:ext cx="2266315" cy="384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5998" y="128565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5998" y="13198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0131" y="1284424"/>
            <a:ext cx="5638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840" y="1284424"/>
            <a:ext cx="19138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(la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0131" y="1505849"/>
            <a:ext cx="18878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984885" algn="l"/>
                <a:tab pos="124904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6586" y="1505849"/>
            <a:ext cx="1459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(leggi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idem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otenza);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5944" y="17626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0131" y="1727260"/>
            <a:ext cx="158813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tautologia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50602" y="1727260"/>
            <a:ext cx="17697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erzo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escluso);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75944" y="19840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90131" y="1948685"/>
            <a:ext cx="186436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27390" y="1948685"/>
            <a:ext cx="20847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0131" y="2170109"/>
            <a:ext cx="235140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1216660" algn="l"/>
                <a:tab pos="148082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19831" y="2170109"/>
            <a:ext cx="15811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commutativa);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63408" y="2426906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63535" y="2426906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90131" y="2391521"/>
            <a:ext cx="319849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35"/>
              <a:t>connettivi</a:t>
            </a:r>
            <a:r>
              <a:rPr dirty="0" spc="145"/>
              <a:t> </a:t>
            </a:r>
            <a:r>
              <a:rPr dirty="0" spc="-70"/>
              <a:t>logici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97645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420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99285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71086"/>
            <a:ext cx="50800" cy="2083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934587"/>
            <a:ext cx="50800" cy="2020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059005"/>
            <a:ext cx="4412615" cy="1946910"/>
          </a:xfrm>
          <a:custGeom>
            <a:avLst/>
            <a:gdLst/>
            <a:ahLst/>
            <a:cxnLst/>
            <a:rect l="l" t="t" r="r" b="b"/>
            <a:pathLst>
              <a:path w="4412615" h="1946910">
                <a:moveTo>
                  <a:pt x="4412325" y="0"/>
                </a:moveTo>
                <a:lnTo>
                  <a:pt x="0" y="0"/>
                </a:lnTo>
                <a:lnTo>
                  <a:pt x="0" y="1895750"/>
                </a:lnTo>
                <a:lnTo>
                  <a:pt x="16636" y="1933264"/>
                </a:lnTo>
                <a:lnTo>
                  <a:pt x="4361525" y="1946551"/>
                </a:lnTo>
                <a:lnTo>
                  <a:pt x="4375768" y="1944506"/>
                </a:lnTo>
                <a:lnTo>
                  <a:pt x="4406889" y="1918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21887"/>
            <a:ext cx="0" cy="2052320"/>
          </a:xfrm>
          <a:custGeom>
            <a:avLst/>
            <a:gdLst/>
            <a:ahLst/>
            <a:cxnLst/>
            <a:rect l="l" t="t" r="r" b="b"/>
            <a:pathLst>
              <a:path w="0" h="2052320">
                <a:moveTo>
                  <a:pt x="0" y="2051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091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964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8378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6473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855428"/>
            <a:ext cx="2266315" cy="384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155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ra: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5998" y="128565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5998" y="13198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0131" y="1284424"/>
            <a:ext cx="5638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840" y="1284424"/>
            <a:ext cx="19138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(la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negazione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afferma);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0131" y="1505849"/>
            <a:ext cx="18878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984885" algn="l"/>
                <a:tab pos="1249045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6586" y="1505849"/>
            <a:ext cx="1459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(leggi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idem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otenza);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5944" y="17626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0131" y="1727260"/>
            <a:ext cx="158813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tautologia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50602" y="1727260"/>
            <a:ext cx="17697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erzo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escluso);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75944" y="19840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90131" y="1948685"/>
            <a:ext cx="186436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 </a:t>
            </a:r>
            <a:r>
              <a:rPr dirty="0" sz="1200" spc="70" i="1">
                <a:latin typeface="Trebuchet MS"/>
                <a:cs typeface="Trebuchet MS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27390" y="1948685"/>
            <a:ext cx="20847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0131" y="2170109"/>
            <a:ext cx="235140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  <a:tab pos="1216660" algn="l"/>
                <a:tab pos="1480820" algn="l"/>
              </a:tabLst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i="1">
                <a:latin typeface="Trebuchet MS"/>
                <a:cs typeface="Trebuchet MS"/>
              </a:rPr>
              <a:t>	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80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19831" y="2170109"/>
            <a:ext cx="15811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commutativa);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63408" y="2426906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63535" y="2426906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90131" y="2391521"/>
            <a:ext cx="3970654" cy="582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inverse);</a:t>
            </a:r>
            <a:endParaRPr sz="1200">
              <a:latin typeface="Tahoma"/>
              <a:cs typeface="Tahoma"/>
            </a:endParaRPr>
          </a:p>
          <a:p>
            <a:pPr marL="155575" marR="5080" indent="-14287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20">
                <a:latin typeface="Tahoma"/>
                <a:cs typeface="Tahoma"/>
              </a:rPr>
              <a:t>[(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1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20">
                <a:latin typeface="Tahoma"/>
                <a:cs typeface="Tahoma"/>
              </a:rPr>
              <a:t>)</a:t>
            </a:r>
            <a:r>
              <a:rPr dirty="0" sz="1200" spc="25">
                <a:latin typeface="Tahoma"/>
                <a:cs typeface="Tahoma"/>
              </a:rPr>
              <a:t>]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50">
                <a:latin typeface="Tahoma"/>
                <a:cs typeface="Tahoma"/>
              </a:rPr>
              <a:t>(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235" i="1">
                <a:latin typeface="Trebuchet MS"/>
                <a:cs typeface="Trebuchet MS"/>
              </a:rPr>
              <a:t> </a:t>
            </a:r>
            <a:r>
              <a:rPr dirty="0" sz="1200" spc="55">
                <a:latin typeface="Tahoma"/>
                <a:cs typeface="Tahoma"/>
              </a:rPr>
              <a:t>)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tautologia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(</a:t>
            </a:r>
            <a:r>
              <a:rPr dirty="0" sz="1200" spc="-8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transitiva).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Doppia</a:t>
            </a:r>
            <a:r>
              <a:rPr dirty="0" spc="155"/>
              <a:t> </a:t>
            </a:r>
            <a:r>
              <a:rPr dirty="0" spc="-65"/>
              <a:t>negazione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18753"/>
            <a:ext cx="3111500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640"/>
              </a:lnSpc>
            </a:pPr>
            <a:r>
              <a:rPr dirty="0" sz="1200" spc="-45">
                <a:latin typeface="Tahoma"/>
                <a:cs typeface="Tahoma"/>
              </a:rPr>
              <a:t>Proviamo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queste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Cominciam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78621" y="172637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12656" y="172637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28</a:t>
            </a:r>
            <a:r>
              <a:rPr dirty="0" spc="-45"/>
              <a:t>/71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934679" y="1676933"/>
          <a:ext cx="741680" cy="57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048"/>
                <a:gridCol w="234048"/>
              </a:tblGrid>
              <a:tr h="195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Doppia</a:t>
            </a:r>
            <a:r>
              <a:rPr dirty="0" spc="155"/>
              <a:t> </a:t>
            </a:r>
            <a:r>
              <a:rPr dirty="0" spc="-65"/>
              <a:t>negazione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18753"/>
            <a:ext cx="3111500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640"/>
              </a:lnSpc>
            </a:pPr>
            <a:r>
              <a:rPr dirty="0" sz="1200" spc="-45">
                <a:latin typeface="Tahoma"/>
                <a:cs typeface="Tahoma"/>
              </a:rPr>
              <a:t>Proviamo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queste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Cominciam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78621" y="172637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8379" y="172637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29</a:t>
            </a:r>
            <a:r>
              <a:rPr dirty="0" spc="-45"/>
              <a:t>/71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918957" y="1676933"/>
          <a:ext cx="772795" cy="57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34048"/>
              </a:tblGrid>
              <a:tr h="195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Doppia</a:t>
            </a:r>
            <a:r>
              <a:rPr dirty="0" spc="155"/>
              <a:t> </a:t>
            </a:r>
            <a:r>
              <a:rPr dirty="0" spc="-65"/>
              <a:t>negazione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18753"/>
            <a:ext cx="3111500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640"/>
              </a:lnSpc>
            </a:pPr>
            <a:r>
              <a:rPr dirty="0" sz="1200" spc="-45">
                <a:latin typeface="Tahoma"/>
                <a:cs typeface="Tahoma"/>
              </a:rPr>
              <a:t>Proviamo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queste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Cominciam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62898" y="172637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8379" y="172637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30</a:t>
            </a:r>
            <a:r>
              <a:rPr dirty="0" spc="-45"/>
              <a:t>/71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903234" y="1676933"/>
          <a:ext cx="804545" cy="57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</a:tblGrid>
              <a:tr h="195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Doppia</a:t>
            </a:r>
            <a:r>
              <a:rPr dirty="0" spc="155"/>
              <a:t> </a:t>
            </a:r>
            <a:r>
              <a:rPr dirty="0" spc="-65"/>
              <a:t>negazione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4959"/>
            <a:ext cx="3111500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640"/>
              </a:lnSpc>
            </a:pPr>
            <a:r>
              <a:rPr dirty="0" sz="1200" spc="-45">
                <a:latin typeface="Tahoma"/>
                <a:cs typeface="Tahoma"/>
              </a:rPr>
              <a:t>Proviamo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queste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Cominciam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62898" y="149258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8379" y="149258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31/71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903234" y="1443139"/>
          <a:ext cx="804545" cy="57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</a:tblGrid>
              <a:tr h="195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Doppia</a:t>
            </a:r>
            <a:r>
              <a:rPr dirty="0" spc="155"/>
              <a:t> </a:t>
            </a:r>
            <a:r>
              <a:rPr dirty="0" spc="-65"/>
              <a:t>negazione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4959"/>
            <a:ext cx="3111500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640"/>
              </a:lnSpc>
            </a:pPr>
            <a:r>
              <a:rPr dirty="0" sz="1200" spc="-45">
                <a:latin typeface="Tahoma"/>
                <a:cs typeface="Tahoma"/>
              </a:rPr>
              <a:t>Proviamo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queste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Cominciam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62898" y="149258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8379" y="149258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66" y="2132632"/>
            <a:ext cx="3048000" cy="401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usando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negazione,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vero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ghiaccio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fonde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baseline="24305" sz="1200" spc="-60">
                <a:latin typeface="Arial"/>
                <a:cs typeface="Arial"/>
              </a:rPr>
              <a:t>○</a:t>
            </a:r>
            <a:r>
              <a:rPr dirty="0" sz="1200" spc="165" i="1">
                <a:latin typeface="Trebuchet MS"/>
                <a:cs typeface="Trebuchet MS"/>
              </a:rPr>
              <a:t>C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31/71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903234" y="1443139"/>
          <a:ext cx="804545" cy="57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</a:tblGrid>
              <a:tr h="195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Doppia</a:t>
            </a:r>
            <a:r>
              <a:rPr dirty="0" spc="155"/>
              <a:t> </a:t>
            </a:r>
            <a:r>
              <a:rPr dirty="0" spc="-65"/>
              <a:t>negazione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4959"/>
            <a:ext cx="3111500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640"/>
              </a:lnSpc>
            </a:pPr>
            <a:r>
              <a:rPr dirty="0" sz="1200" spc="-45">
                <a:latin typeface="Tahoma"/>
                <a:cs typeface="Tahoma"/>
              </a:rPr>
              <a:t>Proviamo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queste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Cominciam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62898" y="149258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8379" y="149258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66" y="2132632"/>
            <a:ext cx="3048000" cy="401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usando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negazione,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vero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ghiaccio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fonde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baseline="24305" sz="1200" spc="-60">
                <a:latin typeface="Arial"/>
                <a:cs typeface="Arial"/>
              </a:rPr>
              <a:t>○</a:t>
            </a:r>
            <a:r>
              <a:rPr dirty="0" sz="1200" spc="165" i="1">
                <a:latin typeface="Trebuchet MS"/>
                <a:cs typeface="Trebuchet MS"/>
              </a:rPr>
              <a:t>C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31/71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903234" y="1443139"/>
          <a:ext cx="804545" cy="57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</a:tblGrid>
              <a:tr h="195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Doppia</a:t>
            </a:r>
            <a:r>
              <a:rPr dirty="0" spc="155"/>
              <a:t> </a:t>
            </a:r>
            <a:r>
              <a:rPr dirty="0" spc="-65"/>
              <a:t>negazione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4959"/>
            <a:ext cx="3111500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640"/>
              </a:lnSpc>
            </a:pPr>
            <a:r>
              <a:rPr dirty="0" sz="1200" spc="-45">
                <a:latin typeface="Tahoma"/>
                <a:cs typeface="Tahoma"/>
              </a:rPr>
              <a:t>Proviamo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dimostr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alcune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queste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Cominciam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62898" y="149258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8379" y="149258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1838" y="2132632"/>
            <a:ext cx="3052445" cy="8839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usando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negazione,</a:t>
            </a:r>
            <a:endParaRPr sz="1200">
              <a:latin typeface="Tahoma"/>
              <a:cs typeface="Tahoma"/>
            </a:endParaRPr>
          </a:p>
          <a:p>
            <a:pPr marL="313690">
              <a:lnSpc>
                <a:spcPct val="100000"/>
              </a:lnSpc>
              <a:spcBef>
                <a:spcPts val="320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vero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ghiaccio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fonde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baseline="24305" sz="1200" spc="-60">
                <a:latin typeface="Arial"/>
                <a:cs typeface="Arial"/>
              </a:rPr>
              <a:t>○</a:t>
            </a:r>
            <a:r>
              <a:rPr dirty="0" sz="1200" spc="165" i="1">
                <a:latin typeface="Trebuchet MS"/>
                <a:cs typeface="Trebuchet MS"/>
              </a:rPr>
              <a:t>C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endParaRPr sz="1200">
              <a:latin typeface="Tahoma"/>
              <a:cs typeface="Tahoma"/>
            </a:endParaRPr>
          </a:p>
          <a:p>
            <a:pPr marL="313690">
              <a:lnSpc>
                <a:spcPct val="100000"/>
              </a:lnSpc>
              <a:spcBef>
                <a:spcPts val="85"/>
              </a:spcBef>
            </a:pPr>
            <a:r>
              <a:rPr dirty="0" sz="1200" spc="-6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ghiaccio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fonde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baseline="24305" sz="1200" spc="-60">
                <a:latin typeface="Arial"/>
                <a:cs typeface="Arial"/>
              </a:rPr>
              <a:t>○</a:t>
            </a:r>
            <a:r>
              <a:rPr dirty="0" sz="1200" spc="165" i="1">
                <a:latin typeface="Trebuchet MS"/>
                <a:cs typeface="Trebuchet MS"/>
              </a:rPr>
              <a:t>C</a:t>
            </a:r>
            <a:r>
              <a:rPr dirty="0" sz="1200" spc="-120" i="1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31/71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903234" y="1443139"/>
          <a:ext cx="804545" cy="57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</a:tblGrid>
              <a:tr h="195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9597" y="31375"/>
            <a:ext cx="9245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Grammatica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Matematica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Logica</a:t>
            </a:r>
            <a:r>
              <a:rPr dirty="0" spc="155"/>
              <a:t> </a:t>
            </a:r>
            <a:r>
              <a:rPr dirty="0"/>
              <a:t>matema</a:t>
            </a:r>
            <a:r>
              <a:rPr dirty="0" spc="-10"/>
              <a:t>t</a:t>
            </a:r>
            <a:r>
              <a:rPr dirty="0" spc="-65"/>
              <a:t>ica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5232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530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580820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46965"/>
            <a:ext cx="50800" cy="4957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10466"/>
            <a:ext cx="50800" cy="4322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34884"/>
            <a:ext cx="4412615" cy="358775"/>
          </a:xfrm>
          <a:custGeom>
            <a:avLst/>
            <a:gdLst/>
            <a:ahLst/>
            <a:cxnLst/>
            <a:rect l="l" t="t" r="r" b="b"/>
            <a:pathLst>
              <a:path w="4412615" h="358775">
                <a:moveTo>
                  <a:pt x="4412325" y="0"/>
                </a:moveTo>
                <a:lnTo>
                  <a:pt x="0" y="0"/>
                </a:lnTo>
                <a:lnTo>
                  <a:pt x="0" y="307835"/>
                </a:lnTo>
                <a:lnTo>
                  <a:pt x="16636" y="345349"/>
                </a:lnTo>
                <a:lnTo>
                  <a:pt x="4361525" y="358635"/>
                </a:lnTo>
                <a:lnTo>
                  <a:pt x="4375768" y="356590"/>
                </a:lnTo>
                <a:lnTo>
                  <a:pt x="4406889" y="33063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97766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4">
                <a:moveTo>
                  <a:pt x="0" y="46400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850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0723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596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406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3497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40"/>
              <a:t>P</a:t>
            </a:r>
            <a:r>
              <a:rPr dirty="0" spc="-70"/>
              <a:t>ossiamo</a:t>
            </a:r>
            <a:r>
              <a:rPr dirty="0" spc="10"/>
              <a:t> </a:t>
            </a:r>
            <a:r>
              <a:rPr dirty="0" spc="-50"/>
              <a:t>quindi</a:t>
            </a:r>
            <a:r>
              <a:rPr dirty="0" spc="15"/>
              <a:t> </a:t>
            </a:r>
            <a:r>
              <a:rPr dirty="0" spc="-75"/>
              <a:t>d</a:t>
            </a:r>
            <a:r>
              <a:rPr dirty="0" spc="-10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85"/>
              <a:t>seguente: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</a:p>
          <a:p>
            <a:pPr marL="12700" marR="5080">
              <a:lnSpc>
                <a:spcPct val="100000"/>
              </a:lnSpc>
              <a:spcBef>
                <a:spcPts val="185"/>
              </a:spcBef>
            </a:pPr>
            <a:r>
              <a:rPr dirty="0" spc="-50"/>
              <a:t>Una</a:t>
            </a:r>
            <a:r>
              <a:rPr dirty="0" spc="15"/>
              <a:t> </a:t>
            </a:r>
            <a:r>
              <a:rPr dirty="0" spc="-110" b="1">
                <a:latin typeface="Arial"/>
                <a:cs typeface="Arial"/>
              </a:rPr>
              <a:t>p</a:t>
            </a:r>
            <a:r>
              <a:rPr dirty="0" spc="-55" b="1">
                <a:latin typeface="Arial"/>
                <a:cs typeface="Arial"/>
              </a:rPr>
              <a:t>ro</a:t>
            </a:r>
            <a:r>
              <a:rPr dirty="0" spc="-35" b="1">
                <a:latin typeface="Arial"/>
                <a:cs typeface="Arial"/>
              </a:rPr>
              <a:t>p</a:t>
            </a:r>
            <a:r>
              <a:rPr dirty="0" spc="-70" b="1">
                <a:latin typeface="Arial"/>
                <a:cs typeface="Arial"/>
              </a:rPr>
              <a:t>osizione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40"/>
              <a:t>in</a:t>
            </a:r>
            <a:r>
              <a:rPr dirty="0" spc="10"/>
              <a:t> </a:t>
            </a:r>
            <a:r>
              <a:rPr dirty="0" spc="-40"/>
              <a:t>Matematica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65"/>
              <a:t>affermazione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35"/>
              <a:t>cui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70"/>
              <a:t>p</a:t>
            </a:r>
            <a:r>
              <a:rPr dirty="0" spc="-80"/>
              <a:t>u</a:t>
            </a:r>
            <a:r>
              <a:rPr dirty="0" spc="-660"/>
              <a:t>o</a:t>
            </a:r>
            <a:r>
              <a:rPr dirty="0" spc="-75"/>
              <a:t>`</a:t>
            </a:r>
            <a:r>
              <a:rPr dirty="0" spc="-45"/>
              <a:t> </a:t>
            </a:r>
            <a:r>
              <a:rPr dirty="0" spc="-45"/>
              <a:t>stabilire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70"/>
              <a:t>maniera</a:t>
            </a:r>
            <a:r>
              <a:rPr dirty="0" spc="15"/>
              <a:t> </a:t>
            </a:r>
            <a:r>
              <a:rPr dirty="0" spc="-60"/>
              <a:t>univ</a:t>
            </a:r>
            <a:r>
              <a:rPr dirty="0" spc="-40"/>
              <a:t>o</a:t>
            </a:r>
            <a:r>
              <a:rPr dirty="0" spc="-55"/>
              <a:t>ca</a:t>
            </a:r>
            <a:r>
              <a:rPr dirty="0" spc="15"/>
              <a:t> </a:t>
            </a:r>
            <a:r>
              <a:rPr dirty="0" spc="-100"/>
              <a:t>se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50" b="1">
                <a:latin typeface="Arial"/>
                <a:cs typeface="Arial"/>
              </a:rPr>
              <a:t>vera</a:t>
            </a:r>
            <a:r>
              <a:rPr dirty="0" spc="55" b="1">
                <a:latin typeface="Arial"/>
                <a:cs typeface="Arial"/>
              </a:rPr>
              <a:t> </a:t>
            </a:r>
            <a:r>
              <a:rPr dirty="0" spc="-75"/>
              <a:t>o</a:t>
            </a:r>
            <a:r>
              <a:rPr dirty="0" spc="15"/>
              <a:t> </a:t>
            </a:r>
            <a:r>
              <a:rPr dirty="0" spc="-55" b="1">
                <a:latin typeface="Arial"/>
                <a:cs typeface="Arial"/>
              </a:rPr>
              <a:t>falsa</a:t>
            </a:r>
            <a:r>
              <a:rPr dirty="0" spc="-40"/>
              <a:t>.</a:t>
            </a: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erzo</a:t>
            </a:r>
            <a:r>
              <a:rPr dirty="0" spc="155"/>
              <a:t> </a:t>
            </a:r>
            <a:r>
              <a:rPr dirty="0" spc="-120"/>
              <a:t>escluso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85"/>
              <a:t>non</a:t>
            </a:r>
            <a:r>
              <a:rPr dirty="0" spc="155"/>
              <a:t> </a:t>
            </a:r>
            <a:r>
              <a:rPr dirty="0" spc="-55"/>
              <a:t>contraddizione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44953"/>
            <a:ext cx="3840479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ter</a:t>
            </a:r>
            <a:r>
              <a:rPr dirty="0" sz="1200" spc="-50">
                <a:latin typeface="Tahoma"/>
                <a:cs typeface="Tahoma"/>
              </a:rPr>
              <a:t>z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simultanea.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31644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95639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59633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32</a:t>
            </a:r>
            <a:r>
              <a:rPr dirty="0" spc="-45"/>
              <a:t>/71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587703" y="1549184"/>
          <a:ext cx="1435735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048"/>
                <a:gridCol w="463994"/>
                <a:gridCol w="464007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erzo</a:t>
            </a:r>
            <a:r>
              <a:rPr dirty="0" spc="155"/>
              <a:t> </a:t>
            </a:r>
            <a:r>
              <a:rPr dirty="0" spc="-120"/>
              <a:t>escluso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85"/>
              <a:t>non</a:t>
            </a:r>
            <a:r>
              <a:rPr dirty="0" spc="155"/>
              <a:t> </a:t>
            </a:r>
            <a:r>
              <a:rPr dirty="0" spc="-55"/>
              <a:t>contraddizione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44953"/>
            <a:ext cx="3840479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ter</a:t>
            </a:r>
            <a:r>
              <a:rPr dirty="0" sz="1200" spc="-50">
                <a:latin typeface="Tahoma"/>
                <a:cs typeface="Tahoma"/>
              </a:rPr>
              <a:t>z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simultanea.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31644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11361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5356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33</a:t>
            </a:r>
            <a:r>
              <a:rPr dirty="0" spc="-45"/>
              <a:t>/71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571980" y="1549184"/>
          <a:ext cx="1466850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3994"/>
                <a:gridCol w="464007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erzo</a:t>
            </a:r>
            <a:r>
              <a:rPr dirty="0" spc="155"/>
              <a:t> </a:t>
            </a:r>
            <a:r>
              <a:rPr dirty="0" spc="-120"/>
              <a:t>escluso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85"/>
              <a:t>non</a:t>
            </a:r>
            <a:r>
              <a:rPr dirty="0" spc="155"/>
              <a:t> </a:t>
            </a:r>
            <a:r>
              <a:rPr dirty="0" spc="-55"/>
              <a:t>contraddizione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44953"/>
            <a:ext cx="3840479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ter</a:t>
            </a:r>
            <a:r>
              <a:rPr dirty="0" sz="1200" spc="-50">
                <a:latin typeface="Tahoma"/>
                <a:cs typeface="Tahoma"/>
              </a:rPr>
              <a:t>z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simultanea.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31644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11361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5356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34</a:t>
            </a:r>
            <a:r>
              <a:rPr dirty="0" spc="-45"/>
              <a:t>/71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571980" y="1549184"/>
          <a:ext cx="1466850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3994"/>
                <a:gridCol w="464007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erzo</a:t>
            </a:r>
            <a:r>
              <a:rPr dirty="0" spc="155"/>
              <a:t> </a:t>
            </a:r>
            <a:r>
              <a:rPr dirty="0" spc="-120"/>
              <a:t>escluso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85"/>
              <a:t>non</a:t>
            </a:r>
            <a:r>
              <a:rPr dirty="0" spc="155"/>
              <a:t> </a:t>
            </a:r>
            <a:r>
              <a:rPr dirty="0" spc="-55"/>
              <a:t>contraddizione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44953"/>
            <a:ext cx="3840479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ter</a:t>
            </a:r>
            <a:r>
              <a:rPr dirty="0" sz="1200" spc="-50">
                <a:latin typeface="Tahoma"/>
                <a:cs typeface="Tahoma"/>
              </a:rPr>
              <a:t>z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simultanea.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31644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11361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5356" y="15912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35</a:t>
            </a:r>
            <a:r>
              <a:rPr dirty="0" spc="-45"/>
              <a:t>/71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571980" y="1549184"/>
          <a:ext cx="1466850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3994"/>
                <a:gridCol w="464007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erzo</a:t>
            </a:r>
            <a:r>
              <a:rPr dirty="0" spc="155"/>
              <a:t> </a:t>
            </a:r>
            <a:r>
              <a:rPr dirty="0" spc="-120"/>
              <a:t>escluso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85"/>
              <a:t>non</a:t>
            </a:r>
            <a:r>
              <a:rPr dirty="0" spc="155"/>
              <a:t> </a:t>
            </a:r>
            <a:r>
              <a:rPr dirty="0" spc="-55"/>
              <a:t>contraddizione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3840479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ter</a:t>
            </a:r>
            <a:r>
              <a:rPr dirty="0" sz="1200" spc="-50">
                <a:latin typeface="Tahoma"/>
                <a:cs typeface="Tahoma"/>
              </a:rPr>
              <a:t>z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simultanea.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31644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11361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5356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36/71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571980" y="1135215"/>
          <a:ext cx="1466850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3994"/>
                <a:gridCol w="464007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erzo</a:t>
            </a:r>
            <a:r>
              <a:rPr dirty="0" spc="155"/>
              <a:t> </a:t>
            </a:r>
            <a:r>
              <a:rPr dirty="0" spc="-120"/>
              <a:t>escluso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85"/>
              <a:t>non</a:t>
            </a:r>
            <a:r>
              <a:rPr dirty="0" spc="155"/>
              <a:t> </a:t>
            </a:r>
            <a:r>
              <a:rPr dirty="0" spc="-55"/>
              <a:t>contraddizione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3840479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ter</a:t>
            </a:r>
            <a:r>
              <a:rPr dirty="0" sz="1200" spc="-50">
                <a:latin typeface="Tahoma"/>
                <a:cs typeface="Tahoma"/>
              </a:rPr>
              <a:t>z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simultanea.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31644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11361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5356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35966" y="1922701"/>
            <a:ext cx="4162425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terzo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stabilisce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raticamente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tertium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datur</a:t>
            </a:r>
            <a:r>
              <a:rPr dirty="0" sz="1200" spc="-45">
                <a:latin typeface="Tahoma"/>
                <a:cs typeface="Tahoma"/>
              </a:rPr>
              <a:t>. </a:t>
            </a:r>
            <a:r>
              <a:rPr dirty="0" sz="1200" spc="-40">
                <a:latin typeface="Tahoma"/>
                <a:cs typeface="Tahoma"/>
              </a:rPr>
              <a:t>Sulla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linea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mai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vere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36/71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571980" y="1135215"/>
          <a:ext cx="1466850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3994"/>
                <a:gridCol w="464007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5"/>
              <a:t>T</a:t>
            </a:r>
            <a:r>
              <a:rPr dirty="0" spc="-55"/>
              <a:t>erzo</a:t>
            </a:r>
            <a:r>
              <a:rPr dirty="0" spc="155"/>
              <a:t> </a:t>
            </a:r>
            <a:r>
              <a:rPr dirty="0" spc="-120"/>
              <a:t>escluso</a:t>
            </a:r>
            <a:r>
              <a:rPr dirty="0" spc="160"/>
              <a:t> </a:t>
            </a:r>
            <a:r>
              <a:rPr dirty="0" spc="-70"/>
              <a:t>e</a:t>
            </a:r>
            <a:r>
              <a:rPr dirty="0" spc="155"/>
              <a:t> </a:t>
            </a:r>
            <a:r>
              <a:rPr dirty="0" spc="-85"/>
              <a:t>non</a:t>
            </a:r>
            <a:r>
              <a:rPr dirty="0" spc="155"/>
              <a:t> </a:t>
            </a:r>
            <a:r>
              <a:rPr dirty="0" spc="-55"/>
              <a:t>contraddizione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3840479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ter</a:t>
            </a:r>
            <a:r>
              <a:rPr dirty="0" sz="1200" spc="-50">
                <a:latin typeface="Tahoma"/>
                <a:cs typeface="Tahoma"/>
              </a:rPr>
              <a:t>z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simultanea.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31644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11361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5356" y="11773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35966" y="1922701"/>
            <a:ext cx="4162425" cy="1318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terzo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stabilisce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raticamente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matematica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falsa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tertium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datur</a:t>
            </a:r>
            <a:r>
              <a:rPr dirty="0" sz="1200" spc="-45">
                <a:latin typeface="Tahoma"/>
                <a:cs typeface="Tahoma"/>
              </a:rPr>
              <a:t>. </a:t>
            </a:r>
            <a:r>
              <a:rPr dirty="0" sz="1200" spc="-40">
                <a:latin typeface="Tahoma"/>
                <a:cs typeface="Tahoma"/>
              </a:rPr>
              <a:t>Sulla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linea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rincipio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contraddizione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mai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vere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negazione.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marL="309880">
              <a:lnSpc>
                <a:spcPct val="100000"/>
              </a:lnSpc>
              <a:spcBef>
                <a:spcPts val="320"/>
              </a:spcBef>
            </a:pPr>
            <a:r>
              <a:rPr dirty="0" sz="1200" spc="-6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105" i="1">
                <a:latin typeface="Trebuchet MS"/>
                <a:cs typeface="Trebuchet MS"/>
              </a:rPr>
              <a:t>a</a:t>
            </a:r>
            <a:r>
              <a:rPr dirty="0" sz="1200" spc="-100" i="1">
                <a:latin typeface="Trebuchet MS"/>
                <a:cs typeface="Trebuchet MS"/>
              </a:rPr>
              <a:t>ri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dis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105" i="1">
                <a:latin typeface="Trebuchet MS"/>
                <a:cs typeface="Trebuchet MS"/>
              </a:rPr>
              <a:t>a</a:t>
            </a:r>
            <a:r>
              <a:rPr dirty="0" sz="1200" spc="-105" i="1">
                <a:latin typeface="Trebuchet MS"/>
                <a:cs typeface="Trebuchet MS"/>
              </a:rPr>
              <a:t>ri.</a:t>
            </a:r>
            <a:endParaRPr sz="1200">
              <a:latin typeface="Trebuchet MS"/>
              <a:cs typeface="Trebuchet MS"/>
            </a:endParaRPr>
          </a:p>
          <a:p>
            <a:pPr marL="309880">
              <a:lnSpc>
                <a:spcPct val="100000"/>
              </a:lnSpc>
              <a:spcBef>
                <a:spcPts val="5"/>
              </a:spcBef>
            </a:pPr>
            <a:r>
              <a:rPr dirty="0" sz="1200" spc="-6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pu</a:t>
            </a:r>
            <a:r>
              <a:rPr dirty="0" sz="1200" spc="-645" i="1">
                <a:latin typeface="Trebuchet MS"/>
                <a:cs typeface="Trebuchet MS"/>
              </a:rPr>
              <a:t>`</a:t>
            </a:r>
            <a:r>
              <a:rPr dirty="0" sz="1200" spc="-65" i="1">
                <a:latin typeface="Trebuchet MS"/>
                <a:cs typeface="Trebuchet MS"/>
              </a:rPr>
              <a:t>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0" i="1">
                <a:latin typeface="Trebuchet MS"/>
                <a:cs typeface="Trebuchet MS"/>
              </a:rPr>
              <a:t>essere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-85" i="1">
                <a:latin typeface="Trebuchet MS"/>
                <a:cs typeface="Trebuchet MS"/>
              </a:rPr>
              <a:t>ia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105" i="1">
                <a:latin typeface="Trebuchet MS"/>
                <a:cs typeface="Trebuchet MS"/>
              </a:rPr>
              <a:t>a</a:t>
            </a:r>
            <a:r>
              <a:rPr dirty="0" sz="1200" spc="-100" i="1">
                <a:latin typeface="Trebuchet MS"/>
                <a:cs typeface="Trebuchet MS"/>
              </a:rPr>
              <a:t>ri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che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disp</a:t>
            </a:r>
            <a:r>
              <a:rPr dirty="0" sz="1200" spc="-114" i="1">
                <a:latin typeface="Trebuchet MS"/>
                <a:cs typeface="Trebuchet MS"/>
              </a:rPr>
              <a:t>a</a:t>
            </a:r>
            <a:r>
              <a:rPr dirty="0" sz="1200" spc="-105" i="1">
                <a:latin typeface="Trebuchet MS"/>
                <a:cs typeface="Trebuchet MS"/>
              </a:rPr>
              <a:t>ri.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36/71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571980" y="1135215"/>
          <a:ext cx="1466850" cy="570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463994"/>
                <a:gridCol w="464007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57996"/>
            <a:ext cx="428879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l’im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vilup</a:t>
            </a:r>
            <a:r>
              <a:rPr dirty="0" sz="1200" spc="-3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ni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dimostrative,</a:t>
            </a:r>
            <a:r>
              <a:rPr dirty="0" sz="1200" spc="-55">
                <a:latin typeface="Tahoma"/>
                <a:cs typeface="Tahoma"/>
              </a:rPr>
              <a:t> 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95639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30525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64573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64700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37</a:t>
            </a:r>
            <a:r>
              <a:rPr dirty="0" spc="-45"/>
              <a:t>/71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82649" y="1562227"/>
          <a:ext cx="204533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886"/>
                <a:gridCol w="534162"/>
                <a:gridCol w="234886"/>
                <a:gridCol w="234048"/>
                <a:gridCol w="534174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57996"/>
            <a:ext cx="428879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l’im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vilup</a:t>
            </a:r>
            <a:r>
              <a:rPr dirty="0" sz="1200" spc="-3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ni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dimostrative,</a:t>
            </a:r>
            <a:r>
              <a:rPr dirty="0" sz="1200" spc="-55">
                <a:latin typeface="Tahoma"/>
                <a:cs typeface="Tahoma"/>
              </a:rPr>
              <a:t> 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10942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45829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9877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80003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38</a:t>
            </a:r>
            <a:r>
              <a:rPr dirty="0" spc="-45"/>
              <a:t>/71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67345" y="1562227"/>
          <a:ext cx="2076450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34175"/>
                <a:gridCol w="234873"/>
                <a:gridCol w="234048"/>
                <a:gridCol w="534174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57996"/>
            <a:ext cx="428879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l’im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vilup</a:t>
            </a:r>
            <a:r>
              <a:rPr dirty="0" sz="1200" spc="-3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ni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dimostrative,</a:t>
            </a:r>
            <a:r>
              <a:rPr dirty="0" sz="1200" spc="-55">
                <a:latin typeface="Tahoma"/>
                <a:cs typeface="Tahoma"/>
              </a:rPr>
              <a:t> 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10942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45829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79877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80003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39</a:t>
            </a:r>
            <a:r>
              <a:rPr dirty="0" spc="-45"/>
              <a:t>/71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67345" y="1562227"/>
          <a:ext cx="2076450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34175"/>
                <a:gridCol w="234873"/>
                <a:gridCol w="234048"/>
                <a:gridCol w="534174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9597" y="31375"/>
            <a:ext cx="9245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Grammatica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Matematica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Logica</a:t>
            </a:r>
            <a:r>
              <a:rPr dirty="0" spc="155"/>
              <a:t> </a:t>
            </a:r>
            <a:r>
              <a:rPr dirty="0"/>
              <a:t>matema</a:t>
            </a:r>
            <a:r>
              <a:rPr dirty="0" spc="-10"/>
              <a:t>t</a:t>
            </a:r>
            <a:r>
              <a:rPr dirty="0" spc="-65"/>
              <a:t>ica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5232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530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580820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46965"/>
            <a:ext cx="50800" cy="4957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10466"/>
            <a:ext cx="50800" cy="4322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34884"/>
            <a:ext cx="4412615" cy="358775"/>
          </a:xfrm>
          <a:custGeom>
            <a:avLst/>
            <a:gdLst/>
            <a:ahLst/>
            <a:cxnLst/>
            <a:rect l="l" t="t" r="r" b="b"/>
            <a:pathLst>
              <a:path w="4412615" h="358775">
                <a:moveTo>
                  <a:pt x="4412325" y="0"/>
                </a:moveTo>
                <a:lnTo>
                  <a:pt x="0" y="0"/>
                </a:lnTo>
                <a:lnTo>
                  <a:pt x="0" y="307835"/>
                </a:lnTo>
                <a:lnTo>
                  <a:pt x="16636" y="345349"/>
                </a:lnTo>
                <a:lnTo>
                  <a:pt x="4361525" y="358635"/>
                </a:lnTo>
                <a:lnTo>
                  <a:pt x="4375768" y="356590"/>
                </a:lnTo>
                <a:lnTo>
                  <a:pt x="4406889" y="33063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97766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4">
                <a:moveTo>
                  <a:pt x="0" y="46400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850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0723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596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406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757895"/>
            <a:ext cx="4146550" cy="1670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ro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70" b="1">
                <a:latin typeface="Arial"/>
                <a:cs typeface="Arial"/>
              </a:rPr>
              <a:t>osizione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Matematica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affermazione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stabilire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maniera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univ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vera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 b="1">
                <a:latin typeface="Arial"/>
                <a:cs typeface="Arial"/>
              </a:rPr>
              <a:t>falsa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309880" marR="2258060" indent="-297815">
              <a:lnSpc>
                <a:spcPct val="100000"/>
              </a:lnSpc>
              <a:spcBef>
                <a:spcPts val="750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osizioni: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p</a:t>
            </a:r>
            <a:r>
              <a:rPr dirty="0" sz="1200" spc="-95" i="1">
                <a:latin typeface="Trebuchet MS"/>
                <a:cs typeface="Trebuchet MS"/>
              </a:rPr>
              <a:t>rimo.</a:t>
            </a:r>
            <a:endParaRPr sz="1200">
              <a:latin typeface="Trebuchet MS"/>
              <a:cs typeface="Trebuchet MS"/>
            </a:endParaRPr>
          </a:p>
          <a:p>
            <a:pPr marL="309880" marR="1635760">
              <a:lnSpc>
                <a:spcPct val="100000"/>
              </a:lnSpc>
              <a:spcBef>
                <a:spcPts val="5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esistono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malfatt</a:t>
            </a:r>
            <a:r>
              <a:rPr dirty="0" sz="1200" spc="-125" i="1">
                <a:latin typeface="Trebuchet MS"/>
                <a:cs typeface="Trebuchet MS"/>
              </a:rPr>
              <a:t>o</a:t>
            </a:r>
            <a:r>
              <a:rPr dirty="0" sz="1200" spc="-100" i="1">
                <a:latin typeface="Trebuchet MS"/>
                <a:cs typeface="Trebuchet MS"/>
              </a:rPr>
              <a:t>ri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sulla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110" i="1">
                <a:latin typeface="Trebuchet MS"/>
                <a:cs typeface="Trebuchet MS"/>
              </a:rPr>
              <a:t>erra.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piove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mi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bagno.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57996"/>
            <a:ext cx="428879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l’im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vilup</a:t>
            </a:r>
            <a:r>
              <a:rPr dirty="0" sz="1200" spc="-3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ni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dimostrative,</a:t>
            </a:r>
            <a:r>
              <a:rPr dirty="0" sz="1200" spc="-55">
                <a:latin typeface="Tahoma"/>
                <a:cs typeface="Tahoma"/>
              </a:rPr>
              <a:t> 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10942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61132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95180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95307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40</a:t>
            </a:r>
            <a:r>
              <a:rPr dirty="0" spc="-45"/>
              <a:t>/71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52041" y="1562227"/>
          <a:ext cx="2106930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34162"/>
                <a:gridCol w="265493"/>
                <a:gridCol w="234048"/>
                <a:gridCol w="534175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57996"/>
            <a:ext cx="428879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l’im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vilup</a:t>
            </a:r>
            <a:r>
              <a:rPr dirty="0" sz="1200" spc="-3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ni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dimostrative,</a:t>
            </a:r>
            <a:r>
              <a:rPr dirty="0" sz="1200" spc="-55">
                <a:latin typeface="Tahoma"/>
                <a:cs typeface="Tahoma"/>
              </a:rPr>
              <a:t> 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95220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61132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0903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11029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41</a:t>
            </a:r>
            <a:r>
              <a:rPr dirty="0" spc="-45"/>
              <a:t>/71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36319" y="1562227"/>
          <a:ext cx="213804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34161"/>
                <a:gridCol w="265493"/>
                <a:gridCol w="265493"/>
                <a:gridCol w="534175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57996"/>
            <a:ext cx="428879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l’im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vilup</a:t>
            </a:r>
            <a:r>
              <a:rPr dirty="0" sz="1200" spc="-3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ni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dimostrative,</a:t>
            </a:r>
            <a:r>
              <a:rPr dirty="0" sz="1200" spc="-55">
                <a:latin typeface="Tahoma"/>
                <a:cs typeface="Tahoma"/>
              </a:rPr>
              <a:t> 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95220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61132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0903" y="160432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11029" y="160432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42</a:t>
            </a:r>
            <a:r>
              <a:rPr dirty="0" spc="-45"/>
              <a:t>/71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36319" y="1562227"/>
          <a:ext cx="213804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34161"/>
                <a:gridCol w="265493"/>
                <a:gridCol w="265493"/>
                <a:gridCol w="534175"/>
              </a:tblGrid>
              <a:tr h="188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28879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l’im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vilup</a:t>
            </a:r>
            <a:r>
              <a:rPr dirty="0" sz="1200" spc="-3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ni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dimostrative,</a:t>
            </a:r>
            <a:r>
              <a:rPr dirty="0" sz="1200" spc="-55">
                <a:latin typeface="Tahoma"/>
                <a:cs typeface="Tahoma"/>
              </a:rPr>
              <a:t> dimostriamo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rima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legge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inverse.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95220" y="1175499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61132" y="117549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0903" y="1175499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11029" y="117549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12835" y="2436926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12949" y="2436926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31838" y="2218090"/>
            <a:ext cx="2397125" cy="1009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L’implicazione</a:t>
            </a:r>
            <a:endParaRPr sz="1200">
              <a:latin typeface="Tahoma"/>
              <a:cs typeface="Tahoma"/>
            </a:endParaRPr>
          </a:p>
          <a:p>
            <a:pPr algn="r" marR="31115">
              <a:lnSpc>
                <a:spcPct val="100000"/>
              </a:lnSpc>
              <a:spcBef>
                <a:spcPts val="5"/>
              </a:spcBef>
            </a:pP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latin typeface="Arial"/>
                <a:cs typeface="Arial"/>
              </a:rPr>
              <a:t>contronominale</a:t>
            </a:r>
            <a:r>
              <a:rPr dirty="0" sz="1200" spc="45" b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0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43</a:t>
            </a:r>
            <a:r>
              <a:rPr dirty="0" spc="-45"/>
              <a:t>/71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36319" y="1133398"/>
          <a:ext cx="213804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534161"/>
                <a:gridCol w="265493"/>
                <a:gridCol w="265493"/>
                <a:gridCol w="534175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2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r>
                        <a:rPr dirty="0" sz="1200" spc="-2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⇒</a:t>
                      </a:r>
                      <a:r>
                        <a:rPr dirty="0" sz="1200" spc="-9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3726"/>
            <a:ext cx="3640454" cy="371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l’ass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30">
                <a:latin typeface="Tahoma"/>
                <a:cs typeface="Tahoma"/>
              </a:rPr>
              <a:t>rto</a:t>
            </a:r>
            <a:endParaRPr sz="1200">
              <a:latin typeface="Tahoma"/>
              <a:cs typeface="Tahoma"/>
            </a:endParaRPr>
          </a:p>
          <a:p>
            <a:pPr marL="532765">
              <a:lnSpc>
                <a:spcPct val="100000"/>
              </a:lnSpc>
              <a:spcBef>
                <a:spcPts val="85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animale</a:t>
            </a:r>
            <a:r>
              <a:rPr dirty="0" sz="1200" spc="-1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gatto,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mammifero.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44/71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3726"/>
            <a:ext cx="3640454" cy="371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l’ass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30">
                <a:latin typeface="Tahoma"/>
                <a:cs typeface="Tahoma"/>
              </a:rPr>
              <a:t>rto</a:t>
            </a:r>
            <a:endParaRPr sz="1200">
              <a:latin typeface="Tahoma"/>
              <a:cs typeface="Tahoma"/>
            </a:endParaRPr>
          </a:p>
          <a:p>
            <a:pPr marL="532765">
              <a:lnSpc>
                <a:spcPct val="100000"/>
              </a:lnSpc>
              <a:spcBef>
                <a:spcPts val="85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animale</a:t>
            </a:r>
            <a:r>
              <a:rPr dirty="0" sz="1200" spc="-1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gatto,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mammifero.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44/71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4932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Consideriam</a:t>
            </a:r>
            <a:r>
              <a:rPr dirty="0" spc="-60"/>
              <a:t>o</a:t>
            </a:r>
            <a:r>
              <a:rPr dirty="0" spc="20"/>
              <a:t> </a:t>
            </a:r>
            <a:r>
              <a:rPr dirty="0" spc="-40"/>
              <a:t>l’ass</a:t>
            </a:r>
            <a:r>
              <a:rPr dirty="0" spc="-120"/>
              <a:t>e</a:t>
            </a:r>
            <a:r>
              <a:rPr dirty="0" spc="-30"/>
              <a:t>rto</a:t>
            </a:r>
          </a:p>
          <a:p>
            <a:pPr marL="532765">
              <a:lnSpc>
                <a:spcPct val="100000"/>
              </a:lnSpc>
              <a:spcBef>
                <a:spcPts val="85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0" i="1">
                <a:latin typeface="Trebuchet MS"/>
                <a:cs typeface="Trebuchet MS"/>
              </a:rPr>
              <a:t>animale</a:t>
            </a:r>
            <a:r>
              <a:rPr dirty="0" spc="-10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gatto,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mammifero.</a:t>
            </a: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pc="-60"/>
              <a:t>Questo</a:t>
            </a:r>
            <a:r>
              <a:rPr dirty="0" spc="15"/>
              <a:t> </a:t>
            </a:r>
            <a:r>
              <a:rPr dirty="0" spc="-70"/>
              <a:t>equivale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5"/>
              <a:t>dire</a:t>
            </a:r>
            <a:r>
              <a:rPr dirty="0" spc="15"/>
              <a:t> </a:t>
            </a:r>
            <a:r>
              <a:rPr dirty="0" spc="-75"/>
              <a:t>che</a:t>
            </a:r>
          </a:p>
          <a:p>
            <a:pPr marL="309880" marR="5080">
              <a:lnSpc>
                <a:spcPct val="100000"/>
              </a:lnSpc>
              <a:spcBef>
                <a:spcPts val="320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0" i="1">
                <a:latin typeface="Trebuchet MS"/>
                <a:cs typeface="Trebuchet MS"/>
              </a:rPr>
              <a:t>animale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non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mammifero,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non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80" i="1">
                <a:latin typeface="Trebuchet MS"/>
                <a:cs typeface="Trebuchet MS"/>
              </a:rPr>
              <a:t>u</a:t>
            </a:r>
            <a:r>
              <a:rPr dirty="0" spc="-650" i="1">
                <a:latin typeface="Trebuchet MS"/>
                <a:cs typeface="Trebuchet MS"/>
              </a:rPr>
              <a:t>o</a:t>
            </a:r>
            <a:r>
              <a:rPr dirty="0" spc="-55" i="1">
                <a:latin typeface="Trebuchet MS"/>
                <a:cs typeface="Trebuchet MS"/>
              </a:rPr>
              <a:t>`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ess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-7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nemmeno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gatto.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44/71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4932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Consideriam</a:t>
            </a:r>
            <a:r>
              <a:rPr dirty="0" spc="-60"/>
              <a:t>o</a:t>
            </a:r>
            <a:r>
              <a:rPr dirty="0" spc="20"/>
              <a:t> </a:t>
            </a:r>
            <a:r>
              <a:rPr dirty="0" spc="-40"/>
              <a:t>l’ass</a:t>
            </a:r>
            <a:r>
              <a:rPr dirty="0" spc="-120"/>
              <a:t>e</a:t>
            </a:r>
            <a:r>
              <a:rPr dirty="0" spc="-30"/>
              <a:t>rto</a:t>
            </a:r>
          </a:p>
          <a:p>
            <a:pPr marL="532765">
              <a:lnSpc>
                <a:spcPct val="100000"/>
              </a:lnSpc>
              <a:spcBef>
                <a:spcPts val="85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0" i="1">
                <a:latin typeface="Trebuchet MS"/>
                <a:cs typeface="Trebuchet MS"/>
              </a:rPr>
              <a:t>animale</a:t>
            </a:r>
            <a:r>
              <a:rPr dirty="0" spc="-10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gatto,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mammifero.</a:t>
            </a: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pc="-60"/>
              <a:t>Questo</a:t>
            </a:r>
            <a:r>
              <a:rPr dirty="0" spc="15"/>
              <a:t> </a:t>
            </a:r>
            <a:r>
              <a:rPr dirty="0" spc="-70"/>
              <a:t>equivale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5"/>
              <a:t>dire</a:t>
            </a:r>
            <a:r>
              <a:rPr dirty="0" spc="15"/>
              <a:t> </a:t>
            </a:r>
            <a:r>
              <a:rPr dirty="0" spc="-75"/>
              <a:t>che</a:t>
            </a:r>
          </a:p>
          <a:p>
            <a:pPr marL="309880" marR="5080">
              <a:lnSpc>
                <a:spcPct val="100000"/>
              </a:lnSpc>
              <a:spcBef>
                <a:spcPts val="320"/>
              </a:spcBef>
            </a:pPr>
            <a:r>
              <a:rPr dirty="0" spc="-35" i="1">
                <a:latin typeface="Trebuchet MS"/>
                <a:cs typeface="Trebuchet MS"/>
              </a:rPr>
              <a:t>Se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0" i="1">
                <a:latin typeface="Trebuchet MS"/>
                <a:cs typeface="Trebuchet MS"/>
              </a:rPr>
              <a:t>animale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non</a:t>
            </a:r>
            <a:r>
              <a:rPr dirty="0" spc="-5" i="1">
                <a:latin typeface="Trebuchet MS"/>
                <a:cs typeface="Trebuchet MS"/>
              </a:rPr>
              <a:t> </a:t>
            </a:r>
            <a:r>
              <a:rPr dirty="0" spc="-610" i="1">
                <a:latin typeface="Trebuchet MS"/>
                <a:cs typeface="Trebuchet MS"/>
              </a:rPr>
              <a:t>`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95" i="1">
                <a:latin typeface="Trebuchet MS"/>
                <a:cs typeface="Trebuchet MS"/>
              </a:rPr>
              <a:t>mammifero,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all</a:t>
            </a:r>
            <a:r>
              <a:rPr dirty="0" spc="-155" i="1">
                <a:latin typeface="Trebuchet MS"/>
                <a:cs typeface="Trebuchet MS"/>
              </a:rPr>
              <a:t>o</a:t>
            </a:r>
            <a:r>
              <a:rPr dirty="0" spc="-95" i="1">
                <a:latin typeface="Trebuchet MS"/>
                <a:cs typeface="Trebuchet MS"/>
              </a:rPr>
              <a:t>ra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non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p</a:t>
            </a:r>
            <a:r>
              <a:rPr dirty="0" spc="-80" i="1">
                <a:latin typeface="Trebuchet MS"/>
                <a:cs typeface="Trebuchet MS"/>
              </a:rPr>
              <a:t>u</a:t>
            </a:r>
            <a:r>
              <a:rPr dirty="0" spc="-650" i="1">
                <a:latin typeface="Trebuchet MS"/>
                <a:cs typeface="Trebuchet MS"/>
              </a:rPr>
              <a:t>o</a:t>
            </a:r>
            <a:r>
              <a:rPr dirty="0" spc="-55" i="1">
                <a:latin typeface="Trebuchet MS"/>
                <a:cs typeface="Trebuchet MS"/>
              </a:rPr>
              <a:t>`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ess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-105" i="1">
                <a:latin typeface="Trebuchet MS"/>
                <a:cs typeface="Trebuchet MS"/>
              </a:rPr>
              <a:t>r</a:t>
            </a:r>
            <a:r>
              <a:rPr dirty="0" spc="-130" i="1">
                <a:latin typeface="Trebuchet MS"/>
                <a:cs typeface="Trebuchet MS"/>
              </a:rPr>
              <a:t>e</a:t>
            </a:r>
            <a:r>
              <a:rPr dirty="0" spc="-75" i="1">
                <a:latin typeface="Trebuchet MS"/>
                <a:cs typeface="Trebuchet MS"/>
              </a:rPr>
              <a:t> </a:t>
            </a:r>
            <a:r>
              <a:rPr dirty="0" spc="-85" i="1">
                <a:latin typeface="Trebuchet MS"/>
                <a:cs typeface="Trebuchet MS"/>
              </a:rPr>
              <a:t>nemmeno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-70" i="1">
                <a:latin typeface="Trebuchet MS"/>
                <a:cs typeface="Trebuchet MS"/>
              </a:rPr>
              <a:t>un</a:t>
            </a:r>
            <a:r>
              <a:rPr dirty="0" spc="30" i="1">
                <a:latin typeface="Trebuchet MS"/>
                <a:cs typeface="Trebuchet MS"/>
              </a:rPr>
              <a:t> </a:t>
            </a:r>
            <a:r>
              <a:rPr dirty="0" spc="-75" i="1">
                <a:latin typeface="Trebuchet MS"/>
                <a:cs typeface="Trebuchet MS"/>
              </a:rPr>
              <a:t>gatto.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44/71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Prima</a:t>
            </a:r>
            <a:r>
              <a:rPr dirty="0" spc="155"/>
              <a:t> </a:t>
            </a:r>
            <a:r>
              <a:rPr dirty="0" spc="-75"/>
              <a:t>legge</a:t>
            </a:r>
            <a:r>
              <a:rPr dirty="0" spc="150"/>
              <a:t> </a:t>
            </a:r>
            <a:r>
              <a:rPr dirty="0" spc="-55"/>
              <a:t>delle</a:t>
            </a:r>
            <a:r>
              <a:rPr dirty="0" spc="160"/>
              <a:t> </a:t>
            </a:r>
            <a:r>
              <a:rPr dirty="0" spc="-85"/>
              <a:t>inverse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3726"/>
            <a:ext cx="4237990" cy="2090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l’ass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30">
                <a:latin typeface="Tahoma"/>
                <a:cs typeface="Tahoma"/>
              </a:rPr>
              <a:t>rto</a:t>
            </a:r>
            <a:endParaRPr sz="1200">
              <a:latin typeface="Tahoma"/>
              <a:cs typeface="Tahoma"/>
            </a:endParaRPr>
          </a:p>
          <a:p>
            <a:pPr marL="532765">
              <a:lnSpc>
                <a:spcPct val="100000"/>
              </a:lnSpc>
              <a:spcBef>
                <a:spcPts val="85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animale</a:t>
            </a:r>
            <a:r>
              <a:rPr dirty="0" sz="1200" spc="-1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gatto,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mammifero.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z="1200" spc="-6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equivale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309880" marR="320040">
              <a:lnSpc>
                <a:spcPct val="100000"/>
              </a:lnSpc>
              <a:spcBef>
                <a:spcPts val="320"/>
              </a:spcBef>
            </a:pP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animale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-5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mammifero,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all</a:t>
            </a:r>
            <a:r>
              <a:rPr dirty="0" sz="1200" spc="-155" i="1">
                <a:latin typeface="Trebuchet MS"/>
                <a:cs typeface="Trebuchet MS"/>
              </a:rPr>
              <a:t>o</a:t>
            </a:r>
            <a:r>
              <a:rPr dirty="0" sz="1200" spc="-95" i="1">
                <a:latin typeface="Trebuchet MS"/>
                <a:cs typeface="Trebuchet MS"/>
              </a:rPr>
              <a:t>ra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60" i="1">
                <a:latin typeface="Trebuchet MS"/>
                <a:cs typeface="Trebuchet MS"/>
              </a:rPr>
              <a:t>non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0" i="1">
                <a:latin typeface="Trebuchet MS"/>
                <a:cs typeface="Trebuchet MS"/>
              </a:rPr>
              <a:t>u</a:t>
            </a:r>
            <a:r>
              <a:rPr dirty="0" sz="1200" spc="-650" i="1">
                <a:latin typeface="Trebuchet MS"/>
                <a:cs typeface="Trebuchet MS"/>
              </a:rPr>
              <a:t>o</a:t>
            </a:r>
            <a:r>
              <a:rPr dirty="0" sz="1200" spc="-55" i="1">
                <a:latin typeface="Trebuchet MS"/>
                <a:cs typeface="Trebuchet MS"/>
              </a:rPr>
              <a:t>`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ess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-105" i="1">
                <a:latin typeface="Trebuchet MS"/>
                <a:cs typeface="Trebuchet MS"/>
              </a:rPr>
              <a:t>r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nemmeno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gatto.</a:t>
            </a:r>
            <a:endParaRPr sz="1200">
              <a:latin typeface="Trebuchet MS"/>
              <a:cs typeface="Trebuchet MS"/>
            </a:endParaRPr>
          </a:p>
          <a:p>
            <a:pPr marL="12700" marR="69850">
              <a:lnSpc>
                <a:spcPct val="100000"/>
              </a:lnSpc>
              <a:spcBef>
                <a:spcPts val="835"/>
              </a:spcBef>
            </a:pPr>
            <a:r>
              <a:rPr dirty="0" sz="1200" spc="-25">
                <a:latin typeface="Tahoma"/>
                <a:cs typeface="Tahoma"/>
              </a:rPr>
              <a:t>Data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l’implica</a:t>
            </a:r>
            <a:r>
              <a:rPr dirty="0" sz="1200" spc="-35">
                <a:latin typeface="Tahoma"/>
                <a:cs typeface="Tahoma"/>
              </a:rPr>
              <a:t>z</a:t>
            </a:r>
            <a:r>
              <a:rPr dirty="0" sz="1200" spc="-70">
                <a:latin typeface="Tahoma"/>
                <a:cs typeface="Tahoma"/>
              </a:rPr>
              <a:t>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dedurre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nient’altro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contronominale.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valga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>
                <a:latin typeface="Lucida Sans Unicode"/>
                <a:cs typeface="Lucida Sans Unicode"/>
              </a:rPr>
              <a:t>⇒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30" i="1">
                <a:latin typeface="Trebuchet MS"/>
                <a:cs typeface="Trebuchet MS"/>
              </a:rPr>
              <a:t>p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animale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mammifero,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necess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60">
                <a:latin typeface="Tahoma"/>
                <a:cs typeface="Tahoma"/>
              </a:rPr>
              <a:t>riamente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gatto,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otr</a:t>
            </a:r>
            <a:r>
              <a:rPr dirty="0" sz="1200" spc="-70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b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infatti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cavallo.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44/71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45/71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9597" y="31375"/>
            <a:ext cx="9245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Grammatica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5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Matematica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Logica</a:t>
            </a:r>
            <a:r>
              <a:rPr dirty="0" spc="155"/>
              <a:t> </a:t>
            </a:r>
            <a:r>
              <a:rPr dirty="0"/>
              <a:t>matema</a:t>
            </a:r>
            <a:r>
              <a:rPr dirty="0" spc="-10"/>
              <a:t>t</a:t>
            </a:r>
            <a:r>
              <a:rPr dirty="0" spc="-65"/>
              <a:t>ica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5232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53001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580820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46965"/>
            <a:ext cx="50800" cy="4957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10466"/>
            <a:ext cx="50800" cy="4322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34884"/>
            <a:ext cx="4412615" cy="358775"/>
          </a:xfrm>
          <a:custGeom>
            <a:avLst/>
            <a:gdLst/>
            <a:ahLst/>
            <a:cxnLst/>
            <a:rect l="l" t="t" r="r" b="b"/>
            <a:pathLst>
              <a:path w="4412615" h="358775">
                <a:moveTo>
                  <a:pt x="4412325" y="0"/>
                </a:moveTo>
                <a:lnTo>
                  <a:pt x="0" y="0"/>
                </a:lnTo>
                <a:lnTo>
                  <a:pt x="0" y="307835"/>
                </a:lnTo>
                <a:lnTo>
                  <a:pt x="16636" y="345349"/>
                </a:lnTo>
                <a:lnTo>
                  <a:pt x="4361525" y="358635"/>
                </a:lnTo>
                <a:lnTo>
                  <a:pt x="4375768" y="356590"/>
                </a:lnTo>
                <a:lnTo>
                  <a:pt x="4406889" y="33063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097766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4">
                <a:moveTo>
                  <a:pt x="0" y="46400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850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0723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5966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406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757895"/>
            <a:ext cx="4146550" cy="2404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 b="1">
                <a:latin typeface="Arial"/>
                <a:cs typeface="Arial"/>
              </a:rPr>
              <a:t>p</a:t>
            </a:r>
            <a:r>
              <a:rPr dirty="0" sz="1200" spc="-55" b="1">
                <a:latin typeface="Arial"/>
                <a:cs typeface="Arial"/>
              </a:rPr>
              <a:t>ro</a:t>
            </a:r>
            <a:r>
              <a:rPr dirty="0" sz="1200" spc="-35" b="1">
                <a:latin typeface="Arial"/>
                <a:cs typeface="Arial"/>
              </a:rPr>
              <a:t>p</a:t>
            </a:r>
            <a:r>
              <a:rPr dirty="0" sz="1200" spc="-70" b="1">
                <a:latin typeface="Arial"/>
                <a:cs typeface="Arial"/>
              </a:rPr>
              <a:t>osizione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Matematica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affermazione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stabilire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maniera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univ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latin typeface="Arial"/>
                <a:cs typeface="Arial"/>
              </a:rPr>
              <a:t>vera</a:t>
            </a:r>
            <a:r>
              <a:rPr dirty="0" sz="1200" spc="55" b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 b="1">
                <a:latin typeface="Arial"/>
                <a:cs typeface="Arial"/>
              </a:rPr>
              <a:t>falsa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309880" marR="2258060" indent="-297815">
              <a:lnSpc>
                <a:spcPct val="100000"/>
              </a:lnSpc>
              <a:spcBef>
                <a:spcPts val="750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osizioni: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un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numero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p</a:t>
            </a:r>
            <a:r>
              <a:rPr dirty="0" sz="1200" spc="-95" i="1">
                <a:latin typeface="Trebuchet MS"/>
                <a:cs typeface="Trebuchet MS"/>
              </a:rPr>
              <a:t>rimo.</a:t>
            </a:r>
            <a:endParaRPr sz="1200">
              <a:latin typeface="Trebuchet MS"/>
              <a:cs typeface="Trebuchet MS"/>
            </a:endParaRPr>
          </a:p>
          <a:p>
            <a:pPr marL="309880" marR="1635760">
              <a:lnSpc>
                <a:spcPct val="100000"/>
              </a:lnSpc>
              <a:spcBef>
                <a:spcPts val="5"/>
              </a:spcBef>
            </a:pPr>
            <a:r>
              <a:rPr dirty="0" sz="1200" spc="-25" i="1">
                <a:latin typeface="Trebuchet MS"/>
                <a:cs typeface="Trebuchet MS"/>
              </a:rPr>
              <a:t>Non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esistono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malfatt</a:t>
            </a:r>
            <a:r>
              <a:rPr dirty="0" sz="1200" spc="-125" i="1">
                <a:latin typeface="Trebuchet MS"/>
                <a:cs typeface="Trebuchet MS"/>
              </a:rPr>
              <a:t>o</a:t>
            </a:r>
            <a:r>
              <a:rPr dirty="0" sz="1200" spc="-100" i="1">
                <a:latin typeface="Trebuchet MS"/>
                <a:cs typeface="Trebuchet MS"/>
              </a:rPr>
              <a:t>ri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sulla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5" i="1">
                <a:latin typeface="Trebuchet MS"/>
                <a:cs typeface="Trebuchet MS"/>
              </a:rPr>
              <a:t>T</a:t>
            </a:r>
            <a:r>
              <a:rPr dirty="0" sz="1200" spc="-110" i="1">
                <a:latin typeface="Trebuchet MS"/>
                <a:cs typeface="Trebuchet MS"/>
              </a:rPr>
              <a:t>erra.</a:t>
            </a:r>
            <a:r>
              <a:rPr dirty="0" sz="1200" spc="-75" i="1">
                <a:latin typeface="Trebuchet MS"/>
                <a:cs typeface="Trebuchet MS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Se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piove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mi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70" i="1">
                <a:latin typeface="Trebuchet MS"/>
                <a:cs typeface="Trebuchet MS"/>
              </a:rPr>
              <a:t>bagno.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</a:t>
            </a:r>
            <a:r>
              <a:rPr dirty="0" sz="1200" spc="-85">
                <a:latin typeface="Tahoma"/>
                <a:cs typeface="Tahoma"/>
              </a:rPr>
              <a:t>ma</a:t>
            </a:r>
            <a:r>
              <a:rPr dirty="0" sz="1200" spc="-45">
                <a:latin typeface="Tahoma"/>
                <a:cs typeface="Tahoma"/>
              </a:rPr>
              <a:t>tiche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frasi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ti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o:</a:t>
            </a:r>
            <a:endParaRPr sz="1200">
              <a:latin typeface="Tahoma"/>
              <a:cs typeface="Tahoma"/>
            </a:endParaRPr>
          </a:p>
          <a:p>
            <a:pPr marL="309880" marR="1718310">
              <a:lnSpc>
                <a:spcPct val="100000"/>
              </a:lnSpc>
              <a:spcBef>
                <a:spcPts val="5"/>
              </a:spcBef>
            </a:pPr>
            <a:r>
              <a:rPr dirty="0" sz="1200" spc="-65" i="1">
                <a:latin typeface="Trebuchet MS"/>
                <a:cs typeface="Trebuchet MS"/>
              </a:rPr>
              <a:t>Quali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Trebuchet MS"/>
                <a:cs typeface="Trebuchet MS"/>
              </a:rPr>
              <a:t>s</a:t>
            </a:r>
            <a:r>
              <a:rPr dirty="0" sz="1200" spc="-60" i="1">
                <a:latin typeface="Trebuchet MS"/>
                <a:cs typeface="Trebuchet MS"/>
              </a:rPr>
              <a:t>ono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20" i="1">
                <a:latin typeface="Trebuchet MS"/>
                <a:cs typeface="Trebuchet MS"/>
              </a:rPr>
              <a:t>le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10" i="1">
                <a:latin typeface="Trebuchet MS"/>
                <a:cs typeface="Trebuchet MS"/>
              </a:rPr>
              <a:t>p</a:t>
            </a:r>
            <a:r>
              <a:rPr dirty="0" sz="1200" spc="-80" i="1">
                <a:latin typeface="Trebuchet MS"/>
                <a:cs typeface="Trebuchet MS"/>
              </a:rPr>
              <a:t>rovince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105" i="1">
                <a:latin typeface="Trebuchet MS"/>
                <a:cs typeface="Trebuchet MS"/>
              </a:rPr>
              <a:t>del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35" i="1">
                <a:latin typeface="Trebuchet MS"/>
                <a:cs typeface="Trebuchet MS"/>
              </a:rPr>
              <a:t>Molise?</a:t>
            </a:r>
            <a:r>
              <a:rPr dirty="0" sz="1200" spc="-25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Ch</a:t>
            </a:r>
            <a:r>
              <a:rPr dirty="0" sz="1200" spc="-55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b</a:t>
            </a:r>
            <a:r>
              <a:rPr dirty="0" sz="1200" spc="-110" i="1">
                <a:latin typeface="Trebuchet MS"/>
                <a:cs typeface="Trebuchet MS"/>
              </a:rPr>
              <a:t>ella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95" i="1">
                <a:latin typeface="Trebuchet MS"/>
                <a:cs typeface="Trebuchet MS"/>
              </a:rPr>
              <a:t>la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luna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80" i="1">
                <a:latin typeface="Trebuchet MS"/>
                <a:cs typeface="Trebuchet MS"/>
              </a:rPr>
              <a:t>stasera!</a:t>
            </a:r>
            <a:endParaRPr sz="1200">
              <a:latin typeface="Trebuchet MS"/>
              <a:cs typeface="Trebuchet MS"/>
            </a:endParaRPr>
          </a:p>
          <a:p>
            <a:pPr marL="309880">
              <a:lnSpc>
                <a:spcPct val="100000"/>
              </a:lnSpc>
              <a:spcBef>
                <a:spcPts val="5"/>
              </a:spcBef>
            </a:pPr>
            <a:r>
              <a:rPr dirty="0" sz="1200" spc="-65" i="1">
                <a:latin typeface="Trebuchet MS"/>
                <a:cs typeface="Trebuchet MS"/>
              </a:rPr>
              <a:t>Il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Trebuchet MS"/>
                <a:cs typeface="Trebuchet MS"/>
              </a:rPr>
              <a:t>Monte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45" i="1">
                <a:latin typeface="Trebuchet MS"/>
                <a:cs typeface="Trebuchet MS"/>
              </a:rPr>
              <a:t>Bianco</a:t>
            </a:r>
            <a:r>
              <a:rPr dirty="0" sz="1200" spc="-10" i="1">
                <a:latin typeface="Trebuchet MS"/>
                <a:cs typeface="Trebuchet MS"/>
              </a:rPr>
              <a:t> </a:t>
            </a:r>
            <a:r>
              <a:rPr dirty="0" sz="1200" spc="-610" i="1">
                <a:latin typeface="Trebuchet MS"/>
                <a:cs typeface="Trebuchet MS"/>
              </a:rPr>
              <a:t>`</a:t>
            </a:r>
            <a:r>
              <a:rPr dirty="0" sz="1200" spc="-130" i="1">
                <a:latin typeface="Trebuchet MS"/>
                <a:cs typeface="Trebuchet MS"/>
              </a:rPr>
              <a:t>e</a:t>
            </a:r>
            <a:r>
              <a:rPr dirty="0" sz="1200" spc="25" i="1">
                <a:latin typeface="Trebuchet MS"/>
                <a:cs typeface="Trebuchet MS"/>
              </a:rPr>
              <a:t> </a:t>
            </a:r>
            <a:r>
              <a:rPr dirty="0" sz="1200" spc="-85" i="1">
                <a:latin typeface="Trebuchet MS"/>
                <a:cs typeface="Trebuchet MS"/>
              </a:rPr>
              <a:t>molto</a:t>
            </a:r>
            <a:r>
              <a:rPr dirty="0" sz="1200" spc="30" i="1">
                <a:latin typeface="Trebuchet MS"/>
                <a:cs typeface="Trebuchet MS"/>
              </a:rPr>
              <a:t> </a:t>
            </a:r>
            <a:r>
              <a:rPr dirty="0" sz="1200" spc="-90" i="1">
                <a:latin typeface="Trebuchet MS"/>
                <a:cs typeface="Trebuchet MS"/>
              </a:rPr>
              <a:t>alto.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45/71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35176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3997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2968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6457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2940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5935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9423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45/71</a:t>
            </a:r>
            <a:endParaRPr sz="600">
              <a:latin typeface="Lucida Sans Unicode"/>
              <a:cs typeface="Lucida Sans Unicode"/>
            </a:endParaRP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422313" y="2121687"/>
          <a:ext cx="376618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34886"/>
                <a:gridCol w="234048"/>
                <a:gridCol w="234873"/>
                <a:gridCol w="464845"/>
                <a:gridCol w="464832"/>
                <a:gridCol w="464832"/>
                <a:gridCol w="464832"/>
                <a:gridCol w="464844"/>
                <a:gridCol w="464833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16431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50480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15044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44990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79877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4471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74669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09542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46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407009" y="2121687"/>
          <a:ext cx="379666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34048"/>
                <a:gridCol w="234873"/>
                <a:gridCol w="464845"/>
                <a:gridCol w="464832"/>
                <a:gridCol w="464832"/>
                <a:gridCol w="464832"/>
                <a:gridCol w="464845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16431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30767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60713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95600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60432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90391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25265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47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91286" y="2121687"/>
          <a:ext cx="382841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34886"/>
                <a:gridCol w="464832"/>
                <a:gridCol w="464832"/>
                <a:gridCol w="464832"/>
                <a:gridCol w="464833"/>
                <a:gridCol w="464844"/>
                <a:gridCol w="464833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5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5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607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601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090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573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5695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056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48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75983" y="2121687"/>
          <a:ext cx="385889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65493"/>
                <a:gridCol w="464833"/>
                <a:gridCol w="464832"/>
                <a:gridCol w="464832"/>
                <a:gridCol w="464845"/>
                <a:gridCol w="464833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607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601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090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573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5695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056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49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75983" y="2121687"/>
          <a:ext cx="385889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65493"/>
                <a:gridCol w="464833"/>
                <a:gridCol w="464832"/>
                <a:gridCol w="464832"/>
                <a:gridCol w="464845"/>
                <a:gridCol w="464833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607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601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090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573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5695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056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50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75983" y="2121687"/>
          <a:ext cx="385889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65493"/>
                <a:gridCol w="464833"/>
                <a:gridCol w="464832"/>
                <a:gridCol w="464832"/>
                <a:gridCol w="464845"/>
                <a:gridCol w="464833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607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601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090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573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5695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056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51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75983" y="2121687"/>
          <a:ext cx="385889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65493"/>
                <a:gridCol w="464833"/>
                <a:gridCol w="464832"/>
                <a:gridCol w="464832"/>
                <a:gridCol w="464845"/>
                <a:gridCol w="464833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607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601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090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573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5695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056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52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75983" y="2121687"/>
          <a:ext cx="385889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65493"/>
                <a:gridCol w="464833"/>
                <a:gridCol w="464832"/>
                <a:gridCol w="464832"/>
                <a:gridCol w="464845"/>
                <a:gridCol w="464833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268" y="31375"/>
            <a:ext cx="548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av</a:t>
            </a:r>
            <a:r>
              <a:rPr dirty="0" sz="600" spc="-45">
                <a:solidFill>
                  <a:srgbClr val="7A0000"/>
                </a:solidFill>
                <a:latin typeface="Lucida Sans Unicode"/>
                <a:cs typeface="Lucida Sans Unicode"/>
              </a:rPr>
              <a:t>o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le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di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veri</a:t>
            </a:r>
            <a:r>
              <a:rPr dirty="0" sz="600" spc="-35">
                <a:solidFill>
                  <a:srgbClr val="7A0000"/>
                </a:solidFill>
                <a:latin typeface="Lucida Sans Unicode"/>
                <a:cs typeface="Lucida Sans Unicode"/>
              </a:rPr>
              <a:t>t</a:t>
            </a:r>
            <a:r>
              <a:rPr dirty="0" sz="600" spc="-370">
                <a:solidFill>
                  <a:srgbClr val="7A0000"/>
                </a:solidFill>
                <a:latin typeface="Lucida Sans Unicode"/>
                <a:cs typeface="Lucida Sans Unicode"/>
              </a:rPr>
              <a:t>`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Leggi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30"/>
              <a:t>De</a:t>
            </a:r>
            <a:r>
              <a:rPr dirty="0" spc="155"/>
              <a:t> </a:t>
            </a:r>
            <a:r>
              <a:rPr dirty="0" spc="95"/>
              <a:t>M</a:t>
            </a:r>
            <a:r>
              <a:rPr dirty="0" spc="15"/>
              <a:t>o</a:t>
            </a:r>
            <a:r>
              <a:rPr dirty="0" spc="-65"/>
              <a:t>rgan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86645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5958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71038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761100"/>
            <a:ext cx="50800" cy="911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4601"/>
            <a:ext cx="50800" cy="8476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949019"/>
            <a:ext cx="4412615" cy="774065"/>
          </a:xfrm>
          <a:custGeom>
            <a:avLst/>
            <a:gdLst/>
            <a:ahLst/>
            <a:cxnLst/>
            <a:rect l="l" t="t" r="r" b="b"/>
            <a:pathLst>
              <a:path w="4412615" h="774064">
                <a:moveTo>
                  <a:pt x="4412325" y="0"/>
                </a:moveTo>
                <a:lnTo>
                  <a:pt x="0" y="0"/>
                </a:lnTo>
                <a:lnTo>
                  <a:pt x="0" y="723265"/>
                </a:lnTo>
                <a:lnTo>
                  <a:pt x="16636" y="760779"/>
                </a:lnTo>
                <a:lnTo>
                  <a:pt x="4361525" y="774065"/>
                </a:lnTo>
                <a:lnTo>
                  <a:pt x="4375768" y="772020"/>
                </a:lnTo>
                <a:lnTo>
                  <a:pt x="4406889" y="746062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11901"/>
            <a:ext cx="0" cy="879475"/>
          </a:xfrm>
          <a:custGeom>
            <a:avLst/>
            <a:gdLst/>
            <a:ahLst/>
            <a:cxnLst/>
            <a:rect l="l" t="t" r="r" b="b"/>
            <a:pathLst>
              <a:path w="0" h="879475">
                <a:moveTo>
                  <a:pt x="0" y="8794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7992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7865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77380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75475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93201" y="130266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43098" y="131081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73045" y="13108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51901" y="1524076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1798" y="1532242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1744" y="1532242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66" y="745433"/>
            <a:ext cx="2632710" cy="98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75" i="1">
                <a:latin typeface="Trebuchet MS"/>
                <a:cs typeface="Trebuchet MS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80" i="1">
                <a:latin typeface="Trebuchet MS"/>
                <a:cs typeface="Trebuchet MS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osizioni.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1715770" marR="5080" indent="41275">
              <a:lnSpc>
                <a:spcPct val="121100"/>
              </a:lnSpc>
              <a:spcBef>
                <a:spcPts val="795"/>
              </a:spcBef>
            </a:pP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Trebuchet MS"/>
                <a:cs typeface="Trebuchet MS"/>
              </a:rPr>
              <a:t>q 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∨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q</a:t>
            </a:r>
            <a:r>
              <a:rPr dirty="0" sz="1200" spc="-20" i="1">
                <a:latin typeface="Trebuchet MS"/>
                <a:cs typeface="Trebuchet MS"/>
              </a:rPr>
              <a:t> 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 spc="-100">
                <a:latin typeface="Lucida Sans Unicode"/>
                <a:cs typeface="Lucida Sans Unicode"/>
              </a:rPr>
              <a:t> </a:t>
            </a:r>
            <a:r>
              <a:rPr dirty="0" sz="1200" spc="-75" i="1">
                <a:latin typeface="Trebuchet MS"/>
                <a:cs typeface="Trebuchet MS"/>
              </a:rPr>
              <a:t>p</a:t>
            </a:r>
            <a:r>
              <a:rPr dirty="0" sz="1200" spc="-85" i="1">
                <a:latin typeface="Trebuchet MS"/>
                <a:cs typeface="Trebuchet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∧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5" i="1">
                <a:latin typeface="Trebuchet MS"/>
                <a:cs typeface="Trebuchet MS"/>
              </a:rPr>
              <a:t>q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1128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66202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6070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76017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10903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5736" y="2163788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 h="0">
                <a:moveTo>
                  <a:pt x="0" y="0"/>
                </a:moveTo>
                <a:lnTo>
                  <a:pt x="82219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5695" y="2163788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 h="0">
                <a:moveTo>
                  <a:pt x="0" y="0"/>
                </a:moveTo>
                <a:lnTo>
                  <a:pt x="8305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0569" y="2155634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300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Logica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45"/>
              <a:t>ro</a:t>
            </a:r>
            <a:r>
              <a:rPr dirty="0" spc="-40"/>
              <a:t>p</a:t>
            </a:r>
            <a:r>
              <a:rPr dirty="0" spc="-45"/>
              <a:t>osizionale</a:t>
            </a:r>
            <a:r>
              <a:rPr dirty="0" spc="20"/>
              <a:t> </a:t>
            </a:r>
            <a:r>
              <a:rPr dirty="0" spc="-55"/>
              <a:t>e</a:t>
            </a:r>
            <a:r>
              <a:rPr dirty="0" spc="20"/>
              <a:t> </a:t>
            </a:r>
            <a:r>
              <a:rPr dirty="0" spc="-75"/>
              <a:t>p</a:t>
            </a:r>
            <a:r>
              <a:rPr dirty="0" spc="-30"/>
              <a:t>redicativa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53</a:t>
            </a:r>
            <a:r>
              <a:rPr dirty="0" spc="-45"/>
              <a:t>/71</a:t>
            </a: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75983" y="2121687"/>
          <a:ext cx="3858895" cy="948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"/>
                <a:gridCol w="265493"/>
                <a:gridCol w="265493"/>
                <a:gridCol w="265493"/>
                <a:gridCol w="464833"/>
                <a:gridCol w="464832"/>
                <a:gridCol w="464832"/>
                <a:gridCol w="464845"/>
                <a:gridCol w="464833"/>
                <a:gridCol w="464832"/>
              </a:tblGrid>
              <a:tr h="1885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∧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i="1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1200" spc="-85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>
                          <a:latin typeface="Lucida Sans Unicode"/>
                          <a:cs typeface="Lucida Sans Unicode"/>
                        </a:rPr>
                        <a:t>∨</a:t>
                      </a:r>
                      <a:r>
                        <a:rPr dirty="0" sz="1200" spc="-155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dirty="0" sz="1200" i="1">
                          <a:latin typeface="Trebuchet MS"/>
                          <a:cs typeface="Trebuchet MS"/>
                        </a:rPr>
                        <a:t>q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18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Prof.ssa Virginia De Cicco Sapienza Università di Roma </dc:creator>
  <dc:title>Logica proposizionale e predicativa</dc:title>
  <dcterms:created xsi:type="dcterms:W3CDTF">2023-04-06T10:34:59Z</dcterms:created>
  <dcterms:modified xsi:type="dcterms:W3CDTF">2023-04-06T10:34:59Z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2017-09-13T00:00:00Z</vt:filetime>
  </property>
  <property fmtid="{D5CDD505-2E9C-101B-9397-08002B2CF9AE}" pid="3" name="LastSaved">
    <vt:filetime>2023-04-06T00:00:00Z</vt:filetime>
  </property>
</Properties>
</file>