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Default Extension="png" ContentType="image/png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9900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324351"/>
            <a:ext cx="808979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273" y="1301385"/>
            <a:ext cx="8023453" cy="424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9900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6402" y="3995540"/>
            <a:ext cx="12795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46402" y="4553578"/>
            <a:ext cx="593280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iz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azio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dell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car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tica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615"/>
              </a:lnSpc>
              <a:spcBef>
                <a:spcPts val="89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2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rive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titi</a:t>
            </a:r>
            <a:r>
              <a:rPr dirty="0" sz="2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brana</a:t>
            </a:r>
            <a:r>
              <a:rPr dirty="0" sz="2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eletro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402" y="5706491"/>
            <a:ext cx="3303904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r>
              <a:rPr dirty="0" sz="2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Rita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Rossi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8800"/>
              </a:lnSpc>
            </a:pPr>
            <a:r>
              <a:rPr dirty="0" spc="-10" b="1">
                <a:latin typeface="Arial"/>
                <a:cs typeface="Arial"/>
              </a:rPr>
              <a:t>I</a:t>
            </a:r>
            <a:r>
              <a:rPr dirty="0" b="1">
                <a:latin typeface="Arial"/>
                <a:cs typeface="Arial"/>
              </a:rPr>
              <a:t>l</a:t>
            </a:r>
            <a:r>
              <a:rPr dirty="0" spc="9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r</a:t>
            </a:r>
            <a:r>
              <a:rPr dirty="0" spc="-10" b="1">
                <a:latin typeface="Arial"/>
                <a:cs typeface="Arial"/>
              </a:rPr>
              <a:t>e</a:t>
            </a:r>
            <a:r>
              <a:rPr dirty="0" b="1">
                <a:latin typeface="Arial"/>
                <a:cs typeface="Arial"/>
              </a:rPr>
              <a:t>tic</a:t>
            </a:r>
            <a:r>
              <a:rPr dirty="0" spc="-15" b="1">
                <a:latin typeface="Arial"/>
                <a:cs typeface="Arial"/>
              </a:rPr>
              <a:t>o</a:t>
            </a:r>
            <a:r>
              <a:rPr dirty="0" b="1">
                <a:latin typeface="Arial"/>
                <a:cs typeface="Arial"/>
              </a:rPr>
              <a:t>lo</a:t>
            </a:r>
            <a:r>
              <a:rPr dirty="0" spc="9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e</a:t>
            </a:r>
            <a:r>
              <a:rPr dirty="0" spc="-10" b="1">
                <a:latin typeface="Arial"/>
                <a:cs typeface="Arial"/>
              </a:rPr>
              <a:t>n</a:t>
            </a:r>
            <a:r>
              <a:rPr dirty="0" b="1">
                <a:latin typeface="Arial"/>
                <a:cs typeface="Arial"/>
              </a:rPr>
              <a:t>dop</a:t>
            </a:r>
            <a:r>
              <a:rPr dirty="0" spc="-10" b="1">
                <a:latin typeface="Arial"/>
                <a:cs typeface="Arial"/>
              </a:rPr>
              <a:t>l</a:t>
            </a:r>
            <a:r>
              <a:rPr dirty="0" b="1">
                <a:latin typeface="Arial"/>
                <a:cs typeface="Arial"/>
              </a:rPr>
              <a:t>asm</a:t>
            </a:r>
            <a:r>
              <a:rPr dirty="0" spc="-15" b="1">
                <a:latin typeface="Arial"/>
                <a:cs typeface="Arial"/>
              </a:rPr>
              <a:t>a</a:t>
            </a:r>
            <a:r>
              <a:rPr dirty="0" b="1">
                <a:latin typeface="Arial"/>
                <a:cs typeface="Arial"/>
              </a:rPr>
              <a:t>ti</a:t>
            </a:r>
            <a:r>
              <a:rPr dirty="0" spc="-10" b="1">
                <a:latin typeface="Arial"/>
                <a:cs typeface="Arial"/>
              </a:rPr>
              <a:t>c</a:t>
            </a:r>
            <a:r>
              <a:rPr dirty="0" b="1">
                <a:latin typeface="Arial"/>
                <a:cs typeface="Arial"/>
              </a:rPr>
              <a:t>o</a:t>
            </a:r>
            <a:r>
              <a:rPr dirty="0" spc="100" b="1">
                <a:latin typeface="Arial"/>
                <a:cs typeface="Arial"/>
              </a:rPr>
              <a:t> </a:t>
            </a:r>
            <a:r>
              <a:rPr dirty="0"/>
              <a:t>elaborati</a:t>
            </a:r>
            <a:r>
              <a:rPr dirty="0" spc="100"/>
              <a:t> </a:t>
            </a:r>
            <a:r>
              <a:rPr dirty="0"/>
              <a:t>t</a:t>
            </a:r>
            <a:r>
              <a:rPr dirty="0" spc="-20"/>
              <a:t>u</a:t>
            </a:r>
            <a:r>
              <a:rPr dirty="0"/>
              <a:t>t</a:t>
            </a:r>
            <a:r>
              <a:rPr dirty="0" spc="-10"/>
              <a:t>t</a:t>
            </a:r>
            <a:r>
              <a:rPr dirty="0"/>
              <a:t>i</a:t>
            </a:r>
            <a:r>
              <a:rPr dirty="0" spc="100"/>
              <a:t> </a:t>
            </a:r>
            <a:r>
              <a:rPr dirty="0"/>
              <a:t>i</a:t>
            </a:r>
            <a:r>
              <a:rPr dirty="0" spc="100"/>
              <a:t> </a:t>
            </a:r>
            <a:r>
              <a:rPr dirty="0"/>
              <a:t>c</a:t>
            </a:r>
            <a:r>
              <a:rPr dirty="0" spc="5"/>
              <a:t>o</a:t>
            </a:r>
            <a:r>
              <a:rPr dirty="0"/>
              <a:t>stit</a:t>
            </a:r>
            <a:r>
              <a:rPr dirty="0" spc="-20"/>
              <a:t>u</a:t>
            </a:r>
            <a:r>
              <a:rPr dirty="0"/>
              <a:t>en</a:t>
            </a:r>
            <a:r>
              <a:rPr dirty="0" spc="-15"/>
              <a:t>t</a:t>
            </a:r>
            <a:r>
              <a:rPr dirty="0"/>
              <a:t>i</a:t>
            </a:r>
            <a:r>
              <a:rPr dirty="0" spc="105"/>
              <a:t> </a:t>
            </a:r>
            <a:r>
              <a:rPr dirty="0"/>
              <a:t>delle</a:t>
            </a:r>
            <a:r>
              <a:rPr dirty="0" spc="105"/>
              <a:t> </a:t>
            </a:r>
            <a:r>
              <a:rPr dirty="0"/>
              <a:t>mem</a:t>
            </a:r>
            <a:r>
              <a:rPr dirty="0" spc="-15"/>
              <a:t>b</a:t>
            </a:r>
            <a:r>
              <a:rPr dirty="0" spc="-10"/>
              <a:t>r</a:t>
            </a:r>
            <a:r>
              <a:rPr dirty="0"/>
              <a:t>ane</a:t>
            </a:r>
            <a:r>
              <a:rPr dirty="0"/>
              <a:t> c</a:t>
            </a:r>
            <a:r>
              <a:rPr dirty="0" spc="5"/>
              <a:t>e</a:t>
            </a:r>
            <a:r>
              <a:rPr dirty="0"/>
              <a:t>llulari </a:t>
            </a:r>
            <a:r>
              <a:rPr dirty="0" spc="20"/>
              <a:t> </a:t>
            </a:r>
            <a:r>
              <a:rPr dirty="0"/>
              <a:t>n</a:t>
            </a:r>
            <a:r>
              <a:rPr dirty="0" spc="-10"/>
              <a:t>o</a:t>
            </a:r>
            <a:r>
              <a:rPr dirty="0"/>
              <a:t>nché </a:t>
            </a:r>
            <a:r>
              <a:rPr dirty="0" spc="15"/>
              <a:t> </a:t>
            </a:r>
            <a:r>
              <a:rPr dirty="0"/>
              <a:t>i  mat</a:t>
            </a:r>
            <a:r>
              <a:rPr dirty="0" spc="-15"/>
              <a:t>e</a:t>
            </a:r>
            <a:r>
              <a:rPr dirty="0"/>
              <a:t>riali 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5"/>
              <a:t>s</a:t>
            </a:r>
            <a:r>
              <a:rPr dirty="0"/>
              <a:t>ti</a:t>
            </a:r>
            <a:r>
              <a:rPr dirty="0" spc="-20"/>
              <a:t>n</a:t>
            </a:r>
            <a:r>
              <a:rPr dirty="0"/>
              <a:t>ati </a:t>
            </a:r>
            <a:r>
              <a:rPr dirty="0" spc="15"/>
              <a:t> </a:t>
            </a:r>
            <a:r>
              <a:rPr dirty="0" spc="-15"/>
              <a:t>a</a:t>
            </a:r>
            <a:r>
              <a:rPr dirty="0"/>
              <a:t>d </a:t>
            </a:r>
            <a:r>
              <a:rPr dirty="0" spc="15"/>
              <a:t> </a:t>
            </a:r>
            <a:r>
              <a:rPr dirty="0" spc="-10"/>
              <a:t>e</a:t>
            </a:r>
            <a:r>
              <a:rPr dirty="0"/>
              <a:t>ss</a:t>
            </a:r>
            <a:r>
              <a:rPr dirty="0" spc="-10"/>
              <a:t>e</a:t>
            </a:r>
            <a:r>
              <a:rPr dirty="0"/>
              <a:t>re </a:t>
            </a:r>
            <a:r>
              <a:rPr dirty="0" spc="10"/>
              <a:t> </a:t>
            </a:r>
            <a:r>
              <a:rPr dirty="0"/>
              <a:t>espo</a:t>
            </a:r>
            <a:r>
              <a:rPr dirty="0" spc="-10"/>
              <a:t>r</a:t>
            </a:r>
            <a:r>
              <a:rPr dirty="0"/>
              <a:t>ta</a:t>
            </a:r>
            <a:r>
              <a:rPr dirty="0" spc="-10"/>
              <a:t>t</a:t>
            </a:r>
            <a:r>
              <a:rPr dirty="0"/>
              <a:t>i </a:t>
            </a:r>
            <a:r>
              <a:rPr dirty="0" spc="10"/>
              <a:t> </a:t>
            </a:r>
            <a:r>
              <a:rPr dirty="0" spc="-20"/>
              <a:t>f</a:t>
            </a:r>
            <a:r>
              <a:rPr dirty="0"/>
              <a:t>u</a:t>
            </a:r>
            <a:r>
              <a:rPr dirty="0" spc="-10"/>
              <a:t>o</a:t>
            </a:r>
            <a:r>
              <a:rPr dirty="0"/>
              <a:t>ri </a:t>
            </a:r>
            <a:r>
              <a:rPr dirty="0" spc="10"/>
              <a:t> </a:t>
            </a:r>
            <a:r>
              <a:rPr dirty="0"/>
              <a:t>dalla</a:t>
            </a:r>
            <a:r>
              <a:rPr dirty="0"/>
              <a:t> cellula</a:t>
            </a:r>
            <a:r>
              <a:rPr dirty="0" spc="-15"/>
              <a:t> </a:t>
            </a:r>
            <a:r>
              <a:rPr dirty="0">
                <a:latin typeface="Calibri"/>
                <a:cs typeface="Calibri"/>
              </a:rPr>
              <a:t>→</a:t>
            </a:r>
            <a:r>
              <a:rPr dirty="0" spc="-15">
                <a:latin typeface="Calibri"/>
                <a:cs typeface="Calibri"/>
              </a:rPr>
              <a:t> </a:t>
            </a:r>
            <a:r>
              <a:rPr dirty="0" b="1">
                <a:latin typeface="Arial"/>
                <a:cs typeface="Arial"/>
              </a:rPr>
              <a:t>si</a:t>
            </a:r>
            <a:r>
              <a:rPr dirty="0" spc="-10" b="1">
                <a:latin typeface="Arial"/>
                <a:cs typeface="Arial"/>
              </a:rPr>
              <a:t>n</a:t>
            </a:r>
            <a:r>
              <a:rPr dirty="0" b="1">
                <a:latin typeface="Arial"/>
                <a:cs typeface="Arial"/>
              </a:rPr>
              <a:t>te</a:t>
            </a:r>
            <a:r>
              <a:rPr dirty="0" spc="5" b="1">
                <a:latin typeface="Arial"/>
                <a:cs typeface="Arial"/>
              </a:rPr>
              <a:t>t</a:t>
            </a:r>
            <a:r>
              <a:rPr dirty="0" b="1">
                <a:latin typeface="Arial"/>
                <a:cs typeface="Arial"/>
              </a:rPr>
              <a:t>izza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e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trasporta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protei</a:t>
            </a:r>
            <a:r>
              <a:rPr dirty="0" spc="-10" b="1">
                <a:latin typeface="Arial"/>
                <a:cs typeface="Arial"/>
              </a:rPr>
              <a:t>n</a:t>
            </a:r>
            <a:r>
              <a:rPr dirty="0" b="1">
                <a:latin typeface="Arial"/>
                <a:cs typeface="Arial"/>
              </a:rPr>
              <a:t>e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e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l</a:t>
            </a:r>
            <a:r>
              <a:rPr dirty="0" spc="-15" b="1">
                <a:latin typeface="Arial"/>
                <a:cs typeface="Arial"/>
              </a:rPr>
              <a:t>i</a:t>
            </a:r>
            <a:r>
              <a:rPr dirty="0" b="1">
                <a:latin typeface="Arial"/>
                <a:cs typeface="Arial"/>
              </a:rPr>
              <a:t>p</a:t>
            </a:r>
            <a:r>
              <a:rPr dirty="0" spc="-10" b="1">
                <a:latin typeface="Arial"/>
                <a:cs typeface="Arial"/>
              </a:rPr>
              <a:t>i</a:t>
            </a:r>
            <a:r>
              <a:rPr dirty="0" b="1">
                <a:latin typeface="Arial"/>
                <a:cs typeface="Arial"/>
              </a:rPr>
              <a:t>di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</a:pPr>
            <a:r>
              <a:rPr dirty="0" spc="-10"/>
              <a:t>I</a:t>
            </a:r>
            <a:r>
              <a:rPr dirty="0"/>
              <a:t>l</a:t>
            </a:r>
            <a:r>
              <a:rPr dirty="0" spc="-5"/>
              <a:t> </a:t>
            </a:r>
            <a:r>
              <a:rPr dirty="0"/>
              <a:t>reticolo</a:t>
            </a:r>
            <a:r>
              <a:rPr dirty="0" spc="-25"/>
              <a:t> </a:t>
            </a:r>
            <a:r>
              <a:rPr dirty="0"/>
              <a:t>end</a:t>
            </a:r>
            <a:r>
              <a:rPr dirty="0" spc="5"/>
              <a:t>o</a:t>
            </a:r>
            <a:r>
              <a:rPr dirty="0"/>
              <a:t>pla</a:t>
            </a:r>
            <a:r>
              <a:rPr dirty="0" spc="5"/>
              <a:t>s</a:t>
            </a:r>
            <a:r>
              <a:rPr dirty="0"/>
              <a:t>matico</a:t>
            </a:r>
            <a:r>
              <a:rPr dirty="0" spc="-35"/>
              <a:t> </a:t>
            </a:r>
            <a:r>
              <a:rPr dirty="0"/>
              <a:t>ruv</a:t>
            </a:r>
            <a:r>
              <a:rPr dirty="0" spc="-10"/>
              <a:t>i</a:t>
            </a:r>
            <a:r>
              <a:rPr dirty="0"/>
              <a:t>do</a:t>
            </a:r>
            <a:r>
              <a:rPr dirty="0" spc="-10"/>
              <a:t> </a:t>
            </a:r>
            <a:r>
              <a:rPr dirty="0"/>
              <a:t>(</a:t>
            </a:r>
            <a:r>
              <a:rPr dirty="0" spc="5"/>
              <a:t>R</a:t>
            </a:r>
            <a:r>
              <a:rPr dirty="0"/>
              <a:t>ER)</a:t>
            </a: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  <a:tab pos="1297305" algn="l"/>
              </a:tabLst>
            </a:pPr>
            <a:r>
              <a:rPr dirty="0"/>
              <a:t>pre</a:t>
            </a:r>
            <a:r>
              <a:rPr dirty="0" spc="5"/>
              <a:t>s</a:t>
            </a:r>
            <a:r>
              <a:rPr dirty="0"/>
              <a:t>enta	</a:t>
            </a:r>
            <a:r>
              <a:rPr dirty="0" i="1">
                <a:latin typeface="Arial"/>
                <a:cs typeface="Arial"/>
              </a:rPr>
              <a:t>rib</a:t>
            </a:r>
            <a:r>
              <a:rPr dirty="0" spc="5" i="1">
                <a:latin typeface="Arial"/>
                <a:cs typeface="Arial"/>
              </a:rPr>
              <a:t>o</a:t>
            </a:r>
            <a:r>
              <a:rPr dirty="0" i="1">
                <a:latin typeface="Arial"/>
                <a:cs typeface="Arial"/>
              </a:rPr>
              <a:t>s</a:t>
            </a:r>
            <a:r>
              <a:rPr dirty="0" spc="5" i="1">
                <a:latin typeface="Arial"/>
                <a:cs typeface="Arial"/>
              </a:rPr>
              <a:t>o</a:t>
            </a:r>
            <a:r>
              <a:rPr dirty="0" spc="-15" i="1">
                <a:latin typeface="Arial"/>
                <a:cs typeface="Arial"/>
              </a:rPr>
              <a:t>m</a:t>
            </a:r>
            <a:r>
              <a:rPr dirty="0" i="1">
                <a:latin typeface="Arial"/>
                <a:cs typeface="Arial"/>
              </a:rPr>
              <a:t>i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/>
              <a:t>s</a:t>
            </a:r>
            <a:r>
              <a:rPr dirty="0" spc="5"/>
              <a:t>u</a:t>
            </a:r>
            <a:r>
              <a:rPr dirty="0"/>
              <a:t>lla</a:t>
            </a:r>
            <a:r>
              <a:rPr dirty="0" spc="-5"/>
              <a:t> </a:t>
            </a:r>
            <a:r>
              <a:rPr dirty="0"/>
              <a:t>membr</a:t>
            </a:r>
            <a:r>
              <a:rPr dirty="0" spc="5"/>
              <a:t>a</a:t>
            </a:r>
            <a:r>
              <a:rPr dirty="0"/>
              <a:t>na</a:t>
            </a:r>
            <a:r>
              <a:rPr dirty="0" spc="-35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sinte</a:t>
            </a:r>
            <a:r>
              <a:rPr dirty="0" spc="-10"/>
              <a:t>t</a:t>
            </a:r>
            <a:r>
              <a:rPr dirty="0"/>
              <a:t>iz</a:t>
            </a:r>
            <a:r>
              <a:rPr dirty="0" spc="10"/>
              <a:t>z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5"/>
              <a:t>l</a:t>
            </a:r>
            <a:r>
              <a:rPr dirty="0"/>
              <a:t>e </a:t>
            </a:r>
            <a:r>
              <a:rPr dirty="0" i="1">
                <a:latin typeface="Arial"/>
                <a:cs typeface="Arial"/>
              </a:rPr>
              <a:t>proteine</a:t>
            </a: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990033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</a:pPr>
            <a:r>
              <a:rPr dirty="0" spc="-10"/>
              <a:t>I</a:t>
            </a:r>
            <a:r>
              <a:rPr dirty="0"/>
              <a:t>l</a:t>
            </a:r>
            <a:r>
              <a:rPr dirty="0" spc="-5"/>
              <a:t> </a:t>
            </a:r>
            <a:r>
              <a:rPr dirty="0"/>
              <a:t>reticolo</a:t>
            </a:r>
            <a:r>
              <a:rPr dirty="0" spc="-25"/>
              <a:t> </a:t>
            </a:r>
            <a:r>
              <a:rPr dirty="0"/>
              <a:t>end</a:t>
            </a:r>
            <a:r>
              <a:rPr dirty="0" spc="5"/>
              <a:t>o</a:t>
            </a:r>
            <a:r>
              <a:rPr dirty="0"/>
              <a:t>pla</a:t>
            </a:r>
            <a:r>
              <a:rPr dirty="0" spc="5"/>
              <a:t>s</a:t>
            </a:r>
            <a:r>
              <a:rPr dirty="0"/>
              <a:t>matico</a:t>
            </a:r>
            <a:r>
              <a:rPr dirty="0" spc="-35"/>
              <a:t> </a:t>
            </a:r>
            <a:r>
              <a:rPr dirty="0"/>
              <a:t>lis</a:t>
            </a:r>
            <a:r>
              <a:rPr dirty="0" spc="5"/>
              <a:t>c</a:t>
            </a:r>
            <a:r>
              <a:rPr dirty="0"/>
              <a:t>io</a:t>
            </a:r>
            <a:r>
              <a:rPr dirty="0" spc="-5"/>
              <a:t> </a:t>
            </a:r>
            <a:r>
              <a:rPr dirty="0"/>
              <a:t>(</a:t>
            </a:r>
            <a:r>
              <a:rPr dirty="0" spc="5"/>
              <a:t>R</a:t>
            </a:r>
            <a:r>
              <a:rPr dirty="0"/>
              <a:t>EL)</a:t>
            </a:r>
          </a:p>
          <a:p>
            <a:pPr algn="just"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non</a:t>
            </a:r>
            <a:r>
              <a:rPr dirty="0" spc="-15"/>
              <a:t> </a:t>
            </a:r>
            <a:r>
              <a:rPr dirty="0"/>
              <a:t>pre</a:t>
            </a:r>
            <a:r>
              <a:rPr dirty="0" spc="5"/>
              <a:t>s</a:t>
            </a:r>
            <a:r>
              <a:rPr dirty="0"/>
              <a:t>enta</a:t>
            </a:r>
            <a:r>
              <a:rPr dirty="0" spc="-40"/>
              <a:t> </a:t>
            </a:r>
            <a:r>
              <a:rPr dirty="0"/>
              <a:t>rib</a:t>
            </a:r>
            <a:r>
              <a:rPr dirty="0" spc="5"/>
              <a:t>o</a:t>
            </a:r>
            <a:r>
              <a:rPr dirty="0"/>
              <a:t>s</a:t>
            </a:r>
            <a:r>
              <a:rPr dirty="0" spc="5"/>
              <a:t>o</a:t>
            </a:r>
            <a:r>
              <a:rPr dirty="0"/>
              <a:t>mi</a:t>
            </a:r>
            <a:r>
              <a:rPr dirty="0" spc="-25"/>
              <a:t> </a:t>
            </a:r>
            <a:r>
              <a:rPr dirty="0"/>
              <a:t>alla</a:t>
            </a:r>
            <a:r>
              <a:rPr dirty="0" spc="-5"/>
              <a:t> </a:t>
            </a:r>
            <a:r>
              <a:rPr dirty="0"/>
              <a:t>s</a:t>
            </a:r>
            <a:r>
              <a:rPr dirty="0" spc="5"/>
              <a:t>u</a:t>
            </a:r>
            <a:r>
              <a:rPr dirty="0"/>
              <a:t>pe</a:t>
            </a:r>
            <a:r>
              <a:rPr dirty="0" spc="5"/>
              <a:t>r</a:t>
            </a:r>
            <a:r>
              <a:rPr dirty="0"/>
              <a:t>ficie</a:t>
            </a:r>
            <a:r>
              <a:rPr dirty="0" spc="-3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sinte</a:t>
            </a:r>
            <a:r>
              <a:rPr dirty="0" spc="-10"/>
              <a:t>t</a:t>
            </a:r>
            <a:r>
              <a:rPr dirty="0"/>
              <a:t>iz</a:t>
            </a:r>
            <a:r>
              <a:rPr dirty="0" spc="10"/>
              <a:t>z</a:t>
            </a:r>
            <a:r>
              <a:rPr dirty="0"/>
              <a:t>a</a:t>
            </a:r>
            <a:r>
              <a:rPr dirty="0" spc="-35"/>
              <a:t> </a:t>
            </a:r>
            <a:r>
              <a:rPr dirty="0" i="1">
                <a:latin typeface="Arial"/>
                <a:cs typeface="Arial"/>
              </a:rPr>
              <a:t>lipidi</a:t>
            </a:r>
            <a:r>
              <a:rPr dirty="0" spc="20" i="1">
                <a:latin typeface="Arial"/>
                <a:cs typeface="Arial"/>
              </a:rPr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/>
              <a:t>vario</a:t>
            </a:r>
            <a:r>
              <a:rPr dirty="0" spc="-15"/>
              <a:t> </a:t>
            </a:r>
            <a:r>
              <a:rPr dirty="0"/>
              <a:t>tipo</a:t>
            </a:r>
          </a:p>
          <a:p>
            <a:pPr algn="just"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è</a:t>
            </a:r>
            <a:r>
              <a:rPr dirty="0" spc="-15"/>
              <a:t> </a:t>
            </a:r>
            <a:r>
              <a:rPr dirty="0"/>
              <a:t>c</a:t>
            </a:r>
            <a:r>
              <a:rPr dirty="0" spc="5"/>
              <a:t>o</a:t>
            </a:r>
            <a:r>
              <a:rPr dirty="0"/>
              <a:t>invol</a:t>
            </a:r>
            <a:r>
              <a:rPr dirty="0" spc="-10"/>
              <a:t>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n</a:t>
            </a:r>
            <a:r>
              <a:rPr dirty="0" spc="-5"/>
              <a:t> </a:t>
            </a:r>
            <a:r>
              <a:rPr dirty="0"/>
              <a:t>pro</a:t>
            </a:r>
            <a:r>
              <a:rPr dirty="0" spc="5"/>
              <a:t>c</a:t>
            </a:r>
            <a:r>
              <a:rPr dirty="0"/>
              <a:t>e</a:t>
            </a:r>
            <a:r>
              <a:rPr dirty="0" spc="5"/>
              <a:t>s</a:t>
            </a:r>
            <a:r>
              <a:rPr dirty="0"/>
              <a:t>si</a:t>
            </a:r>
            <a:r>
              <a:rPr dirty="0" spc="-40"/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/>
              <a:t>detossificazione</a:t>
            </a:r>
          </a:p>
          <a:p>
            <a:pPr algn="just"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/>
              <a:t>è</a:t>
            </a:r>
            <a:r>
              <a:rPr dirty="0" spc="-20"/>
              <a:t> </a:t>
            </a:r>
            <a:r>
              <a:rPr dirty="0" spc="-5"/>
              <a:t>l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sede</a:t>
            </a:r>
            <a:r>
              <a:rPr dirty="0" spc="-15"/>
              <a:t> </a:t>
            </a:r>
            <a:r>
              <a:rPr dirty="0"/>
              <a:t>im</a:t>
            </a:r>
            <a:r>
              <a:rPr dirty="0" spc="-10"/>
              <a:t>m</a:t>
            </a:r>
            <a:r>
              <a:rPr dirty="0"/>
              <a:t>agazzinamento</a:t>
            </a:r>
            <a:r>
              <a:rPr dirty="0" spc="-65"/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/>
              <a:t>ioni</a:t>
            </a:r>
            <a:r>
              <a:rPr dirty="0" spc="5"/>
              <a:t> </a:t>
            </a:r>
            <a:r>
              <a:rPr dirty="0"/>
              <a:t>cal</a:t>
            </a:r>
            <a:r>
              <a:rPr dirty="0" spc="5"/>
              <a:t>c</a:t>
            </a:r>
            <a:r>
              <a:rPr dirty="0"/>
              <a:t>io</a:t>
            </a: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tabLst>
                <a:tab pos="1144905" algn="l"/>
                <a:tab pos="1470660" algn="l"/>
                <a:tab pos="2164715" algn="l"/>
                <a:tab pos="3239135" algn="l"/>
                <a:tab pos="3536315" algn="l"/>
                <a:tab pos="4060825" algn="l"/>
                <a:tab pos="5064760" algn="l"/>
                <a:tab pos="7031355" algn="l"/>
              </a:tabLst>
            </a:pPr>
            <a:r>
              <a:rPr dirty="0"/>
              <a:t>Proteine	e	lipidi	sinte</a:t>
            </a:r>
            <a:r>
              <a:rPr dirty="0" spc="-10"/>
              <a:t>t</a:t>
            </a:r>
            <a:r>
              <a:rPr dirty="0"/>
              <a:t>izzati	nel	reti</a:t>
            </a:r>
            <a:r>
              <a:rPr dirty="0" spc="-15"/>
              <a:t>c</a:t>
            </a:r>
            <a:r>
              <a:rPr dirty="0"/>
              <a:t>olo	end</a:t>
            </a:r>
            <a:r>
              <a:rPr dirty="0" spc="5"/>
              <a:t>o</a:t>
            </a:r>
            <a:r>
              <a:rPr dirty="0"/>
              <a:t>pl</a:t>
            </a:r>
            <a:r>
              <a:rPr dirty="0" spc="-10"/>
              <a:t>a</a:t>
            </a:r>
            <a:r>
              <a:rPr dirty="0"/>
              <a:t>s</a:t>
            </a:r>
            <a:r>
              <a:rPr dirty="0" spc="-10"/>
              <a:t>m</a:t>
            </a:r>
            <a:r>
              <a:rPr dirty="0"/>
              <a:t>atico	ve</a:t>
            </a:r>
            <a:r>
              <a:rPr dirty="0" spc="-15"/>
              <a:t>n</a:t>
            </a:r>
            <a:r>
              <a:rPr dirty="0" spc="-10"/>
              <a:t>g</a:t>
            </a:r>
            <a:r>
              <a:rPr dirty="0"/>
              <a:t>ono</a:t>
            </a:r>
            <a:r>
              <a:rPr dirty="0"/>
              <a:t> tra</a:t>
            </a:r>
            <a:r>
              <a:rPr dirty="0" spc="5"/>
              <a:t>s</a:t>
            </a:r>
            <a:r>
              <a:rPr dirty="0"/>
              <a:t>po</a:t>
            </a:r>
            <a:r>
              <a:rPr dirty="0" spc="5"/>
              <a:t>r</a:t>
            </a:r>
            <a:r>
              <a:rPr dirty="0"/>
              <a:t>t</a:t>
            </a:r>
            <a:r>
              <a:rPr dirty="0" spc="-20"/>
              <a:t>a</a:t>
            </a:r>
            <a:r>
              <a:rPr dirty="0"/>
              <a:t>ti</a:t>
            </a:r>
            <a:r>
              <a:rPr dirty="0" spc="-55"/>
              <a:t> </a:t>
            </a:r>
            <a:r>
              <a:rPr dirty="0"/>
              <a:t>tramite</a:t>
            </a:r>
            <a:r>
              <a:rPr dirty="0" spc="-20"/>
              <a:t> </a:t>
            </a:r>
            <a:r>
              <a:rPr dirty="0"/>
              <a:t>ves</a:t>
            </a:r>
            <a:r>
              <a:rPr dirty="0" spc="5"/>
              <a:t>c</a:t>
            </a:r>
            <a:r>
              <a:rPr dirty="0"/>
              <a:t>icole	</a:t>
            </a:r>
            <a:r>
              <a:rPr dirty="0">
                <a:latin typeface="Arial"/>
                <a:cs typeface="Arial"/>
              </a:rPr>
              <a:t>all’apparato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/>
              <a:t>Golgi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ts val="2850"/>
              </a:lnSpc>
            </a:pPr>
            <a:r>
              <a:rPr dirty="0">
                <a:latin typeface="Franklin Gothic Medium"/>
                <a:cs typeface="Franklin Gothic Medium"/>
              </a:rPr>
              <a:t>Orga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5">
                <a:latin typeface="Franklin Gothic Medium"/>
                <a:cs typeface="Franklin Gothic Medium"/>
              </a:rPr>
              <a:t>ell</a:t>
            </a:r>
            <a:r>
              <a:rPr dirty="0" spc="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il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2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eti</a:t>
            </a:r>
            <a:r>
              <a:rPr dirty="0" spc="-10">
                <a:latin typeface="Franklin Gothic Medium"/>
                <a:cs typeface="Franklin Gothic Medium"/>
              </a:rPr>
              <a:t>c</a:t>
            </a:r>
            <a:r>
              <a:rPr dirty="0">
                <a:latin typeface="Franklin Gothic Medium"/>
                <a:cs typeface="Franklin Gothic Medium"/>
              </a:rPr>
              <a:t>olo</a:t>
            </a:r>
          </a:p>
          <a:p>
            <a:pPr marL="65405">
              <a:lnSpc>
                <a:spcPts val="2850"/>
              </a:lnSpc>
            </a:pPr>
            <a:r>
              <a:rPr dirty="0" spc="-20">
                <a:latin typeface="Franklin Gothic Medium"/>
                <a:cs typeface="Franklin Gothic Medium"/>
              </a:rPr>
              <a:t>endoplasmatic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>
                <a:latin typeface="Calibri"/>
                <a:cs typeface="Calibri"/>
              </a:rPr>
              <a:t>→</a:t>
            </a:r>
            <a:r>
              <a:rPr dirty="0" spc="45">
                <a:latin typeface="Calibri"/>
                <a:cs typeface="Calibri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fu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zi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16731"/>
            <a:ext cx="3877310" cy="703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Organell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gi</a:t>
            </a:r>
            <a:r>
              <a:rPr dirty="0" sz="2400">
                <a:solidFill>
                  <a:srgbClr val="871E33"/>
                </a:solidFill>
                <a:latin typeface="Calibri"/>
                <a:cs typeface="Calibri"/>
              </a:rPr>
              <a:t>→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st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ut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ura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4" y="2492882"/>
            <a:ext cx="5256530" cy="2477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752" y="2488057"/>
            <a:ext cx="5266055" cy="2487295"/>
          </a:xfrm>
          <a:custGeom>
            <a:avLst/>
            <a:gdLst/>
            <a:ahLst/>
            <a:cxnLst/>
            <a:rect l="l" t="t" r="r" b="b"/>
            <a:pathLst>
              <a:path w="5266055" h="2487295">
                <a:moveTo>
                  <a:pt x="0" y="2486787"/>
                </a:moveTo>
                <a:lnTo>
                  <a:pt x="5266055" y="2486787"/>
                </a:lnTo>
                <a:lnTo>
                  <a:pt x="5266055" y="0"/>
                </a:lnTo>
                <a:lnTo>
                  <a:pt x="0" y="0"/>
                </a:lnTo>
                <a:lnTo>
                  <a:pt x="0" y="2486787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540" y="1342914"/>
            <a:ext cx="662813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Sac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ci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terne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appiat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ite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allelamente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pile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As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iate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icole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0126" y="2636901"/>
            <a:ext cx="3389756" cy="2232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75300" y="2632075"/>
            <a:ext cx="3399790" cy="2242185"/>
          </a:xfrm>
          <a:custGeom>
            <a:avLst/>
            <a:gdLst/>
            <a:ahLst/>
            <a:cxnLst/>
            <a:rect l="l" t="t" r="r" b="b"/>
            <a:pathLst>
              <a:path w="3399790" h="2242185">
                <a:moveTo>
                  <a:pt x="0" y="2241804"/>
                </a:moveTo>
                <a:lnTo>
                  <a:pt x="3399282" y="2241804"/>
                </a:lnTo>
                <a:lnTo>
                  <a:pt x="3399282" y="0"/>
                </a:lnTo>
                <a:lnTo>
                  <a:pt x="0" y="0"/>
                </a:lnTo>
                <a:lnTo>
                  <a:pt x="0" y="224180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5602" y="1342914"/>
            <a:ext cx="4094479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110" b="1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’ </a:t>
            </a:r>
            <a:r>
              <a:rPr dirty="0" sz="2000" spc="-6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appa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ra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to </a:t>
            </a:r>
            <a:r>
              <a:rPr dirty="0" sz="2000" spc="5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4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Golgi </a:t>
            </a:r>
            <a:r>
              <a:rPr dirty="0" sz="2000" spc="2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odif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ic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 </a:t>
            </a:r>
            <a:r>
              <a:rPr dirty="0" sz="2000" spc="5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 sm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is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ta </a:t>
            </a:r>
            <a:r>
              <a:rPr dirty="0" sz="2000" spc="-15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-16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spc="-2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ter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ali </a:t>
            </a:r>
            <a:r>
              <a:rPr dirty="0" sz="2000" spc="-16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-15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et</a:t>
            </a:r>
            <a:r>
              <a:rPr dirty="0" sz="2000" spc="-2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zzati </a:t>
            </a:r>
            <a:r>
              <a:rPr dirty="0" sz="2000" spc="-16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nel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 retico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4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endoplas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5602" y="3171968"/>
            <a:ext cx="4091304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matico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1450" algn="l"/>
                <a:tab pos="238379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che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men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	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 </a:t>
            </a:r>
            <a:r>
              <a:rPr dirty="0" sz="2000" spc="-1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 </a:t>
            </a:r>
            <a:r>
              <a:rPr dirty="0" sz="2000" spc="-1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spor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9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9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</a:t>
            </a:r>
            <a:r>
              <a:rPr dirty="0" sz="2000" spc="1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8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em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5602" y="4086622"/>
            <a:ext cx="131191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atica,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secrezio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liso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9394" y="4086622"/>
            <a:ext cx="270891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9539">
              <a:lnSpc>
                <a:spcPct val="100000"/>
              </a:lnSpc>
              <a:tabLst>
                <a:tab pos="393700" algn="l"/>
                <a:tab pos="922655" algn="l"/>
                <a:tab pos="1644650" algn="l"/>
                <a:tab pos="1777364" algn="l"/>
                <a:tab pos="2074545" algn="l"/>
                <a:tab pos="249682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dove	avrà	luogo	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	</a:t>
            </a:r>
            <a:r>
              <a:rPr dirty="0" sz="2000" i="1">
                <a:solidFill>
                  <a:srgbClr val="990033"/>
                </a:solidFill>
                <a:latin typeface="Arial"/>
                <a:cs typeface="Arial"/>
              </a:rPr>
              <a:t>esocit</a:t>
            </a:r>
            <a:r>
              <a:rPr dirty="0" sz="2000" spc="-15" i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i="1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)		o	ve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14" y="1287525"/>
            <a:ext cx="4114038" cy="5570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63059" y="6391062"/>
            <a:ext cx="427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Made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</a:t>
            </a:r>
            <a:r>
              <a:rPr dirty="0" sz="1000" spc="-15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ni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5" i="1">
                <a:latin typeface="Arial"/>
                <a:cs typeface="Arial"/>
              </a:rPr>
              <a:t>et</a:t>
            </a:r>
            <a:r>
              <a:rPr dirty="0" sz="1000" spc="-1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527100" y="316731"/>
            <a:ext cx="3877310" cy="703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Organell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gi</a:t>
            </a:r>
            <a:r>
              <a:rPr dirty="0" sz="2400">
                <a:solidFill>
                  <a:srgbClr val="871E33"/>
                </a:solidFill>
                <a:latin typeface="Calibri"/>
                <a:cs typeface="Calibri"/>
              </a:rPr>
              <a:t>→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fu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ni</a:t>
            </a:r>
            <a:endParaRPr sz="24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13377" y="2511568"/>
          <a:ext cx="4136390" cy="64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563"/>
                <a:gridCol w="461363"/>
                <a:gridCol w="1181593"/>
                <a:gridCol w="1080869"/>
              </a:tblGrid>
              <a:tr h="343153">
                <a:tc>
                  <a:txBody>
                    <a:bodyPr/>
                    <a:lstStyle/>
                    <a:p>
                      <a:pPr marL="193040" indent="-158115">
                        <a:lnSpc>
                          <a:spcPct val="100000"/>
                        </a:lnSpc>
                        <a:buClr>
                          <a:srgbClr val="990033"/>
                        </a:buClr>
                        <a:buFont typeface="Arial"/>
                        <a:buChar char="•"/>
                        <a:tabLst>
                          <a:tab pos="193675" algn="l"/>
                        </a:tabLst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Modific</a:t>
                      </a:r>
                      <a:r>
                        <a:rPr dirty="0" sz="2000" spc="-1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di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dirty="0" sz="2000" spc="-1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eine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tabLst>
                          <a:tab pos="536575" algn="l"/>
                        </a:tabLst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e	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lipidi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0454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sinte</a:t>
                      </a:r>
                      <a:r>
                        <a:rPr dirty="0" sz="2000" spc="-1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000" spc="-1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dirty="0" sz="2000" spc="5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ti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nel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</a:pP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2000" spc="-1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ico</a:t>
                      </a:r>
                      <a:r>
                        <a:rPr dirty="0" sz="2000" spc="-15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00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37051"/>
            <a:ext cx="4427855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Organell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sistem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a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endomembran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lavora</a:t>
            </a:r>
            <a:r>
              <a:rPr dirty="0" sz="2400" spc="-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sinergia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991" y="1163209"/>
            <a:ext cx="46774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  <a:tabLst>
                <a:tab pos="376555" algn="l"/>
                <a:tab pos="1446530" algn="l"/>
                <a:tab pos="3548379" algn="l"/>
              </a:tabLst>
            </a:pP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	reticolo	end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atico,	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l’app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810" y="1150509"/>
            <a:ext cx="300672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  <a:tab pos="1374775" algn="l"/>
                <a:tab pos="1766570" algn="l"/>
                <a:tab pos="207454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	Golgi,	e	i	lisosomi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91" y="1455309"/>
            <a:ext cx="791083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costi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uiscono</a:t>
            </a:r>
            <a:r>
              <a:rPr dirty="0" sz="2000" spc="18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</a:t>
            </a:r>
            <a:r>
              <a:rPr dirty="0" sz="2000" spc="18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loro</a:t>
            </a:r>
            <a:r>
              <a:rPr dirty="0" sz="2000" spc="19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ins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eme</a:t>
            </a:r>
            <a:r>
              <a:rPr dirty="0" sz="2000" spc="19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spc="18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15" b="1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15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19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del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19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spc="-2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mbrane</a:t>
            </a:r>
            <a:r>
              <a:rPr dirty="0" sz="2000" spc="18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terne</a:t>
            </a:r>
            <a:r>
              <a:rPr dirty="0" sz="2000" spc="18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 endome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brane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991" y="2057423"/>
            <a:ext cx="565975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70075" algn="l"/>
                <a:tab pos="2176780" algn="l"/>
                <a:tab pos="406527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rut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almen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	e	fu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zio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almen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	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rcon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9177" y="2057423"/>
            <a:ext cx="85979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8305" algn="l"/>
              </a:tabLst>
            </a:pPr>
            <a:r>
              <a:rPr dirty="0" sz="2000">
                <a:solidFill>
                  <a:srgbClr val="990033"/>
                </a:solidFill>
                <a:latin typeface="Calibri"/>
                <a:cs typeface="Calibri"/>
              </a:rPr>
              <a:t>→	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7396" y="2057423"/>
            <a:ext cx="111442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mica,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991" y="2370090"/>
            <a:ext cx="763714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ambio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bidire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ionale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materiale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mediato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icole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3648" y="2688615"/>
            <a:ext cx="5256530" cy="3864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25573" y="6607087"/>
            <a:ext cx="452183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S</a:t>
            </a:r>
            <a:r>
              <a:rPr dirty="0" sz="1050" spc="-15">
                <a:latin typeface="Arial"/>
                <a:cs typeface="Arial"/>
              </a:rPr>
              <a:t>y</a:t>
            </a:r>
            <a:r>
              <a:rPr dirty="0" sz="1050">
                <a:latin typeface="Arial"/>
                <a:cs typeface="Arial"/>
              </a:rPr>
              <a:t>l</a:t>
            </a:r>
            <a:r>
              <a:rPr dirty="0" sz="1050" spc="-15">
                <a:latin typeface="Arial"/>
                <a:cs typeface="Arial"/>
              </a:rPr>
              <a:t>v</a:t>
            </a:r>
            <a:r>
              <a:rPr dirty="0" sz="1050">
                <a:latin typeface="Arial"/>
                <a:cs typeface="Arial"/>
              </a:rPr>
              <a:t>ia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S.</a:t>
            </a:r>
            <a:r>
              <a:rPr dirty="0" sz="1050" spc="-5">
                <a:latin typeface="Arial"/>
                <a:cs typeface="Arial"/>
              </a:rPr>
              <a:t> M</a:t>
            </a:r>
            <a:r>
              <a:rPr dirty="0" sz="1050">
                <a:latin typeface="Arial"/>
                <a:cs typeface="Arial"/>
              </a:rPr>
              <a:t>ader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I</a:t>
            </a:r>
            <a:r>
              <a:rPr dirty="0" sz="1050" spc="-30" i="1">
                <a:latin typeface="Arial"/>
                <a:cs typeface="Arial"/>
              </a:rPr>
              <a:t>mm</a:t>
            </a:r>
            <a:r>
              <a:rPr dirty="0" sz="1050" i="1">
                <a:latin typeface="Arial"/>
                <a:cs typeface="Arial"/>
              </a:rPr>
              <a:t>ag</a:t>
            </a:r>
            <a:r>
              <a:rPr dirty="0" sz="1050" spc="5" i="1">
                <a:latin typeface="Arial"/>
                <a:cs typeface="Arial"/>
              </a:rPr>
              <a:t>i</a:t>
            </a:r>
            <a:r>
              <a:rPr dirty="0" sz="1050" i="1">
                <a:latin typeface="Arial"/>
                <a:cs typeface="Arial"/>
              </a:rPr>
              <a:t>ni</a:t>
            </a:r>
            <a:r>
              <a:rPr dirty="0" sz="1050" spc="4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e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concet</a:t>
            </a:r>
            <a:r>
              <a:rPr dirty="0" sz="1050" spc="-10" i="1">
                <a:latin typeface="Arial"/>
                <a:cs typeface="Arial"/>
              </a:rPr>
              <a:t>t</a:t>
            </a:r>
            <a:r>
              <a:rPr dirty="0" sz="1050" i="1">
                <a:latin typeface="Arial"/>
                <a:cs typeface="Arial"/>
              </a:rPr>
              <a:t>i</a:t>
            </a:r>
            <a:r>
              <a:rPr dirty="0" sz="1050" spc="-1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de</a:t>
            </a:r>
            <a:r>
              <a:rPr dirty="0" sz="1050" spc="5" i="1">
                <a:latin typeface="Arial"/>
                <a:cs typeface="Arial"/>
              </a:rPr>
              <a:t>l</a:t>
            </a:r>
            <a:r>
              <a:rPr dirty="0" sz="1050" i="1">
                <a:latin typeface="Arial"/>
                <a:cs typeface="Arial"/>
              </a:rPr>
              <a:t>la</a:t>
            </a:r>
            <a:r>
              <a:rPr dirty="0" sz="1050" spc="-20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b</a:t>
            </a:r>
            <a:r>
              <a:rPr dirty="0" sz="1050" spc="5" i="1">
                <a:latin typeface="Arial"/>
                <a:cs typeface="Arial"/>
              </a:rPr>
              <a:t>i</a:t>
            </a:r>
            <a:r>
              <a:rPr dirty="0" sz="1050" i="1">
                <a:latin typeface="Arial"/>
                <a:cs typeface="Arial"/>
              </a:rPr>
              <a:t>o</a:t>
            </a:r>
            <a:r>
              <a:rPr dirty="0" sz="1050" spc="5" i="1">
                <a:latin typeface="Arial"/>
                <a:cs typeface="Arial"/>
              </a:rPr>
              <a:t>l</a:t>
            </a:r>
            <a:r>
              <a:rPr dirty="0" sz="1050" i="1">
                <a:latin typeface="Arial"/>
                <a:cs typeface="Arial"/>
              </a:rPr>
              <a:t>og</a:t>
            </a:r>
            <a:r>
              <a:rPr dirty="0" sz="1050" spc="5" i="1">
                <a:latin typeface="Arial"/>
                <a:cs typeface="Arial"/>
              </a:rPr>
              <a:t>i</a:t>
            </a:r>
            <a:r>
              <a:rPr dirty="0" sz="1050" i="1">
                <a:latin typeface="Arial"/>
                <a:cs typeface="Arial"/>
              </a:rPr>
              <a:t>a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©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Zan</a:t>
            </a:r>
            <a:r>
              <a:rPr dirty="0" sz="1050" spc="5">
                <a:latin typeface="Arial"/>
                <a:cs typeface="Arial"/>
              </a:rPr>
              <a:t>i</a:t>
            </a:r>
            <a:r>
              <a:rPr dirty="0" sz="1050">
                <a:latin typeface="Arial"/>
                <a:cs typeface="Arial"/>
              </a:rPr>
              <a:t>che</a:t>
            </a:r>
            <a:r>
              <a:rPr dirty="0" sz="1050" spc="5">
                <a:latin typeface="Arial"/>
                <a:cs typeface="Arial"/>
              </a:rPr>
              <a:t>l</a:t>
            </a:r>
            <a:r>
              <a:rPr dirty="0" sz="1050">
                <a:latin typeface="Arial"/>
                <a:cs typeface="Arial"/>
              </a:rPr>
              <a:t>li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ed</a:t>
            </a:r>
            <a:r>
              <a:rPr dirty="0" sz="1050" spc="5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t</a:t>
            </a:r>
            <a:r>
              <a:rPr dirty="0" sz="1050">
                <a:latin typeface="Arial"/>
                <a:cs typeface="Arial"/>
              </a:rPr>
              <a:t>ore,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2012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Organell</a:t>
            </a:r>
            <a:r>
              <a:rPr dirty="0" spc="-2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il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sistem</a:t>
            </a:r>
            <a:r>
              <a:rPr dirty="0">
                <a:latin typeface="Franklin Gothic Medium"/>
                <a:cs typeface="Franklin Gothic Medium"/>
              </a:rPr>
              <a:t>a </a:t>
            </a:r>
            <a:r>
              <a:rPr dirty="0" spc="-10">
                <a:latin typeface="Franklin Gothic Medium"/>
                <a:cs typeface="Franklin Gothic Medium"/>
              </a:rPr>
              <a:t>di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endomembran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  <a:r>
              <a:rPr dirty="0" spc="1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lavora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in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sinergia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497" y="1127014"/>
            <a:ext cx="7519670" cy="1800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 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istema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delle end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91600"/>
              </a:lnSpc>
              <a:spcBef>
                <a:spcPts val="489"/>
              </a:spcBef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compo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elaborati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dal reticolo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dall’apparato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Golgi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dirigersi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verso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membrana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ed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ciati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nell’ambiente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ex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llulare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bio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-s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cr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2700" marR="30480">
              <a:lnSpc>
                <a:spcPts val="2200"/>
              </a:lnSpc>
              <a:spcBef>
                <a:spcPts val="525"/>
              </a:spcBef>
              <a:buClr>
                <a:srgbClr val="990033"/>
              </a:buClr>
              <a:buFont typeface="Arial"/>
              <a:buChar char="•"/>
              <a:tabLst>
                <a:tab pos="170180" algn="l"/>
                <a:tab pos="139700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ateriali	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cito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indiriz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ai liso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e/o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iclati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0361" y="2837014"/>
            <a:ext cx="5040503" cy="3705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75663" y="2832252"/>
            <a:ext cx="5050155" cy="3715385"/>
          </a:xfrm>
          <a:custGeom>
            <a:avLst/>
            <a:gdLst/>
            <a:ahLst/>
            <a:cxnLst/>
            <a:rect l="l" t="t" r="r" b="b"/>
            <a:pathLst>
              <a:path w="5050155" h="3715384">
                <a:moveTo>
                  <a:pt x="0" y="3715004"/>
                </a:moveTo>
                <a:lnTo>
                  <a:pt x="5050027" y="3715004"/>
                </a:lnTo>
                <a:lnTo>
                  <a:pt x="5050027" y="0"/>
                </a:lnTo>
                <a:lnTo>
                  <a:pt x="0" y="0"/>
                </a:lnTo>
                <a:lnTo>
                  <a:pt x="0" y="371500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14854" y="6655854"/>
            <a:ext cx="45224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latin typeface="Arial"/>
                <a:cs typeface="Arial"/>
              </a:rPr>
              <a:t>S</a:t>
            </a:r>
            <a:r>
              <a:rPr dirty="0" sz="1050" spc="-15">
                <a:latin typeface="Arial"/>
                <a:cs typeface="Arial"/>
              </a:rPr>
              <a:t>y</a:t>
            </a:r>
            <a:r>
              <a:rPr dirty="0" sz="1050">
                <a:latin typeface="Arial"/>
                <a:cs typeface="Arial"/>
              </a:rPr>
              <a:t>l</a:t>
            </a:r>
            <a:r>
              <a:rPr dirty="0" sz="1050" spc="-15">
                <a:latin typeface="Arial"/>
                <a:cs typeface="Arial"/>
              </a:rPr>
              <a:t>v</a:t>
            </a:r>
            <a:r>
              <a:rPr dirty="0" sz="1050">
                <a:latin typeface="Arial"/>
                <a:cs typeface="Arial"/>
              </a:rPr>
              <a:t>ia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S.</a:t>
            </a:r>
            <a:r>
              <a:rPr dirty="0" sz="1050" spc="-5">
                <a:latin typeface="Arial"/>
                <a:cs typeface="Arial"/>
              </a:rPr>
              <a:t> M</a:t>
            </a:r>
            <a:r>
              <a:rPr dirty="0" sz="1050">
                <a:latin typeface="Arial"/>
                <a:cs typeface="Arial"/>
              </a:rPr>
              <a:t>ader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 i="1">
                <a:latin typeface="Arial"/>
                <a:cs typeface="Arial"/>
              </a:rPr>
              <a:t>I</a:t>
            </a:r>
            <a:r>
              <a:rPr dirty="0" sz="1050" spc="-30" i="1">
                <a:latin typeface="Arial"/>
                <a:cs typeface="Arial"/>
              </a:rPr>
              <a:t>mm</a:t>
            </a:r>
            <a:r>
              <a:rPr dirty="0" sz="1050" i="1">
                <a:latin typeface="Arial"/>
                <a:cs typeface="Arial"/>
              </a:rPr>
              <a:t>ag</a:t>
            </a:r>
            <a:r>
              <a:rPr dirty="0" sz="1050" spc="5" i="1">
                <a:latin typeface="Arial"/>
                <a:cs typeface="Arial"/>
              </a:rPr>
              <a:t>i</a:t>
            </a:r>
            <a:r>
              <a:rPr dirty="0" sz="1050" i="1">
                <a:latin typeface="Arial"/>
                <a:cs typeface="Arial"/>
              </a:rPr>
              <a:t>ni</a:t>
            </a:r>
            <a:r>
              <a:rPr dirty="0" sz="1050" spc="4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e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concet</a:t>
            </a:r>
            <a:r>
              <a:rPr dirty="0" sz="1050" spc="-10" i="1">
                <a:latin typeface="Arial"/>
                <a:cs typeface="Arial"/>
              </a:rPr>
              <a:t>t</a:t>
            </a:r>
            <a:r>
              <a:rPr dirty="0" sz="1050" i="1">
                <a:latin typeface="Arial"/>
                <a:cs typeface="Arial"/>
              </a:rPr>
              <a:t>i</a:t>
            </a:r>
            <a:r>
              <a:rPr dirty="0" sz="1050" spc="-15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de</a:t>
            </a:r>
            <a:r>
              <a:rPr dirty="0" sz="1050" spc="5" i="1">
                <a:latin typeface="Arial"/>
                <a:cs typeface="Arial"/>
              </a:rPr>
              <a:t>l</a:t>
            </a:r>
            <a:r>
              <a:rPr dirty="0" sz="1050" i="1">
                <a:latin typeface="Arial"/>
                <a:cs typeface="Arial"/>
              </a:rPr>
              <a:t>la</a:t>
            </a:r>
            <a:r>
              <a:rPr dirty="0" sz="1050" spc="-20" i="1">
                <a:latin typeface="Arial"/>
                <a:cs typeface="Arial"/>
              </a:rPr>
              <a:t> </a:t>
            </a:r>
            <a:r>
              <a:rPr dirty="0" sz="1050" i="1">
                <a:latin typeface="Arial"/>
                <a:cs typeface="Arial"/>
              </a:rPr>
              <a:t>b</a:t>
            </a:r>
            <a:r>
              <a:rPr dirty="0" sz="1050" spc="5" i="1">
                <a:latin typeface="Arial"/>
                <a:cs typeface="Arial"/>
              </a:rPr>
              <a:t>i</a:t>
            </a:r>
            <a:r>
              <a:rPr dirty="0" sz="1050" i="1">
                <a:latin typeface="Arial"/>
                <a:cs typeface="Arial"/>
              </a:rPr>
              <a:t>o</a:t>
            </a:r>
            <a:r>
              <a:rPr dirty="0" sz="1050" spc="5" i="1">
                <a:latin typeface="Arial"/>
                <a:cs typeface="Arial"/>
              </a:rPr>
              <a:t>l</a:t>
            </a:r>
            <a:r>
              <a:rPr dirty="0" sz="1050" i="1">
                <a:latin typeface="Arial"/>
                <a:cs typeface="Arial"/>
              </a:rPr>
              <a:t>og</a:t>
            </a:r>
            <a:r>
              <a:rPr dirty="0" sz="1050" spc="5" i="1">
                <a:latin typeface="Arial"/>
                <a:cs typeface="Arial"/>
              </a:rPr>
              <a:t>i</a:t>
            </a:r>
            <a:r>
              <a:rPr dirty="0" sz="1050" i="1">
                <a:latin typeface="Arial"/>
                <a:cs typeface="Arial"/>
              </a:rPr>
              <a:t>a</a:t>
            </a:r>
            <a:r>
              <a:rPr dirty="0" sz="1050" spc="-5" i="1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©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Zan</a:t>
            </a:r>
            <a:r>
              <a:rPr dirty="0" sz="1050" spc="5">
                <a:latin typeface="Arial"/>
                <a:cs typeface="Arial"/>
              </a:rPr>
              <a:t>i</a:t>
            </a:r>
            <a:r>
              <a:rPr dirty="0" sz="1050">
                <a:latin typeface="Arial"/>
                <a:cs typeface="Arial"/>
              </a:rPr>
              <a:t>che</a:t>
            </a:r>
            <a:r>
              <a:rPr dirty="0" sz="1050" spc="5">
                <a:latin typeface="Arial"/>
                <a:cs typeface="Arial"/>
              </a:rPr>
              <a:t>l</a:t>
            </a:r>
            <a:r>
              <a:rPr dirty="0" sz="1050">
                <a:latin typeface="Arial"/>
                <a:cs typeface="Arial"/>
              </a:rPr>
              <a:t>li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ed</a:t>
            </a:r>
            <a:r>
              <a:rPr dirty="0" sz="1050" spc="5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t</a:t>
            </a:r>
            <a:r>
              <a:rPr dirty="0" sz="1050">
                <a:latin typeface="Arial"/>
                <a:cs typeface="Arial"/>
              </a:rPr>
              <a:t>ore,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2012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2315" y="3645052"/>
            <a:ext cx="1512570" cy="339090"/>
          </a:xfrm>
          <a:prstGeom prst="rect">
            <a:avLst/>
          </a:prstGeom>
          <a:ln w="9525">
            <a:solidFill>
              <a:srgbClr val="9900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7630">
              <a:lnSpc>
                <a:spcPct val="100000"/>
              </a:lnSpc>
            </a:pPr>
            <a:r>
              <a:rPr dirty="0" sz="1600" spc="-50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ia</a:t>
            </a:r>
            <a:r>
              <a:rPr dirty="0" sz="1600" spc="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secret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82" y="3645052"/>
            <a:ext cx="1764030" cy="33909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07010">
              <a:lnSpc>
                <a:spcPct val="100000"/>
              </a:lnSpc>
            </a:pPr>
            <a:r>
              <a:rPr dirty="0" sz="1600" spc="-50" b="1">
                <a:solidFill>
                  <a:srgbClr val="008000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ia</a:t>
            </a:r>
            <a:r>
              <a:rPr dirty="0" sz="1600" spc="3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en</a:t>
            </a:r>
            <a:r>
              <a:rPr dirty="0" sz="1600" spc="-20" b="1">
                <a:solidFill>
                  <a:srgbClr val="008000"/>
                </a:solidFill>
                <a:latin typeface="Arial"/>
                <a:cs typeface="Arial"/>
              </a:rPr>
              <a:t>d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oci</a:t>
            </a:r>
            <a:r>
              <a:rPr dirty="0" sz="1600" spc="-20" b="1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90154" y="3284982"/>
            <a:ext cx="257175" cy="1584325"/>
          </a:xfrm>
          <a:custGeom>
            <a:avLst/>
            <a:gdLst/>
            <a:ahLst/>
            <a:cxnLst/>
            <a:rect l="l" t="t" r="r" b="b"/>
            <a:pathLst>
              <a:path w="257175" h="1584325">
                <a:moveTo>
                  <a:pt x="32664" y="1328970"/>
                </a:moveTo>
                <a:lnTo>
                  <a:pt x="20631" y="1330495"/>
                </a:lnTo>
                <a:lnTo>
                  <a:pt x="7230" y="1337009"/>
                </a:lnTo>
                <a:lnTo>
                  <a:pt x="1279" y="1347246"/>
                </a:lnTo>
                <a:lnTo>
                  <a:pt x="0" y="1358949"/>
                </a:lnTo>
                <a:lnTo>
                  <a:pt x="3796" y="1370583"/>
                </a:lnTo>
                <a:lnTo>
                  <a:pt x="128510" y="1584324"/>
                </a:lnTo>
                <a:lnTo>
                  <a:pt x="161633" y="1527555"/>
                </a:lnTo>
                <a:lnTo>
                  <a:pt x="99935" y="1527555"/>
                </a:lnTo>
                <a:lnTo>
                  <a:pt x="99935" y="1422272"/>
                </a:lnTo>
                <a:lnTo>
                  <a:pt x="50770" y="1338257"/>
                </a:lnTo>
                <a:lnTo>
                  <a:pt x="42865" y="1331776"/>
                </a:lnTo>
                <a:lnTo>
                  <a:pt x="32664" y="1328970"/>
                </a:lnTo>
                <a:close/>
              </a:path>
              <a:path w="257175" h="1584325">
                <a:moveTo>
                  <a:pt x="99935" y="1422272"/>
                </a:moveTo>
                <a:lnTo>
                  <a:pt x="99935" y="1527555"/>
                </a:lnTo>
                <a:lnTo>
                  <a:pt x="157085" y="1527555"/>
                </a:lnTo>
                <a:lnTo>
                  <a:pt x="157085" y="1513204"/>
                </a:lnTo>
                <a:lnTo>
                  <a:pt x="103745" y="1513204"/>
                </a:lnTo>
                <a:lnTo>
                  <a:pt x="128415" y="1470940"/>
                </a:lnTo>
                <a:lnTo>
                  <a:pt x="99935" y="1422272"/>
                </a:lnTo>
                <a:close/>
              </a:path>
              <a:path w="257175" h="1584325">
                <a:moveTo>
                  <a:pt x="222855" y="1328126"/>
                </a:moveTo>
                <a:lnTo>
                  <a:pt x="212025" y="1332780"/>
                </a:lnTo>
                <a:lnTo>
                  <a:pt x="203821" y="1341754"/>
                </a:lnTo>
                <a:lnTo>
                  <a:pt x="157085" y="1421823"/>
                </a:lnTo>
                <a:lnTo>
                  <a:pt x="157085" y="1527555"/>
                </a:lnTo>
                <a:lnTo>
                  <a:pt x="161633" y="1527555"/>
                </a:lnTo>
                <a:lnTo>
                  <a:pt x="253224" y="1370583"/>
                </a:lnTo>
                <a:lnTo>
                  <a:pt x="254640" y="1367774"/>
                </a:lnTo>
                <a:lnTo>
                  <a:pt x="256821" y="1357494"/>
                </a:lnTo>
                <a:lnTo>
                  <a:pt x="254472" y="1346979"/>
                </a:lnTo>
                <a:lnTo>
                  <a:pt x="247229" y="1336978"/>
                </a:lnTo>
                <a:lnTo>
                  <a:pt x="234729" y="1328241"/>
                </a:lnTo>
                <a:lnTo>
                  <a:pt x="222855" y="1328126"/>
                </a:lnTo>
                <a:close/>
              </a:path>
              <a:path w="257175" h="1584325">
                <a:moveTo>
                  <a:pt x="128415" y="1470940"/>
                </a:moveTo>
                <a:lnTo>
                  <a:pt x="103745" y="1513204"/>
                </a:lnTo>
                <a:lnTo>
                  <a:pt x="153148" y="1513204"/>
                </a:lnTo>
                <a:lnTo>
                  <a:pt x="128415" y="1470940"/>
                </a:lnTo>
                <a:close/>
              </a:path>
              <a:path w="257175" h="1584325">
                <a:moveTo>
                  <a:pt x="157085" y="1421823"/>
                </a:moveTo>
                <a:lnTo>
                  <a:pt x="128415" y="1470940"/>
                </a:lnTo>
                <a:lnTo>
                  <a:pt x="153148" y="1513204"/>
                </a:lnTo>
                <a:lnTo>
                  <a:pt x="157085" y="1513204"/>
                </a:lnTo>
                <a:lnTo>
                  <a:pt x="157085" y="1421823"/>
                </a:lnTo>
                <a:close/>
              </a:path>
              <a:path w="257175" h="1584325">
                <a:moveTo>
                  <a:pt x="157085" y="0"/>
                </a:moveTo>
                <a:lnTo>
                  <a:pt x="99935" y="0"/>
                </a:lnTo>
                <a:lnTo>
                  <a:pt x="99935" y="1422272"/>
                </a:lnTo>
                <a:lnTo>
                  <a:pt x="128415" y="1470940"/>
                </a:lnTo>
                <a:lnTo>
                  <a:pt x="157085" y="1421823"/>
                </a:lnTo>
                <a:lnTo>
                  <a:pt x="157085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70121" y="3284854"/>
            <a:ext cx="257175" cy="1584325"/>
          </a:xfrm>
          <a:custGeom>
            <a:avLst/>
            <a:gdLst/>
            <a:ahLst/>
            <a:cxnLst/>
            <a:rect l="l" t="t" r="r" b="b"/>
            <a:pathLst>
              <a:path w="257175" h="1584325">
                <a:moveTo>
                  <a:pt x="128358" y="113310"/>
                </a:moveTo>
                <a:lnTo>
                  <a:pt x="99740" y="162400"/>
                </a:lnTo>
                <a:lnTo>
                  <a:pt x="99740" y="1584325"/>
                </a:lnTo>
                <a:lnTo>
                  <a:pt x="156890" y="1584325"/>
                </a:lnTo>
                <a:lnTo>
                  <a:pt x="156890" y="162085"/>
                </a:lnTo>
                <a:lnTo>
                  <a:pt x="128358" y="113310"/>
                </a:lnTo>
                <a:close/>
              </a:path>
              <a:path w="257175" h="1584325">
                <a:moveTo>
                  <a:pt x="128315" y="0"/>
                </a:moveTo>
                <a:lnTo>
                  <a:pt x="3601" y="213741"/>
                </a:lnTo>
                <a:lnTo>
                  <a:pt x="2236" y="216412"/>
                </a:lnTo>
                <a:lnTo>
                  <a:pt x="0" y="226679"/>
                </a:lnTo>
                <a:lnTo>
                  <a:pt x="2300" y="237229"/>
                </a:lnTo>
                <a:lnTo>
                  <a:pt x="9493" y="247270"/>
                </a:lnTo>
                <a:lnTo>
                  <a:pt x="21931" y="256012"/>
                </a:lnTo>
                <a:lnTo>
                  <a:pt x="33805" y="256160"/>
                </a:lnTo>
                <a:lnTo>
                  <a:pt x="44695" y="251544"/>
                </a:lnTo>
                <a:lnTo>
                  <a:pt x="53004" y="242570"/>
                </a:lnTo>
                <a:lnTo>
                  <a:pt x="99740" y="162400"/>
                </a:lnTo>
                <a:lnTo>
                  <a:pt x="99740" y="56769"/>
                </a:lnTo>
                <a:lnTo>
                  <a:pt x="161439" y="56769"/>
                </a:lnTo>
                <a:lnTo>
                  <a:pt x="128315" y="0"/>
                </a:lnTo>
                <a:close/>
              </a:path>
              <a:path w="257175" h="1584325">
                <a:moveTo>
                  <a:pt x="161439" y="56769"/>
                </a:moveTo>
                <a:lnTo>
                  <a:pt x="156890" y="56769"/>
                </a:lnTo>
                <a:lnTo>
                  <a:pt x="156890" y="162085"/>
                </a:lnTo>
                <a:lnTo>
                  <a:pt x="205917" y="245894"/>
                </a:lnTo>
                <a:lnTo>
                  <a:pt x="213812" y="252449"/>
                </a:lnTo>
                <a:lnTo>
                  <a:pt x="224022" y="255306"/>
                </a:lnTo>
                <a:lnTo>
                  <a:pt x="236066" y="253830"/>
                </a:lnTo>
                <a:lnTo>
                  <a:pt x="249462" y="247385"/>
                </a:lnTo>
                <a:lnTo>
                  <a:pt x="255429" y="237102"/>
                </a:lnTo>
                <a:lnTo>
                  <a:pt x="256754" y="225356"/>
                </a:lnTo>
                <a:lnTo>
                  <a:pt x="253029" y="213741"/>
                </a:lnTo>
                <a:lnTo>
                  <a:pt x="161439" y="56769"/>
                </a:lnTo>
                <a:close/>
              </a:path>
              <a:path w="257175" h="1584325">
                <a:moveTo>
                  <a:pt x="156890" y="56769"/>
                </a:moveTo>
                <a:lnTo>
                  <a:pt x="99740" y="56769"/>
                </a:lnTo>
                <a:lnTo>
                  <a:pt x="99740" y="162400"/>
                </a:lnTo>
                <a:lnTo>
                  <a:pt x="128358" y="113310"/>
                </a:lnTo>
                <a:lnTo>
                  <a:pt x="103677" y="71120"/>
                </a:lnTo>
                <a:lnTo>
                  <a:pt x="156890" y="71120"/>
                </a:lnTo>
                <a:lnTo>
                  <a:pt x="156890" y="56769"/>
                </a:lnTo>
                <a:close/>
              </a:path>
              <a:path w="257175" h="1584325">
                <a:moveTo>
                  <a:pt x="156890" y="71120"/>
                </a:moveTo>
                <a:lnTo>
                  <a:pt x="152953" y="71120"/>
                </a:lnTo>
                <a:lnTo>
                  <a:pt x="128358" y="113310"/>
                </a:lnTo>
                <a:lnTo>
                  <a:pt x="156890" y="162085"/>
                </a:lnTo>
                <a:lnTo>
                  <a:pt x="156890" y="71120"/>
                </a:lnTo>
                <a:close/>
              </a:path>
              <a:path w="257175" h="1584325">
                <a:moveTo>
                  <a:pt x="152953" y="71120"/>
                </a:moveTo>
                <a:lnTo>
                  <a:pt x="103677" y="71120"/>
                </a:lnTo>
                <a:lnTo>
                  <a:pt x="128358" y="113310"/>
                </a:lnTo>
                <a:lnTo>
                  <a:pt x="152953" y="711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Il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ci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oscheletro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411" y="1288692"/>
            <a:ext cx="4432300" cy="3634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192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è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 sistema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dinamico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strut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fi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amentose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proteiche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3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tipi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i: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fi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amenti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actina,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filamenti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intermedi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otubuli</a:t>
            </a:r>
            <a:endParaRPr sz="2000">
              <a:latin typeface="Arial"/>
              <a:cs typeface="Arial"/>
            </a:endParaRPr>
          </a:p>
          <a:p>
            <a:pPr marL="12700" marR="26035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iene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cellula 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cambiamenti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ciati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mov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mento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ntribui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ade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cellule 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tessuti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determina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posi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il movimen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degli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all’interno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cellula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 movimento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532" y="1340777"/>
            <a:ext cx="3351529" cy="4728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770" y="1336014"/>
            <a:ext cx="3361054" cy="4737735"/>
          </a:xfrm>
          <a:custGeom>
            <a:avLst/>
            <a:gdLst/>
            <a:ahLst/>
            <a:cxnLst/>
            <a:rect l="l" t="t" r="r" b="b"/>
            <a:pathLst>
              <a:path w="3361054" h="4737735">
                <a:moveTo>
                  <a:pt x="0" y="4737608"/>
                </a:moveTo>
                <a:lnTo>
                  <a:pt x="3361054" y="4737608"/>
                </a:lnTo>
                <a:lnTo>
                  <a:pt x="3361054" y="0"/>
                </a:lnTo>
                <a:lnTo>
                  <a:pt x="0" y="0"/>
                </a:lnTo>
                <a:lnTo>
                  <a:pt x="0" y="4737608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33927" y="6466690"/>
            <a:ext cx="344741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</a:t>
            </a:r>
            <a:r>
              <a:rPr dirty="0" sz="1200">
                <a:latin typeface="Arial"/>
                <a:cs typeface="Arial"/>
              </a:rPr>
              <a:t> Za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Citoch</a:t>
            </a:r>
            <a:r>
              <a:rPr dirty="0" spc="-5">
                <a:latin typeface="Franklin Gothic Medium"/>
                <a:cs typeface="Franklin Gothic Medium"/>
              </a:rPr>
              <a:t>eletr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filame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1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di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ac</a:t>
            </a:r>
            <a:r>
              <a:rPr dirty="0" spc="-2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116" y="1198642"/>
            <a:ext cx="7351395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stitui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globulare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iamata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tina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à 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questa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ociano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raverso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deb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dop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amento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fles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ibile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ad elica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relati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amente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resi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facilmente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mblati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mblati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622" y="3057232"/>
            <a:ext cx="5976620" cy="2676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42922" y="3052470"/>
            <a:ext cx="5986145" cy="2686050"/>
          </a:xfrm>
          <a:custGeom>
            <a:avLst/>
            <a:gdLst/>
            <a:ahLst/>
            <a:cxnLst/>
            <a:rect l="l" t="t" r="r" b="b"/>
            <a:pathLst>
              <a:path w="5986145" h="2686050">
                <a:moveTo>
                  <a:pt x="0" y="2685542"/>
                </a:moveTo>
                <a:lnTo>
                  <a:pt x="5986145" y="2685542"/>
                </a:lnTo>
                <a:lnTo>
                  <a:pt x="5986145" y="0"/>
                </a:lnTo>
                <a:lnTo>
                  <a:pt x="0" y="0"/>
                </a:lnTo>
                <a:lnTo>
                  <a:pt x="0" y="2685542"/>
                </a:lnTo>
                <a:close/>
              </a:path>
            </a:pathLst>
          </a:custGeom>
          <a:ln w="9524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Citoch</a:t>
            </a:r>
            <a:r>
              <a:rPr dirty="0" spc="-5">
                <a:latin typeface="Franklin Gothic Medium"/>
                <a:cs typeface="Franklin Gothic Medium"/>
              </a:rPr>
              <a:t>eletr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filame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1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di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ac</a:t>
            </a:r>
            <a:r>
              <a:rPr dirty="0" spc="-2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116" y="1198642"/>
            <a:ext cx="7595870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ilamenti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actina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dispon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fasci</a:t>
            </a:r>
            <a:r>
              <a:rPr dirty="0" sz="2000" spc="-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reti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svolgono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 ruolo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strut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urale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entono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cellule 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tarsi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mov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mento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ameboide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 stri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ciando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cellule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ariotiche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 abbond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musc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</a:t>
            </a:r>
            <a:endParaRPr sz="2000">
              <a:latin typeface="Arial"/>
              <a:cs typeface="Arial"/>
            </a:endParaRPr>
          </a:p>
          <a:p>
            <a:pPr marL="12700" marR="27749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ilamenti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actina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sud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isio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citopla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termine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mi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573" y="3284944"/>
            <a:ext cx="699223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3415" y="6533708"/>
            <a:ext cx="427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Made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</a:t>
            </a:r>
            <a:r>
              <a:rPr dirty="0" sz="1000" spc="-15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ni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5" i="1">
                <a:latin typeface="Arial"/>
                <a:cs typeface="Arial"/>
              </a:rPr>
              <a:t>et</a:t>
            </a:r>
            <a:r>
              <a:rPr dirty="0" sz="1000" spc="-1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Citoch</a:t>
            </a:r>
            <a:r>
              <a:rPr dirty="0" spc="-5">
                <a:latin typeface="Franklin Gothic Medium"/>
                <a:cs typeface="Franklin Gothic Medium"/>
              </a:rPr>
              <a:t>eletr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filame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1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in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20">
                <a:latin typeface="Franklin Gothic Medium"/>
                <a:cs typeface="Franklin Gothic Medium"/>
              </a:rPr>
              <a:t>ermedi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116" y="1270658"/>
            <a:ext cx="7712709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dimensioni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ermedie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agli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 due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 cellule animali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stitui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polipe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fibro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simili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rda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ritorta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svolgono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funzione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990033"/>
                </a:solidFill>
                <a:latin typeface="Arial"/>
                <a:cs typeface="Arial"/>
              </a:rPr>
              <a:t>strut</a:t>
            </a:r>
            <a:r>
              <a:rPr dirty="0" sz="2000" spc="-10" i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i="1">
                <a:solidFill>
                  <a:srgbClr val="990033"/>
                </a:solidFill>
                <a:latin typeface="Arial"/>
                <a:cs typeface="Arial"/>
              </a:rPr>
              <a:t>ural</a:t>
            </a:r>
            <a:r>
              <a:rPr dirty="0" sz="2000" spc="5" i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tenendo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brana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matica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l’in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nucle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600" y="3140951"/>
            <a:ext cx="6624701" cy="294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3415" y="6533708"/>
            <a:ext cx="427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Made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</a:t>
            </a:r>
            <a:r>
              <a:rPr dirty="0" sz="1000" spc="-15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ni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5" i="1">
                <a:latin typeface="Arial"/>
                <a:cs typeface="Arial"/>
              </a:rPr>
              <a:t>et</a:t>
            </a:r>
            <a:r>
              <a:rPr dirty="0" sz="1000" spc="-1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Citoch</a:t>
            </a:r>
            <a:r>
              <a:rPr dirty="0" spc="-5">
                <a:latin typeface="Franklin Gothic Medium"/>
                <a:cs typeface="Franklin Gothic Medium"/>
              </a:rPr>
              <a:t>eletr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micro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ubuli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116" y="1270658"/>
            <a:ext cx="733425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  <a:tab pos="85979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sono	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rut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tubulari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cave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globulare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iamata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tubulina</a:t>
            </a:r>
            <a:endParaRPr sz="2000">
              <a:latin typeface="Arial"/>
              <a:cs typeface="Arial"/>
            </a:endParaRPr>
          </a:p>
          <a:p>
            <a:pPr marL="12700" marR="520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analogamente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ai m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ofilamen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rapidamente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mblati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mblati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546" y="2448305"/>
            <a:ext cx="6140196" cy="2708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7716" y="4594440"/>
            <a:ext cx="4116832" cy="1786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41621" y="4589678"/>
            <a:ext cx="4128135" cy="1796414"/>
          </a:xfrm>
          <a:custGeom>
            <a:avLst/>
            <a:gdLst/>
            <a:ahLst/>
            <a:cxnLst/>
            <a:rect l="l" t="t" r="r" b="b"/>
            <a:pathLst>
              <a:path w="4128134" h="1796414">
                <a:moveTo>
                  <a:pt x="0" y="1796414"/>
                </a:moveTo>
                <a:lnTo>
                  <a:pt x="4127627" y="1796414"/>
                </a:lnTo>
                <a:lnTo>
                  <a:pt x="4127627" y="0"/>
                </a:lnTo>
                <a:lnTo>
                  <a:pt x="0" y="0"/>
                </a:lnTo>
                <a:lnTo>
                  <a:pt x="0" y="179641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18779" y="574650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216027"/>
                </a:moveTo>
                <a:lnTo>
                  <a:pt x="432003" y="216027"/>
                </a:lnTo>
                <a:lnTo>
                  <a:pt x="432003" y="0"/>
                </a:lnTo>
                <a:lnTo>
                  <a:pt x="0" y="0"/>
                </a:lnTo>
                <a:lnTo>
                  <a:pt x="0" y="216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18779" y="5746508"/>
            <a:ext cx="432434" cy="216535"/>
          </a:xfrm>
          <a:custGeom>
            <a:avLst/>
            <a:gdLst/>
            <a:ahLst/>
            <a:cxnLst/>
            <a:rect l="l" t="t" r="r" b="b"/>
            <a:pathLst>
              <a:path w="432434" h="216535">
                <a:moveTo>
                  <a:pt x="0" y="216027"/>
                </a:moveTo>
                <a:lnTo>
                  <a:pt x="432003" y="216027"/>
                </a:lnTo>
                <a:lnTo>
                  <a:pt x="432003" y="0"/>
                </a:lnTo>
                <a:lnTo>
                  <a:pt x="0" y="0"/>
                </a:lnTo>
                <a:lnTo>
                  <a:pt x="0" y="21602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74760" y="5170423"/>
            <a:ext cx="576580" cy="288290"/>
          </a:xfrm>
          <a:custGeom>
            <a:avLst/>
            <a:gdLst/>
            <a:ahLst/>
            <a:cxnLst/>
            <a:rect l="l" t="t" r="r" b="b"/>
            <a:pathLst>
              <a:path w="576579" h="288289">
                <a:moveTo>
                  <a:pt x="0" y="288035"/>
                </a:moveTo>
                <a:lnTo>
                  <a:pt x="575995" y="288035"/>
                </a:lnTo>
                <a:lnTo>
                  <a:pt x="575995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74760" y="5170423"/>
            <a:ext cx="576580" cy="288290"/>
          </a:xfrm>
          <a:custGeom>
            <a:avLst/>
            <a:gdLst/>
            <a:ahLst/>
            <a:cxnLst/>
            <a:rect l="l" t="t" r="r" b="b"/>
            <a:pathLst>
              <a:path w="576579" h="288289">
                <a:moveTo>
                  <a:pt x="0" y="288035"/>
                </a:moveTo>
                <a:lnTo>
                  <a:pt x="575995" y="288035"/>
                </a:lnTo>
                <a:lnTo>
                  <a:pt x="575995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30743" y="4666360"/>
            <a:ext cx="720090" cy="216535"/>
          </a:xfrm>
          <a:custGeom>
            <a:avLst/>
            <a:gdLst/>
            <a:ahLst/>
            <a:cxnLst/>
            <a:rect l="l" t="t" r="r" b="b"/>
            <a:pathLst>
              <a:path w="720090" h="216535">
                <a:moveTo>
                  <a:pt x="0" y="216026"/>
                </a:moveTo>
                <a:lnTo>
                  <a:pt x="720001" y="216026"/>
                </a:lnTo>
                <a:lnTo>
                  <a:pt x="720001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30743" y="4666360"/>
            <a:ext cx="720090" cy="216535"/>
          </a:xfrm>
          <a:custGeom>
            <a:avLst/>
            <a:gdLst/>
            <a:ahLst/>
            <a:cxnLst/>
            <a:rect l="l" t="t" r="r" b="b"/>
            <a:pathLst>
              <a:path w="720090" h="216535">
                <a:moveTo>
                  <a:pt x="0" y="216026"/>
                </a:moveTo>
                <a:lnTo>
                  <a:pt x="720001" y="216026"/>
                </a:lnTo>
                <a:lnTo>
                  <a:pt x="720001" y="0"/>
                </a:lnTo>
                <a:lnTo>
                  <a:pt x="0" y="0"/>
                </a:lnTo>
                <a:lnTo>
                  <a:pt x="0" y="21602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57115" y="5170423"/>
            <a:ext cx="684530" cy="288290"/>
          </a:xfrm>
          <a:custGeom>
            <a:avLst/>
            <a:gdLst/>
            <a:ahLst/>
            <a:cxnLst/>
            <a:rect l="l" t="t" r="r" b="b"/>
            <a:pathLst>
              <a:path w="684529" h="288289">
                <a:moveTo>
                  <a:pt x="0" y="288035"/>
                </a:moveTo>
                <a:lnTo>
                  <a:pt x="683996" y="288035"/>
                </a:lnTo>
                <a:lnTo>
                  <a:pt x="683996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57115" y="5170423"/>
            <a:ext cx="684530" cy="288290"/>
          </a:xfrm>
          <a:custGeom>
            <a:avLst/>
            <a:gdLst/>
            <a:ahLst/>
            <a:cxnLst/>
            <a:rect l="l" t="t" r="r" b="b"/>
            <a:pathLst>
              <a:path w="684529" h="288289">
                <a:moveTo>
                  <a:pt x="0" y="288035"/>
                </a:moveTo>
                <a:lnTo>
                  <a:pt x="683996" y="288035"/>
                </a:lnTo>
                <a:lnTo>
                  <a:pt x="683996" y="0"/>
                </a:lnTo>
                <a:lnTo>
                  <a:pt x="0" y="0"/>
                </a:lnTo>
                <a:lnTo>
                  <a:pt x="0" y="28803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6303" y="5276866"/>
            <a:ext cx="429260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agi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rotaie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lungo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quali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icole,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all’azione di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motrici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2663" y="6669344"/>
            <a:ext cx="427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Made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</a:t>
            </a:r>
            <a:r>
              <a:rPr dirty="0" sz="1000" spc="-15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ni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5" i="1">
                <a:latin typeface="Arial"/>
                <a:cs typeface="Arial"/>
              </a:rPr>
              <a:t>et</a:t>
            </a:r>
            <a:r>
              <a:rPr dirty="0" sz="1000" spc="-1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84238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compar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imen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azione</a:t>
            </a:r>
            <a:r>
              <a:rPr dirty="0" sz="2400" spc="2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delle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cellule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eucar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iotic</a:t>
            </a:r>
            <a:r>
              <a:rPr dirty="0" sz="24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198642"/>
            <a:ext cx="7785100" cy="593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 euc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riotic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interne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suddi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idono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compart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distin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Calibri"/>
                <a:cs typeface="Calibri"/>
              </a:rPr>
              <a:t>→</a:t>
            </a:r>
            <a:r>
              <a:rPr dirty="0" sz="2000" spc="-15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organelli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ializzati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2276881"/>
            <a:ext cx="4263644" cy="3669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770" y="2272118"/>
            <a:ext cx="4273550" cy="3679825"/>
          </a:xfrm>
          <a:custGeom>
            <a:avLst/>
            <a:gdLst/>
            <a:ahLst/>
            <a:cxnLst/>
            <a:rect l="l" t="t" r="r" b="b"/>
            <a:pathLst>
              <a:path w="4273550" h="3679825">
                <a:moveTo>
                  <a:pt x="0" y="3679444"/>
                </a:moveTo>
                <a:lnTo>
                  <a:pt x="4273169" y="3679444"/>
                </a:lnTo>
                <a:lnTo>
                  <a:pt x="4273169" y="0"/>
                </a:lnTo>
                <a:lnTo>
                  <a:pt x="0" y="0"/>
                </a:lnTo>
                <a:lnTo>
                  <a:pt x="0" y="367944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8872" y="2276817"/>
            <a:ext cx="4221988" cy="352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94046" y="2272055"/>
            <a:ext cx="4231640" cy="3538220"/>
          </a:xfrm>
          <a:custGeom>
            <a:avLst/>
            <a:gdLst/>
            <a:ahLst/>
            <a:cxnLst/>
            <a:rect l="l" t="t" r="r" b="b"/>
            <a:pathLst>
              <a:path w="4231640" h="3538220">
                <a:moveTo>
                  <a:pt x="0" y="3537965"/>
                </a:moveTo>
                <a:lnTo>
                  <a:pt x="4231512" y="3537965"/>
                </a:lnTo>
                <a:lnTo>
                  <a:pt x="4231512" y="0"/>
                </a:lnTo>
                <a:lnTo>
                  <a:pt x="0" y="0"/>
                </a:lnTo>
                <a:lnTo>
                  <a:pt x="0" y="353796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88027" y="5589244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72008" y="0"/>
                </a:moveTo>
                <a:lnTo>
                  <a:pt x="31622" y="12386"/>
                </a:lnTo>
                <a:lnTo>
                  <a:pt x="5635" y="44036"/>
                </a:lnTo>
                <a:lnTo>
                  <a:pt x="0" y="72274"/>
                </a:lnTo>
                <a:lnTo>
                  <a:pt x="1508" y="86738"/>
                </a:lnTo>
                <a:lnTo>
                  <a:pt x="21184" y="123005"/>
                </a:lnTo>
                <a:lnTo>
                  <a:pt x="57532" y="142549"/>
                </a:lnTo>
                <a:lnTo>
                  <a:pt x="72008" y="144005"/>
                </a:lnTo>
                <a:lnTo>
                  <a:pt x="72274" y="144004"/>
                </a:lnTo>
                <a:lnTo>
                  <a:pt x="112389" y="131623"/>
                </a:lnTo>
                <a:lnTo>
                  <a:pt x="138380" y="99976"/>
                </a:lnTo>
                <a:lnTo>
                  <a:pt x="144016" y="71732"/>
                </a:lnTo>
                <a:lnTo>
                  <a:pt x="142506" y="57266"/>
                </a:lnTo>
                <a:lnTo>
                  <a:pt x="122828" y="20997"/>
                </a:lnTo>
                <a:lnTo>
                  <a:pt x="86482" y="1456"/>
                </a:lnTo>
                <a:lnTo>
                  <a:pt x="72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88027" y="5589244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5">
                <a:moveTo>
                  <a:pt x="0" y="72008"/>
                </a:moveTo>
                <a:lnTo>
                  <a:pt x="12248" y="31825"/>
                </a:lnTo>
                <a:lnTo>
                  <a:pt x="43808" y="5734"/>
                </a:lnTo>
                <a:lnTo>
                  <a:pt x="72009" y="0"/>
                </a:lnTo>
                <a:lnTo>
                  <a:pt x="86483" y="1456"/>
                </a:lnTo>
                <a:lnTo>
                  <a:pt x="99970" y="5632"/>
                </a:lnTo>
                <a:lnTo>
                  <a:pt x="131624" y="31611"/>
                </a:lnTo>
                <a:lnTo>
                  <a:pt x="144017" y="71732"/>
                </a:lnTo>
                <a:lnTo>
                  <a:pt x="144018" y="72008"/>
                </a:lnTo>
                <a:lnTo>
                  <a:pt x="142560" y="86487"/>
                </a:lnTo>
                <a:lnTo>
                  <a:pt x="138380" y="99976"/>
                </a:lnTo>
                <a:lnTo>
                  <a:pt x="112389" y="131623"/>
                </a:lnTo>
                <a:lnTo>
                  <a:pt x="72274" y="144004"/>
                </a:lnTo>
                <a:lnTo>
                  <a:pt x="72009" y="144005"/>
                </a:lnTo>
                <a:lnTo>
                  <a:pt x="57533" y="142549"/>
                </a:lnTo>
                <a:lnTo>
                  <a:pt x="44045" y="138372"/>
                </a:lnTo>
                <a:lnTo>
                  <a:pt x="12389" y="112391"/>
                </a:lnTo>
                <a:lnTo>
                  <a:pt x="0" y="72274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78071" y="6535232"/>
            <a:ext cx="358012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>
                <a:latin typeface="Arial"/>
                <a:cs typeface="Arial"/>
              </a:rPr>
              <a:t>W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M.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ec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Il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m</a:t>
            </a:r>
            <a:r>
              <a:rPr dirty="0" sz="1000" spc="-15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n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u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ese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5688" rIns="0" bIns="0" rtlCol="0" vert="horz">
            <a:spAutoFit/>
          </a:bodyPr>
          <a:lstStyle/>
          <a:p>
            <a:pPr marL="64769">
              <a:lnSpc>
                <a:spcPct val="100000"/>
              </a:lnSpc>
            </a:pPr>
            <a:r>
              <a:rPr dirty="0" spc="-20">
                <a:latin typeface="Franklin Gothic Medium"/>
                <a:cs typeface="Franklin Gothic Medium"/>
              </a:rPr>
              <a:t>Citoch</a:t>
            </a:r>
            <a:r>
              <a:rPr dirty="0" spc="-5">
                <a:latin typeface="Franklin Gothic Medium"/>
                <a:cs typeface="Franklin Gothic Medium"/>
              </a:rPr>
              <a:t>eletr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micro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ubuli</a:t>
            </a:r>
          </a:p>
        </p:txBody>
      </p:sp>
      <p:sp>
        <p:nvSpPr>
          <p:cNvPr id="3" name="object 3"/>
          <p:cNvSpPr/>
          <p:nvPr/>
        </p:nvSpPr>
        <p:spPr>
          <a:xfrm>
            <a:off x="5076063" y="1916798"/>
            <a:ext cx="3503294" cy="4177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1236" y="1912035"/>
            <a:ext cx="3512820" cy="4187825"/>
          </a:xfrm>
          <a:custGeom>
            <a:avLst/>
            <a:gdLst/>
            <a:ahLst/>
            <a:cxnLst/>
            <a:rect l="l" t="t" r="r" b="b"/>
            <a:pathLst>
              <a:path w="3512820" h="4187825">
                <a:moveTo>
                  <a:pt x="0" y="4187444"/>
                </a:moveTo>
                <a:lnTo>
                  <a:pt x="3512820" y="4187444"/>
                </a:lnTo>
                <a:lnTo>
                  <a:pt x="3512820" y="0"/>
                </a:lnTo>
                <a:lnTo>
                  <a:pt x="0" y="0"/>
                </a:lnTo>
                <a:lnTo>
                  <a:pt x="0" y="4187444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0473" y="1198642"/>
            <a:ext cx="7183120" cy="221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strut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appendici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ciglia</a:t>
            </a:r>
            <a:r>
              <a:rPr dirty="0" sz="2000" spc="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(2-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10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μm)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agelli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(200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μ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estroflessioni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brana</a:t>
            </a:r>
            <a:endParaRPr sz="2000">
              <a:latin typeface="Arial"/>
              <a:cs typeface="Arial"/>
            </a:endParaRPr>
          </a:p>
          <a:p>
            <a:pPr marL="12700" marR="3841750">
              <a:lnSpc>
                <a:spcPct val="100000"/>
              </a:lnSpc>
              <a:spcBef>
                <a:spcPts val="870"/>
              </a:spcBef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co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uenti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fuso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che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permet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ddivisione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nelle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iglie al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momento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della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555" y="3717035"/>
            <a:ext cx="4104513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6793" y="3712209"/>
            <a:ext cx="4114165" cy="1809750"/>
          </a:xfrm>
          <a:custGeom>
            <a:avLst/>
            <a:gdLst/>
            <a:ahLst/>
            <a:cxnLst/>
            <a:rect l="l" t="t" r="r" b="b"/>
            <a:pathLst>
              <a:path w="4114165" h="1809750">
                <a:moveTo>
                  <a:pt x="0" y="1809750"/>
                </a:moveTo>
                <a:lnTo>
                  <a:pt x="4114038" y="1809750"/>
                </a:lnTo>
                <a:lnTo>
                  <a:pt x="4114038" y="0"/>
                </a:lnTo>
                <a:lnTo>
                  <a:pt x="0" y="0"/>
                </a:lnTo>
                <a:lnTo>
                  <a:pt x="0" y="18097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3811" y="6536310"/>
            <a:ext cx="47250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150" y="1214721"/>
            <a:ext cx="3865245" cy="546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4925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1.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Q</a:t>
            </a:r>
            <a:r>
              <a:rPr dirty="0" sz="1600" spc="-10" b="1">
                <a:latin typeface="Arial"/>
                <a:cs typeface="Arial"/>
              </a:rPr>
              <a:t>uale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ermai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sui</a:t>
            </a:r>
            <a:r>
              <a:rPr dirty="0" sz="1600" spc="-10" b="1">
                <a:latin typeface="Arial"/>
                <a:cs typeface="Arial"/>
              </a:rPr>
              <a:t> lisoso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rivest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ti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dop</a:t>
            </a:r>
            <a:r>
              <a:rPr dirty="0" sz="1600" spc="-15">
                <a:latin typeface="Arial"/>
                <a:cs typeface="Arial"/>
              </a:rPr>
              <a:t>p</a:t>
            </a:r>
            <a:r>
              <a:rPr dirty="0" sz="1600" spc="-10">
                <a:latin typeface="Arial"/>
                <a:cs typeface="Arial"/>
              </a:rPr>
              <a:t>ia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membr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na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contengono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idrola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acide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dige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tione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cellulare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grado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ire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proteine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dirty="0" sz="1600" spc="-10">
                <a:latin typeface="Arial"/>
                <a:cs typeface="Arial"/>
              </a:rPr>
              <a:t>che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sac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idi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55600" marR="167640" indent="-342900">
              <a:lnSpc>
                <a:spcPct val="114999"/>
              </a:lnSpc>
              <a:spcBef>
                <a:spcPts val="1110"/>
              </a:spcBef>
            </a:pPr>
            <a:r>
              <a:rPr dirty="0" sz="1600" spc="-10" b="1">
                <a:latin typeface="Arial"/>
                <a:cs typeface="Arial"/>
              </a:rPr>
              <a:t>2.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Nel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reticolo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20" b="1">
                <a:latin typeface="Arial"/>
                <a:cs typeface="Arial"/>
              </a:rPr>
              <a:t>p</a:t>
            </a:r>
            <a:r>
              <a:rPr dirty="0" sz="1600" spc="-10" b="1">
                <a:latin typeface="Arial"/>
                <a:cs typeface="Arial"/>
              </a:rPr>
              <a:t>lasmatico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ru</a:t>
            </a:r>
            <a:r>
              <a:rPr dirty="0" sz="1600" spc="-5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ido:</a:t>
            </a:r>
            <a:r>
              <a:rPr dirty="0" sz="1600" spc="-10" b="1">
                <a:latin typeface="Arial"/>
                <a:cs typeface="Arial"/>
              </a:rPr>
              <a:t> so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si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te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izzati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lipidi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dest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nati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via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secreto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proteine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localizzano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leo</a:t>
            </a:r>
            <a:endParaRPr sz="1600">
              <a:latin typeface="Arial"/>
              <a:cs typeface="Arial"/>
            </a:endParaRPr>
          </a:p>
          <a:p>
            <a:pPr marL="355600" marR="15240" indent="-342900">
              <a:lnSpc>
                <a:spcPct val="114399"/>
              </a:lnSpc>
              <a:spcBef>
                <a:spcPts val="395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proteine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essere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tinate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essere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asciate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nell’amb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ente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20">
                <a:latin typeface="Arial"/>
                <a:cs typeface="Arial"/>
              </a:rPr>
              <a:t>x</a:t>
            </a:r>
            <a:r>
              <a:rPr dirty="0" sz="1600" spc="-5">
                <a:latin typeface="Arial"/>
                <a:cs typeface="Arial"/>
              </a:rPr>
              <a:t>tr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cel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ulare</a:t>
            </a:r>
            <a:endParaRPr sz="1600">
              <a:latin typeface="Arial"/>
              <a:cs typeface="Arial"/>
            </a:endParaRPr>
          </a:p>
          <a:p>
            <a:pPr marL="355600" marR="219075" indent="-342900">
              <a:lnSpc>
                <a:spcPct val="114399"/>
              </a:lnSpc>
              <a:spcBef>
                <a:spcPts val="395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proteine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ono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essariamente</a:t>
            </a:r>
            <a:r>
              <a:rPr dirty="0" sz="1600" spc="-10">
                <a:latin typeface="Arial"/>
                <a:cs typeface="Arial"/>
              </a:rPr>
              <a:t> de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tinate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rimanere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nell’apparato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G</a:t>
            </a:r>
            <a:r>
              <a:rPr dirty="0" sz="1600" spc="-10">
                <a:latin typeface="Arial"/>
                <a:cs typeface="Arial"/>
              </a:rPr>
              <a:t>olgi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6783" y="1191607"/>
            <a:ext cx="4476750" cy="518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48335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3.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</a:t>
            </a:r>
            <a:r>
              <a:rPr dirty="0" sz="1600" spc="-10" b="1">
                <a:latin typeface="Arial"/>
                <a:cs typeface="Arial"/>
              </a:rPr>
              <a:t> cit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scheletro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costituito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trutture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he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lamentose</a:t>
            </a:r>
            <a:endParaRPr sz="1600">
              <a:latin typeface="Arial"/>
              <a:cs typeface="Arial"/>
            </a:endParaRPr>
          </a:p>
          <a:p>
            <a:pPr marL="355600" marR="615315" indent="-342900">
              <a:lnSpc>
                <a:spcPct val="114399"/>
              </a:lnSpc>
              <a:spcBef>
                <a:spcPts val="395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filamenti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actina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formano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strutture</a:t>
            </a:r>
            <a:r>
              <a:rPr dirty="0" sz="1600" spc="-10">
                <a:latin typeface="Arial"/>
                <a:cs typeface="Arial"/>
              </a:rPr>
              <a:t> portanti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ciglia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flage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li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garantisce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forma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lità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cellulare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filamenti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intermedi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ostituiti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proteine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600" spc="-10" b="1">
                <a:latin typeface="Arial"/>
                <a:cs typeface="Arial"/>
              </a:rPr>
              <a:t>4.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Il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sistema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5" b="1">
                <a:latin typeface="Arial"/>
                <a:cs typeface="Arial"/>
              </a:rPr>
              <a:t>em</a:t>
            </a:r>
            <a:r>
              <a:rPr dirty="0" sz="1600" spc="-15" b="1">
                <a:latin typeface="Arial"/>
                <a:cs typeface="Arial"/>
              </a:rPr>
              <a:t>b</a:t>
            </a:r>
            <a:r>
              <a:rPr dirty="0" sz="1600" spc="-10" b="1">
                <a:latin typeface="Arial"/>
                <a:cs typeface="Arial"/>
              </a:rPr>
              <a:t>rane: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include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tutte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membrane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presenti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all’interno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ule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eucariot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che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formato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RER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REL</a:t>
            </a:r>
            <a:endParaRPr sz="1600">
              <a:latin typeface="Arial"/>
              <a:cs typeface="Arial"/>
            </a:endParaRPr>
          </a:p>
          <a:p>
            <a:pPr marL="355600" marR="78105" indent="-342900">
              <a:lnSpc>
                <a:spcPct val="114399"/>
              </a:lnSpc>
              <a:spcBef>
                <a:spcPts val="380"/>
              </a:spcBef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istema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membrane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strutturalmente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 fun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iona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mente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interconne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so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evede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scambio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unidirez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onale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latin typeface="Arial"/>
                <a:cs typeface="Arial"/>
              </a:rPr>
              <a:t>materiale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med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escicole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trasporto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6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150" y="1214721"/>
            <a:ext cx="3834765" cy="574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1.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Q</a:t>
            </a:r>
            <a:r>
              <a:rPr dirty="0" sz="1600" spc="-10" b="1">
                <a:latin typeface="Arial"/>
                <a:cs typeface="Arial"/>
              </a:rPr>
              <a:t>uale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ermai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sui</a:t>
            </a:r>
            <a:r>
              <a:rPr dirty="0" sz="1600" spc="-10" b="1">
                <a:latin typeface="Arial"/>
                <a:cs typeface="Arial"/>
              </a:rPr>
              <a:t> lisoso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ri</a:t>
            </a:r>
            <a:r>
              <a:rPr dirty="0" sz="1600" spc="-50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est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1600" spc="5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na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brana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contengono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idrola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acide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sono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sede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dige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tione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cellulare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sono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g</a:t>
            </a:r>
            <a:r>
              <a:rPr dirty="0" sz="1600" spc="-20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ado</a:t>
            </a:r>
            <a:r>
              <a:rPr dirty="0" sz="16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demol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re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</a:t>
            </a:r>
            <a:r>
              <a:rPr dirty="0" sz="1600" spc="-20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oteine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che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polisaccaridi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600" spc="-10" b="1">
                <a:latin typeface="Arial"/>
                <a:cs typeface="Arial"/>
              </a:rPr>
              <a:t>2.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Nel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reticolo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20" b="1">
                <a:latin typeface="Arial"/>
                <a:cs typeface="Arial"/>
              </a:rPr>
              <a:t>p</a:t>
            </a:r>
            <a:r>
              <a:rPr dirty="0" sz="1600" spc="-10" b="1">
                <a:latin typeface="Arial"/>
                <a:cs typeface="Arial"/>
              </a:rPr>
              <a:t>lasmatico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ru</a:t>
            </a:r>
            <a:r>
              <a:rPr dirty="0" sz="1600" spc="-5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ido: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0"/>
              </a:spcBef>
            </a:pPr>
            <a:r>
              <a:rPr dirty="0" sz="1600" spc="-10" b="1">
                <a:latin typeface="Arial"/>
                <a:cs typeface="Arial"/>
              </a:rPr>
              <a:t>s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no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si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15" b="1">
                <a:latin typeface="Arial"/>
                <a:cs typeface="Arial"/>
              </a:rPr>
              <a:t>e</a:t>
            </a:r>
            <a:r>
              <a:rPr dirty="0" sz="1600" spc="-10" b="1">
                <a:latin typeface="Arial"/>
                <a:cs typeface="Arial"/>
              </a:rPr>
              <a:t>tizza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lipidi</a:t>
            </a:r>
            <a:r>
              <a:rPr dirty="0" sz="1600" spc="-4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tinati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alla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via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secreto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proteine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che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localizzano</a:t>
            </a:r>
            <a:r>
              <a:rPr dirty="0" sz="16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nel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nu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leo</a:t>
            </a:r>
            <a:endParaRPr sz="1600">
              <a:latin typeface="Arial"/>
              <a:cs typeface="Arial"/>
            </a:endParaRPr>
          </a:p>
          <a:p>
            <a:pPr algn="just" marL="355600" marR="650875" indent="-342900">
              <a:lnSpc>
                <a:spcPct val="114700"/>
              </a:lnSpc>
              <a:spcBef>
                <a:spcPts val="375"/>
              </a:spcBef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  </a:t>
            </a:r>
            <a:r>
              <a:rPr dirty="0" sz="1600" spc="-5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pro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eine</a:t>
            </a:r>
            <a:r>
              <a:rPr dirty="0" sz="1600" spc="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che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sso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essere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 d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2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ad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essere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rilascia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nell’am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ien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4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extracellulare</a:t>
            </a:r>
            <a:endParaRPr sz="1600">
              <a:latin typeface="Arial"/>
              <a:cs typeface="Arial"/>
            </a:endParaRPr>
          </a:p>
          <a:p>
            <a:pPr marL="355600" marR="188595" indent="-342900">
              <a:lnSpc>
                <a:spcPct val="114700"/>
              </a:lnSpc>
              <a:spcBef>
                <a:spcPts val="375"/>
              </a:spcBef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proteine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che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ono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essariamente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de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tinate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rimanere</a:t>
            </a:r>
            <a:r>
              <a:rPr dirty="0" sz="16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nell’apparato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BEBEBE"/>
                </a:solidFill>
                <a:latin typeface="Arial"/>
                <a:cs typeface="Arial"/>
              </a:rPr>
              <a:t>G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olgi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6044" y="1191607"/>
            <a:ext cx="4639945" cy="5187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811530" indent="-342900">
              <a:lnSpc>
                <a:spcPct val="114399"/>
              </a:lnSpc>
            </a:pPr>
            <a:r>
              <a:rPr dirty="0" sz="1600" spc="-10" b="1">
                <a:latin typeface="Arial"/>
                <a:cs typeface="Arial"/>
              </a:rPr>
              <a:t>3.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Q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ale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delle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seg</a:t>
            </a:r>
            <a:r>
              <a:rPr dirty="0" sz="1600" spc="-15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af</a:t>
            </a:r>
            <a:r>
              <a:rPr dirty="0" sz="1600" spc="-20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erma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sul</a:t>
            </a:r>
            <a:r>
              <a:rPr dirty="0" sz="1600" spc="-10" b="1">
                <a:latin typeface="Arial"/>
                <a:cs typeface="Arial"/>
              </a:rPr>
              <a:t> cit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scheletro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è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falsa: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è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costituito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trutture</a:t>
            </a:r>
            <a:r>
              <a:rPr dirty="0" sz="1600" spc="4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protei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he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lamentose</a:t>
            </a:r>
            <a:endParaRPr sz="1600">
              <a:latin typeface="Arial"/>
              <a:cs typeface="Arial"/>
            </a:endParaRPr>
          </a:p>
          <a:p>
            <a:pPr marL="355600" marR="458470" indent="-342900">
              <a:lnSpc>
                <a:spcPct val="114399"/>
              </a:lnSpc>
              <a:spcBef>
                <a:spcPts val="395"/>
              </a:spcBef>
              <a:tabLst>
                <a:tab pos="354965" algn="l"/>
              </a:tabLst>
            </a:pP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filame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1600" spc="4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600" spc="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acti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1600" spc="2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rmano</a:t>
            </a:r>
            <a:r>
              <a:rPr dirty="0" sz="1600" spc="2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stru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 p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rtan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600" spc="2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600" spc="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ciglia</a:t>
            </a:r>
            <a:r>
              <a:rPr dirty="0" sz="1600" spc="2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flagelli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garantisce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forma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mot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lità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cellulare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BEBEBE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filamenti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intermedi</a:t>
            </a:r>
            <a:r>
              <a:rPr dirty="0" sz="16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sono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ostituiti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proteine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v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1600" spc="-10" b="1">
                <a:latin typeface="Arial"/>
                <a:cs typeface="Arial"/>
              </a:rPr>
              <a:t>4.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Il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sistema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5" b="1">
                <a:latin typeface="Arial"/>
                <a:cs typeface="Arial"/>
              </a:rPr>
              <a:t>em</a:t>
            </a:r>
            <a:r>
              <a:rPr dirty="0" sz="1600" spc="-15" b="1">
                <a:latin typeface="Arial"/>
                <a:cs typeface="Arial"/>
              </a:rPr>
              <a:t>b</a:t>
            </a:r>
            <a:r>
              <a:rPr dirty="0" sz="1600" spc="-10" b="1">
                <a:latin typeface="Arial"/>
                <a:cs typeface="Arial"/>
              </a:rPr>
              <a:t>rane: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include</a:t>
            </a:r>
            <a:r>
              <a:rPr dirty="0" sz="16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tutte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membrane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presenti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all’interno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del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6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cel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ule</a:t>
            </a:r>
            <a:r>
              <a:rPr dirty="0" sz="16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eucariot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che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670"/>
              </a:spcBef>
              <a:buClr>
                <a:srgbClr val="BEBEBE"/>
              </a:buClr>
              <a:buFont typeface="Arial"/>
              <a:buAutoNum type="alphaLcParenR" startAt="2"/>
              <a:tabLst>
                <a:tab pos="41084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è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formato</a:t>
            </a:r>
            <a:r>
              <a:rPr dirty="0" sz="1600" spc="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</a:t>
            </a:r>
            <a:r>
              <a:rPr dirty="0" sz="16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RER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14399"/>
              </a:lnSpc>
              <a:spcBef>
                <a:spcPts val="380"/>
              </a:spcBef>
              <a:tabLst>
                <a:tab pos="354965" algn="l"/>
              </a:tabLst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è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sistema</a:t>
            </a:r>
            <a:r>
              <a:rPr dirty="0" sz="1600" spc="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600" spc="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brane</a:t>
            </a:r>
            <a:r>
              <a:rPr dirty="0" sz="1600" spc="3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stru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ralme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1600" spc="4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f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nzional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en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600" spc="4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ercon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esso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d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)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evede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lo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scambio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unidirez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onale</a:t>
            </a:r>
            <a:r>
              <a:rPr dirty="0" sz="16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materia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75"/>
              </a:spcBef>
            </a:pP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med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ato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da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vescicole</a:t>
            </a:r>
            <a:r>
              <a:rPr dirty="0" sz="1600" spc="-4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trasporto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Organell</a:t>
            </a:r>
            <a:r>
              <a:rPr dirty="0" spc="-2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ucleo</a:t>
            </a:r>
          </a:p>
        </p:txBody>
      </p:sp>
      <p:sp>
        <p:nvSpPr>
          <p:cNvPr id="3" name="object 3"/>
          <p:cNvSpPr/>
          <p:nvPr/>
        </p:nvSpPr>
        <p:spPr>
          <a:xfrm>
            <a:off x="679589" y="2636939"/>
            <a:ext cx="4684522" cy="395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4827" y="2632176"/>
            <a:ext cx="4694555" cy="3963035"/>
          </a:xfrm>
          <a:custGeom>
            <a:avLst/>
            <a:gdLst/>
            <a:ahLst/>
            <a:cxnLst/>
            <a:rect l="l" t="t" r="r" b="b"/>
            <a:pathLst>
              <a:path w="4694555" h="3963034">
                <a:moveTo>
                  <a:pt x="0" y="3962527"/>
                </a:moveTo>
                <a:lnTo>
                  <a:pt x="4694047" y="3962527"/>
                </a:lnTo>
                <a:lnTo>
                  <a:pt x="4694047" y="0"/>
                </a:lnTo>
                <a:lnTo>
                  <a:pt x="0" y="0"/>
                </a:lnTo>
                <a:lnTo>
                  <a:pt x="0" y="3962527"/>
                </a:lnTo>
                <a:close/>
              </a:path>
            </a:pathLst>
          </a:custGeom>
          <a:ln w="952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540" y="1191022"/>
            <a:ext cx="7667625" cy="1202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è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ndato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 doppia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1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Calibri"/>
                <a:cs typeface="Calibri"/>
              </a:rPr>
              <a:t>→</a:t>
            </a:r>
            <a:r>
              <a:rPr dirty="0" sz="2000" spc="-35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involuc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nuclea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48387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comp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essi</a:t>
            </a:r>
            <a:r>
              <a:rPr dirty="0" sz="2000" spc="-3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del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poro 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ucleare</a:t>
            </a:r>
            <a:r>
              <a:rPr dirty="0" sz="2000" spc="-2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ambio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-citopla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6449" y="5107685"/>
            <a:ext cx="171450" cy="483234"/>
          </a:xfrm>
          <a:custGeom>
            <a:avLst/>
            <a:gdLst/>
            <a:ahLst/>
            <a:cxnLst/>
            <a:rect l="l" t="t" r="r" b="b"/>
            <a:pathLst>
              <a:path w="171450" h="483235">
                <a:moveTo>
                  <a:pt x="86241" y="74949"/>
                </a:moveTo>
                <a:lnTo>
                  <a:pt x="66733" y="108065"/>
                </a:lnTo>
                <a:lnTo>
                  <a:pt x="65022" y="482676"/>
                </a:lnTo>
                <a:lnTo>
                  <a:pt x="103122" y="482841"/>
                </a:lnTo>
                <a:lnTo>
                  <a:pt x="104844" y="105909"/>
                </a:lnTo>
                <a:lnTo>
                  <a:pt x="86241" y="74949"/>
                </a:lnTo>
                <a:close/>
              </a:path>
              <a:path w="171450" h="483235">
                <a:moveTo>
                  <a:pt x="108025" y="37718"/>
                </a:moveTo>
                <a:lnTo>
                  <a:pt x="67054" y="37718"/>
                </a:lnTo>
                <a:lnTo>
                  <a:pt x="105154" y="37845"/>
                </a:lnTo>
                <a:lnTo>
                  <a:pt x="104844" y="105909"/>
                </a:lnTo>
                <a:lnTo>
                  <a:pt x="142455" y="168507"/>
                </a:lnTo>
                <a:lnTo>
                  <a:pt x="153130" y="170378"/>
                </a:lnTo>
                <a:lnTo>
                  <a:pt x="166263" y="165269"/>
                </a:lnTo>
                <a:lnTo>
                  <a:pt x="171150" y="154560"/>
                </a:lnTo>
                <a:lnTo>
                  <a:pt x="168781" y="142875"/>
                </a:lnTo>
                <a:lnTo>
                  <a:pt x="108025" y="37718"/>
                </a:lnTo>
                <a:close/>
              </a:path>
              <a:path w="171450" h="483235">
                <a:moveTo>
                  <a:pt x="86231" y="0"/>
                </a:moveTo>
                <a:lnTo>
                  <a:pt x="2538" y="142112"/>
                </a:lnTo>
                <a:lnTo>
                  <a:pt x="0" y="150807"/>
                </a:lnTo>
                <a:lnTo>
                  <a:pt x="3492" y="161209"/>
                </a:lnTo>
                <a:lnTo>
                  <a:pt x="14603" y="170289"/>
                </a:lnTo>
                <a:lnTo>
                  <a:pt x="26283" y="169281"/>
                </a:lnTo>
                <a:lnTo>
                  <a:pt x="35304" y="161416"/>
                </a:lnTo>
                <a:lnTo>
                  <a:pt x="66733" y="108065"/>
                </a:lnTo>
                <a:lnTo>
                  <a:pt x="67054" y="37718"/>
                </a:lnTo>
                <a:lnTo>
                  <a:pt x="108025" y="37718"/>
                </a:lnTo>
                <a:lnTo>
                  <a:pt x="86231" y="0"/>
                </a:lnTo>
                <a:close/>
              </a:path>
              <a:path w="171450" h="483235">
                <a:moveTo>
                  <a:pt x="67054" y="37718"/>
                </a:moveTo>
                <a:lnTo>
                  <a:pt x="66733" y="108065"/>
                </a:lnTo>
                <a:lnTo>
                  <a:pt x="86241" y="74949"/>
                </a:lnTo>
                <a:lnTo>
                  <a:pt x="69594" y="47243"/>
                </a:lnTo>
                <a:lnTo>
                  <a:pt x="105112" y="47243"/>
                </a:lnTo>
                <a:lnTo>
                  <a:pt x="105154" y="37845"/>
                </a:lnTo>
                <a:lnTo>
                  <a:pt x="67054" y="37718"/>
                </a:lnTo>
                <a:close/>
              </a:path>
              <a:path w="171450" h="483235">
                <a:moveTo>
                  <a:pt x="105112" y="47243"/>
                </a:moveTo>
                <a:lnTo>
                  <a:pt x="69594" y="47243"/>
                </a:lnTo>
                <a:lnTo>
                  <a:pt x="102487" y="47370"/>
                </a:lnTo>
                <a:lnTo>
                  <a:pt x="86241" y="74949"/>
                </a:lnTo>
                <a:lnTo>
                  <a:pt x="104844" y="105909"/>
                </a:lnTo>
                <a:lnTo>
                  <a:pt x="105112" y="47243"/>
                </a:lnTo>
                <a:close/>
              </a:path>
              <a:path w="171450" h="483235">
                <a:moveTo>
                  <a:pt x="69594" y="47243"/>
                </a:moveTo>
                <a:lnTo>
                  <a:pt x="86241" y="74949"/>
                </a:lnTo>
                <a:lnTo>
                  <a:pt x="102487" y="47370"/>
                </a:lnTo>
                <a:lnTo>
                  <a:pt x="69594" y="47243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03009" y="5075682"/>
            <a:ext cx="171450" cy="720725"/>
          </a:xfrm>
          <a:custGeom>
            <a:avLst/>
            <a:gdLst/>
            <a:ahLst/>
            <a:cxnLst/>
            <a:rect l="l" t="t" r="r" b="b"/>
            <a:pathLst>
              <a:path w="171450" h="720725">
                <a:moveTo>
                  <a:pt x="85892" y="75095"/>
                </a:moveTo>
                <a:lnTo>
                  <a:pt x="66505" y="108331"/>
                </a:lnTo>
                <a:lnTo>
                  <a:pt x="66505" y="720153"/>
                </a:lnTo>
                <a:lnTo>
                  <a:pt x="104605" y="720153"/>
                </a:lnTo>
                <a:lnTo>
                  <a:pt x="104605" y="105889"/>
                </a:lnTo>
                <a:lnTo>
                  <a:pt x="85892" y="75095"/>
                </a:lnTo>
                <a:close/>
              </a:path>
              <a:path w="171450" h="720725">
                <a:moveTo>
                  <a:pt x="85555" y="0"/>
                </a:moveTo>
                <a:lnTo>
                  <a:pt x="2370" y="142494"/>
                </a:lnTo>
                <a:lnTo>
                  <a:pt x="0" y="151189"/>
                </a:lnTo>
                <a:lnTo>
                  <a:pt x="3565" y="161602"/>
                </a:lnTo>
                <a:lnTo>
                  <a:pt x="14753" y="170699"/>
                </a:lnTo>
                <a:lnTo>
                  <a:pt x="26420" y="169609"/>
                </a:lnTo>
                <a:lnTo>
                  <a:pt x="35390" y="161671"/>
                </a:lnTo>
                <a:lnTo>
                  <a:pt x="66505" y="108331"/>
                </a:lnTo>
                <a:lnTo>
                  <a:pt x="66505" y="37846"/>
                </a:lnTo>
                <a:lnTo>
                  <a:pt x="107648" y="37846"/>
                </a:lnTo>
                <a:lnTo>
                  <a:pt x="85555" y="0"/>
                </a:lnTo>
                <a:close/>
              </a:path>
              <a:path w="171450" h="720725">
                <a:moveTo>
                  <a:pt x="107648" y="37846"/>
                </a:moveTo>
                <a:lnTo>
                  <a:pt x="104605" y="37846"/>
                </a:lnTo>
                <a:lnTo>
                  <a:pt x="104605" y="105889"/>
                </a:lnTo>
                <a:lnTo>
                  <a:pt x="142551" y="168334"/>
                </a:lnTo>
                <a:lnTo>
                  <a:pt x="153232" y="170128"/>
                </a:lnTo>
                <a:lnTo>
                  <a:pt x="166299" y="164939"/>
                </a:lnTo>
                <a:lnTo>
                  <a:pt x="171151" y="154260"/>
                </a:lnTo>
                <a:lnTo>
                  <a:pt x="168740" y="142494"/>
                </a:lnTo>
                <a:lnTo>
                  <a:pt x="107648" y="37846"/>
                </a:lnTo>
                <a:close/>
              </a:path>
              <a:path w="171450" h="720725">
                <a:moveTo>
                  <a:pt x="104605" y="37846"/>
                </a:moveTo>
                <a:lnTo>
                  <a:pt x="66505" y="37846"/>
                </a:lnTo>
                <a:lnTo>
                  <a:pt x="66505" y="108331"/>
                </a:lnTo>
                <a:lnTo>
                  <a:pt x="85892" y="75095"/>
                </a:lnTo>
                <a:lnTo>
                  <a:pt x="69045" y="47371"/>
                </a:lnTo>
                <a:lnTo>
                  <a:pt x="104605" y="47371"/>
                </a:lnTo>
                <a:lnTo>
                  <a:pt x="104605" y="37846"/>
                </a:lnTo>
                <a:close/>
              </a:path>
              <a:path w="171450" h="720725">
                <a:moveTo>
                  <a:pt x="104605" y="47371"/>
                </a:moveTo>
                <a:lnTo>
                  <a:pt x="102065" y="47371"/>
                </a:lnTo>
                <a:lnTo>
                  <a:pt x="85892" y="75095"/>
                </a:lnTo>
                <a:lnTo>
                  <a:pt x="104605" y="105889"/>
                </a:lnTo>
                <a:lnTo>
                  <a:pt x="104605" y="47371"/>
                </a:lnTo>
                <a:close/>
              </a:path>
              <a:path w="171450" h="720725">
                <a:moveTo>
                  <a:pt x="102065" y="47371"/>
                </a:moveTo>
                <a:lnTo>
                  <a:pt x="69045" y="47371"/>
                </a:lnTo>
                <a:lnTo>
                  <a:pt x="85892" y="75095"/>
                </a:lnTo>
                <a:lnTo>
                  <a:pt x="102065" y="47371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5332" y="4896992"/>
            <a:ext cx="480059" cy="457834"/>
          </a:xfrm>
          <a:custGeom>
            <a:avLst/>
            <a:gdLst/>
            <a:ahLst/>
            <a:cxnLst/>
            <a:rect l="l" t="t" r="r" b="b"/>
            <a:pathLst>
              <a:path w="480060" h="457835">
                <a:moveTo>
                  <a:pt x="425531" y="51981"/>
                </a:moveTo>
                <a:lnTo>
                  <a:pt x="388319" y="60752"/>
                </a:lnTo>
                <a:lnTo>
                  <a:pt x="0" y="429767"/>
                </a:lnTo>
                <a:lnTo>
                  <a:pt x="26162" y="457453"/>
                </a:lnTo>
                <a:lnTo>
                  <a:pt x="415707" y="87380"/>
                </a:lnTo>
                <a:lnTo>
                  <a:pt x="425531" y="51981"/>
                </a:lnTo>
                <a:close/>
              </a:path>
              <a:path w="480060" h="457835">
                <a:moveTo>
                  <a:pt x="476393" y="12191"/>
                </a:moveTo>
                <a:lnTo>
                  <a:pt x="439419" y="12191"/>
                </a:lnTo>
                <a:lnTo>
                  <a:pt x="465709" y="39877"/>
                </a:lnTo>
                <a:lnTo>
                  <a:pt x="415707" y="87380"/>
                </a:lnTo>
                <a:lnTo>
                  <a:pt x="396794" y="155527"/>
                </a:lnTo>
                <a:lnTo>
                  <a:pt x="402227" y="165589"/>
                </a:lnTo>
                <a:lnTo>
                  <a:pt x="415191" y="172197"/>
                </a:lnTo>
                <a:lnTo>
                  <a:pt x="426809" y="168549"/>
                </a:lnTo>
                <a:lnTo>
                  <a:pt x="433959" y="158368"/>
                </a:lnTo>
                <a:lnTo>
                  <a:pt x="476393" y="12191"/>
                </a:lnTo>
                <a:close/>
              </a:path>
              <a:path w="480060" h="457835">
                <a:moveTo>
                  <a:pt x="447499" y="20700"/>
                </a:moveTo>
                <a:lnTo>
                  <a:pt x="434213" y="20700"/>
                </a:lnTo>
                <a:lnTo>
                  <a:pt x="456946" y="44576"/>
                </a:lnTo>
                <a:lnTo>
                  <a:pt x="425531" y="51981"/>
                </a:lnTo>
                <a:lnTo>
                  <a:pt x="415707" y="87380"/>
                </a:lnTo>
                <a:lnTo>
                  <a:pt x="465709" y="39877"/>
                </a:lnTo>
                <a:lnTo>
                  <a:pt x="447499" y="20700"/>
                </a:lnTo>
                <a:close/>
              </a:path>
              <a:path w="480060" h="457835">
                <a:moveTo>
                  <a:pt x="479933" y="0"/>
                </a:moveTo>
                <a:lnTo>
                  <a:pt x="319405" y="37845"/>
                </a:lnTo>
                <a:lnTo>
                  <a:pt x="312395" y="41178"/>
                </a:lnTo>
                <a:lnTo>
                  <a:pt x="306262" y="50795"/>
                </a:lnTo>
                <a:lnTo>
                  <a:pt x="306729" y="65048"/>
                </a:lnTo>
                <a:lnTo>
                  <a:pt x="315615" y="73619"/>
                </a:lnTo>
                <a:lnTo>
                  <a:pt x="328168" y="74929"/>
                </a:lnTo>
                <a:lnTo>
                  <a:pt x="388319" y="60752"/>
                </a:lnTo>
                <a:lnTo>
                  <a:pt x="439419" y="12191"/>
                </a:lnTo>
                <a:lnTo>
                  <a:pt x="476393" y="12191"/>
                </a:lnTo>
                <a:lnTo>
                  <a:pt x="479933" y="0"/>
                </a:lnTo>
                <a:close/>
              </a:path>
              <a:path w="480060" h="457835">
                <a:moveTo>
                  <a:pt x="439419" y="12191"/>
                </a:moveTo>
                <a:lnTo>
                  <a:pt x="388319" y="60752"/>
                </a:lnTo>
                <a:lnTo>
                  <a:pt x="425531" y="51981"/>
                </a:lnTo>
                <a:lnTo>
                  <a:pt x="434213" y="20700"/>
                </a:lnTo>
                <a:lnTo>
                  <a:pt x="447499" y="20700"/>
                </a:lnTo>
                <a:lnTo>
                  <a:pt x="439419" y="12191"/>
                </a:lnTo>
                <a:close/>
              </a:path>
              <a:path w="480060" h="457835">
                <a:moveTo>
                  <a:pt x="434213" y="20700"/>
                </a:moveTo>
                <a:lnTo>
                  <a:pt x="425531" y="51981"/>
                </a:lnTo>
                <a:lnTo>
                  <a:pt x="456946" y="44576"/>
                </a:lnTo>
                <a:lnTo>
                  <a:pt x="434213" y="20700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57828" y="3833114"/>
            <a:ext cx="862330" cy="180975"/>
          </a:xfrm>
          <a:custGeom>
            <a:avLst/>
            <a:gdLst/>
            <a:ahLst/>
            <a:cxnLst/>
            <a:rect l="l" t="t" r="r" b="b"/>
            <a:pathLst>
              <a:path w="862329" h="180975">
                <a:moveTo>
                  <a:pt x="144130" y="10007"/>
                </a:moveTo>
                <a:lnTo>
                  <a:pt x="132715" y="13716"/>
                </a:lnTo>
                <a:lnTo>
                  <a:pt x="0" y="111633"/>
                </a:lnTo>
                <a:lnTo>
                  <a:pt x="150622" y="179069"/>
                </a:lnTo>
                <a:lnTo>
                  <a:pt x="159019" y="180554"/>
                </a:lnTo>
                <a:lnTo>
                  <a:pt x="169257" y="176113"/>
                </a:lnTo>
                <a:lnTo>
                  <a:pt x="177291" y="164014"/>
                </a:lnTo>
                <a:lnTo>
                  <a:pt x="175048" y="152424"/>
                </a:lnTo>
                <a:lnTo>
                  <a:pt x="166116" y="144272"/>
                </a:lnTo>
                <a:lnTo>
                  <a:pt x="126424" y="126492"/>
                </a:lnTo>
                <a:lnTo>
                  <a:pt x="39624" y="126492"/>
                </a:lnTo>
                <a:lnTo>
                  <a:pt x="35560" y="88646"/>
                </a:lnTo>
                <a:lnTo>
                  <a:pt x="103200" y="81353"/>
                </a:lnTo>
                <a:lnTo>
                  <a:pt x="161162" y="36970"/>
                </a:lnTo>
                <a:lnTo>
                  <a:pt x="161856" y="26143"/>
                </a:lnTo>
                <a:lnTo>
                  <a:pt x="155276" y="13663"/>
                </a:lnTo>
                <a:lnTo>
                  <a:pt x="144130" y="10007"/>
                </a:lnTo>
                <a:close/>
              </a:path>
              <a:path w="862329" h="180975">
                <a:moveTo>
                  <a:pt x="103200" y="81353"/>
                </a:moveTo>
                <a:lnTo>
                  <a:pt x="35560" y="88646"/>
                </a:lnTo>
                <a:lnTo>
                  <a:pt x="39624" y="126492"/>
                </a:lnTo>
                <a:lnTo>
                  <a:pt x="72606" y="122936"/>
                </a:lnTo>
                <a:lnTo>
                  <a:pt x="48895" y="122936"/>
                </a:lnTo>
                <a:lnTo>
                  <a:pt x="45338" y="90169"/>
                </a:lnTo>
                <a:lnTo>
                  <a:pt x="91686" y="90169"/>
                </a:lnTo>
                <a:lnTo>
                  <a:pt x="103200" y="81353"/>
                </a:lnTo>
                <a:close/>
              </a:path>
              <a:path w="862329" h="180975">
                <a:moveTo>
                  <a:pt x="109585" y="118949"/>
                </a:moveTo>
                <a:lnTo>
                  <a:pt x="39624" y="126492"/>
                </a:lnTo>
                <a:lnTo>
                  <a:pt x="126424" y="126492"/>
                </a:lnTo>
                <a:lnTo>
                  <a:pt x="109585" y="118949"/>
                </a:lnTo>
                <a:close/>
              </a:path>
              <a:path w="862329" h="180975">
                <a:moveTo>
                  <a:pt x="45338" y="90169"/>
                </a:moveTo>
                <a:lnTo>
                  <a:pt x="48895" y="122936"/>
                </a:lnTo>
                <a:lnTo>
                  <a:pt x="74580" y="103268"/>
                </a:lnTo>
                <a:lnTo>
                  <a:pt x="45338" y="90169"/>
                </a:lnTo>
                <a:close/>
              </a:path>
              <a:path w="862329" h="180975">
                <a:moveTo>
                  <a:pt x="74580" y="103268"/>
                </a:moveTo>
                <a:lnTo>
                  <a:pt x="48895" y="122936"/>
                </a:lnTo>
                <a:lnTo>
                  <a:pt x="72606" y="122936"/>
                </a:lnTo>
                <a:lnTo>
                  <a:pt x="109585" y="118949"/>
                </a:lnTo>
                <a:lnTo>
                  <a:pt x="74580" y="103268"/>
                </a:lnTo>
                <a:close/>
              </a:path>
              <a:path w="862329" h="180975">
                <a:moveTo>
                  <a:pt x="857758" y="0"/>
                </a:moveTo>
                <a:lnTo>
                  <a:pt x="103200" y="81353"/>
                </a:lnTo>
                <a:lnTo>
                  <a:pt x="74580" y="103268"/>
                </a:lnTo>
                <a:lnTo>
                  <a:pt x="109585" y="118949"/>
                </a:lnTo>
                <a:lnTo>
                  <a:pt x="861822" y="37846"/>
                </a:lnTo>
                <a:lnTo>
                  <a:pt x="857758" y="0"/>
                </a:lnTo>
                <a:close/>
              </a:path>
              <a:path w="862329" h="180975">
                <a:moveTo>
                  <a:pt x="91686" y="90169"/>
                </a:moveTo>
                <a:lnTo>
                  <a:pt x="45338" y="90169"/>
                </a:lnTo>
                <a:lnTo>
                  <a:pt x="74580" y="103268"/>
                </a:lnTo>
                <a:lnTo>
                  <a:pt x="91686" y="90169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20490" y="3197860"/>
            <a:ext cx="727075" cy="558800"/>
          </a:xfrm>
          <a:custGeom>
            <a:avLst/>
            <a:gdLst/>
            <a:ahLst/>
            <a:cxnLst/>
            <a:rect l="l" t="t" r="r" b="b"/>
            <a:pathLst>
              <a:path w="727075" h="558800">
                <a:moveTo>
                  <a:pt x="82781" y="394738"/>
                </a:moveTo>
                <a:lnTo>
                  <a:pt x="71148" y="397231"/>
                </a:lnTo>
                <a:lnTo>
                  <a:pt x="63246" y="406400"/>
                </a:lnTo>
                <a:lnTo>
                  <a:pt x="0" y="558800"/>
                </a:lnTo>
                <a:lnTo>
                  <a:pt x="63250" y="551052"/>
                </a:lnTo>
                <a:lnTo>
                  <a:pt x="41656" y="551052"/>
                </a:lnTo>
                <a:lnTo>
                  <a:pt x="18669" y="520700"/>
                </a:lnTo>
                <a:lnTo>
                  <a:pt x="73174" y="479285"/>
                </a:lnTo>
                <a:lnTo>
                  <a:pt x="99734" y="412531"/>
                </a:lnTo>
                <a:lnTo>
                  <a:pt x="95019" y="402377"/>
                </a:lnTo>
                <a:lnTo>
                  <a:pt x="82781" y="394738"/>
                </a:lnTo>
                <a:close/>
              </a:path>
              <a:path w="727075" h="558800">
                <a:moveTo>
                  <a:pt x="73174" y="479285"/>
                </a:moveTo>
                <a:lnTo>
                  <a:pt x="18669" y="520700"/>
                </a:lnTo>
                <a:lnTo>
                  <a:pt x="41656" y="551052"/>
                </a:lnTo>
                <a:lnTo>
                  <a:pt x="52016" y="543178"/>
                </a:lnTo>
                <a:lnTo>
                  <a:pt x="47751" y="543178"/>
                </a:lnTo>
                <a:lnTo>
                  <a:pt x="27812" y="517016"/>
                </a:lnTo>
                <a:lnTo>
                  <a:pt x="59720" y="513097"/>
                </a:lnTo>
                <a:lnTo>
                  <a:pt x="73174" y="479285"/>
                </a:lnTo>
                <a:close/>
              </a:path>
              <a:path w="727075" h="558800">
                <a:moveTo>
                  <a:pt x="159131" y="500888"/>
                </a:moveTo>
                <a:lnTo>
                  <a:pt x="97740" y="508428"/>
                </a:lnTo>
                <a:lnTo>
                  <a:pt x="41656" y="551052"/>
                </a:lnTo>
                <a:lnTo>
                  <a:pt x="63250" y="551052"/>
                </a:lnTo>
                <a:lnTo>
                  <a:pt x="163830" y="538733"/>
                </a:lnTo>
                <a:lnTo>
                  <a:pt x="169662" y="537018"/>
                </a:lnTo>
                <a:lnTo>
                  <a:pt x="177985" y="528383"/>
                </a:lnTo>
                <a:lnTo>
                  <a:pt x="179681" y="514068"/>
                </a:lnTo>
                <a:lnTo>
                  <a:pt x="171863" y="503846"/>
                </a:lnTo>
                <a:lnTo>
                  <a:pt x="159131" y="500888"/>
                </a:lnTo>
                <a:close/>
              </a:path>
              <a:path w="727075" h="558800">
                <a:moveTo>
                  <a:pt x="59720" y="513097"/>
                </a:moveTo>
                <a:lnTo>
                  <a:pt x="27812" y="517016"/>
                </a:lnTo>
                <a:lnTo>
                  <a:pt x="47751" y="543178"/>
                </a:lnTo>
                <a:lnTo>
                  <a:pt x="59720" y="513097"/>
                </a:lnTo>
                <a:close/>
              </a:path>
              <a:path w="727075" h="558800">
                <a:moveTo>
                  <a:pt x="97740" y="508428"/>
                </a:moveTo>
                <a:lnTo>
                  <a:pt x="59720" y="513097"/>
                </a:lnTo>
                <a:lnTo>
                  <a:pt x="47751" y="543178"/>
                </a:lnTo>
                <a:lnTo>
                  <a:pt x="52016" y="543178"/>
                </a:lnTo>
                <a:lnTo>
                  <a:pt x="97740" y="508428"/>
                </a:lnTo>
                <a:close/>
              </a:path>
              <a:path w="727075" h="558800">
                <a:moveTo>
                  <a:pt x="703961" y="0"/>
                </a:moveTo>
                <a:lnTo>
                  <a:pt x="73174" y="479285"/>
                </a:lnTo>
                <a:lnTo>
                  <a:pt x="59720" y="513097"/>
                </a:lnTo>
                <a:lnTo>
                  <a:pt x="97740" y="508428"/>
                </a:lnTo>
                <a:lnTo>
                  <a:pt x="726948" y="30225"/>
                </a:lnTo>
                <a:lnTo>
                  <a:pt x="703961" y="0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21784" y="3064255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4">
                <a:moveTo>
                  <a:pt x="0" y="0"/>
                </a:moveTo>
                <a:lnTo>
                  <a:pt x="0" y="144018"/>
                </a:lnTo>
              </a:path>
            </a:pathLst>
          </a:custGeom>
          <a:ln w="38100">
            <a:solidFill>
              <a:srgbClr val="66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3800" y="2724657"/>
            <a:ext cx="1224140" cy="1129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9038" y="2719832"/>
            <a:ext cx="1233805" cy="1139190"/>
          </a:xfrm>
          <a:custGeom>
            <a:avLst/>
            <a:gdLst/>
            <a:ahLst/>
            <a:cxnLst/>
            <a:rect l="l" t="t" r="r" b="b"/>
            <a:pathLst>
              <a:path w="1233805" h="1139189">
                <a:moveTo>
                  <a:pt x="0" y="1138682"/>
                </a:moveTo>
                <a:lnTo>
                  <a:pt x="1233665" y="1138682"/>
                </a:lnTo>
                <a:lnTo>
                  <a:pt x="1233665" y="0"/>
                </a:lnTo>
                <a:lnTo>
                  <a:pt x="0" y="0"/>
                </a:lnTo>
                <a:lnTo>
                  <a:pt x="0" y="1138682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19757" y="4725161"/>
            <a:ext cx="288290" cy="360045"/>
          </a:xfrm>
          <a:custGeom>
            <a:avLst/>
            <a:gdLst/>
            <a:ahLst/>
            <a:cxnLst/>
            <a:rect l="l" t="t" r="r" b="b"/>
            <a:pathLst>
              <a:path w="288289" h="360045">
                <a:moveTo>
                  <a:pt x="0" y="360044"/>
                </a:moveTo>
                <a:lnTo>
                  <a:pt x="288036" y="360044"/>
                </a:lnTo>
                <a:lnTo>
                  <a:pt x="288036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52134" y="2674620"/>
            <a:ext cx="3025013" cy="3419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32143" y="2986023"/>
            <a:ext cx="441325" cy="371475"/>
          </a:xfrm>
          <a:custGeom>
            <a:avLst/>
            <a:gdLst/>
            <a:ahLst/>
            <a:cxnLst/>
            <a:rect l="l" t="t" r="r" b="b"/>
            <a:pathLst>
              <a:path w="441325" h="371475">
                <a:moveTo>
                  <a:pt x="53085" y="243459"/>
                </a:moveTo>
                <a:lnTo>
                  <a:pt x="44957" y="247268"/>
                </a:lnTo>
                <a:lnTo>
                  <a:pt x="0" y="370966"/>
                </a:lnTo>
                <a:lnTo>
                  <a:pt x="42451" y="363854"/>
                </a:lnTo>
                <a:lnTo>
                  <a:pt x="30987" y="363854"/>
                </a:lnTo>
                <a:lnTo>
                  <a:pt x="12700" y="341884"/>
                </a:lnTo>
                <a:lnTo>
                  <a:pt x="53291" y="308064"/>
                </a:lnTo>
                <a:lnTo>
                  <a:pt x="71754" y="257048"/>
                </a:lnTo>
                <a:lnTo>
                  <a:pt x="67945" y="248792"/>
                </a:lnTo>
                <a:lnTo>
                  <a:pt x="53085" y="243459"/>
                </a:lnTo>
                <a:close/>
              </a:path>
              <a:path w="441325" h="371475">
                <a:moveTo>
                  <a:pt x="53291" y="308064"/>
                </a:moveTo>
                <a:lnTo>
                  <a:pt x="12700" y="341884"/>
                </a:lnTo>
                <a:lnTo>
                  <a:pt x="30987" y="363854"/>
                </a:lnTo>
                <a:lnTo>
                  <a:pt x="38301" y="357759"/>
                </a:lnTo>
                <a:lnTo>
                  <a:pt x="35305" y="357759"/>
                </a:lnTo>
                <a:lnTo>
                  <a:pt x="19430" y="338709"/>
                </a:lnTo>
                <a:lnTo>
                  <a:pt x="43668" y="334653"/>
                </a:lnTo>
                <a:lnTo>
                  <a:pt x="53291" y="308064"/>
                </a:lnTo>
                <a:close/>
              </a:path>
              <a:path w="441325" h="371475">
                <a:moveTo>
                  <a:pt x="125095" y="320928"/>
                </a:moveTo>
                <a:lnTo>
                  <a:pt x="117348" y="322325"/>
                </a:lnTo>
                <a:lnTo>
                  <a:pt x="71637" y="329974"/>
                </a:lnTo>
                <a:lnTo>
                  <a:pt x="30987" y="363854"/>
                </a:lnTo>
                <a:lnTo>
                  <a:pt x="42451" y="363854"/>
                </a:lnTo>
                <a:lnTo>
                  <a:pt x="122047" y="350520"/>
                </a:lnTo>
                <a:lnTo>
                  <a:pt x="129793" y="349123"/>
                </a:lnTo>
                <a:lnTo>
                  <a:pt x="135127" y="341756"/>
                </a:lnTo>
                <a:lnTo>
                  <a:pt x="133730" y="334010"/>
                </a:lnTo>
                <a:lnTo>
                  <a:pt x="132460" y="326263"/>
                </a:lnTo>
                <a:lnTo>
                  <a:pt x="125095" y="320928"/>
                </a:lnTo>
                <a:close/>
              </a:path>
              <a:path w="441325" h="371475">
                <a:moveTo>
                  <a:pt x="43668" y="334653"/>
                </a:moveTo>
                <a:lnTo>
                  <a:pt x="19430" y="338709"/>
                </a:lnTo>
                <a:lnTo>
                  <a:pt x="35305" y="357759"/>
                </a:lnTo>
                <a:lnTo>
                  <a:pt x="43668" y="334653"/>
                </a:lnTo>
                <a:close/>
              </a:path>
              <a:path w="441325" h="371475">
                <a:moveTo>
                  <a:pt x="71637" y="329974"/>
                </a:moveTo>
                <a:lnTo>
                  <a:pt x="43668" y="334653"/>
                </a:lnTo>
                <a:lnTo>
                  <a:pt x="35305" y="357759"/>
                </a:lnTo>
                <a:lnTo>
                  <a:pt x="38301" y="357759"/>
                </a:lnTo>
                <a:lnTo>
                  <a:pt x="71637" y="329974"/>
                </a:lnTo>
                <a:close/>
              </a:path>
              <a:path w="441325" h="371475">
                <a:moveTo>
                  <a:pt x="423036" y="0"/>
                </a:moveTo>
                <a:lnTo>
                  <a:pt x="53291" y="308064"/>
                </a:lnTo>
                <a:lnTo>
                  <a:pt x="43668" y="334653"/>
                </a:lnTo>
                <a:lnTo>
                  <a:pt x="71637" y="329974"/>
                </a:lnTo>
                <a:lnTo>
                  <a:pt x="441325" y="21843"/>
                </a:lnTo>
                <a:lnTo>
                  <a:pt x="423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47309" y="2669832"/>
            <a:ext cx="3034665" cy="3429635"/>
          </a:xfrm>
          <a:prstGeom prst="rect">
            <a:avLst/>
          </a:prstGeom>
          <a:ln w="9525">
            <a:solidFill>
              <a:srgbClr val="00478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2654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nu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leo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Organell</a:t>
            </a:r>
            <a:r>
              <a:rPr dirty="0" spc="-2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2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ucleo</a:t>
            </a:r>
          </a:p>
        </p:txBody>
      </p:sp>
      <p:sp>
        <p:nvSpPr>
          <p:cNvPr id="3" name="object 3"/>
          <p:cNvSpPr/>
          <p:nvPr/>
        </p:nvSpPr>
        <p:spPr>
          <a:xfrm>
            <a:off x="683564" y="2564930"/>
            <a:ext cx="4684522" cy="395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8802" y="2560167"/>
            <a:ext cx="4694555" cy="3963035"/>
          </a:xfrm>
          <a:custGeom>
            <a:avLst/>
            <a:gdLst/>
            <a:ahLst/>
            <a:cxnLst/>
            <a:rect l="l" t="t" r="r" b="b"/>
            <a:pathLst>
              <a:path w="4694555" h="3963034">
                <a:moveTo>
                  <a:pt x="0" y="3962527"/>
                </a:moveTo>
                <a:lnTo>
                  <a:pt x="4694047" y="3962527"/>
                </a:lnTo>
                <a:lnTo>
                  <a:pt x="4694047" y="0"/>
                </a:lnTo>
                <a:lnTo>
                  <a:pt x="0" y="0"/>
                </a:lnTo>
                <a:lnTo>
                  <a:pt x="0" y="3962527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540" y="1198642"/>
            <a:ext cx="3802379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’interno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 nu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è 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nucleopla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 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NA</a:t>
            </a:r>
            <a:r>
              <a:rPr dirty="0" sz="2000" spc="-1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cellula →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omatina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/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leolo/i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0466" y="5035677"/>
            <a:ext cx="171450" cy="483234"/>
          </a:xfrm>
          <a:custGeom>
            <a:avLst/>
            <a:gdLst/>
            <a:ahLst/>
            <a:cxnLst/>
            <a:rect l="l" t="t" r="r" b="b"/>
            <a:pathLst>
              <a:path w="171450" h="483235">
                <a:moveTo>
                  <a:pt x="86169" y="74935"/>
                </a:moveTo>
                <a:lnTo>
                  <a:pt x="66653" y="108065"/>
                </a:lnTo>
                <a:lnTo>
                  <a:pt x="64942" y="482727"/>
                </a:lnTo>
                <a:lnTo>
                  <a:pt x="103042" y="482854"/>
                </a:lnTo>
                <a:lnTo>
                  <a:pt x="104763" y="105853"/>
                </a:lnTo>
                <a:lnTo>
                  <a:pt x="86169" y="74935"/>
                </a:lnTo>
                <a:close/>
              </a:path>
              <a:path w="171450" h="483235">
                <a:moveTo>
                  <a:pt x="108038" y="37718"/>
                </a:moveTo>
                <a:lnTo>
                  <a:pt x="66974" y="37718"/>
                </a:lnTo>
                <a:lnTo>
                  <a:pt x="105074" y="37846"/>
                </a:lnTo>
                <a:lnTo>
                  <a:pt x="104763" y="105853"/>
                </a:lnTo>
                <a:lnTo>
                  <a:pt x="142451" y="168517"/>
                </a:lnTo>
                <a:lnTo>
                  <a:pt x="153105" y="170377"/>
                </a:lnTo>
                <a:lnTo>
                  <a:pt x="166230" y="165269"/>
                </a:lnTo>
                <a:lnTo>
                  <a:pt x="171107" y="154560"/>
                </a:lnTo>
                <a:lnTo>
                  <a:pt x="168701" y="142875"/>
                </a:lnTo>
                <a:lnTo>
                  <a:pt x="108038" y="37718"/>
                </a:lnTo>
                <a:close/>
              </a:path>
              <a:path w="171450" h="483235">
                <a:moveTo>
                  <a:pt x="86278" y="0"/>
                </a:moveTo>
                <a:lnTo>
                  <a:pt x="2458" y="142112"/>
                </a:lnTo>
                <a:lnTo>
                  <a:pt x="0" y="150714"/>
                </a:lnTo>
                <a:lnTo>
                  <a:pt x="3466" y="161165"/>
                </a:lnTo>
                <a:lnTo>
                  <a:pt x="14522" y="170289"/>
                </a:lnTo>
                <a:lnTo>
                  <a:pt x="26202" y="169281"/>
                </a:lnTo>
                <a:lnTo>
                  <a:pt x="35224" y="161417"/>
                </a:lnTo>
                <a:lnTo>
                  <a:pt x="66653" y="108065"/>
                </a:lnTo>
                <a:lnTo>
                  <a:pt x="66974" y="37718"/>
                </a:lnTo>
                <a:lnTo>
                  <a:pt x="108038" y="37718"/>
                </a:lnTo>
                <a:lnTo>
                  <a:pt x="86278" y="0"/>
                </a:lnTo>
                <a:close/>
              </a:path>
              <a:path w="171450" h="483235">
                <a:moveTo>
                  <a:pt x="66974" y="37718"/>
                </a:moveTo>
                <a:lnTo>
                  <a:pt x="66653" y="108065"/>
                </a:lnTo>
                <a:lnTo>
                  <a:pt x="86169" y="74935"/>
                </a:lnTo>
                <a:lnTo>
                  <a:pt x="69514" y="47243"/>
                </a:lnTo>
                <a:lnTo>
                  <a:pt x="105031" y="47243"/>
                </a:lnTo>
                <a:lnTo>
                  <a:pt x="105074" y="37846"/>
                </a:lnTo>
                <a:lnTo>
                  <a:pt x="66974" y="37718"/>
                </a:lnTo>
                <a:close/>
              </a:path>
              <a:path w="171450" h="483235">
                <a:moveTo>
                  <a:pt x="105031" y="47243"/>
                </a:moveTo>
                <a:lnTo>
                  <a:pt x="69514" y="47243"/>
                </a:lnTo>
                <a:lnTo>
                  <a:pt x="102407" y="47371"/>
                </a:lnTo>
                <a:lnTo>
                  <a:pt x="86169" y="74935"/>
                </a:lnTo>
                <a:lnTo>
                  <a:pt x="104763" y="105853"/>
                </a:lnTo>
                <a:lnTo>
                  <a:pt x="105031" y="47243"/>
                </a:lnTo>
                <a:close/>
              </a:path>
              <a:path w="171450" h="483235">
                <a:moveTo>
                  <a:pt x="69514" y="47243"/>
                </a:moveTo>
                <a:lnTo>
                  <a:pt x="86169" y="74935"/>
                </a:lnTo>
                <a:lnTo>
                  <a:pt x="102407" y="47371"/>
                </a:lnTo>
                <a:lnTo>
                  <a:pt x="69514" y="47243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06989" y="5003672"/>
            <a:ext cx="171450" cy="720725"/>
          </a:xfrm>
          <a:custGeom>
            <a:avLst/>
            <a:gdLst/>
            <a:ahLst/>
            <a:cxnLst/>
            <a:rect l="l" t="t" r="r" b="b"/>
            <a:pathLst>
              <a:path w="171450" h="720725">
                <a:moveTo>
                  <a:pt x="85902" y="75003"/>
                </a:moveTo>
                <a:lnTo>
                  <a:pt x="66461" y="108331"/>
                </a:lnTo>
                <a:lnTo>
                  <a:pt x="66461" y="720153"/>
                </a:lnTo>
                <a:lnTo>
                  <a:pt x="104561" y="720153"/>
                </a:lnTo>
                <a:lnTo>
                  <a:pt x="104561" y="105743"/>
                </a:lnTo>
                <a:lnTo>
                  <a:pt x="85902" y="75003"/>
                </a:lnTo>
                <a:close/>
              </a:path>
              <a:path w="171450" h="720725">
                <a:moveTo>
                  <a:pt x="85511" y="0"/>
                </a:moveTo>
                <a:lnTo>
                  <a:pt x="2453" y="142494"/>
                </a:lnTo>
                <a:lnTo>
                  <a:pt x="0" y="151223"/>
                </a:lnTo>
                <a:lnTo>
                  <a:pt x="3536" y="161613"/>
                </a:lnTo>
                <a:lnTo>
                  <a:pt x="14698" y="170681"/>
                </a:lnTo>
                <a:lnTo>
                  <a:pt x="26349" y="169625"/>
                </a:lnTo>
                <a:lnTo>
                  <a:pt x="35346" y="161670"/>
                </a:lnTo>
                <a:lnTo>
                  <a:pt x="66461" y="108331"/>
                </a:lnTo>
                <a:lnTo>
                  <a:pt x="66461" y="37845"/>
                </a:lnTo>
                <a:lnTo>
                  <a:pt x="107605" y="37845"/>
                </a:lnTo>
                <a:lnTo>
                  <a:pt x="85511" y="0"/>
                </a:lnTo>
                <a:close/>
              </a:path>
              <a:path w="171450" h="720725">
                <a:moveTo>
                  <a:pt x="107605" y="37845"/>
                </a:moveTo>
                <a:lnTo>
                  <a:pt x="104561" y="37845"/>
                </a:lnTo>
                <a:lnTo>
                  <a:pt x="104561" y="105743"/>
                </a:lnTo>
                <a:lnTo>
                  <a:pt x="142556" y="168335"/>
                </a:lnTo>
                <a:lnTo>
                  <a:pt x="153221" y="170104"/>
                </a:lnTo>
                <a:lnTo>
                  <a:pt x="166341" y="164858"/>
                </a:lnTo>
                <a:lnTo>
                  <a:pt x="171168" y="154207"/>
                </a:lnTo>
                <a:lnTo>
                  <a:pt x="168696" y="142494"/>
                </a:lnTo>
                <a:lnTo>
                  <a:pt x="107605" y="37845"/>
                </a:lnTo>
                <a:close/>
              </a:path>
              <a:path w="171450" h="720725">
                <a:moveTo>
                  <a:pt x="104561" y="37845"/>
                </a:moveTo>
                <a:lnTo>
                  <a:pt x="66461" y="37845"/>
                </a:lnTo>
                <a:lnTo>
                  <a:pt x="66461" y="108331"/>
                </a:lnTo>
                <a:lnTo>
                  <a:pt x="85902" y="75003"/>
                </a:lnTo>
                <a:lnTo>
                  <a:pt x="69128" y="47370"/>
                </a:lnTo>
                <a:lnTo>
                  <a:pt x="104561" y="47370"/>
                </a:lnTo>
                <a:lnTo>
                  <a:pt x="104561" y="37845"/>
                </a:lnTo>
                <a:close/>
              </a:path>
              <a:path w="171450" h="720725">
                <a:moveTo>
                  <a:pt x="104561" y="47370"/>
                </a:moveTo>
                <a:lnTo>
                  <a:pt x="102021" y="47370"/>
                </a:lnTo>
                <a:lnTo>
                  <a:pt x="85902" y="75003"/>
                </a:lnTo>
                <a:lnTo>
                  <a:pt x="104561" y="105743"/>
                </a:lnTo>
                <a:lnTo>
                  <a:pt x="104561" y="47370"/>
                </a:lnTo>
                <a:close/>
              </a:path>
              <a:path w="171450" h="720725">
                <a:moveTo>
                  <a:pt x="102021" y="47370"/>
                </a:moveTo>
                <a:lnTo>
                  <a:pt x="69128" y="47370"/>
                </a:lnTo>
                <a:lnTo>
                  <a:pt x="85902" y="75003"/>
                </a:lnTo>
                <a:lnTo>
                  <a:pt x="102021" y="47370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9270" y="4824984"/>
            <a:ext cx="480059" cy="457834"/>
          </a:xfrm>
          <a:custGeom>
            <a:avLst/>
            <a:gdLst/>
            <a:ahLst/>
            <a:cxnLst/>
            <a:rect l="l" t="t" r="r" b="b"/>
            <a:pathLst>
              <a:path w="480060" h="457835">
                <a:moveTo>
                  <a:pt x="425643" y="51954"/>
                </a:moveTo>
                <a:lnTo>
                  <a:pt x="388319" y="60752"/>
                </a:lnTo>
                <a:lnTo>
                  <a:pt x="0" y="429768"/>
                </a:lnTo>
                <a:lnTo>
                  <a:pt x="26288" y="457454"/>
                </a:lnTo>
                <a:lnTo>
                  <a:pt x="415810" y="87295"/>
                </a:lnTo>
                <a:lnTo>
                  <a:pt x="425643" y="51954"/>
                </a:lnTo>
                <a:close/>
              </a:path>
              <a:path w="480060" h="457835">
                <a:moveTo>
                  <a:pt x="476510" y="12192"/>
                </a:moveTo>
                <a:lnTo>
                  <a:pt x="439419" y="12192"/>
                </a:lnTo>
                <a:lnTo>
                  <a:pt x="465709" y="39878"/>
                </a:lnTo>
                <a:lnTo>
                  <a:pt x="415810" y="87295"/>
                </a:lnTo>
                <a:lnTo>
                  <a:pt x="396852" y="155432"/>
                </a:lnTo>
                <a:lnTo>
                  <a:pt x="402287" y="165551"/>
                </a:lnTo>
                <a:lnTo>
                  <a:pt x="415234" y="172197"/>
                </a:lnTo>
                <a:lnTo>
                  <a:pt x="426848" y="168549"/>
                </a:lnTo>
                <a:lnTo>
                  <a:pt x="433959" y="158369"/>
                </a:lnTo>
                <a:lnTo>
                  <a:pt x="476510" y="12192"/>
                </a:lnTo>
                <a:close/>
              </a:path>
              <a:path w="480060" h="457835">
                <a:moveTo>
                  <a:pt x="447499" y="20701"/>
                </a:moveTo>
                <a:lnTo>
                  <a:pt x="434340" y="20701"/>
                </a:lnTo>
                <a:lnTo>
                  <a:pt x="456946" y="44577"/>
                </a:lnTo>
                <a:lnTo>
                  <a:pt x="425643" y="51954"/>
                </a:lnTo>
                <a:lnTo>
                  <a:pt x="415810" y="87295"/>
                </a:lnTo>
                <a:lnTo>
                  <a:pt x="465709" y="39878"/>
                </a:lnTo>
                <a:lnTo>
                  <a:pt x="447499" y="20701"/>
                </a:lnTo>
                <a:close/>
              </a:path>
              <a:path w="480060" h="457835">
                <a:moveTo>
                  <a:pt x="480060" y="0"/>
                </a:moveTo>
                <a:lnTo>
                  <a:pt x="319405" y="37846"/>
                </a:lnTo>
                <a:lnTo>
                  <a:pt x="312551" y="41112"/>
                </a:lnTo>
                <a:lnTo>
                  <a:pt x="306388" y="50719"/>
                </a:lnTo>
                <a:lnTo>
                  <a:pt x="306817" y="64972"/>
                </a:lnTo>
                <a:lnTo>
                  <a:pt x="315681" y="73601"/>
                </a:lnTo>
                <a:lnTo>
                  <a:pt x="328168" y="74930"/>
                </a:lnTo>
                <a:lnTo>
                  <a:pt x="388319" y="60752"/>
                </a:lnTo>
                <a:lnTo>
                  <a:pt x="439419" y="12192"/>
                </a:lnTo>
                <a:lnTo>
                  <a:pt x="476510" y="12192"/>
                </a:lnTo>
                <a:lnTo>
                  <a:pt x="480060" y="0"/>
                </a:lnTo>
                <a:close/>
              </a:path>
              <a:path w="480060" h="457835">
                <a:moveTo>
                  <a:pt x="439419" y="12192"/>
                </a:moveTo>
                <a:lnTo>
                  <a:pt x="388319" y="60752"/>
                </a:lnTo>
                <a:lnTo>
                  <a:pt x="425643" y="51954"/>
                </a:lnTo>
                <a:lnTo>
                  <a:pt x="434340" y="20701"/>
                </a:lnTo>
                <a:lnTo>
                  <a:pt x="447499" y="20701"/>
                </a:lnTo>
                <a:lnTo>
                  <a:pt x="439419" y="12192"/>
                </a:lnTo>
                <a:close/>
              </a:path>
              <a:path w="480060" h="457835">
                <a:moveTo>
                  <a:pt x="434340" y="20701"/>
                </a:moveTo>
                <a:lnTo>
                  <a:pt x="425643" y="51954"/>
                </a:lnTo>
                <a:lnTo>
                  <a:pt x="456946" y="44577"/>
                </a:lnTo>
                <a:lnTo>
                  <a:pt x="434340" y="20701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61765" y="3761104"/>
            <a:ext cx="862330" cy="180975"/>
          </a:xfrm>
          <a:custGeom>
            <a:avLst/>
            <a:gdLst/>
            <a:ahLst/>
            <a:cxnLst/>
            <a:rect l="l" t="t" r="r" b="b"/>
            <a:pathLst>
              <a:path w="862329" h="180975">
                <a:moveTo>
                  <a:pt x="144197" y="10008"/>
                </a:moveTo>
                <a:lnTo>
                  <a:pt x="132842" y="13716"/>
                </a:lnTo>
                <a:lnTo>
                  <a:pt x="0" y="111633"/>
                </a:lnTo>
                <a:lnTo>
                  <a:pt x="150622" y="179070"/>
                </a:lnTo>
                <a:lnTo>
                  <a:pt x="159048" y="180557"/>
                </a:lnTo>
                <a:lnTo>
                  <a:pt x="169275" y="176139"/>
                </a:lnTo>
                <a:lnTo>
                  <a:pt x="177284" y="164072"/>
                </a:lnTo>
                <a:lnTo>
                  <a:pt x="175088" y="152449"/>
                </a:lnTo>
                <a:lnTo>
                  <a:pt x="166243" y="144272"/>
                </a:lnTo>
                <a:lnTo>
                  <a:pt x="126509" y="126492"/>
                </a:lnTo>
                <a:lnTo>
                  <a:pt x="39624" y="126492"/>
                </a:lnTo>
                <a:lnTo>
                  <a:pt x="35560" y="88646"/>
                </a:lnTo>
                <a:lnTo>
                  <a:pt x="103242" y="81348"/>
                </a:lnTo>
                <a:lnTo>
                  <a:pt x="161229" y="36976"/>
                </a:lnTo>
                <a:lnTo>
                  <a:pt x="161937" y="26160"/>
                </a:lnTo>
                <a:lnTo>
                  <a:pt x="155344" y="13713"/>
                </a:lnTo>
                <a:lnTo>
                  <a:pt x="144197" y="10008"/>
                </a:lnTo>
                <a:close/>
              </a:path>
              <a:path w="862329" h="180975">
                <a:moveTo>
                  <a:pt x="103242" y="81348"/>
                </a:moveTo>
                <a:lnTo>
                  <a:pt x="35560" y="88646"/>
                </a:lnTo>
                <a:lnTo>
                  <a:pt x="39624" y="126492"/>
                </a:lnTo>
                <a:lnTo>
                  <a:pt x="72611" y="122936"/>
                </a:lnTo>
                <a:lnTo>
                  <a:pt x="48895" y="122936"/>
                </a:lnTo>
                <a:lnTo>
                  <a:pt x="45338" y="90170"/>
                </a:lnTo>
                <a:lnTo>
                  <a:pt x="91714" y="90170"/>
                </a:lnTo>
                <a:lnTo>
                  <a:pt x="103242" y="81348"/>
                </a:lnTo>
                <a:close/>
              </a:path>
              <a:path w="862329" h="180975">
                <a:moveTo>
                  <a:pt x="109641" y="118944"/>
                </a:moveTo>
                <a:lnTo>
                  <a:pt x="39624" y="126492"/>
                </a:lnTo>
                <a:lnTo>
                  <a:pt x="126509" y="126492"/>
                </a:lnTo>
                <a:lnTo>
                  <a:pt x="109641" y="118944"/>
                </a:lnTo>
                <a:close/>
              </a:path>
              <a:path w="862329" h="180975">
                <a:moveTo>
                  <a:pt x="45338" y="90170"/>
                </a:moveTo>
                <a:lnTo>
                  <a:pt x="48895" y="122936"/>
                </a:lnTo>
                <a:lnTo>
                  <a:pt x="74602" y="103264"/>
                </a:lnTo>
                <a:lnTo>
                  <a:pt x="45338" y="90170"/>
                </a:lnTo>
                <a:close/>
              </a:path>
              <a:path w="862329" h="180975">
                <a:moveTo>
                  <a:pt x="74602" y="103264"/>
                </a:moveTo>
                <a:lnTo>
                  <a:pt x="48895" y="122936"/>
                </a:lnTo>
                <a:lnTo>
                  <a:pt x="72611" y="122936"/>
                </a:lnTo>
                <a:lnTo>
                  <a:pt x="109641" y="118944"/>
                </a:lnTo>
                <a:lnTo>
                  <a:pt x="74602" y="103264"/>
                </a:lnTo>
                <a:close/>
              </a:path>
              <a:path w="862329" h="180975">
                <a:moveTo>
                  <a:pt x="857758" y="0"/>
                </a:moveTo>
                <a:lnTo>
                  <a:pt x="103242" y="81348"/>
                </a:lnTo>
                <a:lnTo>
                  <a:pt x="74602" y="103264"/>
                </a:lnTo>
                <a:lnTo>
                  <a:pt x="109641" y="118944"/>
                </a:lnTo>
                <a:lnTo>
                  <a:pt x="861949" y="37846"/>
                </a:lnTo>
                <a:lnTo>
                  <a:pt x="857758" y="0"/>
                </a:lnTo>
                <a:close/>
              </a:path>
              <a:path w="862329" h="180975">
                <a:moveTo>
                  <a:pt x="91714" y="90170"/>
                </a:moveTo>
                <a:lnTo>
                  <a:pt x="45338" y="90170"/>
                </a:lnTo>
                <a:lnTo>
                  <a:pt x="74602" y="103264"/>
                </a:lnTo>
                <a:lnTo>
                  <a:pt x="91714" y="90170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24554" y="3125851"/>
            <a:ext cx="727075" cy="558800"/>
          </a:xfrm>
          <a:custGeom>
            <a:avLst/>
            <a:gdLst/>
            <a:ahLst/>
            <a:cxnLst/>
            <a:rect l="l" t="t" r="r" b="b"/>
            <a:pathLst>
              <a:path w="727075" h="558800">
                <a:moveTo>
                  <a:pt x="82710" y="394738"/>
                </a:moveTo>
                <a:lnTo>
                  <a:pt x="71113" y="397231"/>
                </a:lnTo>
                <a:lnTo>
                  <a:pt x="63119" y="406400"/>
                </a:lnTo>
                <a:lnTo>
                  <a:pt x="0" y="558800"/>
                </a:lnTo>
                <a:lnTo>
                  <a:pt x="63201" y="551053"/>
                </a:lnTo>
                <a:lnTo>
                  <a:pt x="41529" y="551053"/>
                </a:lnTo>
                <a:lnTo>
                  <a:pt x="18542" y="520700"/>
                </a:lnTo>
                <a:lnTo>
                  <a:pt x="73071" y="479267"/>
                </a:lnTo>
                <a:lnTo>
                  <a:pt x="99633" y="412554"/>
                </a:lnTo>
                <a:lnTo>
                  <a:pt x="94972" y="402387"/>
                </a:lnTo>
                <a:lnTo>
                  <a:pt x="82710" y="394738"/>
                </a:lnTo>
                <a:close/>
              </a:path>
              <a:path w="727075" h="558800">
                <a:moveTo>
                  <a:pt x="73071" y="479267"/>
                </a:moveTo>
                <a:lnTo>
                  <a:pt x="18542" y="520700"/>
                </a:lnTo>
                <a:lnTo>
                  <a:pt x="41529" y="551053"/>
                </a:lnTo>
                <a:lnTo>
                  <a:pt x="51891" y="543179"/>
                </a:lnTo>
                <a:lnTo>
                  <a:pt x="47625" y="543179"/>
                </a:lnTo>
                <a:lnTo>
                  <a:pt x="27686" y="517017"/>
                </a:lnTo>
                <a:lnTo>
                  <a:pt x="59600" y="513100"/>
                </a:lnTo>
                <a:lnTo>
                  <a:pt x="73071" y="479267"/>
                </a:lnTo>
                <a:close/>
              </a:path>
              <a:path w="727075" h="558800">
                <a:moveTo>
                  <a:pt x="159131" y="500888"/>
                </a:moveTo>
                <a:lnTo>
                  <a:pt x="97613" y="508436"/>
                </a:lnTo>
                <a:lnTo>
                  <a:pt x="41529" y="551053"/>
                </a:lnTo>
                <a:lnTo>
                  <a:pt x="63201" y="551053"/>
                </a:lnTo>
                <a:lnTo>
                  <a:pt x="163703" y="538734"/>
                </a:lnTo>
                <a:lnTo>
                  <a:pt x="169464" y="537054"/>
                </a:lnTo>
                <a:lnTo>
                  <a:pt x="177853" y="528440"/>
                </a:lnTo>
                <a:lnTo>
                  <a:pt x="179615" y="514153"/>
                </a:lnTo>
                <a:lnTo>
                  <a:pt x="171835" y="503870"/>
                </a:lnTo>
                <a:lnTo>
                  <a:pt x="159131" y="500888"/>
                </a:lnTo>
                <a:close/>
              </a:path>
              <a:path w="727075" h="558800">
                <a:moveTo>
                  <a:pt x="59600" y="513100"/>
                </a:moveTo>
                <a:lnTo>
                  <a:pt x="27686" y="517017"/>
                </a:lnTo>
                <a:lnTo>
                  <a:pt x="47625" y="543179"/>
                </a:lnTo>
                <a:lnTo>
                  <a:pt x="59600" y="513100"/>
                </a:lnTo>
                <a:close/>
              </a:path>
              <a:path w="727075" h="558800">
                <a:moveTo>
                  <a:pt x="97613" y="508436"/>
                </a:moveTo>
                <a:lnTo>
                  <a:pt x="59600" y="513100"/>
                </a:lnTo>
                <a:lnTo>
                  <a:pt x="47625" y="543179"/>
                </a:lnTo>
                <a:lnTo>
                  <a:pt x="51891" y="543179"/>
                </a:lnTo>
                <a:lnTo>
                  <a:pt x="97613" y="508436"/>
                </a:lnTo>
                <a:close/>
              </a:path>
              <a:path w="727075" h="558800">
                <a:moveTo>
                  <a:pt x="703834" y="0"/>
                </a:moveTo>
                <a:lnTo>
                  <a:pt x="73071" y="479267"/>
                </a:lnTo>
                <a:lnTo>
                  <a:pt x="59600" y="513100"/>
                </a:lnTo>
                <a:lnTo>
                  <a:pt x="97613" y="508436"/>
                </a:lnTo>
                <a:lnTo>
                  <a:pt x="726948" y="30225"/>
                </a:lnTo>
                <a:lnTo>
                  <a:pt x="703834" y="0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25848" y="2992247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4">
                <a:moveTo>
                  <a:pt x="0" y="0"/>
                </a:moveTo>
                <a:lnTo>
                  <a:pt x="0" y="144017"/>
                </a:lnTo>
              </a:path>
            </a:pathLst>
          </a:custGeom>
          <a:ln w="38100">
            <a:solidFill>
              <a:srgbClr val="6600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7775" y="2652648"/>
            <a:ext cx="1224140" cy="1129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3013" y="2647823"/>
            <a:ext cx="1233805" cy="1139190"/>
          </a:xfrm>
          <a:custGeom>
            <a:avLst/>
            <a:gdLst/>
            <a:ahLst/>
            <a:cxnLst/>
            <a:rect l="l" t="t" r="r" b="b"/>
            <a:pathLst>
              <a:path w="1233805" h="1139189">
                <a:moveTo>
                  <a:pt x="0" y="1138682"/>
                </a:moveTo>
                <a:lnTo>
                  <a:pt x="1233665" y="1138682"/>
                </a:lnTo>
                <a:lnTo>
                  <a:pt x="1233665" y="0"/>
                </a:lnTo>
                <a:lnTo>
                  <a:pt x="0" y="0"/>
                </a:lnTo>
                <a:lnTo>
                  <a:pt x="0" y="1138682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23694" y="4653153"/>
            <a:ext cx="288290" cy="360045"/>
          </a:xfrm>
          <a:custGeom>
            <a:avLst/>
            <a:gdLst/>
            <a:ahLst/>
            <a:cxnLst/>
            <a:rect l="l" t="t" r="r" b="b"/>
            <a:pathLst>
              <a:path w="288289" h="360045">
                <a:moveTo>
                  <a:pt x="0" y="360045"/>
                </a:moveTo>
                <a:lnTo>
                  <a:pt x="288036" y="360045"/>
                </a:lnTo>
                <a:lnTo>
                  <a:pt x="288036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44439" y="2564904"/>
            <a:ext cx="3348101" cy="321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30215" y="2550617"/>
            <a:ext cx="3376929" cy="3241675"/>
          </a:xfrm>
          <a:custGeom>
            <a:avLst/>
            <a:gdLst/>
            <a:ahLst/>
            <a:cxnLst/>
            <a:rect l="l" t="t" r="r" b="b"/>
            <a:pathLst>
              <a:path w="3376929" h="3241675">
                <a:moveTo>
                  <a:pt x="0" y="3241675"/>
                </a:moveTo>
                <a:lnTo>
                  <a:pt x="3376675" y="3241675"/>
                </a:lnTo>
                <a:lnTo>
                  <a:pt x="3376675" y="0"/>
                </a:lnTo>
                <a:lnTo>
                  <a:pt x="0" y="0"/>
                </a:lnTo>
                <a:lnTo>
                  <a:pt x="0" y="3241675"/>
                </a:lnTo>
                <a:close/>
              </a:path>
            </a:pathLst>
          </a:custGeom>
          <a:ln w="2857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80223" y="4319523"/>
            <a:ext cx="581660" cy="210185"/>
          </a:xfrm>
          <a:custGeom>
            <a:avLst/>
            <a:gdLst/>
            <a:ahLst/>
            <a:cxnLst/>
            <a:rect l="l" t="t" r="r" b="b"/>
            <a:pathLst>
              <a:path w="581659" h="210185">
                <a:moveTo>
                  <a:pt x="107917" y="53213"/>
                </a:moveTo>
                <a:lnTo>
                  <a:pt x="72942" y="63778"/>
                </a:lnTo>
                <a:lnTo>
                  <a:pt x="100212" y="90571"/>
                </a:lnTo>
                <a:lnTo>
                  <a:pt x="572007" y="210184"/>
                </a:lnTo>
                <a:lnTo>
                  <a:pt x="581405" y="173227"/>
                </a:lnTo>
                <a:lnTo>
                  <a:pt x="107917" y="53213"/>
                </a:lnTo>
                <a:close/>
              </a:path>
              <a:path w="581659" h="210185">
                <a:moveTo>
                  <a:pt x="158623" y="0"/>
                </a:moveTo>
                <a:lnTo>
                  <a:pt x="0" y="45593"/>
                </a:lnTo>
                <a:lnTo>
                  <a:pt x="117728" y="161162"/>
                </a:lnTo>
                <a:lnTo>
                  <a:pt x="125251" y="165578"/>
                </a:lnTo>
                <a:lnTo>
                  <a:pt x="136301" y="164938"/>
                </a:lnTo>
                <a:lnTo>
                  <a:pt x="100212" y="90571"/>
                </a:lnTo>
                <a:lnTo>
                  <a:pt x="32003" y="73278"/>
                </a:lnTo>
                <a:lnTo>
                  <a:pt x="41275" y="36321"/>
                </a:lnTo>
                <a:lnTo>
                  <a:pt x="163839" y="36321"/>
                </a:lnTo>
                <a:lnTo>
                  <a:pt x="176238" y="32576"/>
                </a:lnTo>
                <a:lnTo>
                  <a:pt x="181543" y="22697"/>
                </a:lnTo>
                <a:lnTo>
                  <a:pt x="180194" y="8604"/>
                </a:lnTo>
                <a:lnTo>
                  <a:pt x="170957" y="638"/>
                </a:lnTo>
                <a:lnTo>
                  <a:pt x="158623" y="0"/>
                </a:lnTo>
                <a:close/>
              </a:path>
              <a:path w="581659" h="210185">
                <a:moveTo>
                  <a:pt x="41275" y="36321"/>
                </a:moveTo>
                <a:lnTo>
                  <a:pt x="32003" y="73278"/>
                </a:lnTo>
                <a:lnTo>
                  <a:pt x="100212" y="90571"/>
                </a:lnTo>
                <a:lnTo>
                  <a:pt x="82482" y="73151"/>
                </a:lnTo>
                <a:lnTo>
                  <a:pt x="41909" y="73151"/>
                </a:lnTo>
                <a:lnTo>
                  <a:pt x="50037" y="41275"/>
                </a:lnTo>
                <a:lnTo>
                  <a:pt x="60815" y="41275"/>
                </a:lnTo>
                <a:lnTo>
                  <a:pt x="41275" y="36321"/>
                </a:lnTo>
                <a:close/>
              </a:path>
              <a:path w="581659" h="210185">
                <a:moveTo>
                  <a:pt x="50037" y="41275"/>
                </a:moveTo>
                <a:lnTo>
                  <a:pt x="41909" y="73151"/>
                </a:lnTo>
                <a:lnTo>
                  <a:pt x="72942" y="63778"/>
                </a:lnTo>
                <a:lnTo>
                  <a:pt x="50037" y="41275"/>
                </a:lnTo>
                <a:close/>
              </a:path>
              <a:path w="581659" h="210185">
                <a:moveTo>
                  <a:pt x="72942" y="63778"/>
                </a:moveTo>
                <a:lnTo>
                  <a:pt x="41909" y="73151"/>
                </a:lnTo>
                <a:lnTo>
                  <a:pt x="82482" y="73151"/>
                </a:lnTo>
                <a:lnTo>
                  <a:pt x="72942" y="63778"/>
                </a:lnTo>
                <a:close/>
              </a:path>
              <a:path w="581659" h="210185">
                <a:moveTo>
                  <a:pt x="60815" y="41275"/>
                </a:moveTo>
                <a:lnTo>
                  <a:pt x="50037" y="41275"/>
                </a:lnTo>
                <a:lnTo>
                  <a:pt x="72942" y="63778"/>
                </a:lnTo>
                <a:lnTo>
                  <a:pt x="107917" y="53213"/>
                </a:lnTo>
                <a:lnTo>
                  <a:pt x="60815" y="41275"/>
                </a:lnTo>
                <a:close/>
              </a:path>
              <a:path w="581659" h="210185">
                <a:moveTo>
                  <a:pt x="163839" y="36321"/>
                </a:moveTo>
                <a:lnTo>
                  <a:pt x="41275" y="36321"/>
                </a:lnTo>
                <a:lnTo>
                  <a:pt x="107917" y="53213"/>
                </a:lnTo>
                <a:lnTo>
                  <a:pt x="163839" y="36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Organell</a:t>
            </a:r>
            <a:r>
              <a:rPr dirty="0" spc="-2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mi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ocondri</a:t>
            </a:r>
            <a:r>
              <a:rPr dirty="0">
                <a:latin typeface="Franklin Gothic Medium"/>
                <a:cs typeface="Franklin Gothic Medium"/>
              </a:rPr>
              <a:t> e</a:t>
            </a:r>
            <a:r>
              <a:rPr dirty="0" spc="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cloroplasti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198642"/>
            <a:ext cx="7729855" cy="593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 euc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riotic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membr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interne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suddi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idono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compart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distin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Calibri"/>
                <a:cs typeface="Calibri"/>
              </a:rPr>
              <a:t>→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organelli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371" y="2204847"/>
            <a:ext cx="2639695" cy="3816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9546" y="2276817"/>
            <a:ext cx="2808605" cy="3888740"/>
          </a:xfrm>
          <a:prstGeom prst="rect">
            <a:avLst/>
          </a:prstGeom>
          <a:ln w="19050">
            <a:solidFill>
              <a:srgbClr val="00478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it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5883" y="2276855"/>
            <a:ext cx="2927985" cy="2384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31184" y="2272029"/>
            <a:ext cx="2937510" cy="2394585"/>
          </a:xfrm>
          <a:prstGeom prst="rect">
            <a:avLst/>
          </a:prstGeom>
          <a:ln w="9525">
            <a:solidFill>
              <a:srgbClr val="00478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76400">
              <a:lnSpc>
                <a:spcPct val="100000"/>
              </a:lnSpc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cloro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lasti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Organell</a:t>
            </a:r>
            <a:r>
              <a:rPr dirty="0" spc="-2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lisoso</a:t>
            </a:r>
            <a:r>
              <a:rPr dirty="0" spc="-20">
                <a:latin typeface="Franklin Gothic Medium"/>
                <a:cs typeface="Franklin Gothic Medium"/>
              </a:rPr>
              <a:t>mi</a:t>
            </a:r>
          </a:p>
        </p:txBody>
      </p:sp>
      <p:sp>
        <p:nvSpPr>
          <p:cNvPr id="3" name="object 3"/>
          <p:cNvSpPr/>
          <p:nvPr/>
        </p:nvSpPr>
        <p:spPr>
          <a:xfrm>
            <a:off x="4680458" y="1944242"/>
            <a:ext cx="4283964" cy="2564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0933" y="1934717"/>
            <a:ext cx="4303395" cy="2584450"/>
          </a:xfrm>
          <a:custGeom>
            <a:avLst/>
            <a:gdLst/>
            <a:ahLst/>
            <a:cxnLst/>
            <a:rect l="l" t="t" r="r" b="b"/>
            <a:pathLst>
              <a:path w="4303395" h="2584450">
                <a:moveTo>
                  <a:pt x="0" y="2583941"/>
                </a:moveTo>
                <a:lnTo>
                  <a:pt x="4303014" y="2583941"/>
                </a:lnTo>
                <a:lnTo>
                  <a:pt x="4303014" y="0"/>
                </a:lnTo>
                <a:lnTo>
                  <a:pt x="0" y="0"/>
                </a:lnTo>
                <a:lnTo>
                  <a:pt x="0" y="2583941"/>
                </a:lnTo>
                <a:close/>
              </a:path>
            </a:pathLst>
          </a:custGeom>
          <a:ln w="19050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71028" y="3962882"/>
            <a:ext cx="988694" cy="338455"/>
          </a:xfrm>
          <a:custGeom>
            <a:avLst/>
            <a:gdLst/>
            <a:ahLst/>
            <a:cxnLst/>
            <a:rect l="l" t="t" r="r" b="b"/>
            <a:pathLst>
              <a:path w="988695" h="338454">
                <a:moveTo>
                  <a:pt x="0" y="337972"/>
                </a:moveTo>
                <a:lnTo>
                  <a:pt x="988606" y="337972"/>
                </a:lnTo>
                <a:lnTo>
                  <a:pt x="988606" y="0"/>
                </a:lnTo>
                <a:lnTo>
                  <a:pt x="0" y="0"/>
                </a:lnTo>
                <a:lnTo>
                  <a:pt x="0" y="337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71028" y="3962882"/>
            <a:ext cx="988694" cy="338455"/>
          </a:xfrm>
          <a:custGeom>
            <a:avLst/>
            <a:gdLst/>
            <a:ahLst/>
            <a:cxnLst/>
            <a:rect l="l" t="t" r="r" b="b"/>
            <a:pathLst>
              <a:path w="988695" h="338454">
                <a:moveTo>
                  <a:pt x="0" y="337972"/>
                </a:moveTo>
                <a:lnTo>
                  <a:pt x="988606" y="337972"/>
                </a:lnTo>
                <a:lnTo>
                  <a:pt x="988606" y="0"/>
                </a:lnTo>
                <a:lnTo>
                  <a:pt x="0" y="0"/>
                </a:lnTo>
                <a:lnTo>
                  <a:pt x="0" y="337972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304" y="1270658"/>
            <a:ext cx="6880225" cy="224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905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pic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organuli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irregolare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rivest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brana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just" marL="12700" marR="3693160">
              <a:lnSpc>
                <a:spcPct val="100000"/>
              </a:lnSpc>
              <a:spcBef>
                <a:spcPts val="1165"/>
              </a:spcBef>
              <a:buClr>
                <a:srgbClr val="990033"/>
              </a:buClr>
              <a:buSzPct val="125000"/>
              <a:buFont typeface="Arial"/>
              <a:buChar char="•"/>
              <a:tabLst>
                <a:tab pos="19431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ten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ono</a:t>
            </a:r>
            <a:r>
              <a:rPr dirty="0" sz="2000" spc="114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drol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1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cide,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en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imi </a:t>
            </a:r>
            <a:r>
              <a:rPr dirty="0" sz="2000" spc="2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che </a:t>
            </a:r>
            <a:r>
              <a:rPr dirty="0" sz="2000" spc="2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dige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cono </a:t>
            </a:r>
            <a:r>
              <a:rPr dirty="0" sz="2000" spc="254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mac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omol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cole  </a:t>
            </a:r>
            <a:r>
              <a:rPr dirty="0" sz="2000" spc="18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 </a:t>
            </a:r>
            <a:r>
              <a:rPr dirty="0" sz="2000" spc="19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  </a:t>
            </a:r>
            <a:r>
              <a:rPr dirty="0" sz="2000" spc="17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rifiuti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llulari</a:t>
            </a:r>
            <a:r>
              <a:rPr dirty="0" sz="2000" spc="2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</a:t>
            </a:r>
            <a:r>
              <a:rPr dirty="0" sz="2000" spc="2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sono</a:t>
            </a:r>
            <a:r>
              <a:rPr dirty="0" sz="2000" spc="2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2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ella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digestione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ellulare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541" y="3793401"/>
            <a:ext cx="4104513" cy="2776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0779" y="3784320"/>
            <a:ext cx="4114165" cy="2790190"/>
          </a:xfrm>
          <a:custGeom>
            <a:avLst/>
            <a:gdLst/>
            <a:ahLst/>
            <a:cxnLst/>
            <a:rect l="l" t="t" r="r" b="b"/>
            <a:pathLst>
              <a:path w="4114165" h="2790190">
                <a:moveTo>
                  <a:pt x="0" y="2790063"/>
                </a:moveTo>
                <a:lnTo>
                  <a:pt x="4114038" y="2790063"/>
                </a:lnTo>
                <a:lnTo>
                  <a:pt x="4114038" y="0"/>
                </a:lnTo>
                <a:lnTo>
                  <a:pt x="0" y="0"/>
                </a:lnTo>
                <a:lnTo>
                  <a:pt x="0" y="2790063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solidFill>
                  <a:srgbClr val="990033"/>
                </a:solidFill>
                <a:latin typeface="Franklin Gothic Medium"/>
                <a:cs typeface="Franklin Gothic Medium"/>
              </a:rPr>
              <a:t>Organell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0">
                <a:solidFill>
                  <a:srgbClr val="990033"/>
                </a:solidFill>
                <a:latin typeface="Franklin Gothic Medium"/>
                <a:cs typeface="Franklin Gothic Medium"/>
              </a:rPr>
              <a:t>:</a:t>
            </a:r>
            <a:r>
              <a:rPr dirty="0">
                <a:solidFill>
                  <a:srgbClr val="9900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0">
                <a:solidFill>
                  <a:srgbClr val="990033"/>
                </a:solidFill>
                <a:latin typeface="Franklin Gothic Medium"/>
                <a:cs typeface="Franklin Gothic Medium"/>
              </a:rPr>
              <a:t>vacuoli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116" y="1292282"/>
            <a:ext cx="7607934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990033"/>
              </a:buClr>
              <a:buSzPct val="125000"/>
              <a:buFont typeface="Arial"/>
              <a:buChar char="•"/>
              <a:tabLst>
                <a:tab pos="193040" algn="l"/>
                <a:tab pos="114046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tipici organuli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delle piante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cui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vengono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mulati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ioni,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mplici,	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aminoacidi,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ridi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endParaRPr sz="20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buClr>
                <a:srgbClr val="990033"/>
              </a:buClr>
              <a:buSzPct val="125000"/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per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mulano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qua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turgo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017" y="2636939"/>
            <a:ext cx="4006722" cy="3352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1191" y="2632176"/>
            <a:ext cx="4016375" cy="3362325"/>
          </a:xfrm>
          <a:custGeom>
            <a:avLst/>
            <a:gdLst/>
            <a:ahLst/>
            <a:cxnLst/>
            <a:rect l="l" t="t" r="r" b="b"/>
            <a:pathLst>
              <a:path w="4016375" h="3362325">
                <a:moveTo>
                  <a:pt x="0" y="3362071"/>
                </a:moveTo>
                <a:lnTo>
                  <a:pt x="4016248" y="3362071"/>
                </a:lnTo>
                <a:lnTo>
                  <a:pt x="4016248" y="0"/>
                </a:lnTo>
                <a:lnTo>
                  <a:pt x="0" y="0"/>
                </a:lnTo>
                <a:lnTo>
                  <a:pt x="0" y="3362071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016" y="2636901"/>
            <a:ext cx="3990975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4253" y="2632201"/>
            <a:ext cx="4000500" cy="1438275"/>
          </a:xfrm>
          <a:custGeom>
            <a:avLst/>
            <a:gdLst/>
            <a:ahLst/>
            <a:cxnLst/>
            <a:rect l="l" t="t" r="r" b="b"/>
            <a:pathLst>
              <a:path w="4000500" h="1438275">
                <a:moveTo>
                  <a:pt x="0" y="1438275"/>
                </a:moveTo>
                <a:lnTo>
                  <a:pt x="4000500" y="1438275"/>
                </a:lnTo>
                <a:lnTo>
                  <a:pt x="4000500" y="0"/>
                </a:lnTo>
                <a:lnTo>
                  <a:pt x="0" y="0"/>
                </a:lnTo>
                <a:lnTo>
                  <a:pt x="0" y="143827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55116" y="4389304"/>
            <a:ext cx="3639820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990033"/>
              </a:buClr>
              <a:buSzPct val="125000"/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ntengono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lasi acide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svolgono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 piante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ruolo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liso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Organell</a:t>
            </a:r>
            <a:r>
              <a:rPr dirty="0" spc="-2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: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perossisomi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199" y="1425124"/>
            <a:ext cx="5160645" cy="185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9055">
              <a:lnSpc>
                <a:spcPct val="100000"/>
              </a:lnSpc>
              <a:buClr>
                <a:srgbClr val="990033"/>
              </a:buClr>
              <a:buSzPct val="125000"/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abbondan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nelle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cellule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rene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ega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mammi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alcune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piante</a:t>
            </a:r>
            <a:endParaRPr sz="2000">
              <a:latin typeface="Arial"/>
              <a:cs typeface="Arial"/>
            </a:endParaRPr>
          </a:p>
          <a:p>
            <a:pPr algn="just" marL="192405" indent="-179705">
              <a:lnSpc>
                <a:spcPct val="100000"/>
              </a:lnSpc>
              <a:buClr>
                <a:srgbClr val="990033"/>
              </a:buClr>
              <a:buSzPct val="125000"/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hanno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simile a 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svuotati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buClr>
                <a:srgbClr val="990033"/>
              </a:buClr>
              <a:buSzPct val="125000"/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coinvol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idazione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che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gen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rano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sido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idrogeno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ene poi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demolito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3603" y="3717035"/>
            <a:ext cx="3712972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8905" y="3712209"/>
            <a:ext cx="3723004" cy="1809750"/>
          </a:xfrm>
          <a:custGeom>
            <a:avLst/>
            <a:gdLst/>
            <a:ahLst/>
            <a:cxnLst/>
            <a:rect l="l" t="t" r="r" b="b"/>
            <a:pathLst>
              <a:path w="3723004" h="1809750">
                <a:moveTo>
                  <a:pt x="0" y="1809750"/>
                </a:moveTo>
                <a:lnTo>
                  <a:pt x="3722497" y="1809750"/>
                </a:lnTo>
                <a:lnTo>
                  <a:pt x="3722497" y="0"/>
                </a:lnTo>
                <a:lnTo>
                  <a:pt x="0" y="0"/>
                </a:lnTo>
                <a:lnTo>
                  <a:pt x="0" y="18097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9328" y="5445226"/>
            <a:ext cx="3121025" cy="57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6153" y="1340738"/>
            <a:ext cx="2736342" cy="405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1327" y="1335913"/>
            <a:ext cx="2746375" cy="4063365"/>
          </a:xfrm>
          <a:custGeom>
            <a:avLst/>
            <a:gdLst/>
            <a:ahLst/>
            <a:cxnLst/>
            <a:rect l="l" t="t" r="r" b="b"/>
            <a:pathLst>
              <a:path w="2746375" h="4063365">
                <a:moveTo>
                  <a:pt x="0" y="4063365"/>
                </a:moveTo>
                <a:lnTo>
                  <a:pt x="2745867" y="4063365"/>
                </a:lnTo>
                <a:lnTo>
                  <a:pt x="2745867" y="0"/>
                </a:lnTo>
                <a:lnTo>
                  <a:pt x="0" y="0"/>
                </a:lnTo>
                <a:lnTo>
                  <a:pt x="0" y="4063365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602354" cy="70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2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Organell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re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icolo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endoplasmatic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Calibri"/>
                <a:cs typeface="Calibri"/>
              </a:rPr>
              <a:t>→</a:t>
            </a:r>
            <a:r>
              <a:rPr dirty="0" sz="2400" spc="45">
                <a:solidFill>
                  <a:srgbClr val="871E33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st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ut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ura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39" y="1073420"/>
            <a:ext cx="8240395" cy="1507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buClr>
                <a:srgbClr val="9900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labirinto</a:t>
            </a:r>
            <a:r>
              <a:rPr dirty="0" sz="2000" spc="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2000" spc="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zi</a:t>
            </a:r>
            <a:r>
              <a:rPr dirty="0" sz="2000" spc="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rcond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2000" spc="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Calibri"/>
                <a:cs typeface="Calibri"/>
              </a:rPr>
              <a:t>→</a:t>
            </a:r>
            <a:r>
              <a:rPr dirty="0" sz="2000" spc="145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ov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ero</a:t>
            </a:r>
            <a:r>
              <a:rPr dirty="0" sz="2000" spc="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</a:t>
            </a:r>
            <a:r>
              <a:rPr dirty="0" sz="2000" spc="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tubuli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rami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icati</a:t>
            </a:r>
            <a:endParaRPr sz="20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alle</a:t>
            </a:r>
            <a:r>
              <a:rPr dirty="0" sz="2000" spc="27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rne</a:t>
            </a:r>
            <a:r>
              <a:rPr dirty="0" sz="2000" spc="2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2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ass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ciati</a:t>
            </a:r>
            <a:r>
              <a:rPr dirty="0" sz="2000" spc="27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rib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somi</a:t>
            </a:r>
            <a:r>
              <a:rPr dirty="0" sz="2000" spc="2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reti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olo</a:t>
            </a:r>
            <a:r>
              <a:rPr dirty="0" sz="2000" spc="27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atico</a:t>
            </a:r>
            <a:r>
              <a:rPr dirty="0" sz="2000" spc="2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ru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tubuli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(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colo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endoplasma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ico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liscio)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que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ure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ciano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ves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icole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523" y="3001340"/>
            <a:ext cx="5832602" cy="3668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71590" y="4158471"/>
            <a:ext cx="429259" cy="63500"/>
          </a:xfrm>
          <a:custGeom>
            <a:avLst/>
            <a:gdLst/>
            <a:ahLst/>
            <a:cxnLst/>
            <a:rect l="l" t="t" r="r" b="b"/>
            <a:pathLst>
              <a:path w="429260" h="63500">
                <a:moveTo>
                  <a:pt x="0" y="63008"/>
                </a:moveTo>
                <a:lnTo>
                  <a:pt x="428650" y="63008"/>
                </a:lnTo>
                <a:lnTo>
                  <a:pt x="428650" y="0"/>
                </a:lnTo>
                <a:lnTo>
                  <a:pt x="0" y="0"/>
                </a:lnTo>
                <a:lnTo>
                  <a:pt x="0" y="63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71590" y="4158471"/>
            <a:ext cx="429259" cy="63500"/>
          </a:xfrm>
          <a:custGeom>
            <a:avLst/>
            <a:gdLst/>
            <a:ahLst/>
            <a:cxnLst/>
            <a:rect l="l" t="t" r="r" b="b"/>
            <a:pathLst>
              <a:path w="429260" h="63500">
                <a:moveTo>
                  <a:pt x="0" y="63008"/>
                </a:moveTo>
                <a:lnTo>
                  <a:pt x="428650" y="63008"/>
                </a:lnTo>
                <a:lnTo>
                  <a:pt x="428650" y="0"/>
                </a:lnTo>
                <a:lnTo>
                  <a:pt x="0" y="0"/>
                </a:lnTo>
                <a:lnTo>
                  <a:pt x="0" y="6300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71590" y="5523848"/>
            <a:ext cx="429259" cy="63500"/>
          </a:xfrm>
          <a:custGeom>
            <a:avLst/>
            <a:gdLst/>
            <a:ahLst/>
            <a:cxnLst/>
            <a:rect l="l" t="t" r="r" b="b"/>
            <a:pathLst>
              <a:path w="429260" h="63500">
                <a:moveTo>
                  <a:pt x="0" y="63008"/>
                </a:moveTo>
                <a:lnTo>
                  <a:pt x="428650" y="63008"/>
                </a:lnTo>
                <a:lnTo>
                  <a:pt x="428650" y="0"/>
                </a:lnTo>
                <a:lnTo>
                  <a:pt x="0" y="0"/>
                </a:lnTo>
                <a:lnTo>
                  <a:pt x="0" y="63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71590" y="5523848"/>
            <a:ext cx="429259" cy="63500"/>
          </a:xfrm>
          <a:custGeom>
            <a:avLst/>
            <a:gdLst/>
            <a:ahLst/>
            <a:cxnLst/>
            <a:rect l="l" t="t" r="r" b="b"/>
            <a:pathLst>
              <a:path w="429260" h="63500">
                <a:moveTo>
                  <a:pt x="0" y="63008"/>
                </a:moveTo>
                <a:lnTo>
                  <a:pt x="428650" y="63008"/>
                </a:lnTo>
                <a:lnTo>
                  <a:pt x="428650" y="0"/>
                </a:lnTo>
                <a:lnTo>
                  <a:pt x="0" y="0"/>
                </a:lnTo>
                <a:lnTo>
                  <a:pt x="0" y="6300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1767" y="2564892"/>
            <a:ext cx="3562222" cy="2043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04053" y="4611370"/>
            <a:ext cx="2592323" cy="2246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9946" y="6535232"/>
            <a:ext cx="42748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Made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Im</a:t>
            </a:r>
            <a:r>
              <a:rPr dirty="0" sz="1000" spc="-15" i="1">
                <a:latin typeface="Arial"/>
                <a:cs typeface="Arial"/>
              </a:rPr>
              <a:t>m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5" i="1">
                <a:latin typeface="Arial"/>
                <a:cs typeface="Arial"/>
              </a:rPr>
              <a:t>ni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c</a:t>
            </a:r>
            <a:r>
              <a:rPr dirty="0" sz="1000" spc="-5" i="1">
                <a:latin typeface="Arial"/>
                <a:cs typeface="Arial"/>
              </a:rPr>
              <a:t>et</a:t>
            </a:r>
            <a:r>
              <a:rPr dirty="0" sz="1000" spc="-1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0" i="1">
                <a:latin typeface="Arial"/>
                <a:cs typeface="Arial"/>
              </a:rPr>
              <a:t>ell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5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gi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©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ell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-5">
                <a:latin typeface="Arial"/>
                <a:cs typeface="Arial"/>
              </a:rPr>
              <a:t>tore,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2023-04-13T14:42:55Z</dcterms:created>
  <dcterms:modified xsi:type="dcterms:W3CDTF">2023-04-13T14:42:55Z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LastSaved">
    <vt:filetime>2023-04-13T00:00:00Z</vt:filetime>
  </property>
</Properties>
</file>