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276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94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rgbClr val="82233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1497" y="1149532"/>
            <a:ext cx="3580129" cy="415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4079" y="1149532"/>
            <a:ext cx="3704590" cy="409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00" y="210545"/>
            <a:ext cx="8089798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4606" y="1539628"/>
            <a:ext cx="7974787" cy="3947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82233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96172" y="6595225"/>
            <a:ext cx="16382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9144000" cy="6848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1158" y="3507860"/>
            <a:ext cx="127952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0"/>
              </a:lnSpc>
            </a:pPr>
            <a:r>
              <a:rPr sz="24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sz="2400" b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zi</a:t>
            </a:r>
            <a:r>
              <a:rPr sz="24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sz="2400" b="1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5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1158" y="4067168"/>
            <a:ext cx="6266815" cy="1145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sz="2400" b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’u</a:t>
            </a:r>
            <a:r>
              <a:rPr sz="2400" b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tili</a:t>
            </a:r>
            <a:r>
              <a:rPr sz="2400" b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zz</a:t>
            </a:r>
            <a:r>
              <a:rPr sz="2400" b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azio</a:t>
            </a:r>
            <a:r>
              <a:rPr sz="2400" b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2400" b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2400" b="1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sz="24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ll</a:t>
            </a:r>
            <a:r>
              <a:rPr sz="2400" b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’ene</a:t>
            </a:r>
            <a:r>
              <a:rPr sz="24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2400" b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gia</a:t>
            </a:r>
            <a:r>
              <a:rPr sz="2400" b="1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24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</a:t>
            </a:r>
            <a:r>
              <a:rPr sz="2400" b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2400" b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ic</a:t>
            </a:r>
            <a:r>
              <a:rPr sz="24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ts val="2305"/>
              </a:lnSpc>
              <a:spcBef>
                <a:spcPts val="201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cellulari che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hiedono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apporto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energet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L’ATP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lavoro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llular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ira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ione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llulare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1158" y="5494902"/>
            <a:ext cx="28981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Docent</a:t>
            </a:r>
            <a:r>
              <a:rPr sz="2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Fatima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7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Franklin Gothic Medium"/>
                <a:cs typeface="Franklin Gothic Medium"/>
              </a:rPr>
              <a:t>M</a:t>
            </a:r>
            <a:r>
              <a:rPr sz="2800" spc="-10" dirty="0">
                <a:latin typeface="Franklin Gothic Medium"/>
                <a:cs typeface="Franklin Gothic Medium"/>
              </a:rPr>
              <a:t>E</a:t>
            </a:r>
            <a:r>
              <a:rPr sz="2800" spc="-20" dirty="0">
                <a:latin typeface="Franklin Gothic Medium"/>
                <a:cs typeface="Franklin Gothic Medium"/>
              </a:rPr>
              <a:t>T</a:t>
            </a:r>
            <a:r>
              <a:rPr sz="2800" spc="-15" dirty="0">
                <a:latin typeface="Franklin Gothic Medium"/>
                <a:cs typeface="Franklin Gothic Medium"/>
              </a:rPr>
              <a:t>A</a:t>
            </a:r>
            <a:r>
              <a:rPr sz="2800" spc="-25" dirty="0">
                <a:latin typeface="Franklin Gothic Medium"/>
                <a:cs typeface="Franklin Gothic Medium"/>
              </a:rPr>
              <a:t>B</a:t>
            </a:r>
            <a:r>
              <a:rPr sz="2800" spc="-30" dirty="0">
                <a:latin typeface="Franklin Gothic Medium"/>
                <a:cs typeface="Franklin Gothic Medium"/>
              </a:rPr>
              <a:t>O</a:t>
            </a:r>
            <a:r>
              <a:rPr sz="2800" spc="-20" dirty="0">
                <a:latin typeface="Franklin Gothic Medium"/>
                <a:cs typeface="Franklin Gothic Medium"/>
              </a:rPr>
              <a:t>LISMO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">
              <a:lnSpc>
                <a:spcPts val="2305"/>
              </a:lnSpc>
            </a:pPr>
            <a:r>
              <a:rPr spc="-500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490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/>
              <a:t>m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dirty="0"/>
              <a:t>e</a:t>
            </a:r>
            <a:r>
              <a:rPr spc="-484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49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dirty="0"/>
              <a:t>bolis</a:t>
            </a:r>
            <a:r>
              <a:rPr spc="-20" dirty="0"/>
              <a:t>m</a:t>
            </a:r>
            <a:r>
              <a:rPr dirty="0"/>
              <a:t>o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/>
              <a:t>è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dirty="0"/>
              <a:t>’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dirty="0"/>
              <a:t>ns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dirty="0"/>
              <a:t>ie</a:t>
            </a:r>
            <a:r>
              <a:rPr spc="-10" dirty="0"/>
              <a:t>m</a:t>
            </a:r>
            <a:r>
              <a:rPr dirty="0"/>
              <a:t>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d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dirty="0"/>
              <a:t>e</a:t>
            </a:r>
            <a:r>
              <a:rPr spc="-484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dirty="0"/>
              <a:t>le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r</a:t>
            </a:r>
            <a:r>
              <a:rPr spc="-500" dirty="0">
                <a:latin typeface="Times New Roman"/>
                <a:cs typeface="Times New Roman"/>
              </a:rPr>
              <a:t> </a:t>
            </a:r>
            <a:r>
              <a:rPr dirty="0"/>
              <a:t>e</a:t>
            </a:r>
            <a:r>
              <a:rPr spc="-484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spc="-10" dirty="0"/>
              <a:t>z</a:t>
            </a:r>
            <a:r>
              <a:rPr spc="-490" dirty="0">
                <a:latin typeface="Times New Roman"/>
                <a:cs typeface="Times New Roman"/>
              </a:rPr>
              <a:t> </a:t>
            </a:r>
            <a:r>
              <a:rPr dirty="0"/>
              <a:t>io</a:t>
            </a:r>
            <a:r>
              <a:rPr spc="-10" dirty="0"/>
              <a:t>n</a:t>
            </a:r>
            <a:r>
              <a:rPr dirty="0"/>
              <a:t>i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-490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484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dirty="0"/>
              <a:t>miche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-490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484" dirty="0">
                <a:latin typeface="Times New Roman"/>
                <a:cs typeface="Times New Roman"/>
              </a:rPr>
              <a:t> </a:t>
            </a:r>
            <a:r>
              <a:rPr dirty="0"/>
              <a:t>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spc="-10" dirty="0"/>
              <a:t>v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spc="-10" dirty="0"/>
              <a:t>v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dirty="0"/>
              <a:t>e</a:t>
            </a:r>
            <a:r>
              <a:rPr spc="-484" dirty="0">
                <a:latin typeface="Times New Roman"/>
                <a:cs typeface="Times New Roman"/>
              </a:rPr>
              <a:t> </a:t>
            </a:r>
            <a:r>
              <a:rPr spc="-10" dirty="0"/>
              <a:t>n</a:t>
            </a:r>
            <a:r>
              <a:rPr dirty="0"/>
              <a:t>gon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dirty="0"/>
              <a:t>o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/>
              <a:t>u</a:t>
            </a:r>
            <a:r>
              <a:rPr spc="-49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45" dirty="0">
                <a:latin typeface="Times New Roman"/>
                <a:cs typeface="Times New Roman"/>
              </a:rPr>
              <a:t> </a:t>
            </a:r>
          </a:p>
          <a:p>
            <a:pPr marL="408940" algn="ctr">
              <a:lnSpc>
                <a:spcPts val="2305"/>
              </a:lnSpc>
            </a:pPr>
            <a:r>
              <a:rPr spc="5" dirty="0">
                <a:latin typeface="Franklin Gothic Medium"/>
                <a:cs typeface="Franklin Gothic Medium"/>
              </a:rPr>
              <a:t>or</a:t>
            </a:r>
            <a:r>
              <a:rPr spc="15" dirty="0">
                <a:latin typeface="Franklin Gothic Medium"/>
                <a:cs typeface="Franklin Gothic Medium"/>
              </a:rPr>
              <a:t>g</a:t>
            </a:r>
            <a:r>
              <a:rPr spc="5" dirty="0">
                <a:latin typeface="Franklin Gothic Medium"/>
                <a:cs typeface="Franklin Gothic Medium"/>
              </a:rPr>
              <a:t>a</a:t>
            </a:r>
            <a:r>
              <a:rPr spc="-5" dirty="0">
                <a:latin typeface="Franklin Gothic Medium"/>
                <a:cs typeface="Franklin Gothic Medium"/>
              </a:rPr>
              <a:t>n</a:t>
            </a:r>
            <a:r>
              <a:rPr dirty="0">
                <a:latin typeface="Franklin Gothic Medium"/>
                <a:cs typeface="Franklin Gothic Medium"/>
              </a:rPr>
              <a:t>ismo.</a:t>
            </a: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550">
              <a:latin typeface="Times New Roman"/>
              <a:cs typeface="Times New Roman"/>
            </a:endParaRPr>
          </a:p>
          <a:p>
            <a:pPr marL="355600" marR="83185" indent="-342900">
              <a:lnSpc>
                <a:spcPct val="101699"/>
              </a:lnSpc>
            </a:pP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sz="1800" b="0" u="none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zi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ni</a:t>
            </a:r>
            <a:r>
              <a:rPr sz="1800" b="0" u="none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met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sz="1800" b="0" u="none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avv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tutti</a:t>
            </a:r>
            <a:r>
              <a:rPr sz="1800" b="0" u="none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u="none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ismi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so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o di</a:t>
            </a:r>
            <a:r>
              <a:rPr sz="1800" b="0" u="none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650">
              <a:latin typeface="Times New Roman"/>
              <a:cs typeface="Times New Roman"/>
            </a:endParaRPr>
          </a:p>
          <a:p>
            <a:pPr marL="355600" marR="295910" indent="-342900">
              <a:lnSpc>
                <a:spcPct val="102000"/>
              </a:lnSpc>
              <a:buClr>
                <a:srgbClr val="822333"/>
              </a:buClr>
              <a:buFont typeface="Wingdings"/>
              <a:buChar char=""/>
              <a:tabLst>
                <a:tab pos="355600" algn="l"/>
                <a:tab pos="3096895" algn="l"/>
              </a:tabLst>
            </a:pPr>
            <a:r>
              <a:rPr sz="1800" b="0" u="none" dirty="0">
                <a:latin typeface="Arial"/>
                <a:cs typeface="Arial"/>
              </a:rPr>
              <a:t>REAZI</a:t>
            </a:r>
            <a:r>
              <a:rPr sz="1800" b="0" u="none" spc="5" dirty="0">
                <a:latin typeface="Arial"/>
                <a:cs typeface="Arial"/>
              </a:rPr>
              <a:t>O</a:t>
            </a:r>
            <a:r>
              <a:rPr sz="1800" b="0" u="none" dirty="0">
                <a:latin typeface="Arial"/>
                <a:cs typeface="Arial"/>
              </a:rPr>
              <a:t>NI</a:t>
            </a:r>
            <a:r>
              <a:rPr sz="1800" b="0" u="none" spc="-20" dirty="0">
                <a:latin typeface="Arial"/>
                <a:cs typeface="Arial"/>
              </a:rPr>
              <a:t> </a:t>
            </a:r>
            <a:r>
              <a:rPr sz="1800" b="0" u="none" dirty="0">
                <a:latin typeface="Arial"/>
                <a:cs typeface="Arial"/>
              </a:rPr>
              <a:t>ANA</a:t>
            </a:r>
            <a:r>
              <a:rPr sz="1800" b="0" u="none" spc="-10" dirty="0">
                <a:latin typeface="Arial"/>
                <a:cs typeface="Arial"/>
              </a:rPr>
              <a:t>B</a:t>
            </a:r>
            <a:r>
              <a:rPr sz="1800" b="0" u="none" dirty="0">
                <a:latin typeface="Arial"/>
                <a:cs typeface="Arial"/>
              </a:rPr>
              <a:t>OLICHE	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tetizz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mo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ec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sz="1800" b="0" u="none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sse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artire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da mo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ec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ù s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mp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ic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800" b="0" u="none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zi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ni</a:t>
            </a:r>
            <a:r>
              <a:rPr sz="1800" b="0" u="none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OERG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NIC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E.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Es.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tesi pr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teic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fotos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nt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si cl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rofi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22333"/>
              </a:buClr>
              <a:buFont typeface="Wingdings"/>
              <a:buChar char=""/>
            </a:pPr>
            <a:endParaRPr sz="2650">
              <a:latin typeface="Times New Roman"/>
              <a:cs typeface="Times New Roman"/>
            </a:endParaRPr>
          </a:p>
          <a:p>
            <a:pPr marL="355600" marR="210820" indent="-342900">
              <a:lnSpc>
                <a:spcPct val="102000"/>
              </a:lnSpc>
              <a:buClr>
                <a:srgbClr val="822333"/>
              </a:buClr>
              <a:buFont typeface="Wingdings"/>
              <a:buChar char=""/>
              <a:tabLst>
                <a:tab pos="355600" algn="l"/>
              </a:tabLst>
            </a:pPr>
            <a:r>
              <a:rPr sz="1800" b="0" u="none" dirty="0">
                <a:latin typeface="Arial"/>
                <a:cs typeface="Arial"/>
              </a:rPr>
              <a:t>REAZI</a:t>
            </a:r>
            <a:r>
              <a:rPr sz="1800" b="0" u="none" spc="5" dirty="0">
                <a:latin typeface="Arial"/>
                <a:cs typeface="Arial"/>
              </a:rPr>
              <a:t>O</a:t>
            </a:r>
            <a:r>
              <a:rPr sz="1800" b="0" u="none" dirty="0">
                <a:latin typeface="Arial"/>
                <a:cs typeface="Arial"/>
              </a:rPr>
              <a:t>NI</a:t>
            </a:r>
            <a:r>
              <a:rPr sz="1800" b="0" u="none" spc="-20" dirty="0">
                <a:latin typeface="Arial"/>
                <a:cs typeface="Arial"/>
              </a:rPr>
              <a:t> </a:t>
            </a:r>
            <a:r>
              <a:rPr sz="1800" b="0" u="none" dirty="0">
                <a:latin typeface="Arial"/>
                <a:cs typeface="Arial"/>
              </a:rPr>
              <a:t>CA</a:t>
            </a:r>
            <a:r>
              <a:rPr sz="1800" b="0" u="none" spc="10" dirty="0">
                <a:latin typeface="Arial"/>
                <a:cs typeface="Arial"/>
              </a:rPr>
              <a:t>T</a:t>
            </a:r>
            <a:r>
              <a:rPr sz="1800" b="0" u="none" dirty="0">
                <a:latin typeface="Arial"/>
                <a:cs typeface="Arial"/>
              </a:rPr>
              <a:t>ABOLIC</a:t>
            </a:r>
            <a:r>
              <a:rPr sz="1800" b="0" u="none" spc="-10" dirty="0">
                <a:latin typeface="Arial"/>
                <a:cs typeface="Arial"/>
              </a:rPr>
              <a:t>H</a:t>
            </a:r>
            <a:r>
              <a:rPr sz="1800" b="0" u="none" dirty="0">
                <a:latin typeface="Arial"/>
                <a:cs typeface="Arial"/>
              </a:rPr>
              <a:t>E </a:t>
            </a:r>
            <a:r>
              <a:rPr sz="1800" b="0" u="none" spc="-5" dirty="0"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mo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isc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800" b="0" u="none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mol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sse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in mo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ec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ù s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mp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ic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800" b="0" u="none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800" b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zi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ni</a:t>
            </a:r>
            <a:r>
              <a:rPr sz="1800" b="0" u="none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ESOERGONIC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E.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Es.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res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ir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zi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ne ce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800" b="0" u="none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u="none" dirty="0">
                <a:solidFill>
                  <a:srgbClr val="000000"/>
                </a:solidFill>
                <a:latin typeface="Arial"/>
                <a:cs typeface="Arial"/>
              </a:rPr>
              <a:t>re.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987" y="2644775"/>
            <a:ext cx="7416800" cy="2151380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33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sz="3200" b="1" spc="-15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32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sz="3200" b="1" spc="-4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 IL</a:t>
            </a:r>
            <a:r>
              <a:rPr sz="32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spc="-10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3200" b="1" spc="-5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sz="32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sz="3200" b="1" spc="-6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spc="-3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ULAR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.</a:t>
            </a:r>
            <a:endParaRPr sz="3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sz="32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sz="3200" b="1" spc="-6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sz="3200" b="1" spc="-4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spc="-33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sz="3200" b="1" spc="-17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3200" b="1" spc="-2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TP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637273"/>
            <a:ext cx="6311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ATP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350" y="1244853"/>
            <a:ext cx="3769614" cy="4774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68272" y="1196268"/>
            <a:ext cx="4597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1950" y="4967875"/>
            <a:ext cx="5651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ADP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3708" y="3526535"/>
            <a:ext cx="1295400" cy="65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0180" y="3509771"/>
            <a:ext cx="1424940" cy="620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9930" y="3513429"/>
            <a:ext cx="1283334" cy="646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79930" y="3513429"/>
            <a:ext cx="1283335" cy="646430"/>
          </a:xfrm>
          <a:prstGeom prst="rect">
            <a:avLst/>
          </a:prstGeom>
          <a:ln w="9525">
            <a:solidFill>
              <a:srgbClr val="2E2E9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980" marR="88265" indent="5588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IL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CICLO DEL</a:t>
            </a:r>
            <a:r>
              <a:rPr sz="1800" b="1" spc="-9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’</a:t>
            </a:r>
            <a:r>
              <a:rPr sz="1800" b="1" spc="-18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16017" y="1484757"/>
            <a:ext cx="4248785" cy="2031364"/>
          </a:xfrm>
          <a:prstGeom prst="rect">
            <a:avLst/>
          </a:prstGeom>
          <a:solidFill>
            <a:srgbClr val="D9D9D9"/>
          </a:solidFill>
          <a:ln w="952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 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sz="1800" spc="10" dirty="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sz="1800" spc="-45" dirty="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è form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zot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un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zu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ro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pen</a:t>
            </a:r>
            <a:r>
              <a:rPr sz="1800" dirty="0">
                <a:latin typeface="Arial"/>
                <a:cs typeface="Arial"/>
              </a:rPr>
              <a:t>toso (ri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-tre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fosfato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99990" y="4293082"/>
            <a:ext cx="4356100" cy="646430"/>
          </a:xfrm>
          <a:prstGeom prst="rect">
            <a:avLst/>
          </a:prstGeom>
          <a:solidFill>
            <a:srgbClr val="D9D9D9"/>
          </a:solidFill>
          <a:ln w="952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800" spc="-10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’</a:t>
            </a:r>
            <a:r>
              <a:rPr sz="1800" spc="-10" dirty="0">
                <a:latin typeface="Arial"/>
                <a:cs typeface="Arial"/>
              </a:rPr>
              <a:t>id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’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è </a:t>
            </a:r>
            <a:r>
              <a:rPr sz="1800" spc="-10" dirty="0">
                <a:latin typeface="Arial"/>
                <a:cs typeface="Arial"/>
              </a:rPr>
              <a:t>un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zi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ica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asc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</a:t>
            </a: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/mole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6566" y="5373217"/>
            <a:ext cx="4356100" cy="646430"/>
          </a:xfrm>
          <a:prstGeom prst="rect">
            <a:avLst/>
          </a:prstGeom>
          <a:solidFill>
            <a:srgbClr val="D9D9D9"/>
          </a:solidFill>
          <a:ln w="952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97230" marR="147320" indent="-53975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’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rtire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ADP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10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i </a:t>
            </a:r>
            <a:r>
              <a:rPr sz="1800" dirty="0">
                <a:latin typeface="Arial"/>
                <a:cs typeface="Arial"/>
              </a:rPr>
              <a:t>è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zi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927" y="6610556"/>
            <a:ext cx="51371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ia S.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ader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-15" dirty="0">
                <a:latin typeface="Arial"/>
                <a:cs typeface="Arial"/>
              </a:rPr>
              <a:t>m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agini 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</a:t>
            </a:r>
            <a:r>
              <a:rPr sz="1200" i="1" spc="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ncetti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del</a:t>
            </a:r>
            <a:r>
              <a:rPr sz="1200" i="1" spc="-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biologia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© Zanich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editore,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5928" y="4293069"/>
            <a:ext cx="4990846" cy="2160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7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Franklin Gothic Medium"/>
                <a:cs typeface="Franklin Gothic Medium"/>
              </a:rPr>
              <a:t>REA</a:t>
            </a:r>
            <a:r>
              <a:rPr sz="2800" spc="-15" dirty="0">
                <a:latin typeface="Franklin Gothic Medium"/>
                <a:cs typeface="Franklin Gothic Medium"/>
              </a:rPr>
              <a:t>ZI</a:t>
            </a:r>
            <a:r>
              <a:rPr sz="2800" spc="-30" dirty="0">
                <a:latin typeface="Franklin Gothic Medium"/>
                <a:cs typeface="Franklin Gothic Medium"/>
              </a:rPr>
              <a:t>O</a:t>
            </a:r>
            <a:r>
              <a:rPr sz="2800" spc="-15" dirty="0">
                <a:latin typeface="Franklin Gothic Medium"/>
                <a:cs typeface="Franklin Gothic Medium"/>
              </a:rPr>
              <a:t>NI</a:t>
            </a:r>
            <a:r>
              <a:rPr sz="2800" spc="-40" dirty="0">
                <a:latin typeface="Franklin Gothic Medium"/>
                <a:cs typeface="Franklin Gothic Medium"/>
              </a:rPr>
              <a:t> </a:t>
            </a:r>
            <a:r>
              <a:rPr sz="2800" spc="-10" dirty="0">
                <a:latin typeface="Franklin Gothic Medium"/>
                <a:cs typeface="Franklin Gothic Medium"/>
              </a:rPr>
              <a:t>A</a:t>
            </a:r>
            <a:r>
              <a:rPr sz="2800" spc="-15" dirty="0">
                <a:latin typeface="Franklin Gothic Medium"/>
                <a:cs typeface="Franklin Gothic Medium"/>
              </a:rPr>
              <a:t>CCO</a:t>
            </a:r>
            <a:r>
              <a:rPr sz="2800" spc="-20" dirty="0">
                <a:latin typeface="Franklin Gothic Medium"/>
                <a:cs typeface="Franklin Gothic Medium"/>
              </a:rPr>
              <a:t>PPI</a:t>
            </a:r>
            <a:r>
              <a:rPr sz="2800" spc="-15" dirty="0">
                <a:latin typeface="Franklin Gothic Medium"/>
                <a:cs typeface="Franklin Gothic Medium"/>
              </a:rPr>
              <a:t>A</a:t>
            </a:r>
            <a:r>
              <a:rPr sz="2800" spc="-20" dirty="0">
                <a:latin typeface="Franklin Gothic Medium"/>
                <a:cs typeface="Franklin Gothic Medium"/>
              </a:rPr>
              <a:t>TE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98245" y="1458221"/>
            <a:ext cx="7695565" cy="277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spc="-5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000" b="1" u="heavy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sz="2000" b="1" u="heavy" spc="-49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nt</a:t>
            </a:r>
            <a:r>
              <a:rPr sz="2000" b="1" u="heavy" spc="-484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es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sz="2000" b="1" u="heavy" spc="-5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000" b="1" u="heavy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’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sz="2000" b="1" u="heavy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lisi</a:t>
            </a:r>
            <a:r>
              <a:rPr sz="2000" b="1" u="heavy" spc="-5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000" b="1" u="heavy" spc="-484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ll’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ATP</a:t>
            </a:r>
            <a:r>
              <a:rPr sz="2000" b="1" u="heavy" spc="-5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sz="2000" b="1" u="heavy" spc="-49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sz="2000" b="1" u="heavy" spc="-49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000" b="1" u="heavy" spc="-49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ituisc</a:t>
            </a:r>
            <a:r>
              <a:rPr sz="2000" b="1" u="heavy" spc="-5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ono</a:t>
            </a:r>
            <a:r>
              <a:rPr sz="2000" b="1" u="heavy" spc="-5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u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sz="2000" b="1" u="heavy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“</a:t>
            </a:r>
            <a:r>
              <a:rPr sz="2000" b="1" u="heavy" spc="-49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sz="2000" b="1" u="heavy" spc="-49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clo</a:t>
            </a:r>
            <a:r>
              <a:rPr sz="2000" b="1" u="heavy" spc="-5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sz="2000" b="1" u="heavy" spc="-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sz="2000" b="1" u="heavy" spc="-49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sz="2000" b="1" u="heavy" spc="-49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sz="2000" b="1" u="heavy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sz="2000" b="1" u="heavy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nt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000" b="1" u="heavy" spc="4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42265" algn="ctr">
              <a:lnSpc>
                <a:spcPct val="100000"/>
              </a:lnSpc>
            </a:pP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000" b="1" u="heavy" spc="-484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ne</a:t>
            </a:r>
            <a:r>
              <a:rPr sz="2000" b="1" u="heavy" spc="-48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sz="2000" b="1" u="heavy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sz="2000" b="1" u="heavy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et</a:t>
            </a:r>
            <a:r>
              <a:rPr sz="2000" b="1" u="heavy" spc="-49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ico”.</a:t>
            </a:r>
            <a:r>
              <a:rPr sz="2000" b="1" u="heavy" spc="-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58750" marR="349250">
              <a:lnSpc>
                <a:spcPct val="2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rea</a:t>
            </a:r>
            <a:r>
              <a:rPr sz="2000" b="1" spc="5" dirty="0">
                <a:latin typeface="Arial"/>
                <a:cs typeface="Arial"/>
              </a:rPr>
              <a:t>z</a:t>
            </a:r>
            <a:r>
              <a:rPr sz="2000" b="1" dirty="0">
                <a:latin typeface="Arial"/>
                <a:cs typeface="Arial"/>
              </a:rPr>
              <a:t>ioni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accoppiate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eng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modo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 rea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ione 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dirty="0">
                <a:latin typeface="Arial"/>
                <a:cs typeface="Arial"/>
              </a:rPr>
              <a:t>oe</a:t>
            </a:r>
            <a:r>
              <a:rPr sz="2000" i="1" spc="5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goni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rila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cia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gia)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met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 svolgimento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della rea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ione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end</a:t>
            </a:r>
            <a:r>
              <a:rPr sz="2000" i="1" spc="5" dirty="0">
                <a:latin typeface="Arial"/>
                <a:cs typeface="Arial"/>
              </a:rPr>
              <a:t>o</a:t>
            </a:r>
            <a:r>
              <a:rPr sz="2000" i="1" dirty="0">
                <a:latin typeface="Arial"/>
                <a:cs typeface="Arial"/>
              </a:rPr>
              <a:t>ergoni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uma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gia</a:t>
            </a:r>
            <a:r>
              <a:rPr sz="2000" spc="5" dirty="0">
                <a:latin typeface="Arial"/>
                <a:cs typeface="Arial"/>
              </a:rPr>
              <a:t>)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7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Franklin Gothic Medium"/>
                <a:cs typeface="Franklin Gothic Medium"/>
              </a:rPr>
              <a:t>G</a:t>
            </a:r>
            <a:r>
              <a:rPr sz="2800" spc="-15" dirty="0">
                <a:latin typeface="Franklin Gothic Medium"/>
                <a:cs typeface="Franklin Gothic Medium"/>
              </a:rPr>
              <a:t>LI</a:t>
            </a:r>
            <a:r>
              <a:rPr sz="2800" spc="-25" dirty="0">
                <a:latin typeface="Franklin Gothic Medium"/>
                <a:cs typeface="Franklin Gothic Medium"/>
              </a:rPr>
              <a:t> </a:t>
            </a:r>
            <a:r>
              <a:rPr sz="2800" spc="-10" dirty="0">
                <a:latin typeface="Franklin Gothic Medium"/>
                <a:cs typeface="Franklin Gothic Medium"/>
              </a:rPr>
              <a:t>E</a:t>
            </a:r>
            <a:r>
              <a:rPr sz="2800" spc="-20" dirty="0">
                <a:latin typeface="Franklin Gothic Medium"/>
                <a:cs typeface="Franklin Gothic Medium"/>
              </a:rPr>
              <a:t>N</a:t>
            </a:r>
            <a:r>
              <a:rPr sz="2800" spc="-5" dirty="0">
                <a:latin typeface="Franklin Gothic Medium"/>
                <a:cs typeface="Franklin Gothic Medium"/>
              </a:rPr>
              <a:t>ZI</a:t>
            </a:r>
            <a:r>
              <a:rPr sz="2800" spc="-15" dirty="0">
                <a:latin typeface="Franklin Gothic Medium"/>
                <a:cs typeface="Franklin Gothic Medium"/>
              </a:rPr>
              <a:t>M</a:t>
            </a:r>
            <a:r>
              <a:rPr sz="2800" spc="-10" dirty="0">
                <a:latin typeface="Franklin Gothic Medium"/>
                <a:cs typeface="Franklin Gothic Medium"/>
              </a:rPr>
              <a:t>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541" y="1196721"/>
            <a:ext cx="3816477" cy="3960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4009" y="2060790"/>
            <a:ext cx="3437890" cy="831215"/>
          </a:xfrm>
          <a:prstGeom prst="rect">
            <a:avLst/>
          </a:prstGeom>
          <a:solidFill>
            <a:srgbClr val="D9D9D9"/>
          </a:solidFill>
          <a:ln w="12700">
            <a:solidFill>
              <a:srgbClr val="8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Gl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enzim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sz="2400" spc="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no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sz="2400" spc="-3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sz="2400" spc="-2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spc="-4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eine</a:t>
            </a:r>
            <a:endParaRPr sz="2400">
              <a:latin typeface="Franklin Gothic Medium"/>
              <a:cs typeface="Franklin Gothic Medium"/>
            </a:endParaRPr>
          </a:p>
          <a:p>
            <a:pPr marL="85725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con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fu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zion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400" spc="2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lit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355972" y="3861003"/>
            <a:ext cx="4537075" cy="1939289"/>
          </a:xfrm>
          <a:prstGeom prst="rect">
            <a:avLst/>
          </a:prstGeom>
          <a:solidFill>
            <a:srgbClr val="D9D9D9"/>
          </a:solidFill>
          <a:ln w="12700">
            <a:solidFill>
              <a:srgbClr val="8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0715" marR="632460" algn="ctr">
              <a:lnSpc>
                <a:spcPct val="100000"/>
              </a:lnSpc>
            </a:pP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umen</a:t>
            </a:r>
            <a:r>
              <a:rPr sz="2400" spc="-2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ano</a:t>
            </a:r>
            <a:r>
              <a:rPr sz="2400" spc="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elocità</a:t>
            </a:r>
            <a:r>
              <a:rPr sz="2400" spc="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reazione</a:t>
            </a:r>
            <a:endParaRPr sz="2400">
              <a:latin typeface="Franklin Gothic Medium"/>
              <a:cs typeface="Franklin Gothic Medium"/>
            </a:endParaRPr>
          </a:p>
          <a:p>
            <a:pPr marL="625475" marR="617220" indent="1555750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 diminuiscono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l’ene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gia</a:t>
            </a:r>
            <a:r>
              <a:rPr sz="2400" spc="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endParaRPr sz="2400">
              <a:latin typeface="Franklin Gothic Medium"/>
              <a:cs typeface="Franklin Gothic Medium"/>
            </a:endParaRPr>
          </a:p>
          <a:p>
            <a:pPr marL="2540" algn="ctr">
              <a:lnSpc>
                <a:spcPct val="100000"/>
              </a:lnSpc>
            </a:pP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ti</a:t>
            </a:r>
            <a:r>
              <a:rPr sz="2400" spc="-3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azione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987" y="2644775"/>
            <a:ext cx="7416800" cy="205422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LA</a:t>
            </a:r>
            <a:r>
              <a:rPr sz="32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IRAZIONE</a:t>
            </a:r>
            <a:r>
              <a:rPr sz="3200" b="1" spc="-5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spc="-4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ULARE</a:t>
            </a:r>
            <a:r>
              <a:rPr sz="3200" b="1" spc="-3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32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3200" b="1" spc="-33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MPOR</a:t>
            </a:r>
            <a:r>
              <a:rPr sz="3200" b="1" spc="-18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sz="32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NZA</a:t>
            </a:r>
            <a:r>
              <a:rPr sz="3200" b="1" spc="-3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spc="-33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’OSSIGE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endParaRPr sz="3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3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sz="3200" b="1" spc="-2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sz="3200" b="1" spc="-6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sz="3200" b="1" spc="-4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EI</a:t>
            </a:r>
            <a:r>
              <a:rPr sz="3200" b="1" spc="-2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sz="3200" b="1" spc="-3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OCONDRI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206" y="2564892"/>
            <a:ext cx="8113268" cy="1944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546" y="1268818"/>
            <a:ext cx="8065134" cy="831215"/>
          </a:xfrm>
          <a:prstGeom prst="rect">
            <a:avLst/>
          </a:prstGeom>
          <a:solidFill>
            <a:srgbClr val="D9D9D9"/>
          </a:solidFill>
          <a:ln w="12699">
            <a:solidFill>
              <a:srgbClr val="8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279400">
              <a:lnSpc>
                <a:spcPct val="100000"/>
              </a:lnSpc>
            </a:pP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La respirazione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è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una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reazione</a:t>
            </a:r>
            <a:r>
              <a:rPr sz="2400" spc="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red</a:t>
            </a:r>
            <a:r>
              <a:rPr sz="2400" spc="-5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x</a:t>
            </a:r>
            <a:r>
              <a:rPr sz="2400" spc="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he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richiede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ossige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no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p</a:t>
            </a:r>
            <a:r>
              <a:rPr sz="2400" spc="-2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oduce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nergia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sz="2400" spc="-2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6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spc="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4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orma</a:t>
            </a:r>
            <a:r>
              <a:rPr sz="2400" spc="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di </a:t>
            </a:r>
            <a:r>
              <a:rPr sz="2400" spc="-13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TP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9546" y="4941163"/>
            <a:ext cx="8065134" cy="831215"/>
          </a:xfrm>
          <a:prstGeom prst="rect">
            <a:avLst/>
          </a:prstGeom>
          <a:solidFill>
            <a:srgbClr val="D9D9D9"/>
          </a:solidFill>
          <a:ln w="12699">
            <a:solidFill>
              <a:srgbClr val="8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782320">
              <a:lnSpc>
                <a:spcPct val="100000"/>
              </a:lnSpc>
            </a:pP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Il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gluco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sio 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vien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400" spc="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oss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ida</a:t>
            </a:r>
            <a:r>
              <a:rPr sz="2400" spc="-6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ad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anid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ide</a:t>
            </a:r>
            <a:r>
              <a:rPr sz="2400" spc="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ca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bonica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me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 l’ossi</a:t>
            </a:r>
            <a:r>
              <a:rPr sz="2400" spc="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eno</a:t>
            </a:r>
            <a:r>
              <a:rPr sz="2400" spc="-2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viene</a:t>
            </a:r>
            <a:r>
              <a:rPr sz="2400" spc="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rid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6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spc="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ad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ac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q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ua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Franklin Gothic Medium"/>
                <a:cs typeface="Franklin Gothic Medium"/>
              </a:rPr>
              <a:t>L</a:t>
            </a:r>
            <a:r>
              <a:rPr sz="2800" spc="-20" dirty="0">
                <a:latin typeface="Franklin Gothic Medium"/>
                <a:cs typeface="Franklin Gothic Medium"/>
              </a:rPr>
              <a:t>A</a:t>
            </a:r>
            <a:r>
              <a:rPr sz="2800" spc="-15" dirty="0">
                <a:latin typeface="Franklin Gothic Medium"/>
                <a:cs typeface="Franklin Gothic Medium"/>
              </a:rPr>
              <a:t> </a:t>
            </a:r>
            <a:r>
              <a:rPr sz="2800" spc="-10" dirty="0">
                <a:latin typeface="Franklin Gothic Medium"/>
                <a:cs typeface="Franklin Gothic Medium"/>
              </a:rPr>
              <a:t>R</a:t>
            </a:r>
            <a:r>
              <a:rPr sz="2800" spc="-15" dirty="0">
                <a:latin typeface="Franklin Gothic Medium"/>
                <a:cs typeface="Franklin Gothic Medium"/>
              </a:rPr>
              <a:t>ES</a:t>
            </a:r>
            <a:r>
              <a:rPr sz="2800" spc="-10" dirty="0">
                <a:latin typeface="Franklin Gothic Medium"/>
                <a:cs typeface="Franklin Gothic Medium"/>
              </a:rPr>
              <a:t>P</a:t>
            </a:r>
            <a:r>
              <a:rPr sz="2800" spc="-15" dirty="0">
                <a:latin typeface="Franklin Gothic Medium"/>
                <a:cs typeface="Franklin Gothic Medium"/>
              </a:rPr>
              <a:t>IRAZIONE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Franklin Gothic Medium"/>
                <a:cs typeface="Franklin Gothic Medium"/>
              </a:rPr>
              <a:t>CEL</a:t>
            </a:r>
            <a:r>
              <a:rPr sz="2800" spc="-5" dirty="0">
                <a:latin typeface="Franklin Gothic Medium"/>
                <a:cs typeface="Franklin Gothic Medium"/>
              </a:rPr>
              <a:t>L</a:t>
            </a:r>
            <a:r>
              <a:rPr sz="2800" spc="-20" dirty="0">
                <a:latin typeface="Franklin Gothic Medium"/>
                <a:cs typeface="Franklin Gothic Medium"/>
              </a:rPr>
              <a:t>U</a:t>
            </a:r>
            <a:r>
              <a:rPr sz="2800" spc="-10" dirty="0">
                <a:latin typeface="Franklin Gothic Medium"/>
                <a:cs typeface="Franklin Gothic Medium"/>
              </a:rPr>
              <a:t>L</a:t>
            </a:r>
            <a:r>
              <a:rPr sz="2800" spc="-20" dirty="0">
                <a:latin typeface="Franklin Gothic Medium"/>
                <a:cs typeface="Franklin Gothic Medium"/>
              </a:rPr>
              <a:t>ARE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7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sz="2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G</a:t>
            </a:r>
            <a:r>
              <a:rPr sz="28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sz="2800" spc="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sz="28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COLI</a:t>
            </a:r>
            <a:r>
              <a:rPr sz="2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SI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555" y="1124711"/>
            <a:ext cx="4022979" cy="5517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0035" y="1340726"/>
            <a:ext cx="3744595" cy="5078730"/>
          </a:xfrm>
          <a:custGeom>
            <a:avLst/>
            <a:gdLst/>
            <a:ahLst/>
            <a:cxnLst/>
            <a:rect l="l" t="t" r="r" b="b"/>
            <a:pathLst>
              <a:path w="3744595" h="5078730">
                <a:moveTo>
                  <a:pt x="0" y="5078349"/>
                </a:moveTo>
                <a:lnTo>
                  <a:pt x="3744467" y="5078349"/>
                </a:lnTo>
                <a:lnTo>
                  <a:pt x="3744467" y="0"/>
                </a:lnTo>
                <a:lnTo>
                  <a:pt x="0" y="0"/>
                </a:lnTo>
                <a:lnTo>
                  <a:pt x="0" y="5078349"/>
                </a:lnTo>
                <a:close/>
              </a:path>
            </a:pathLst>
          </a:custGeom>
          <a:ln w="1269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39665" y="1422925"/>
            <a:ext cx="3397885" cy="490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Wingdings"/>
                <a:cs typeface="Wingdings"/>
              </a:rPr>
              <a:t></a:t>
            </a:r>
            <a:r>
              <a:rPr sz="2400" spc="-2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ar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iale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ossid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azione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del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gluco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sio</a:t>
            </a:r>
            <a:r>
              <a:rPr sz="2400" spc="-2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spc="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piru</a:t>
            </a:r>
            <a:r>
              <a:rPr sz="2400" spc="-4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spc="-7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Wingdings"/>
                <a:cs typeface="Wingdings"/>
              </a:rPr>
              <a:t></a:t>
            </a:r>
            <a:r>
              <a:rPr sz="2400" spc="-4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vvien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400" spc="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l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ci</a:t>
            </a:r>
            <a:r>
              <a:rPr sz="2400" spc="-6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oplasma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Wingdings"/>
                <a:cs typeface="Wingdings"/>
              </a:rPr>
              <a:t>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In</a:t>
            </a:r>
            <a:r>
              <a:rPr sz="2400" spc="-2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assenza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ossigeno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Wingdings"/>
                <a:cs typeface="Wingdings"/>
              </a:rPr>
              <a:t>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Const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due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fasi: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marR="765810">
              <a:lnSpc>
                <a:spcPct val="100000"/>
              </a:lnSpc>
            </a:pPr>
            <a:r>
              <a:rPr sz="1800" dirty="0">
                <a:solidFill>
                  <a:srgbClr val="800000"/>
                </a:solidFill>
                <a:latin typeface="Wingdings"/>
                <a:cs typeface="Wingdings"/>
              </a:rPr>
              <a:t>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una pr</a:t>
            </a:r>
            <a:r>
              <a:rPr sz="18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para</a:t>
            </a:r>
            <a:r>
              <a:rPr sz="1800" spc="-5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oria</a:t>
            </a:r>
            <a:r>
              <a:rPr sz="1800" spc="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con co</a:t>
            </a:r>
            <a:r>
              <a:rPr sz="18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nsum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18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sz="18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18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TP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46355">
              <a:lnSpc>
                <a:spcPct val="100000"/>
              </a:lnSpc>
            </a:pPr>
            <a:r>
              <a:rPr sz="1800" dirty="0">
                <a:solidFill>
                  <a:srgbClr val="800000"/>
                </a:solidFill>
                <a:latin typeface="Wingdings"/>
                <a:cs typeface="Wingdings"/>
              </a:rPr>
              <a:t>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una di</a:t>
            </a:r>
            <a:r>
              <a:rPr sz="18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recup</a:t>
            </a:r>
            <a:r>
              <a:rPr sz="18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18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1800" spc="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en</a:t>
            </a:r>
            <a:r>
              <a:rPr sz="18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rge</a:t>
            </a:r>
            <a:r>
              <a:rPr sz="18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tico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con</a:t>
            </a:r>
            <a:r>
              <a:rPr sz="18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sz="18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oduzione</a:t>
            </a:r>
            <a:r>
              <a:rPr sz="18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sz="18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2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sz="18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olecole di</a:t>
            </a:r>
            <a:r>
              <a:rPr sz="18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18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1800" spc="-15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sz="18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7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spc="-10" dirty="0">
                <a:latin typeface="Franklin Gothic Medium"/>
                <a:cs typeface="Franklin Gothic Medium"/>
              </a:rPr>
              <a:t>I </a:t>
            </a:r>
            <a:r>
              <a:rPr sz="2800" b="0" spc="-20" dirty="0">
                <a:latin typeface="Franklin Gothic Medium"/>
                <a:cs typeface="Franklin Gothic Medium"/>
              </a:rPr>
              <a:t>MITOCO</a:t>
            </a:r>
            <a:r>
              <a:rPr sz="2800" b="0" spc="-35" dirty="0">
                <a:latin typeface="Franklin Gothic Medium"/>
                <a:cs typeface="Franklin Gothic Medium"/>
              </a:rPr>
              <a:t>N</a:t>
            </a:r>
            <a:r>
              <a:rPr sz="2800" b="0" spc="-15" dirty="0">
                <a:latin typeface="Franklin Gothic Medium"/>
                <a:cs typeface="Franklin Gothic Medium"/>
              </a:rPr>
              <a:t>DRI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1196746"/>
            <a:ext cx="6624574" cy="4784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4927" y="6687060"/>
            <a:ext cx="51371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ia S.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ader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-15" dirty="0">
                <a:latin typeface="Arial"/>
                <a:cs typeface="Arial"/>
              </a:rPr>
              <a:t>m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agini 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</a:t>
            </a:r>
            <a:r>
              <a:rPr sz="1200" i="1" spc="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ncetti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del</a:t>
            </a:r>
            <a:r>
              <a:rPr sz="1200" i="1" spc="-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biologia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© Zanich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editore,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95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15" dirty="0">
                <a:latin typeface="Franklin Gothic Medium"/>
                <a:cs typeface="Franklin Gothic Medium"/>
              </a:rPr>
              <a:t>DA</a:t>
            </a:r>
            <a:r>
              <a:rPr b="0" spc="-5" dirty="0">
                <a:latin typeface="Franklin Gothic Medium"/>
                <a:cs typeface="Franklin Gothic Medium"/>
              </a:rPr>
              <a:t> </a:t>
            </a:r>
            <a:r>
              <a:rPr b="0" spc="-20" dirty="0">
                <a:latin typeface="Franklin Gothic Medium"/>
                <a:cs typeface="Franklin Gothic Medium"/>
              </a:rPr>
              <a:t>PI</a:t>
            </a:r>
            <a:r>
              <a:rPr b="0" spc="-15" dirty="0">
                <a:latin typeface="Franklin Gothic Medium"/>
                <a:cs typeface="Franklin Gothic Medium"/>
              </a:rPr>
              <a:t>RUVA</a:t>
            </a:r>
            <a:r>
              <a:rPr b="0" spc="-20" dirty="0">
                <a:latin typeface="Franklin Gothic Medium"/>
                <a:cs typeface="Franklin Gothic Medium"/>
              </a:rPr>
              <a:t>TO</a:t>
            </a:r>
            <a:r>
              <a:rPr b="0" spc="-10" dirty="0">
                <a:latin typeface="Franklin Gothic Medium"/>
                <a:cs typeface="Franklin Gothic Medium"/>
              </a:rPr>
              <a:t> </a:t>
            </a:r>
            <a:r>
              <a:rPr b="0" spc="-20" dirty="0">
                <a:latin typeface="Franklin Gothic Medium"/>
                <a:cs typeface="Franklin Gothic Medium"/>
              </a:rPr>
              <a:t>AD</a:t>
            </a:r>
            <a:r>
              <a:rPr b="0" dirty="0">
                <a:latin typeface="Franklin Gothic Medium"/>
                <a:cs typeface="Franklin Gothic Medium"/>
              </a:rPr>
              <a:t> </a:t>
            </a:r>
            <a:r>
              <a:rPr b="0" spc="5" dirty="0">
                <a:latin typeface="Franklin Gothic Medium"/>
                <a:cs typeface="Franklin Gothic Medium"/>
              </a:rPr>
              <a:t>A</a:t>
            </a:r>
            <a:r>
              <a:rPr b="0" spc="-20" dirty="0">
                <a:latin typeface="Franklin Gothic Medium"/>
                <a:cs typeface="Franklin Gothic Medium"/>
              </a:rPr>
              <a:t>CETI</a:t>
            </a:r>
            <a:r>
              <a:rPr b="0" spc="-15" dirty="0">
                <a:latin typeface="Franklin Gothic Medium"/>
                <a:cs typeface="Franklin Gothic Medium"/>
              </a:rPr>
              <a:t>L</a:t>
            </a:r>
            <a:r>
              <a:rPr b="0" spc="10" dirty="0">
                <a:latin typeface="Franklin Gothic Medium"/>
                <a:cs typeface="Franklin Gothic Medium"/>
              </a:rPr>
              <a:t> </a:t>
            </a:r>
            <a:r>
              <a:rPr b="0" spc="-15" dirty="0">
                <a:latin typeface="Franklin Gothic Medium"/>
                <a:cs typeface="Franklin Gothic Medium"/>
              </a:rPr>
              <a:t>CoA</a:t>
            </a:r>
          </a:p>
        </p:txBody>
      </p:sp>
      <p:sp>
        <p:nvSpPr>
          <p:cNvPr id="3" name="object 3"/>
          <p:cNvSpPr/>
          <p:nvPr/>
        </p:nvSpPr>
        <p:spPr>
          <a:xfrm>
            <a:off x="514350" y="1281887"/>
            <a:ext cx="8002651" cy="458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95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Franklin Gothic Medium"/>
                <a:cs typeface="Franklin Gothic Medium"/>
              </a:rPr>
              <a:t>AR</a:t>
            </a:r>
            <a:r>
              <a:rPr spc="-25" dirty="0">
                <a:latin typeface="Franklin Gothic Medium"/>
                <a:cs typeface="Franklin Gothic Medium"/>
              </a:rPr>
              <a:t>GO</a:t>
            </a:r>
            <a:r>
              <a:rPr spc="-15" dirty="0">
                <a:latin typeface="Franklin Gothic Medium"/>
                <a:cs typeface="Franklin Gothic Medium"/>
              </a:rPr>
              <a:t>MENTI</a:t>
            </a:r>
            <a:r>
              <a:rPr spc="-60" dirty="0">
                <a:latin typeface="Franklin Gothic Medium"/>
                <a:cs typeface="Franklin Gothic Medium"/>
              </a:rPr>
              <a:t> </a:t>
            </a:r>
            <a:r>
              <a:rPr spc="-10" dirty="0">
                <a:latin typeface="Franklin Gothic Medium"/>
                <a:cs typeface="Franklin Gothic Medium"/>
              </a:rPr>
              <a:t>DE</a:t>
            </a:r>
            <a:r>
              <a:rPr spc="-5" dirty="0">
                <a:latin typeface="Franklin Gothic Medium"/>
                <a:cs typeface="Franklin Gothic Medium"/>
              </a:rPr>
              <a:t>LL</a:t>
            </a:r>
            <a:r>
              <a:rPr spc="-15" dirty="0">
                <a:latin typeface="Franklin Gothic Medium"/>
                <a:cs typeface="Franklin Gothic Medium"/>
              </a:rPr>
              <a:t>A</a:t>
            </a:r>
            <a:r>
              <a:rPr spc="-35" dirty="0">
                <a:latin typeface="Franklin Gothic Medium"/>
                <a:cs typeface="Franklin Gothic Medium"/>
              </a:rPr>
              <a:t> </a:t>
            </a:r>
            <a:r>
              <a:rPr spc="-5" dirty="0">
                <a:latin typeface="Franklin Gothic Medium"/>
                <a:cs typeface="Franklin Gothic Medium"/>
              </a:rPr>
              <a:t>L</a:t>
            </a:r>
            <a:r>
              <a:rPr spc="-10" dirty="0">
                <a:latin typeface="Franklin Gothic Medium"/>
                <a:cs typeface="Franklin Gothic Medium"/>
              </a:rPr>
              <a:t>E</a:t>
            </a:r>
            <a:r>
              <a:rPr dirty="0">
                <a:latin typeface="Franklin Gothic Medium"/>
                <a:cs typeface="Franklin Gothic Medium"/>
              </a:rPr>
              <a:t>Z</a:t>
            </a:r>
            <a:r>
              <a:rPr spc="-15" dirty="0">
                <a:latin typeface="Franklin Gothic Medium"/>
                <a:cs typeface="Franklin Gothic Medium"/>
              </a:rPr>
              <a:t>IONE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01802" y="1912890"/>
            <a:ext cx="7670800" cy="3573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Con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et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elementari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ll’ene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gia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lle leggi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della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ermodinami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Pro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si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llulari 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hiedono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getico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L’ATP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lavoro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llular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lo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dell’ATP</a:t>
            </a:r>
            <a:endParaRPr sz="2000">
              <a:latin typeface="Arial"/>
              <a:cs typeface="Arial"/>
            </a:endParaRPr>
          </a:p>
          <a:p>
            <a:pPr marL="355600" marR="53340" indent="-342900">
              <a:lnSpc>
                <a:spcPct val="200100"/>
              </a:lnSpc>
              <a:spcBef>
                <a:spcPts val="48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La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ira</a:t>
            </a:r>
            <a:r>
              <a:rPr sz="2000" spc="10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ione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llulare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 l’i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tanza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dell’o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sigeno.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ruolo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dei mi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ioni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fermentati</a:t>
            </a:r>
            <a:r>
              <a:rPr sz="2000" spc="-1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e.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mi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obi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 anae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obi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630" y="1343825"/>
            <a:ext cx="5934837" cy="4773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7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Franklin Gothic Medium"/>
                <a:cs typeface="Franklin Gothic Medium"/>
              </a:rPr>
              <a:t>I</a:t>
            </a:r>
            <a:r>
              <a:rPr sz="2800" spc="-15" dirty="0">
                <a:latin typeface="Franklin Gothic Medium"/>
                <a:cs typeface="Franklin Gothic Medium"/>
              </a:rPr>
              <a:t>L</a:t>
            </a:r>
            <a:r>
              <a:rPr sz="2800" spc="-20" dirty="0">
                <a:latin typeface="Franklin Gothic Medium"/>
                <a:cs typeface="Franklin Gothic Medium"/>
              </a:rPr>
              <a:t> </a:t>
            </a:r>
            <a:r>
              <a:rPr sz="2800" spc="-10" dirty="0">
                <a:latin typeface="Franklin Gothic Medium"/>
                <a:cs typeface="Franklin Gothic Medium"/>
              </a:rPr>
              <a:t>CIC</a:t>
            </a:r>
            <a:r>
              <a:rPr sz="2800" spc="-20" dirty="0">
                <a:latin typeface="Franklin Gothic Medium"/>
                <a:cs typeface="Franklin Gothic Medium"/>
              </a:rPr>
              <a:t>LO</a:t>
            </a:r>
            <a:r>
              <a:rPr sz="2800" spc="5" dirty="0">
                <a:latin typeface="Franklin Gothic Medium"/>
                <a:cs typeface="Franklin Gothic Medium"/>
              </a:rPr>
              <a:t> </a:t>
            </a:r>
            <a:r>
              <a:rPr sz="2800" spc="-5" dirty="0">
                <a:latin typeface="Franklin Gothic Medium"/>
                <a:cs typeface="Franklin Gothic Medium"/>
              </a:rPr>
              <a:t>D</a:t>
            </a:r>
            <a:r>
              <a:rPr sz="2800" spc="-10" dirty="0">
                <a:latin typeface="Franklin Gothic Medium"/>
                <a:cs typeface="Franklin Gothic Medium"/>
              </a:rPr>
              <a:t>I </a:t>
            </a:r>
            <a:r>
              <a:rPr sz="2800" spc="-15" dirty="0">
                <a:latin typeface="Franklin Gothic Medium"/>
                <a:cs typeface="Franklin Gothic Medium"/>
              </a:rPr>
              <a:t>K</a:t>
            </a:r>
            <a:r>
              <a:rPr sz="2800" spc="-10" dirty="0">
                <a:latin typeface="Franklin Gothic Medium"/>
                <a:cs typeface="Franklin Gothic Medium"/>
              </a:rPr>
              <a:t>REB</a:t>
            </a:r>
            <a:r>
              <a:rPr sz="2800" spc="-20" dirty="0">
                <a:latin typeface="Franklin Gothic Medium"/>
                <a:cs typeface="Franklin Gothic Medium"/>
              </a:rPr>
              <a:t>S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994" y="6538623"/>
            <a:ext cx="51371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ia S.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ader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-15" dirty="0">
                <a:latin typeface="Arial"/>
                <a:cs typeface="Arial"/>
              </a:rPr>
              <a:t>m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agini 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</a:t>
            </a:r>
            <a:r>
              <a:rPr sz="1200" i="1" spc="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ncetti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del</a:t>
            </a:r>
            <a:r>
              <a:rPr sz="1200" i="1" spc="-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biologia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© Zanich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editore,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0171" y="1772767"/>
            <a:ext cx="2232660" cy="462280"/>
          </a:xfrm>
          <a:prstGeom prst="rect">
            <a:avLst/>
          </a:prstGeom>
          <a:solidFill>
            <a:srgbClr val="D9D9D9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2400" b="1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sz="2400" b="1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sz="2400" b="1" spc="-3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b="1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400" b="1" spc="-3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sz="2400" b="1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b="1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BIOSI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Franklin Gothic Medium"/>
                <a:cs typeface="Franklin Gothic Medium"/>
              </a:rPr>
              <a:t>CAT</a:t>
            </a:r>
            <a:r>
              <a:rPr sz="2800" spc="-20" dirty="0">
                <a:latin typeface="Franklin Gothic Medium"/>
                <a:cs typeface="Franklin Gothic Medium"/>
              </a:rPr>
              <a:t>ENA</a:t>
            </a:r>
            <a:r>
              <a:rPr sz="2800" spc="-35" dirty="0">
                <a:latin typeface="Franklin Gothic Medium"/>
                <a:cs typeface="Franklin Gothic Medium"/>
              </a:rPr>
              <a:t> </a:t>
            </a:r>
            <a:r>
              <a:rPr sz="2800" spc="-5" dirty="0">
                <a:latin typeface="Franklin Gothic Medium"/>
                <a:cs typeface="Franklin Gothic Medium"/>
              </a:rPr>
              <a:t>D</a:t>
            </a:r>
            <a:r>
              <a:rPr sz="2800" spc="-10" dirty="0">
                <a:latin typeface="Franklin Gothic Medium"/>
                <a:cs typeface="Franklin Gothic Medium"/>
              </a:rPr>
              <a:t>I TRA</a:t>
            </a:r>
            <a:r>
              <a:rPr sz="2800" spc="-25" dirty="0">
                <a:latin typeface="Franklin Gothic Medium"/>
                <a:cs typeface="Franklin Gothic Medium"/>
              </a:rPr>
              <a:t>SPORTO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Franklin Gothic Medium"/>
                <a:cs typeface="Franklin Gothic Medium"/>
              </a:rPr>
              <a:t>DEG</a:t>
            </a:r>
            <a:r>
              <a:rPr sz="2800" spc="-15" dirty="0">
                <a:latin typeface="Franklin Gothic Medium"/>
                <a:cs typeface="Franklin Gothic Medium"/>
              </a:rPr>
              <a:t>LI</a:t>
            </a:r>
            <a:r>
              <a:rPr sz="2800" spc="-40" dirty="0">
                <a:latin typeface="Franklin Gothic Medium"/>
                <a:cs typeface="Franklin Gothic Medium"/>
              </a:rPr>
              <a:t> </a:t>
            </a:r>
            <a:r>
              <a:rPr sz="2800" spc="-10" dirty="0">
                <a:latin typeface="Franklin Gothic Medium"/>
                <a:cs typeface="Franklin Gothic Medium"/>
              </a:rPr>
              <a:t>E</a:t>
            </a:r>
            <a:r>
              <a:rPr sz="2800" spc="-15" dirty="0">
                <a:latin typeface="Franklin Gothic Medium"/>
                <a:cs typeface="Franklin Gothic Medium"/>
              </a:rPr>
              <a:t>L</a:t>
            </a:r>
            <a:r>
              <a:rPr sz="2800" dirty="0">
                <a:latin typeface="Franklin Gothic Medium"/>
                <a:cs typeface="Franklin Gothic Medium"/>
              </a:rPr>
              <a:t>E</a:t>
            </a:r>
            <a:r>
              <a:rPr sz="2800" spc="-20" dirty="0">
                <a:latin typeface="Franklin Gothic Medium"/>
                <a:cs typeface="Franklin Gothic Medium"/>
              </a:rPr>
              <a:t>T</a:t>
            </a:r>
            <a:r>
              <a:rPr sz="2800" spc="-15" dirty="0">
                <a:latin typeface="Franklin Gothic Medium"/>
                <a:cs typeface="Franklin Gothic Medium"/>
              </a:rPr>
              <a:t>TRONI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546" y="1340726"/>
            <a:ext cx="7992872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5200" y="6687060"/>
            <a:ext cx="51371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ia S.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ader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-15" dirty="0">
                <a:latin typeface="Arial"/>
                <a:cs typeface="Arial"/>
              </a:rPr>
              <a:t>m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agini 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</a:t>
            </a:r>
            <a:r>
              <a:rPr sz="1200" i="1" spc="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ncetti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del</a:t>
            </a:r>
            <a:r>
              <a:rPr sz="1200" i="1" spc="-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biologia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© Zanich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editore,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53009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sz="2400" b="1" spc="-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ILA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NCIO</a:t>
            </a:r>
            <a:r>
              <a:rPr sz="2400" b="1" spc="-5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ENE</a:t>
            </a:r>
            <a:r>
              <a:rPr sz="2400" b="1" spc="-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sz="2400" b="1" spc="-2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GE</a:t>
            </a:r>
            <a:r>
              <a:rPr sz="2400" b="1" spc="-2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TICO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DE</a:t>
            </a:r>
            <a:r>
              <a:rPr sz="2400" b="1" spc="-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sz="2400" b="1" spc="-4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-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ES</a:t>
            </a:r>
            <a:r>
              <a:rPr sz="2400" b="1" spc="-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sz="2400" b="1" spc="-3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Z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IONE</a:t>
            </a:r>
            <a:r>
              <a:rPr sz="2400" b="1" spc="-5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-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sz="2400" b="1" spc="-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LL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UL</a:t>
            </a: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sz="2400" b="1" spc="-3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546" y="1412709"/>
            <a:ext cx="6696075" cy="4221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2994" y="6538623"/>
            <a:ext cx="51371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ia S.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ader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-15" dirty="0">
                <a:latin typeface="Arial"/>
                <a:cs typeface="Arial"/>
              </a:rPr>
              <a:t>m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agini 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</a:t>
            </a:r>
            <a:r>
              <a:rPr sz="1200" i="1" spc="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ncetti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del</a:t>
            </a:r>
            <a:r>
              <a:rPr sz="1200" i="1" spc="-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biologia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© Zanich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editore,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7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Franklin Gothic Medium"/>
                <a:cs typeface="Franklin Gothic Medium"/>
              </a:rPr>
              <a:t>LE </a:t>
            </a:r>
            <a:r>
              <a:rPr sz="2800" spc="-10" dirty="0">
                <a:latin typeface="Franklin Gothic Medium"/>
                <a:cs typeface="Franklin Gothic Medium"/>
              </a:rPr>
              <a:t>VI</a:t>
            </a:r>
            <a:r>
              <a:rPr sz="2800" spc="-15" dirty="0">
                <a:latin typeface="Franklin Gothic Medium"/>
                <a:cs typeface="Franklin Gothic Medium"/>
              </a:rPr>
              <a:t>E</a:t>
            </a:r>
            <a:r>
              <a:rPr sz="2800" spc="-25" dirty="0">
                <a:latin typeface="Franklin Gothic Medium"/>
                <a:cs typeface="Franklin Gothic Medium"/>
              </a:rPr>
              <a:t> </a:t>
            </a:r>
            <a:r>
              <a:rPr sz="2800" spc="-15" dirty="0">
                <a:latin typeface="Franklin Gothic Medium"/>
                <a:cs typeface="Franklin Gothic Medium"/>
              </a:rPr>
              <a:t>M</a:t>
            </a:r>
            <a:r>
              <a:rPr sz="2800" spc="-10" dirty="0">
                <a:latin typeface="Franklin Gothic Medium"/>
                <a:cs typeface="Franklin Gothic Medium"/>
              </a:rPr>
              <a:t>E</a:t>
            </a:r>
            <a:r>
              <a:rPr sz="2800" spc="-20" dirty="0">
                <a:latin typeface="Franklin Gothic Medium"/>
                <a:cs typeface="Franklin Gothic Medium"/>
              </a:rPr>
              <a:t>T</a:t>
            </a:r>
            <a:r>
              <a:rPr sz="2800" spc="-15" dirty="0">
                <a:latin typeface="Franklin Gothic Medium"/>
                <a:cs typeface="Franklin Gothic Medium"/>
              </a:rPr>
              <a:t>A</a:t>
            </a:r>
            <a:r>
              <a:rPr sz="2800" spc="-25" dirty="0">
                <a:latin typeface="Franklin Gothic Medium"/>
                <a:cs typeface="Franklin Gothic Medium"/>
              </a:rPr>
              <a:t>BO</a:t>
            </a:r>
            <a:r>
              <a:rPr sz="2800" spc="-5" dirty="0">
                <a:latin typeface="Franklin Gothic Medium"/>
                <a:cs typeface="Franklin Gothic Medium"/>
              </a:rPr>
              <a:t>L</a:t>
            </a:r>
            <a:r>
              <a:rPr sz="2800" spc="-10" dirty="0">
                <a:latin typeface="Franklin Gothic Medium"/>
                <a:cs typeface="Franklin Gothic Medium"/>
              </a:rPr>
              <a:t>I</a:t>
            </a:r>
            <a:r>
              <a:rPr sz="2800" spc="-15" dirty="0">
                <a:latin typeface="Franklin Gothic Medium"/>
                <a:cs typeface="Franklin Gothic Medium"/>
              </a:rPr>
              <a:t>C</a:t>
            </a:r>
            <a:r>
              <a:rPr sz="2800" spc="-25" dirty="0">
                <a:latin typeface="Franklin Gothic Medium"/>
                <a:cs typeface="Franklin Gothic Medium"/>
              </a:rPr>
              <a:t>HE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5702" y="1628863"/>
            <a:ext cx="4443222" cy="489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994" y="6607087"/>
            <a:ext cx="29476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Longo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F.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Un</a:t>
            </a:r>
            <a:r>
              <a:rPr sz="1050" i="1" spc="5" dirty="0">
                <a:latin typeface="Arial"/>
                <a:cs typeface="Arial"/>
              </a:rPr>
              <a:t>i</a:t>
            </a:r>
            <a:r>
              <a:rPr sz="1050" i="1" spc="-10" dirty="0">
                <a:latin typeface="Arial"/>
                <a:cs typeface="Arial"/>
              </a:rPr>
              <a:t>t</a:t>
            </a:r>
            <a:r>
              <a:rPr sz="1050" i="1" dirty="0">
                <a:latin typeface="Arial"/>
                <a:cs typeface="Arial"/>
              </a:rPr>
              <a:t>u</a:t>
            </a:r>
            <a:r>
              <a:rPr sz="1050" i="1" spc="-5" dirty="0">
                <a:latin typeface="Arial"/>
                <a:cs typeface="Arial"/>
              </a:rPr>
              <a:t>t</a:t>
            </a:r>
            <a:r>
              <a:rPr sz="1050" i="1" dirty="0">
                <a:latin typeface="Arial"/>
                <a:cs typeface="Arial"/>
              </a:rPr>
              <a:t>or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2014</a:t>
            </a:r>
            <a:r>
              <a:rPr sz="1050" i="1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©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Zan</a:t>
            </a:r>
            <a:r>
              <a:rPr sz="1050" spc="5" dirty="0">
                <a:latin typeface="Arial"/>
                <a:cs typeface="Arial"/>
              </a:rPr>
              <a:t>i</a:t>
            </a:r>
            <a:r>
              <a:rPr sz="1050" dirty="0">
                <a:latin typeface="Arial"/>
                <a:cs typeface="Arial"/>
              </a:rPr>
              <a:t>che</a:t>
            </a:r>
            <a:r>
              <a:rPr sz="1050" spc="5" dirty="0">
                <a:latin typeface="Arial"/>
                <a:cs typeface="Arial"/>
              </a:rPr>
              <a:t>l</a:t>
            </a:r>
            <a:r>
              <a:rPr sz="1050" dirty="0">
                <a:latin typeface="Arial"/>
                <a:cs typeface="Arial"/>
              </a:rPr>
              <a:t>li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ed</a:t>
            </a:r>
            <a:r>
              <a:rPr sz="1050" spc="5" dirty="0">
                <a:latin typeface="Arial"/>
                <a:cs typeface="Arial"/>
              </a:rPr>
              <a:t>i</a:t>
            </a:r>
            <a:r>
              <a:rPr sz="1050" spc="-10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ore,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2014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987" y="2644775"/>
            <a:ext cx="7416800" cy="205422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LE</a:t>
            </a:r>
            <a:r>
              <a:rPr sz="32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ONI</a:t>
            </a:r>
            <a:r>
              <a:rPr sz="3200" b="1" spc="-5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ME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3200" b="1" spc="-17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sz="3200" b="1" spc="-17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3200" b="1" spc="-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TIVE</a:t>
            </a:r>
            <a:endParaRPr sz="3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sz="32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NISMI</a:t>
            </a:r>
            <a:r>
              <a:rPr sz="3200" b="1" spc="-6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ER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sz="32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sz="3200" b="1" spc="-5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 </a:t>
            </a:r>
            <a:r>
              <a:rPr sz="32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32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ERO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sz="32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7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Franklin Gothic Medium"/>
                <a:cs typeface="Franklin Gothic Medium"/>
              </a:rPr>
              <a:t>LA</a:t>
            </a:r>
            <a:r>
              <a:rPr sz="2800" spc="-10" dirty="0">
                <a:latin typeface="Franklin Gothic Medium"/>
                <a:cs typeface="Franklin Gothic Medium"/>
              </a:rPr>
              <a:t> </a:t>
            </a:r>
            <a:r>
              <a:rPr sz="2800" spc="-15" dirty="0">
                <a:latin typeface="Franklin Gothic Medium"/>
                <a:cs typeface="Franklin Gothic Medium"/>
              </a:rPr>
              <a:t>F</a:t>
            </a:r>
            <a:r>
              <a:rPr sz="2800" dirty="0">
                <a:latin typeface="Franklin Gothic Medium"/>
                <a:cs typeface="Franklin Gothic Medium"/>
              </a:rPr>
              <a:t>E</a:t>
            </a:r>
            <a:r>
              <a:rPr sz="2800" spc="-15" dirty="0">
                <a:latin typeface="Franklin Gothic Medium"/>
                <a:cs typeface="Franklin Gothic Medium"/>
              </a:rPr>
              <a:t>RME</a:t>
            </a:r>
            <a:r>
              <a:rPr sz="2800" spc="-30" dirty="0">
                <a:latin typeface="Franklin Gothic Medium"/>
                <a:cs typeface="Franklin Gothic Medium"/>
              </a:rPr>
              <a:t>N</a:t>
            </a:r>
            <a:r>
              <a:rPr sz="2800" spc="-20" dirty="0">
                <a:latin typeface="Franklin Gothic Medium"/>
                <a:cs typeface="Franklin Gothic Medium"/>
              </a:rPr>
              <a:t>T</a:t>
            </a:r>
            <a:r>
              <a:rPr sz="2800" spc="-15" dirty="0">
                <a:latin typeface="Franklin Gothic Medium"/>
                <a:cs typeface="Franklin Gothic Medium"/>
              </a:rPr>
              <a:t>AZIONE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994" y="6538623"/>
            <a:ext cx="51371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ia S.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ader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-15" dirty="0">
                <a:latin typeface="Arial"/>
                <a:cs typeface="Arial"/>
              </a:rPr>
              <a:t>m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agini 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</a:t>
            </a:r>
            <a:r>
              <a:rPr sz="1200" i="1" spc="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ncetti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del</a:t>
            </a:r>
            <a:r>
              <a:rPr sz="1200" i="1" spc="-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biologia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© Zanich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editore,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3564" y="1484718"/>
            <a:ext cx="2767583" cy="4248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51909" y="1412722"/>
            <a:ext cx="2520315" cy="462280"/>
          </a:xfrm>
          <a:prstGeom prst="rect">
            <a:avLst/>
          </a:prstGeom>
          <a:solidFill>
            <a:srgbClr val="D9D9D9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2400" b="1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sz="2400" b="1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sz="2400" b="1" spc="-3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b="1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sz="2400" b="1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b="1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400" b="1" spc="-4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sz="2400" b="1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b="1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B</a:t>
            </a:r>
            <a:r>
              <a:rPr sz="2400" b="1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IOSI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5928" y="2348903"/>
            <a:ext cx="3744595" cy="3416300"/>
          </a:xfrm>
          <a:prstGeom prst="rect">
            <a:avLst/>
          </a:prstGeom>
          <a:ln w="12699">
            <a:solidFill>
              <a:srgbClr val="8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149860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Wingdings"/>
                <a:cs typeface="Wingdings"/>
              </a:rPr>
              <a:t></a:t>
            </a:r>
            <a:r>
              <a:rPr sz="2400" spc="-6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ermen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azione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ti</a:t>
            </a:r>
            <a:r>
              <a:rPr sz="2400" spc="-2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spc="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ed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alcolica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Wingdings"/>
                <a:cs typeface="Wingdings"/>
              </a:rPr>
              <a:t></a:t>
            </a:r>
            <a:r>
              <a:rPr sz="2400" spc="-4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vvien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400" spc="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l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ci</a:t>
            </a:r>
            <a:r>
              <a:rPr sz="2400" spc="-6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oplasma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Wingdings"/>
                <a:cs typeface="Wingdings"/>
              </a:rPr>
              <a:t>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In</a:t>
            </a:r>
            <a:r>
              <a:rPr sz="2400" spc="-2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assenza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ssi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eno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Wingdings"/>
                <a:cs typeface="Wingdings"/>
              </a:rPr>
              <a:t>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Il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piru</a:t>
            </a:r>
            <a:r>
              <a:rPr sz="2400" spc="-3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sz="2400" spc="-6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spc="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vien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400" spc="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id</a:t>
            </a: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6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sz="2400" spc="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  <a:p>
            <a:pPr marL="85725">
              <a:lnSpc>
                <a:spcPct val="100000"/>
              </a:lnSpc>
            </a:pPr>
            <a:r>
              <a:rPr sz="2400" spc="-1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il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NADH</a:t>
            </a:r>
            <a:r>
              <a:rPr sz="2400" spc="-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vi</a:t>
            </a:r>
            <a:r>
              <a:rPr sz="2400" spc="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ne</a:t>
            </a:r>
            <a:r>
              <a:rPr sz="2400" spc="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oss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ida</a:t>
            </a:r>
            <a:r>
              <a:rPr sz="2400" spc="-6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95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V</a:t>
            </a:r>
            <a:r>
              <a:rPr dirty="0"/>
              <a:t>E</a:t>
            </a:r>
            <a:r>
              <a:rPr spc="10" dirty="0"/>
              <a:t>R</a:t>
            </a:r>
            <a:r>
              <a:rPr spc="-15" dirty="0"/>
              <a:t>IFICA</a:t>
            </a:r>
            <a:r>
              <a:rPr spc="-50" dirty="0"/>
              <a:t> </a:t>
            </a:r>
            <a:r>
              <a:rPr spc="5" dirty="0"/>
              <a:t>D</a:t>
            </a:r>
            <a:r>
              <a:rPr dirty="0"/>
              <a:t>E</a:t>
            </a:r>
            <a:r>
              <a:rPr spc="10" dirty="0"/>
              <a:t>LL</a:t>
            </a:r>
            <a:r>
              <a:rPr spc="-15" dirty="0"/>
              <a:t>’APPREND</a:t>
            </a:r>
            <a:r>
              <a:rPr spc="-20" dirty="0"/>
              <a:t>I</a:t>
            </a:r>
            <a:r>
              <a:rPr spc="5" dirty="0"/>
              <a:t>M</a:t>
            </a:r>
            <a:r>
              <a:rPr spc="-15" dirty="0"/>
              <a:t>ENTO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pc="-5" dirty="0">
                <a:solidFill>
                  <a:srgbClr val="800000"/>
                </a:solidFill>
              </a:rPr>
              <a:t>1</a:t>
            </a:r>
            <a:r>
              <a:rPr dirty="0"/>
              <a:t>.	Qu</a:t>
            </a:r>
            <a:r>
              <a:rPr spc="-10" dirty="0"/>
              <a:t>a</a:t>
            </a:r>
            <a:r>
              <a:rPr dirty="0"/>
              <a:t>le</a:t>
            </a:r>
            <a:r>
              <a:rPr spc="-10" dirty="0"/>
              <a:t> </a:t>
            </a:r>
            <a:r>
              <a:rPr dirty="0"/>
              <a:t>di </a:t>
            </a:r>
            <a:r>
              <a:rPr spc="-10" dirty="0"/>
              <a:t>q</a:t>
            </a:r>
            <a:r>
              <a:rPr dirty="0"/>
              <a:t>u</a:t>
            </a:r>
            <a:r>
              <a:rPr spc="-10" dirty="0"/>
              <a:t>e</a:t>
            </a:r>
            <a:r>
              <a:rPr dirty="0"/>
              <a:t>ste</a:t>
            </a:r>
            <a:r>
              <a:rPr spc="10" dirty="0"/>
              <a:t> </a:t>
            </a:r>
            <a:r>
              <a:rPr dirty="0"/>
              <a:t>mo</a:t>
            </a:r>
            <a:r>
              <a:rPr spc="-10" dirty="0"/>
              <a:t>l</a:t>
            </a:r>
            <a:r>
              <a:rPr dirty="0"/>
              <a:t>ec</a:t>
            </a:r>
            <a:r>
              <a:rPr spc="-10" dirty="0"/>
              <a:t>o</a:t>
            </a:r>
            <a:r>
              <a:rPr dirty="0"/>
              <a:t>le</a:t>
            </a:r>
            <a:r>
              <a:rPr spc="5" dirty="0"/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dirty="0"/>
              <a:t>n</a:t>
            </a:r>
            <a:r>
              <a:rPr spc="5" dirty="0"/>
              <a:t> </a:t>
            </a:r>
            <a:r>
              <a:rPr dirty="0"/>
              <a:t>è co</a:t>
            </a:r>
            <a:r>
              <a:rPr spc="-10" dirty="0"/>
              <a:t>i</a:t>
            </a:r>
            <a:r>
              <a:rPr dirty="0"/>
              <a:t>nv</a:t>
            </a:r>
            <a:r>
              <a:rPr spc="-10" dirty="0"/>
              <a:t>o</a:t>
            </a:r>
            <a:r>
              <a:rPr dirty="0"/>
              <a:t>lta </a:t>
            </a:r>
            <a:r>
              <a:rPr spc="-10" dirty="0"/>
              <a:t>n</a:t>
            </a:r>
            <a:r>
              <a:rPr dirty="0"/>
              <a:t>e</a:t>
            </a:r>
            <a:r>
              <a:rPr spc="-10" dirty="0"/>
              <a:t>l</a:t>
            </a:r>
            <a:r>
              <a:rPr dirty="0"/>
              <a:t>la</a:t>
            </a:r>
            <a:r>
              <a:rPr spc="15" dirty="0"/>
              <a:t> </a:t>
            </a:r>
            <a:r>
              <a:rPr dirty="0"/>
              <a:t>g</a:t>
            </a:r>
            <a:r>
              <a:rPr spc="-10" dirty="0"/>
              <a:t>l</a:t>
            </a:r>
            <a:r>
              <a:rPr dirty="0"/>
              <a:t>ic</a:t>
            </a:r>
            <a:r>
              <a:rPr spc="-10" dirty="0"/>
              <a:t>o</a:t>
            </a:r>
            <a:r>
              <a:rPr dirty="0"/>
              <a:t>l</a:t>
            </a:r>
            <a:r>
              <a:rPr spc="-10" dirty="0"/>
              <a:t>i</a:t>
            </a:r>
            <a:r>
              <a:rPr dirty="0"/>
              <a:t>si?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N</a:t>
            </a:r>
            <a:r>
              <a:rPr spc="-10" dirty="0"/>
              <a:t>A</a:t>
            </a:r>
            <a:r>
              <a:rPr dirty="0"/>
              <a:t>D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Pir</a:t>
            </a:r>
            <a:r>
              <a:rPr spc="-10" dirty="0"/>
              <a:t>u</a:t>
            </a:r>
            <a:r>
              <a:rPr dirty="0"/>
              <a:t>vato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Ossal</a:t>
            </a:r>
            <a:r>
              <a:rPr spc="-10" dirty="0"/>
              <a:t>a</a:t>
            </a:r>
            <a:r>
              <a:rPr dirty="0"/>
              <a:t>cet</a:t>
            </a:r>
            <a:r>
              <a:rPr spc="-10" dirty="0"/>
              <a:t>a</a:t>
            </a:r>
            <a:r>
              <a:rPr dirty="0"/>
              <a:t>to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Glic</a:t>
            </a:r>
            <a:r>
              <a:rPr spc="-10" dirty="0"/>
              <a:t>e</a:t>
            </a:r>
            <a:r>
              <a:rPr dirty="0"/>
              <a:t>ra</a:t>
            </a:r>
            <a:r>
              <a:rPr spc="-10" dirty="0"/>
              <a:t>l</a:t>
            </a:r>
            <a:r>
              <a:rPr dirty="0"/>
              <a:t>d</a:t>
            </a:r>
            <a:r>
              <a:rPr spc="-10" dirty="0"/>
              <a:t>e</a:t>
            </a:r>
            <a:r>
              <a:rPr dirty="0"/>
              <a:t>i</a:t>
            </a:r>
            <a:r>
              <a:rPr spc="-10" dirty="0"/>
              <a:t>d</a:t>
            </a:r>
            <a:r>
              <a:rPr dirty="0"/>
              <a:t>e</a:t>
            </a:r>
            <a:r>
              <a:rPr spc="25" dirty="0"/>
              <a:t> </a:t>
            </a:r>
            <a:r>
              <a:rPr dirty="0"/>
              <a:t>3 fosfato</a:t>
            </a: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43815">
              <a:lnSpc>
                <a:spcPct val="120000"/>
              </a:lnSpc>
            </a:pPr>
            <a:r>
              <a:rPr spc="-5" dirty="0">
                <a:solidFill>
                  <a:srgbClr val="800000"/>
                </a:solidFill>
              </a:rPr>
              <a:t>2</a:t>
            </a:r>
            <a:r>
              <a:rPr dirty="0">
                <a:latin typeface="Arial"/>
                <a:cs typeface="Arial"/>
              </a:rPr>
              <a:t>. </a:t>
            </a:r>
            <a:r>
              <a:rPr spc="-10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ove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è p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siz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o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ata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’</a:t>
            </a:r>
            <a:r>
              <a:rPr dirty="0">
                <a:latin typeface="Arial"/>
                <a:cs typeface="Arial"/>
              </a:rPr>
              <a:t>A</a:t>
            </a:r>
            <a:r>
              <a:rPr spc="1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/>
              <a:t>si</a:t>
            </a:r>
            <a:r>
              <a:rPr spc="-10" dirty="0"/>
              <a:t>n</a:t>
            </a:r>
            <a:r>
              <a:rPr dirty="0"/>
              <a:t>tasi n</a:t>
            </a:r>
            <a:r>
              <a:rPr spc="-10" dirty="0"/>
              <a:t>e</a:t>
            </a:r>
            <a:r>
              <a:rPr dirty="0"/>
              <a:t>g</a:t>
            </a:r>
            <a:r>
              <a:rPr spc="-10" dirty="0"/>
              <a:t>l</a:t>
            </a:r>
            <a:r>
              <a:rPr dirty="0"/>
              <a:t>i e</a:t>
            </a:r>
            <a:r>
              <a:rPr spc="-10" dirty="0"/>
              <a:t>u</a:t>
            </a:r>
            <a:r>
              <a:rPr dirty="0"/>
              <a:t>car</a:t>
            </a:r>
            <a:r>
              <a:rPr spc="-10" dirty="0"/>
              <a:t>i</a:t>
            </a:r>
            <a:r>
              <a:rPr dirty="0"/>
              <a:t>ot</a:t>
            </a:r>
            <a:r>
              <a:rPr spc="-10" dirty="0"/>
              <a:t>i</a:t>
            </a:r>
            <a:r>
              <a:rPr dirty="0"/>
              <a:t>?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N</a:t>
            </a:r>
            <a:r>
              <a:rPr spc="-10" dirty="0"/>
              <a:t>e</a:t>
            </a:r>
            <a:r>
              <a:rPr dirty="0"/>
              <a:t>l cito</a:t>
            </a:r>
            <a:r>
              <a:rPr spc="-10" dirty="0"/>
              <a:t>p</a:t>
            </a:r>
            <a:r>
              <a:rPr dirty="0"/>
              <a:t>l</a:t>
            </a:r>
            <a:r>
              <a:rPr spc="-10" dirty="0"/>
              <a:t>a</a:t>
            </a:r>
            <a:r>
              <a:rPr dirty="0"/>
              <a:t>sma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S</a:t>
            </a:r>
            <a:r>
              <a:rPr spc="-10" dirty="0"/>
              <a:t>u</a:t>
            </a:r>
            <a:r>
              <a:rPr dirty="0"/>
              <a:t>i</a:t>
            </a:r>
            <a:r>
              <a:rPr spc="-15" dirty="0"/>
              <a:t> </a:t>
            </a:r>
            <a:r>
              <a:rPr dirty="0"/>
              <a:t>ri</a:t>
            </a:r>
            <a:r>
              <a:rPr spc="-10" dirty="0"/>
              <a:t>b</a:t>
            </a:r>
            <a:r>
              <a:rPr dirty="0"/>
              <a:t>os</a:t>
            </a:r>
            <a:r>
              <a:rPr spc="-10" dirty="0"/>
              <a:t>o</a:t>
            </a:r>
            <a:r>
              <a:rPr dirty="0"/>
              <a:t>mi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N</a:t>
            </a:r>
            <a:r>
              <a:rPr spc="-10" dirty="0"/>
              <a:t>e</a:t>
            </a:r>
            <a:r>
              <a:rPr dirty="0"/>
              <a:t>l</a:t>
            </a:r>
            <a:r>
              <a:rPr spc="-10" dirty="0"/>
              <a:t>l</a:t>
            </a:r>
            <a:r>
              <a:rPr dirty="0"/>
              <a:t>e cr</a:t>
            </a:r>
            <a:r>
              <a:rPr spc="-10" dirty="0"/>
              <a:t>e</a:t>
            </a:r>
            <a:r>
              <a:rPr dirty="0"/>
              <a:t>ste mitoc</a:t>
            </a:r>
            <a:r>
              <a:rPr spc="-10" dirty="0"/>
              <a:t>o</a:t>
            </a:r>
            <a:r>
              <a:rPr dirty="0"/>
              <a:t>n</a:t>
            </a:r>
            <a:r>
              <a:rPr spc="-10" dirty="0"/>
              <a:t>d</a:t>
            </a:r>
            <a:r>
              <a:rPr dirty="0"/>
              <a:t>ri</a:t>
            </a:r>
            <a:r>
              <a:rPr spc="-10" dirty="0"/>
              <a:t>a</a:t>
            </a:r>
            <a:r>
              <a:rPr dirty="0"/>
              <a:t>li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N</a:t>
            </a:r>
            <a:r>
              <a:rPr spc="-10" dirty="0"/>
              <a:t>e</a:t>
            </a:r>
            <a:r>
              <a:rPr dirty="0"/>
              <a:t>l</a:t>
            </a:r>
            <a:r>
              <a:rPr spc="-10" dirty="0"/>
              <a:t>l</a:t>
            </a:r>
            <a:r>
              <a:rPr dirty="0"/>
              <a:t>a m</a:t>
            </a:r>
            <a:r>
              <a:rPr spc="-10" dirty="0"/>
              <a:t>a</a:t>
            </a:r>
            <a:r>
              <a:rPr dirty="0"/>
              <a:t>trice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04079" y="1149532"/>
            <a:ext cx="370459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sz="1800" spc="-5" dirty="0">
                <a:solidFill>
                  <a:srgbClr val="800000"/>
                </a:solidFill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. 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hi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è l’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ltimo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 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zi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4079" y="1753170"/>
            <a:ext cx="1332865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AutoNum type="alphaLcParenR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Ossi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NAD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FAD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4079" y="3399590"/>
            <a:ext cx="2957195" cy="184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1915160" algn="l"/>
              </a:tabLst>
            </a:pPr>
            <a:r>
              <a:rPr sz="1800" spc="-5" dirty="0">
                <a:solidFill>
                  <a:srgbClr val="800000"/>
                </a:solidFill>
                <a:latin typeface="Arial"/>
                <a:cs typeface="Arial"/>
              </a:rPr>
              <a:t>4</a:t>
            </a:r>
            <a:r>
              <a:rPr sz="1800" dirty="0">
                <a:latin typeface="Arial"/>
                <a:cs typeface="Arial"/>
              </a:rPr>
              <a:t>.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chi	avv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 ferme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tazi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ccar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mic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ti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mic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ti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eri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Prot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zoi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95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V</a:t>
            </a:r>
            <a:r>
              <a:rPr dirty="0"/>
              <a:t>E</a:t>
            </a:r>
            <a:r>
              <a:rPr spc="10" dirty="0"/>
              <a:t>R</a:t>
            </a:r>
            <a:r>
              <a:rPr spc="-15" dirty="0"/>
              <a:t>IFICA</a:t>
            </a:r>
            <a:r>
              <a:rPr spc="-50" dirty="0"/>
              <a:t> </a:t>
            </a:r>
            <a:r>
              <a:rPr spc="5" dirty="0"/>
              <a:t>D</a:t>
            </a:r>
            <a:r>
              <a:rPr dirty="0"/>
              <a:t>E</a:t>
            </a:r>
            <a:r>
              <a:rPr spc="10" dirty="0"/>
              <a:t>LL</a:t>
            </a:r>
            <a:r>
              <a:rPr spc="-15" dirty="0"/>
              <a:t>’APPREND</a:t>
            </a:r>
            <a:r>
              <a:rPr spc="-20" dirty="0"/>
              <a:t>I</a:t>
            </a:r>
            <a:r>
              <a:rPr spc="5" dirty="0"/>
              <a:t>M</a:t>
            </a:r>
            <a:r>
              <a:rPr spc="-15" dirty="0"/>
              <a:t>ENTO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pc="-5" dirty="0">
                <a:solidFill>
                  <a:srgbClr val="800000"/>
                </a:solidFill>
              </a:rPr>
              <a:t>1</a:t>
            </a:r>
            <a:r>
              <a:rPr dirty="0"/>
              <a:t>.	Qu</a:t>
            </a:r>
            <a:r>
              <a:rPr spc="-10" dirty="0"/>
              <a:t>a</a:t>
            </a:r>
            <a:r>
              <a:rPr dirty="0"/>
              <a:t>le</a:t>
            </a:r>
            <a:r>
              <a:rPr spc="-10" dirty="0"/>
              <a:t> </a:t>
            </a:r>
            <a:r>
              <a:rPr dirty="0"/>
              <a:t>di </a:t>
            </a:r>
            <a:r>
              <a:rPr spc="-10" dirty="0"/>
              <a:t>q</a:t>
            </a:r>
            <a:r>
              <a:rPr dirty="0"/>
              <a:t>u</a:t>
            </a:r>
            <a:r>
              <a:rPr spc="-10" dirty="0"/>
              <a:t>e</a:t>
            </a:r>
            <a:r>
              <a:rPr dirty="0"/>
              <a:t>ste</a:t>
            </a:r>
            <a:r>
              <a:rPr spc="10" dirty="0"/>
              <a:t> </a:t>
            </a:r>
            <a:r>
              <a:rPr dirty="0"/>
              <a:t>mo</a:t>
            </a:r>
            <a:r>
              <a:rPr spc="-10" dirty="0"/>
              <a:t>l</a:t>
            </a:r>
            <a:r>
              <a:rPr dirty="0"/>
              <a:t>ec</a:t>
            </a:r>
            <a:r>
              <a:rPr spc="-10" dirty="0"/>
              <a:t>o</a:t>
            </a:r>
            <a:r>
              <a:rPr dirty="0"/>
              <a:t>le</a:t>
            </a:r>
            <a:r>
              <a:rPr spc="5" dirty="0"/>
              <a:t> </a:t>
            </a:r>
            <a:r>
              <a:rPr dirty="0"/>
              <a:t>n</a:t>
            </a:r>
            <a:r>
              <a:rPr spc="-10" dirty="0"/>
              <a:t>o</a:t>
            </a:r>
            <a:r>
              <a:rPr dirty="0"/>
              <a:t>n</a:t>
            </a:r>
            <a:r>
              <a:rPr spc="5" dirty="0"/>
              <a:t> </a:t>
            </a:r>
            <a:r>
              <a:rPr dirty="0"/>
              <a:t>è co</a:t>
            </a:r>
            <a:r>
              <a:rPr spc="-10" dirty="0"/>
              <a:t>i</a:t>
            </a:r>
            <a:r>
              <a:rPr dirty="0"/>
              <a:t>nv</a:t>
            </a:r>
            <a:r>
              <a:rPr spc="-10" dirty="0"/>
              <a:t>o</a:t>
            </a:r>
            <a:r>
              <a:rPr dirty="0"/>
              <a:t>lta </a:t>
            </a:r>
            <a:r>
              <a:rPr spc="-10" dirty="0"/>
              <a:t>n</a:t>
            </a:r>
            <a:r>
              <a:rPr dirty="0"/>
              <a:t>e</a:t>
            </a:r>
            <a:r>
              <a:rPr spc="-10" dirty="0"/>
              <a:t>l</a:t>
            </a:r>
            <a:r>
              <a:rPr dirty="0"/>
              <a:t>la</a:t>
            </a:r>
            <a:r>
              <a:rPr spc="15" dirty="0"/>
              <a:t> </a:t>
            </a:r>
            <a:r>
              <a:rPr dirty="0"/>
              <a:t>g</a:t>
            </a:r>
            <a:r>
              <a:rPr spc="-10" dirty="0"/>
              <a:t>l</a:t>
            </a:r>
            <a:r>
              <a:rPr dirty="0"/>
              <a:t>ic</a:t>
            </a:r>
            <a:r>
              <a:rPr spc="-10" dirty="0"/>
              <a:t>o</a:t>
            </a:r>
            <a:r>
              <a:rPr dirty="0"/>
              <a:t>l</a:t>
            </a:r>
            <a:r>
              <a:rPr spc="-10" dirty="0"/>
              <a:t>i</a:t>
            </a:r>
            <a:r>
              <a:rPr dirty="0"/>
              <a:t>si?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CCCCCC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N</a:t>
            </a:r>
            <a:r>
              <a:rPr spc="-10" dirty="0">
                <a:solidFill>
                  <a:srgbClr val="CCCCCC"/>
                </a:solidFill>
              </a:rPr>
              <a:t>A</a:t>
            </a:r>
            <a:r>
              <a:rPr dirty="0">
                <a:solidFill>
                  <a:srgbClr val="CCCCCC"/>
                </a:solidFill>
              </a:rPr>
              <a:t>D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Pir</a:t>
            </a:r>
            <a:r>
              <a:rPr spc="-10" dirty="0">
                <a:solidFill>
                  <a:srgbClr val="CCCCCC"/>
                </a:solidFill>
              </a:rPr>
              <a:t>u</a:t>
            </a:r>
            <a:r>
              <a:rPr dirty="0">
                <a:solidFill>
                  <a:srgbClr val="CCCCCC"/>
                </a:solidFill>
              </a:rPr>
              <a:t>vato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b="1" spc="-5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)	Os</a:t>
            </a:r>
            <a:r>
              <a:rPr b="1" spc="-1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al</a:t>
            </a:r>
            <a:r>
              <a:rPr b="1" spc="-1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tato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spc="-5" dirty="0">
                <a:solidFill>
                  <a:srgbClr val="CCCCCC"/>
                </a:solidFill>
              </a:rPr>
              <a:t>d</a:t>
            </a:r>
            <a:r>
              <a:rPr dirty="0">
                <a:solidFill>
                  <a:srgbClr val="CCCCCC"/>
                </a:solidFill>
              </a:rPr>
              <a:t>)	Glic</a:t>
            </a:r>
            <a:r>
              <a:rPr spc="-10" dirty="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ra</a:t>
            </a:r>
            <a:r>
              <a:rPr spc="-10" dirty="0">
                <a:solidFill>
                  <a:srgbClr val="CCCCCC"/>
                </a:solidFill>
              </a:rPr>
              <a:t>l</a:t>
            </a:r>
            <a:r>
              <a:rPr dirty="0">
                <a:solidFill>
                  <a:srgbClr val="CCCCCC"/>
                </a:solidFill>
              </a:rPr>
              <a:t>d</a:t>
            </a:r>
            <a:r>
              <a:rPr spc="-10" dirty="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i</a:t>
            </a:r>
            <a:r>
              <a:rPr spc="-10" dirty="0">
                <a:solidFill>
                  <a:srgbClr val="CCCCCC"/>
                </a:solidFill>
              </a:rPr>
              <a:t>d</a:t>
            </a:r>
            <a:r>
              <a:rPr dirty="0">
                <a:solidFill>
                  <a:srgbClr val="CCCCCC"/>
                </a:solidFill>
              </a:rPr>
              <a:t>e</a:t>
            </a:r>
            <a:r>
              <a:rPr spc="25" dirty="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3 fosfato</a:t>
            </a: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43815">
              <a:lnSpc>
                <a:spcPct val="120000"/>
              </a:lnSpc>
            </a:pPr>
            <a:r>
              <a:rPr spc="-5" dirty="0">
                <a:solidFill>
                  <a:srgbClr val="800000"/>
                </a:solidFill>
              </a:rPr>
              <a:t>2</a:t>
            </a:r>
            <a:r>
              <a:rPr dirty="0">
                <a:latin typeface="Arial"/>
                <a:cs typeface="Arial"/>
              </a:rPr>
              <a:t>. </a:t>
            </a:r>
            <a:r>
              <a:rPr spc="-10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ove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è p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siz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o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ata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’</a:t>
            </a:r>
            <a:r>
              <a:rPr dirty="0">
                <a:latin typeface="Arial"/>
                <a:cs typeface="Arial"/>
              </a:rPr>
              <a:t>A</a:t>
            </a:r>
            <a:r>
              <a:rPr spc="1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/>
              <a:t>si</a:t>
            </a:r>
            <a:r>
              <a:rPr spc="-10" dirty="0"/>
              <a:t>n</a:t>
            </a:r>
            <a:r>
              <a:rPr dirty="0"/>
              <a:t>tasi n</a:t>
            </a:r>
            <a:r>
              <a:rPr spc="-10" dirty="0"/>
              <a:t>e</a:t>
            </a:r>
            <a:r>
              <a:rPr dirty="0"/>
              <a:t>g</a:t>
            </a:r>
            <a:r>
              <a:rPr spc="-10" dirty="0"/>
              <a:t>l</a:t>
            </a:r>
            <a:r>
              <a:rPr dirty="0"/>
              <a:t>i e</a:t>
            </a:r>
            <a:r>
              <a:rPr spc="-10" dirty="0"/>
              <a:t>u</a:t>
            </a:r>
            <a:r>
              <a:rPr dirty="0"/>
              <a:t>car</a:t>
            </a:r>
            <a:r>
              <a:rPr spc="-10" dirty="0"/>
              <a:t>i</a:t>
            </a:r>
            <a:r>
              <a:rPr dirty="0"/>
              <a:t>ot</a:t>
            </a:r>
            <a:r>
              <a:rPr spc="-10" dirty="0"/>
              <a:t>i</a:t>
            </a:r>
            <a:r>
              <a:rPr dirty="0"/>
              <a:t>?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CCCCCC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N</a:t>
            </a:r>
            <a:r>
              <a:rPr spc="-10" dirty="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l cito</a:t>
            </a:r>
            <a:r>
              <a:rPr spc="-10" dirty="0">
                <a:solidFill>
                  <a:srgbClr val="CCCCCC"/>
                </a:solidFill>
              </a:rPr>
              <a:t>p</a:t>
            </a:r>
            <a:r>
              <a:rPr dirty="0">
                <a:solidFill>
                  <a:srgbClr val="CCCCCC"/>
                </a:solidFill>
              </a:rPr>
              <a:t>l</a:t>
            </a:r>
            <a:r>
              <a:rPr spc="-10" dirty="0">
                <a:solidFill>
                  <a:srgbClr val="CCCCCC"/>
                </a:solidFill>
              </a:rPr>
              <a:t>a</a:t>
            </a:r>
            <a:r>
              <a:rPr dirty="0">
                <a:solidFill>
                  <a:srgbClr val="CCCCCC"/>
                </a:solidFill>
              </a:rPr>
              <a:t>sma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S</a:t>
            </a:r>
            <a:r>
              <a:rPr spc="-10" dirty="0">
                <a:solidFill>
                  <a:srgbClr val="CCCCCC"/>
                </a:solidFill>
              </a:rPr>
              <a:t>u</a:t>
            </a:r>
            <a:r>
              <a:rPr dirty="0">
                <a:solidFill>
                  <a:srgbClr val="CCCCCC"/>
                </a:solidFill>
              </a:rPr>
              <a:t>i</a:t>
            </a:r>
            <a:r>
              <a:rPr spc="-15" dirty="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ri</a:t>
            </a:r>
            <a:r>
              <a:rPr spc="-10" dirty="0">
                <a:solidFill>
                  <a:srgbClr val="CCCCCC"/>
                </a:solidFill>
              </a:rPr>
              <a:t>b</a:t>
            </a:r>
            <a:r>
              <a:rPr dirty="0">
                <a:solidFill>
                  <a:srgbClr val="CCCCCC"/>
                </a:solidFill>
              </a:rPr>
              <a:t>os</a:t>
            </a:r>
            <a:r>
              <a:rPr spc="-10" dirty="0">
                <a:solidFill>
                  <a:srgbClr val="CCCCCC"/>
                </a:solidFill>
              </a:rPr>
              <a:t>o</a:t>
            </a:r>
            <a:r>
              <a:rPr dirty="0">
                <a:solidFill>
                  <a:srgbClr val="CCCCCC"/>
                </a:solidFill>
              </a:rPr>
              <a:t>mi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b="1" spc="-5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)	N</a:t>
            </a:r>
            <a:r>
              <a:rPr b="1" spc="-1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b="1" spc="5" dirty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te</a:t>
            </a:r>
            <a:r>
              <a:rPr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mitoco</a:t>
            </a:r>
            <a:r>
              <a:rPr b="1" spc="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driali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spc="-5" dirty="0">
                <a:solidFill>
                  <a:srgbClr val="CCCCCC"/>
                </a:solidFill>
              </a:rPr>
              <a:t>d</a:t>
            </a:r>
            <a:r>
              <a:rPr dirty="0">
                <a:solidFill>
                  <a:srgbClr val="CCCCCC"/>
                </a:solidFill>
              </a:rPr>
              <a:t>)	N</a:t>
            </a:r>
            <a:r>
              <a:rPr spc="-10" dirty="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l</a:t>
            </a:r>
            <a:r>
              <a:rPr spc="-10" dirty="0">
                <a:solidFill>
                  <a:srgbClr val="CCCCCC"/>
                </a:solidFill>
              </a:rPr>
              <a:t>l</a:t>
            </a:r>
            <a:r>
              <a:rPr dirty="0">
                <a:solidFill>
                  <a:srgbClr val="CCCCCC"/>
                </a:solidFill>
              </a:rPr>
              <a:t>a m</a:t>
            </a:r>
            <a:r>
              <a:rPr spc="-10" dirty="0">
                <a:solidFill>
                  <a:srgbClr val="CCCCCC"/>
                </a:solidFill>
              </a:rPr>
              <a:t>a</a:t>
            </a:r>
            <a:r>
              <a:rPr dirty="0">
                <a:solidFill>
                  <a:srgbClr val="CCCCCC"/>
                </a:solidFill>
              </a:rPr>
              <a:t>trice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spc="-5" dirty="0">
                <a:solidFill>
                  <a:srgbClr val="800000"/>
                </a:solidFill>
                <a:latin typeface="Arial"/>
                <a:cs typeface="Arial"/>
              </a:rPr>
              <a:t>3</a:t>
            </a:r>
            <a:r>
              <a:rPr dirty="0"/>
              <a:t>. </a:t>
            </a:r>
            <a:r>
              <a:rPr spc="-10" dirty="0"/>
              <a:t>C</a:t>
            </a:r>
            <a:r>
              <a:rPr dirty="0"/>
              <a:t>hi</a:t>
            </a:r>
            <a:r>
              <a:rPr spc="-10" dirty="0"/>
              <a:t> </a:t>
            </a:r>
            <a:r>
              <a:rPr dirty="0"/>
              <a:t>è l’</a:t>
            </a:r>
            <a:r>
              <a:rPr spc="-10" dirty="0"/>
              <a:t>u</a:t>
            </a:r>
            <a:r>
              <a:rPr dirty="0"/>
              <a:t>ltimo</a:t>
            </a:r>
            <a:r>
              <a:rPr spc="15" dirty="0"/>
              <a:t> </a:t>
            </a:r>
            <a:r>
              <a:rPr dirty="0"/>
              <a:t>acc</a:t>
            </a:r>
            <a:r>
              <a:rPr spc="-10" dirty="0"/>
              <a:t>e</a:t>
            </a:r>
            <a:r>
              <a:rPr dirty="0"/>
              <a:t>t</a:t>
            </a:r>
            <a:r>
              <a:rPr spc="5" dirty="0"/>
              <a:t>t</a:t>
            </a:r>
            <a:r>
              <a:rPr dirty="0"/>
              <a:t>ore</a:t>
            </a:r>
            <a:r>
              <a:rPr spc="-10" dirty="0"/>
              <a:t> </a:t>
            </a:r>
            <a:r>
              <a:rPr dirty="0"/>
              <a:t>di </a:t>
            </a:r>
            <a:r>
              <a:rPr spc="-10" dirty="0"/>
              <a:t>e</a:t>
            </a:r>
            <a:r>
              <a:rPr dirty="0"/>
              <a:t>l</a:t>
            </a:r>
            <a:r>
              <a:rPr spc="-10" dirty="0"/>
              <a:t>e</a:t>
            </a:r>
            <a:r>
              <a:rPr dirty="0"/>
              <a:t>t</a:t>
            </a:r>
            <a:r>
              <a:rPr spc="5" dirty="0"/>
              <a:t>t</a:t>
            </a:r>
            <a:r>
              <a:rPr dirty="0"/>
              <a:t>ro</a:t>
            </a:r>
            <a:r>
              <a:rPr spc="-10" dirty="0"/>
              <a:t>n</a:t>
            </a:r>
            <a:r>
              <a:rPr dirty="0"/>
              <a:t>i </a:t>
            </a:r>
            <a:r>
              <a:rPr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res</a:t>
            </a:r>
            <a:r>
              <a:rPr spc="-10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ir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zi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ne</a:t>
            </a:r>
            <a:r>
              <a:rPr spc="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ce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re?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354965" algn="l"/>
              </a:tabLst>
            </a:pPr>
            <a:r>
              <a:rPr b="1" spc="-1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)	Os</a:t>
            </a:r>
            <a:r>
              <a:rPr b="1" spc="-15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ig</a:t>
            </a:r>
            <a:r>
              <a:rPr b="1" spc="-1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no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NAD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FAD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spc="10" dirty="0">
                <a:solidFill>
                  <a:srgbClr val="CCCCCC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P</a:t>
            </a: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751840" indent="-342900">
              <a:lnSpc>
                <a:spcPct val="100000"/>
              </a:lnSpc>
              <a:tabLst>
                <a:tab pos="1915160" algn="l"/>
              </a:tabLst>
            </a:pPr>
            <a:r>
              <a:rPr spc="-5" dirty="0">
                <a:solidFill>
                  <a:srgbClr val="800000"/>
                </a:solidFill>
                <a:latin typeface="Arial"/>
                <a:cs typeface="Arial"/>
              </a:rPr>
              <a:t>4</a:t>
            </a:r>
            <a:r>
              <a:rPr dirty="0">
                <a:latin typeface="Arial"/>
                <a:cs typeface="Arial"/>
              </a:rPr>
              <a:t>. 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d 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p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ra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chi	avv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e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 ferme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tazi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ne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co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ic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b="1" spc="-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)	S</a:t>
            </a:r>
            <a:r>
              <a:rPr b="1" spc="-1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b="1" spc="-10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b="1" spc="-10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omic</a:t>
            </a:r>
            <a:r>
              <a:rPr b="1" spc="-1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800000"/>
                </a:solidFill>
                <a:latin typeface="Arial"/>
                <a:cs typeface="Arial"/>
              </a:rPr>
              <a:t>ti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B</a:t>
            </a:r>
            <a:r>
              <a:rPr spc="-10" dirty="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si</a:t>
            </a:r>
            <a:r>
              <a:rPr spc="-10" dirty="0">
                <a:solidFill>
                  <a:srgbClr val="CCCCCC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CCCCCC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mic</a:t>
            </a:r>
            <a:r>
              <a:rPr spc="-10" dirty="0">
                <a:solidFill>
                  <a:srgbClr val="CCCCCC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ti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B</a:t>
            </a:r>
            <a:r>
              <a:rPr spc="-10" dirty="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CCCCCC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eri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Prot</a:t>
            </a:r>
            <a:r>
              <a:rPr spc="-10" dirty="0">
                <a:solidFill>
                  <a:srgbClr val="CCCCCC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CCCCCC"/>
                </a:solidFill>
                <a:latin typeface="Arial"/>
                <a:cs typeface="Arial"/>
              </a:rPr>
              <a:t>zoi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987" y="2644775"/>
            <a:ext cx="7416800" cy="1568450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NCETTI</a:t>
            </a:r>
            <a:r>
              <a:rPr sz="3200" b="1" spc="-5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3200" b="1" spc="-19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RI</a:t>
            </a:r>
            <a:r>
              <a:rPr sz="3200" b="1" spc="-6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spc="-33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’ENE</a:t>
            </a:r>
            <a:r>
              <a:rPr sz="3200" b="1" spc="-2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GIA</a:t>
            </a:r>
            <a:endParaRPr sz="3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LLE</a:t>
            </a:r>
            <a:r>
              <a:rPr sz="3200" b="1" spc="-3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-3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sz="3200" b="1" spc="-2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sz="32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sz="3200" b="1" spc="-2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spc="-2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LA</a:t>
            </a:r>
            <a:r>
              <a:rPr sz="32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2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ODINAMI</a:t>
            </a:r>
            <a:r>
              <a:rPr sz="3200" b="1" spc="-2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sz="3200" b="1" spc="-2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7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Franklin Gothic Medium"/>
                <a:cs typeface="Franklin Gothic Medium"/>
              </a:rPr>
              <a:t>T</a:t>
            </a:r>
            <a:r>
              <a:rPr sz="2800" spc="-10" dirty="0">
                <a:latin typeface="Franklin Gothic Medium"/>
                <a:cs typeface="Franklin Gothic Medium"/>
              </a:rPr>
              <a:t>E</a:t>
            </a:r>
            <a:r>
              <a:rPr sz="2800" spc="-20" dirty="0">
                <a:latin typeface="Franklin Gothic Medium"/>
                <a:cs typeface="Franklin Gothic Medium"/>
              </a:rPr>
              <a:t>RMOD</a:t>
            </a:r>
            <a:r>
              <a:rPr sz="2800" dirty="0">
                <a:latin typeface="Franklin Gothic Medium"/>
                <a:cs typeface="Franklin Gothic Medium"/>
              </a:rPr>
              <a:t>I</a:t>
            </a:r>
            <a:r>
              <a:rPr sz="2800" spc="-20" dirty="0">
                <a:latin typeface="Franklin Gothic Medium"/>
                <a:cs typeface="Franklin Gothic Medium"/>
              </a:rPr>
              <a:t>NAMICA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146" y="1721683"/>
            <a:ext cx="7651750" cy="2074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02205" algn="l"/>
              </a:tabLst>
            </a:pPr>
            <a:r>
              <a:rPr sz="2400" dirty="0">
                <a:latin typeface="Arial"/>
                <a:cs typeface="Arial"/>
              </a:rPr>
              <a:t>E’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studio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	trasformazio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 reciproche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 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ergi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355600" marR="1053465" indent="-342900" algn="just">
              <a:lnSpc>
                <a:spcPct val="76700"/>
              </a:lnSpc>
              <a:tabLst>
                <a:tab pos="469265" algn="l"/>
              </a:tabLst>
            </a:pPr>
            <a:r>
              <a:rPr sz="2400" spc="15" dirty="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lang="it-IT" sz="2400" spc="15" dirty="0">
                <a:solidFill>
                  <a:srgbClr val="822333"/>
                </a:solidFill>
                <a:latin typeface="Arial"/>
                <a:cs typeface="Arial"/>
              </a:rPr>
              <a:t>energia meccanica </a:t>
            </a:r>
            <a:r>
              <a:rPr sz="2400" dirty="0">
                <a:latin typeface="Arial"/>
                <a:cs typeface="Arial"/>
              </a:rPr>
              <a:t>[lavoro, </a:t>
            </a:r>
            <a:r>
              <a:rPr sz="2400" dirty="0" err="1">
                <a:latin typeface="Arial"/>
                <a:cs typeface="Arial"/>
              </a:rPr>
              <a:t>en</a:t>
            </a:r>
            <a:r>
              <a:rPr sz="2400" spc="-10" dirty="0" err="1">
                <a:latin typeface="Arial"/>
                <a:cs typeface="Arial"/>
              </a:rPr>
              <a:t>e</a:t>
            </a:r>
            <a:r>
              <a:rPr sz="2400" dirty="0" err="1">
                <a:latin typeface="Arial"/>
                <a:cs typeface="Arial"/>
              </a:rPr>
              <a:t>rgia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etica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 potenz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]</a:t>
            </a:r>
          </a:p>
          <a:p>
            <a:pPr>
              <a:lnSpc>
                <a:spcPct val="100000"/>
              </a:lnSpc>
              <a:spcBef>
                <a:spcPts val="21"/>
              </a:spcBef>
            </a:pP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>
                <a:solidFill>
                  <a:srgbClr val="822333"/>
                </a:solidFill>
                <a:latin typeface="Arial"/>
                <a:cs typeface="Arial"/>
              </a:rPr>
              <a:t>energia interna-termica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[forma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sord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energ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a,</a:t>
            </a:r>
          </a:p>
          <a:p>
            <a:pPr marL="355600">
              <a:lnSpc>
                <a:spcPts val="2545"/>
              </a:lnSpc>
            </a:pPr>
            <a:r>
              <a:rPr sz="2400" dirty="0">
                <a:latin typeface="Arial"/>
                <a:cs typeface="Arial"/>
              </a:rPr>
              <a:t>moto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moleco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e]</a:t>
            </a:r>
          </a:p>
        </p:txBody>
      </p:sp>
      <p:sp>
        <p:nvSpPr>
          <p:cNvPr id="4" name="object 4"/>
          <p:cNvSpPr/>
          <p:nvPr/>
        </p:nvSpPr>
        <p:spPr>
          <a:xfrm>
            <a:off x="2339975" y="4437126"/>
            <a:ext cx="854075" cy="1303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4951" y="4076700"/>
            <a:ext cx="852487" cy="159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63776" y="5805487"/>
            <a:ext cx="1800225" cy="646430"/>
          </a:xfrm>
          <a:prstGeom prst="rect">
            <a:avLst/>
          </a:prstGeom>
          <a:ln w="19050">
            <a:solidFill>
              <a:srgbClr val="8223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 marR="14097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5" dirty="0">
                <a:latin typeface="Arial"/>
                <a:cs typeface="Arial"/>
              </a:rPr>
              <a:t>ond</a:t>
            </a:r>
            <a:r>
              <a:rPr sz="1800" b="1" dirty="0">
                <a:latin typeface="Arial"/>
                <a:cs typeface="Arial"/>
              </a:rPr>
              <a:t>o ma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rosco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4525" y="5805487"/>
            <a:ext cx="1800225" cy="646430"/>
          </a:xfrm>
          <a:prstGeom prst="rect">
            <a:avLst/>
          </a:prstGeom>
          <a:ln w="19050">
            <a:solidFill>
              <a:srgbClr val="8223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550" marR="20447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Mo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do mi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ros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64001" y="4797424"/>
            <a:ext cx="2016125" cy="400085"/>
          </a:xfrm>
          <a:custGeom>
            <a:avLst/>
            <a:gdLst/>
            <a:ahLst/>
            <a:cxnLst/>
            <a:rect l="l" t="t" r="r" b="b"/>
            <a:pathLst>
              <a:path w="1882775" h="368300">
                <a:moveTo>
                  <a:pt x="0" y="368300"/>
                </a:moveTo>
                <a:lnTo>
                  <a:pt x="1882775" y="368300"/>
                </a:lnTo>
                <a:lnTo>
                  <a:pt x="1882775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43375" y="4797425"/>
            <a:ext cx="2224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TERMODIN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MI</a:t>
            </a:r>
            <a:r>
              <a:rPr sz="1800" b="1" spc="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80126" y="4868798"/>
            <a:ext cx="287655" cy="144780"/>
          </a:xfrm>
          <a:custGeom>
            <a:avLst/>
            <a:gdLst/>
            <a:ahLst/>
            <a:cxnLst/>
            <a:rect l="l" t="t" r="r" b="b"/>
            <a:pathLst>
              <a:path w="287654" h="144779">
                <a:moveTo>
                  <a:pt x="215011" y="0"/>
                </a:moveTo>
                <a:lnTo>
                  <a:pt x="215011" y="36194"/>
                </a:lnTo>
                <a:lnTo>
                  <a:pt x="0" y="36194"/>
                </a:lnTo>
                <a:lnTo>
                  <a:pt x="0" y="108457"/>
                </a:lnTo>
                <a:lnTo>
                  <a:pt x="215011" y="108457"/>
                </a:lnTo>
                <a:lnTo>
                  <a:pt x="215011" y="144525"/>
                </a:lnTo>
                <a:lnTo>
                  <a:pt x="287274" y="72262"/>
                </a:lnTo>
                <a:lnTo>
                  <a:pt x="21501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88711" y="4868798"/>
            <a:ext cx="287655" cy="144780"/>
          </a:xfrm>
          <a:custGeom>
            <a:avLst/>
            <a:gdLst/>
            <a:ahLst/>
            <a:cxnLst/>
            <a:rect l="l" t="t" r="r" b="b"/>
            <a:pathLst>
              <a:path w="287654" h="144779">
                <a:moveTo>
                  <a:pt x="0" y="36194"/>
                </a:moveTo>
                <a:lnTo>
                  <a:pt x="215011" y="36194"/>
                </a:lnTo>
                <a:lnTo>
                  <a:pt x="215011" y="0"/>
                </a:lnTo>
                <a:lnTo>
                  <a:pt x="287274" y="72262"/>
                </a:lnTo>
                <a:lnTo>
                  <a:pt x="215011" y="144525"/>
                </a:lnTo>
                <a:lnTo>
                  <a:pt x="215011" y="108457"/>
                </a:lnTo>
                <a:lnTo>
                  <a:pt x="0" y="108457"/>
                </a:lnTo>
                <a:lnTo>
                  <a:pt x="0" y="361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2201" y="4868798"/>
            <a:ext cx="287655" cy="144780"/>
          </a:xfrm>
          <a:custGeom>
            <a:avLst/>
            <a:gdLst/>
            <a:ahLst/>
            <a:cxnLst/>
            <a:rect l="l" t="t" r="r" b="b"/>
            <a:pathLst>
              <a:path w="287654" h="144779">
                <a:moveTo>
                  <a:pt x="72136" y="0"/>
                </a:moveTo>
                <a:lnTo>
                  <a:pt x="0" y="72262"/>
                </a:lnTo>
                <a:lnTo>
                  <a:pt x="72136" y="144525"/>
                </a:lnTo>
                <a:lnTo>
                  <a:pt x="72136" y="108457"/>
                </a:lnTo>
                <a:lnTo>
                  <a:pt x="287274" y="108457"/>
                </a:lnTo>
                <a:lnTo>
                  <a:pt x="287274" y="36194"/>
                </a:lnTo>
                <a:lnTo>
                  <a:pt x="72136" y="36194"/>
                </a:lnTo>
                <a:lnTo>
                  <a:pt x="7213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2201" y="4868798"/>
            <a:ext cx="287655" cy="144780"/>
          </a:xfrm>
          <a:custGeom>
            <a:avLst/>
            <a:gdLst/>
            <a:ahLst/>
            <a:cxnLst/>
            <a:rect l="l" t="t" r="r" b="b"/>
            <a:pathLst>
              <a:path w="287654" h="144779">
                <a:moveTo>
                  <a:pt x="0" y="72262"/>
                </a:moveTo>
                <a:lnTo>
                  <a:pt x="72136" y="0"/>
                </a:lnTo>
                <a:lnTo>
                  <a:pt x="72136" y="36194"/>
                </a:lnTo>
                <a:lnTo>
                  <a:pt x="287274" y="36194"/>
                </a:lnTo>
                <a:lnTo>
                  <a:pt x="287274" y="108457"/>
                </a:lnTo>
                <a:lnTo>
                  <a:pt x="72136" y="108457"/>
                </a:lnTo>
                <a:lnTo>
                  <a:pt x="72136" y="144525"/>
                </a:lnTo>
                <a:lnTo>
                  <a:pt x="0" y="722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98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822333"/>
                </a:solidFill>
              </a:rPr>
              <a:t>C</a:t>
            </a:r>
            <a:r>
              <a:rPr sz="2800" spc="-20" dirty="0">
                <a:solidFill>
                  <a:srgbClr val="822333"/>
                </a:solidFill>
              </a:rPr>
              <a:t>HE</a:t>
            </a:r>
            <a:r>
              <a:rPr sz="2800" spc="-15" dirty="0">
                <a:solidFill>
                  <a:srgbClr val="822333"/>
                </a:solidFill>
              </a:rPr>
              <a:t> </a:t>
            </a:r>
            <a:r>
              <a:rPr sz="2800" spc="-10" dirty="0">
                <a:solidFill>
                  <a:srgbClr val="822333"/>
                </a:solidFill>
              </a:rPr>
              <a:t>COS’</a:t>
            </a:r>
            <a:r>
              <a:rPr sz="2800" spc="-15" dirty="0">
                <a:solidFill>
                  <a:srgbClr val="822333"/>
                </a:solidFill>
              </a:rPr>
              <a:t>È</a:t>
            </a:r>
            <a:r>
              <a:rPr sz="2800" spc="-50" dirty="0">
                <a:solidFill>
                  <a:srgbClr val="822333"/>
                </a:solidFill>
              </a:rPr>
              <a:t> </a:t>
            </a:r>
            <a:r>
              <a:rPr sz="2800" spc="-15" dirty="0">
                <a:solidFill>
                  <a:srgbClr val="822333"/>
                </a:solidFill>
              </a:rPr>
              <a:t>L</a:t>
            </a:r>
            <a:r>
              <a:rPr sz="2800" dirty="0">
                <a:solidFill>
                  <a:srgbClr val="822333"/>
                </a:solidFill>
              </a:rPr>
              <a:t>’</a:t>
            </a:r>
            <a:r>
              <a:rPr sz="2800" spc="-10" dirty="0">
                <a:solidFill>
                  <a:srgbClr val="822333"/>
                </a:solidFill>
              </a:rPr>
              <a:t>E</a:t>
            </a:r>
            <a:r>
              <a:rPr sz="2800" spc="-20" dirty="0">
                <a:solidFill>
                  <a:srgbClr val="822333"/>
                </a:solidFill>
              </a:rPr>
              <a:t>N</a:t>
            </a:r>
            <a:r>
              <a:rPr sz="2800" spc="-10" dirty="0">
                <a:solidFill>
                  <a:srgbClr val="822333"/>
                </a:solidFill>
              </a:rPr>
              <a:t>ER</a:t>
            </a:r>
            <a:r>
              <a:rPr sz="2800" spc="-15" dirty="0">
                <a:solidFill>
                  <a:srgbClr val="822333"/>
                </a:solidFill>
              </a:rPr>
              <a:t>GIA?</a:t>
            </a:r>
            <a:endParaRPr sz="2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27100" y="1472112"/>
            <a:ext cx="5979160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1700"/>
              </a:lnSpc>
            </a:pP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’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è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efi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ita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 </a:t>
            </a:r>
            <a:r>
              <a:rPr sz="1800" i="1" dirty="0">
                <a:latin typeface="Arial"/>
                <a:cs typeface="Arial"/>
              </a:rPr>
              <a:t>ca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ac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tà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di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es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g</a:t>
            </a:r>
            <a:r>
              <a:rPr sz="1800" i="1" spc="-10" dirty="0">
                <a:latin typeface="Arial"/>
                <a:cs typeface="Arial"/>
              </a:rPr>
              <a:t>u</a:t>
            </a:r>
            <a:r>
              <a:rPr sz="1800" i="1" dirty="0">
                <a:latin typeface="Arial"/>
                <a:cs typeface="Arial"/>
              </a:rPr>
              <a:t>ire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un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lav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ro</a:t>
            </a:r>
            <a:r>
              <a:rPr sz="1800" dirty="0">
                <a:latin typeface="Arial"/>
                <a:cs typeface="Arial"/>
              </a:rPr>
              <a:t>. Esist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tipi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rg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2475158"/>
            <a:ext cx="318071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1699"/>
              </a:lnSpc>
              <a:buFont typeface="Franklin Gothic Medium"/>
              <a:buChar char="•"/>
              <a:tabLst>
                <a:tab pos="355600" algn="l"/>
              </a:tabLst>
            </a:pPr>
            <a:r>
              <a:rPr sz="1800" dirty="0">
                <a:latin typeface="Franklin Gothic Medium"/>
                <a:cs typeface="Franklin Gothic Medium"/>
              </a:rPr>
              <a:t>l</a:t>
            </a:r>
            <a:r>
              <a:rPr sz="1800" spc="-5" dirty="0">
                <a:latin typeface="Franklin Gothic Medium"/>
                <a:cs typeface="Franklin Gothic Medium"/>
              </a:rPr>
              <a:t>’</a:t>
            </a:r>
            <a:r>
              <a:rPr sz="1800" b="1" dirty="0">
                <a:latin typeface="Franklin Gothic Medium"/>
                <a:cs typeface="Franklin Gothic Medium"/>
              </a:rPr>
              <a:t>e</a:t>
            </a:r>
            <a:r>
              <a:rPr sz="1800" b="1" spc="-5" dirty="0">
                <a:latin typeface="Franklin Gothic Medium"/>
                <a:cs typeface="Franklin Gothic Medium"/>
              </a:rPr>
              <a:t>n</a:t>
            </a:r>
            <a:r>
              <a:rPr sz="1800" b="1" dirty="0">
                <a:latin typeface="Franklin Gothic Medium"/>
                <a:cs typeface="Franklin Gothic Medium"/>
              </a:rPr>
              <a:t>e</a:t>
            </a:r>
            <a:r>
              <a:rPr sz="1800" b="1" spc="-10" dirty="0">
                <a:latin typeface="Franklin Gothic Medium"/>
                <a:cs typeface="Franklin Gothic Medium"/>
              </a:rPr>
              <a:t>r</a:t>
            </a:r>
            <a:r>
              <a:rPr sz="1800" b="1" spc="0" dirty="0">
                <a:latin typeface="Franklin Gothic Medium"/>
                <a:cs typeface="Franklin Gothic Medium"/>
              </a:rPr>
              <a:t>g</a:t>
            </a:r>
            <a:r>
              <a:rPr sz="1800" b="1" spc="-15" dirty="0">
                <a:latin typeface="Franklin Gothic Medium"/>
                <a:cs typeface="Franklin Gothic Medium"/>
              </a:rPr>
              <a:t>i</a:t>
            </a:r>
            <a:r>
              <a:rPr sz="1800" b="1" spc="-10" dirty="0">
                <a:latin typeface="Franklin Gothic Medium"/>
                <a:cs typeface="Franklin Gothic Medium"/>
              </a:rPr>
              <a:t>a</a:t>
            </a:r>
            <a:r>
              <a:rPr sz="1800" b="1" spc="-35" dirty="0">
                <a:latin typeface="Franklin Gothic Medium"/>
                <a:cs typeface="Franklin Gothic Medium"/>
              </a:rPr>
              <a:t> </a:t>
            </a:r>
            <a:r>
              <a:rPr sz="1800" b="1" dirty="0">
                <a:latin typeface="Franklin Gothic Medium"/>
                <a:cs typeface="Franklin Gothic Medium"/>
              </a:rPr>
              <a:t>r</a:t>
            </a:r>
            <a:r>
              <a:rPr sz="1800" b="1" spc="-5" dirty="0">
                <a:latin typeface="Franklin Gothic Medium"/>
                <a:cs typeface="Franklin Gothic Medium"/>
              </a:rPr>
              <a:t>a</a:t>
            </a:r>
            <a:r>
              <a:rPr sz="1800" b="1" dirty="0">
                <a:latin typeface="Franklin Gothic Medium"/>
                <a:cs typeface="Franklin Gothic Medium"/>
              </a:rPr>
              <a:t>d</a:t>
            </a:r>
            <a:r>
              <a:rPr sz="1800" b="1" spc="-5" dirty="0">
                <a:latin typeface="Franklin Gothic Medium"/>
                <a:cs typeface="Franklin Gothic Medium"/>
              </a:rPr>
              <a:t>i</a:t>
            </a:r>
            <a:r>
              <a:rPr sz="1800" b="1" dirty="0">
                <a:latin typeface="Franklin Gothic Medium"/>
                <a:cs typeface="Franklin Gothic Medium"/>
              </a:rPr>
              <a:t>a</a:t>
            </a:r>
            <a:r>
              <a:rPr sz="1800" b="1" spc="-10" dirty="0">
                <a:latin typeface="Franklin Gothic Medium"/>
                <a:cs typeface="Franklin Gothic Medium"/>
              </a:rPr>
              <a:t>n</a:t>
            </a:r>
            <a:r>
              <a:rPr sz="1800" b="1" spc="-20" dirty="0">
                <a:latin typeface="Franklin Gothic Medium"/>
                <a:cs typeface="Franklin Gothic Medium"/>
              </a:rPr>
              <a:t>t</a:t>
            </a:r>
            <a:r>
              <a:rPr sz="1800" b="1" spc="-10" dirty="0">
                <a:latin typeface="Franklin Gothic Medium"/>
                <a:cs typeface="Franklin Gothic Medium"/>
              </a:rPr>
              <a:t>e</a:t>
            </a:r>
            <a:r>
              <a:rPr sz="1800" b="1" spc="-35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Arial"/>
                <a:cs typeface="Arial"/>
              </a:rPr>
              <a:t>(o 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re), 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ettrom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etic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e;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3372" y="2475158"/>
            <a:ext cx="3606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arriva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oi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sotto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100" y="3423092"/>
            <a:ext cx="7978775" cy="242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Franklin Gothic Medium"/>
              <a:buChar char="•"/>
              <a:tabLst>
                <a:tab pos="355600" algn="l"/>
              </a:tabLst>
            </a:pPr>
            <a:r>
              <a:rPr sz="1800" dirty="0">
                <a:latin typeface="Franklin Gothic Medium"/>
                <a:cs typeface="Franklin Gothic Medium"/>
              </a:rPr>
              <a:t>l</a:t>
            </a:r>
            <a:r>
              <a:rPr sz="1800" spc="-5" dirty="0">
                <a:latin typeface="Franklin Gothic Medium"/>
                <a:cs typeface="Franklin Gothic Medium"/>
              </a:rPr>
              <a:t>’</a:t>
            </a:r>
            <a:r>
              <a:rPr sz="1800" b="1" spc="10" dirty="0">
                <a:latin typeface="Franklin Gothic Medium"/>
                <a:cs typeface="Franklin Gothic Medium"/>
              </a:rPr>
              <a:t>e</a:t>
            </a:r>
            <a:r>
              <a:rPr sz="1800" b="1" spc="5" dirty="0">
                <a:latin typeface="Franklin Gothic Medium"/>
                <a:cs typeface="Franklin Gothic Medium"/>
              </a:rPr>
              <a:t>n</a:t>
            </a:r>
            <a:r>
              <a:rPr sz="1800" b="1" spc="10" dirty="0">
                <a:latin typeface="Franklin Gothic Medium"/>
                <a:cs typeface="Franklin Gothic Medium"/>
              </a:rPr>
              <a:t>e</a:t>
            </a:r>
            <a:r>
              <a:rPr sz="1800" b="1" spc="-10" dirty="0">
                <a:latin typeface="Franklin Gothic Medium"/>
                <a:cs typeface="Franklin Gothic Medium"/>
              </a:rPr>
              <a:t>r</a:t>
            </a:r>
            <a:r>
              <a:rPr sz="1800" b="1" dirty="0">
                <a:latin typeface="Franklin Gothic Medium"/>
                <a:cs typeface="Franklin Gothic Medium"/>
              </a:rPr>
              <a:t>g</a:t>
            </a:r>
            <a:r>
              <a:rPr sz="1800" b="1" spc="-15" dirty="0">
                <a:latin typeface="Franklin Gothic Medium"/>
                <a:cs typeface="Franklin Gothic Medium"/>
              </a:rPr>
              <a:t>i</a:t>
            </a:r>
            <a:r>
              <a:rPr sz="1800" b="1" dirty="0">
                <a:latin typeface="Franklin Gothic Medium"/>
                <a:cs typeface="Franklin Gothic Medium"/>
              </a:rPr>
              <a:t>a</a:t>
            </a:r>
            <a:r>
              <a:rPr sz="1800" b="1" spc="-40" dirty="0">
                <a:latin typeface="Franklin Gothic Medium"/>
                <a:cs typeface="Franklin Gothic Medium"/>
              </a:rPr>
              <a:t> </a:t>
            </a:r>
            <a:r>
              <a:rPr sz="1800" b="1" spc="10" dirty="0">
                <a:latin typeface="Franklin Gothic Medium"/>
                <a:cs typeface="Franklin Gothic Medium"/>
              </a:rPr>
              <a:t>c</a:t>
            </a:r>
            <a:r>
              <a:rPr sz="1800" b="1" spc="5" dirty="0">
                <a:latin typeface="Franklin Gothic Medium"/>
                <a:cs typeface="Franklin Gothic Medium"/>
              </a:rPr>
              <a:t>h</a:t>
            </a:r>
            <a:r>
              <a:rPr sz="1800" b="1" dirty="0">
                <a:latin typeface="Franklin Gothic Medium"/>
                <a:cs typeface="Franklin Gothic Medium"/>
              </a:rPr>
              <a:t>i</a:t>
            </a:r>
            <a:r>
              <a:rPr sz="1800" b="1" spc="15" dirty="0">
                <a:latin typeface="Franklin Gothic Medium"/>
                <a:cs typeface="Franklin Gothic Medium"/>
              </a:rPr>
              <a:t>m</a:t>
            </a:r>
            <a:r>
              <a:rPr sz="1800" b="1" spc="-15" dirty="0">
                <a:latin typeface="Franklin Gothic Medium"/>
                <a:cs typeface="Franklin Gothic Medium"/>
              </a:rPr>
              <a:t>i</a:t>
            </a:r>
            <a:r>
              <a:rPr sz="1800" b="1" dirty="0">
                <a:latin typeface="Franklin Gothic Medium"/>
                <a:cs typeface="Franklin Gothic Medium"/>
              </a:rPr>
              <a:t>ca</a:t>
            </a:r>
            <a:r>
              <a:rPr sz="1800" b="1" dirty="0">
                <a:latin typeface="Arial"/>
                <a:cs typeface="Arial"/>
              </a:rPr>
              <a:t>,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ga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è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l’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ia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til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zz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5"/>
              </a:spcBef>
            </a:pPr>
            <a:r>
              <a:rPr sz="1800" dirty="0">
                <a:latin typeface="Arial"/>
                <a:cs typeface="Arial"/>
              </a:rPr>
              <a:t>rom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 form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mico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zi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mic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35"/>
              </a:spcBef>
              <a:buFont typeface="Franklin Gothic Medium"/>
              <a:buChar char="•"/>
              <a:tabLst>
                <a:tab pos="355600" algn="l"/>
              </a:tabLst>
            </a:pPr>
            <a:r>
              <a:rPr sz="1800" dirty="0">
                <a:latin typeface="Franklin Gothic Medium"/>
                <a:cs typeface="Franklin Gothic Medium"/>
              </a:rPr>
              <a:t>l’ener</a:t>
            </a:r>
            <a:r>
              <a:rPr sz="1800" spc="5" dirty="0">
                <a:latin typeface="Franklin Gothic Medium"/>
                <a:cs typeface="Franklin Gothic Medium"/>
              </a:rPr>
              <a:t>g</a:t>
            </a:r>
            <a:r>
              <a:rPr sz="1800" dirty="0">
                <a:latin typeface="Franklin Gothic Medium"/>
                <a:cs typeface="Franklin Gothic Medium"/>
              </a:rPr>
              <a:t>ia meccanica</a:t>
            </a:r>
            <a:r>
              <a:rPr sz="1800" spc="-10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rda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movim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tomi, 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è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0"/>
              </a:spcBef>
            </a:pP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 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b="1" spc="10" dirty="0">
                <a:latin typeface="Franklin Gothic Medium"/>
                <a:cs typeface="Franklin Gothic Medium"/>
              </a:rPr>
              <a:t>e</a:t>
            </a:r>
            <a:r>
              <a:rPr sz="1800" b="1" spc="5" dirty="0">
                <a:latin typeface="Franklin Gothic Medium"/>
                <a:cs typeface="Franklin Gothic Medium"/>
              </a:rPr>
              <a:t>n</a:t>
            </a:r>
            <a:r>
              <a:rPr sz="1800" b="1" spc="10" dirty="0">
                <a:latin typeface="Franklin Gothic Medium"/>
                <a:cs typeface="Franklin Gothic Medium"/>
              </a:rPr>
              <a:t>e</a:t>
            </a:r>
            <a:r>
              <a:rPr sz="1800" b="1" dirty="0">
                <a:latin typeface="Franklin Gothic Medium"/>
                <a:cs typeface="Franklin Gothic Medium"/>
              </a:rPr>
              <a:t>rgia</a:t>
            </a:r>
            <a:r>
              <a:rPr sz="1800" b="1" spc="-55" dirty="0">
                <a:latin typeface="Franklin Gothic Medium"/>
                <a:cs typeface="Franklin Gothic Medium"/>
              </a:rPr>
              <a:t> </a:t>
            </a:r>
            <a:r>
              <a:rPr sz="1800" b="1" spc="10" dirty="0">
                <a:latin typeface="Franklin Gothic Medium"/>
                <a:cs typeface="Franklin Gothic Medium"/>
              </a:rPr>
              <a:t>c</a:t>
            </a:r>
            <a:r>
              <a:rPr sz="1800" b="1" spc="5" dirty="0">
                <a:latin typeface="Franklin Gothic Medium"/>
                <a:cs typeface="Franklin Gothic Medium"/>
              </a:rPr>
              <a:t>a</a:t>
            </a:r>
            <a:r>
              <a:rPr sz="1800" b="1" dirty="0">
                <a:latin typeface="Franklin Gothic Medium"/>
                <a:cs typeface="Franklin Gothic Medium"/>
              </a:rPr>
              <a:t>l</a:t>
            </a:r>
            <a:r>
              <a:rPr sz="1800" b="1" spc="5" dirty="0">
                <a:latin typeface="Franklin Gothic Medium"/>
                <a:cs typeface="Franklin Gothic Medium"/>
              </a:rPr>
              <a:t>o</a:t>
            </a:r>
            <a:r>
              <a:rPr sz="1800" b="1" dirty="0">
                <a:latin typeface="Franklin Gothic Medium"/>
                <a:cs typeface="Franklin Gothic Medium"/>
              </a:rPr>
              <a:t>r</a:t>
            </a:r>
            <a:r>
              <a:rPr sz="1800" b="1" spc="-15" dirty="0">
                <a:latin typeface="Franklin Gothic Medium"/>
                <a:cs typeface="Franklin Gothic Medium"/>
              </a:rPr>
              <a:t>i</a:t>
            </a:r>
            <a:r>
              <a:rPr sz="1800" b="1" dirty="0">
                <a:latin typeface="Franklin Gothic Medium"/>
                <a:cs typeface="Franklin Gothic Medium"/>
              </a:rPr>
              <a:t>c</a:t>
            </a:r>
            <a:r>
              <a:rPr sz="1800" b="1" spc="10" dirty="0">
                <a:latin typeface="Franklin Gothic Medium"/>
                <a:cs typeface="Franklin Gothic Medium"/>
              </a:rPr>
              <a:t>a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1699"/>
              </a:lnSpc>
            </a:pPr>
            <a:r>
              <a:rPr sz="1800" dirty="0">
                <a:latin typeface="Arial"/>
                <a:cs typeface="Arial"/>
              </a:rPr>
              <a:t>N.B.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 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ria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(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) 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tità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ric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 in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zare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 1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 ac</a:t>
            </a:r>
            <a:r>
              <a:rPr sz="1800" spc="-10" dirty="0">
                <a:latin typeface="Arial"/>
                <a:cs typeface="Arial"/>
              </a:rPr>
              <a:t>q</a:t>
            </a:r>
            <a:r>
              <a:rPr sz="1800" dirty="0">
                <a:latin typeface="Arial"/>
                <a:cs typeface="Arial"/>
              </a:rPr>
              <a:t>ua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 °</a:t>
            </a:r>
            <a:r>
              <a:rPr sz="1800" spc="-5" dirty="0">
                <a:latin typeface="Arial"/>
                <a:cs typeface="Arial"/>
              </a:rPr>
              <a:t>C.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258573"/>
            <a:ext cx="430085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87090" algn="l"/>
              </a:tabLst>
            </a:pPr>
            <a:r>
              <a:rPr sz="2400" b="1" spc="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L’</a:t>
            </a:r>
            <a:r>
              <a:rPr sz="2400" b="1" dirty="0">
                <a:solidFill>
                  <a:srgbClr val="871E33"/>
                </a:solidFill>
                <a:latin typeface="Franklin Gothic Medium"/>
                <a:cs typeface="Franklin Gothic Medium"/>
              </a:rPr>
              <a:t>ENERG</a:t>
            </a: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sz="2400" b="1" spc="-4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sz="2400" b="1" dirty="0">
                <a:solidFill>
                  <a:srgbClr val="871E33"/>
                </a:solidFill>
                <a:latin typeface="Franklin Gothic Medium"/>
                <a:cs typeface="Franklin Gothic Medium"/>
              </a:rPr>
              <a:t>I P</a:t>
            </a:r>
            <a:r>
              <a:rPr sz="2400" b="1" spc="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sz="2400" b="1" dirty="0">
                <a:solidFill>
                  <a:srgbClr val="871E33"/>
                </a:solidFill>
                <a:latin typeface="Franklin Gothic Medium"/>
                <a:cs typeface="Franklin Gothic Medium"/>
              </a:rPr>
              <a:t>ESE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NTA</a:t>
            </a:r>
            <a:r>
              <a:rPr sz="2400" b="1" dirty="0">
                <a:solidFill>
                  <a:srgbClr val="871E33"/>
                </a:solidFill>
                <a:latin typeface="Franklin Gothic Medium"/>
                <a:cs typeface="Franklin Gothic Medium"/>
              </a:rPr>
              <a:t>	IN</a:t>
            </a:r>
            <a:r>
              <a:rPr sz="2400" b="1" spc="-2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DU</a:t>
            </a:r>
            <a:r>
              <a:rPr sz="2400" b="1" dirty="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FO</a:t>
            </a:r>
            <a:r>
              <a:rPr sz="2400" b="1" spc="-2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01802" y="2085505"/>
            <a:ext cx="7760334" cy="208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825"/>
              </a:lnSpc>
              <a:buClr>
                <a:srgbClr val="822333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2400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2400" spc="-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ergi</a:t>
            </a:r>
            <a:r>
              <a:rPr sz="240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 pote</a:t>
            </a:r>
            <a:r>
              <a:rPr sz="2400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2400" spc="-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zial</a:t>
            </a:r>
            <a:r>
              <a:rPr sz="240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è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'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ergia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</a:t>
            </a:r>
            <a:r>
              <a:rPr sz="2400" spc="-5" dirty="0">
                <a:latin typeface="Arial"/>
                <a:cs typeface="Arial"/>
              </a:rPr>
              <a:t> u</a:t>
            </a:r>
            <a:r>
              <a:rPr sz="2400" dirty="0">
                <a:latin typeface="Arial"/>
                <a:cs typeface="Arial"/>
              </a:rPr>
              <a:t>n corpo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R="92075" algn="ctr">
              <a:lnSpc>
                <a:spcPts val="2825"/>
              </a:lnSpc>
            </a:pPr>
            <a:r>
              <a:rPr sz="2400" dirty="0">
                <a:latin typeface="Arial"/>
                <a:cs typeface="Arial"/>
              </a:rPr>
              <a:t>causa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sua pos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(es.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rgia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 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game</a:t>
            </a:r>
            <a:r>
              <a:rPr sz="2400" spc="5" dirty="0">
                <a:latin typeface="Arial"/>
                <a:cs typeface="Arial"/>
              </a:rPr>
              <a:t>)</a:t>
            </a:r>
            <a:r>
              <a:rPr sz="2400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822333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2400" spc="-2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2400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ergia</a:t>
            </a:r>
            <a:r>
              <a:rPr sz="2400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ci</a:t>
            </a:r>
            <a:r>
              <a:rPr sz="2400" spc="-2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2400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etica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è l</a:t>
            </a:r>
            <a:r>
              <a:rPr sz="2400" spc="-1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rgia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corpo poss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568960">
              <a:lnSpc>
                <a:spcPct val="100000"/>
              </a:lnSpc>
              <a:spcBef>
                <a:spcPts val="90"/>
              </a:spcBef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ata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mo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imento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h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ha.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232537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PR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INCIPI</a:t>
            </a:r>
            <a:r>
              <a:rPr sz="2400" b="1" spc="-6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DE</a:t>
            </a:r>
            <a:r>
              <a:rPr sz="2400" b="1" spc="-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LL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-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sz="2400" b="1" spc="-2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ODINAM</a:t>
            </a:r>
            <a:r>
              <a:rPr sz="2400" b="1" spc="-1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sz="2400" b="1" spc="-30" dirty="0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sz="2400" b="1" spc="-15" dirty="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16301" y="5300662"/>
            <a:ext cx="3151124" cy="1023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7" y="1352073"/>
            <a:ext cx="5126355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822333"/>
                </a:solidFill>
                <a:latin typeface="Wingdings"/>
                <a:cs typeface="Wingdings"/>
              </a:rPr>
              <a:t>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Primo</a:t>
            </a:r>
            <a:r>
              <a:rPr sz="2400" spc="-10" dirty="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princ</a:t>
            </a:r>
            <a:r>
              <a:rPr sz="2400" spc="-10" dirty="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pio</a:t>
            </a:r>
            <a:r>
              <a:rPr sz="2400" spc="25" dirty="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la</a:t>
            </a:r>
            <a:r>
              <a:rPr sz="2400" spc="15" dirty="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ter</a:t>
            </a:r>
            <a:r>
              <a:rPr sz="2400" spc="5" dirty="0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od</a:t>
            </a:r>
            <a:r>
              <a:rPr sz="2400" spc="-10" dirty="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namica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spc="-10" dirty="0">
                <a:latin typeface="Arial"/>
                <a:cs typeface="Arial"/>
              </a:rPr>
              <a:t>con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erva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ione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dell’energia):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821171" y="1434812"/>
            <a:ext cx="15043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(o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prin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ipio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della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17" y="2189192"/>
            <a:ext cx="7242175" cy="278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l’energia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può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essere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né</a:t>
            </a:r>
            <a:r>
              <a:rPr sz="1600" spc="-5" dirty="0">
                <a:latin typeface="Arial"/>
                <a:cs typeface="Arial"/>
              </a:rPr>
              <a:t> c</a:t>
            </a:r>
            <a:r>
              <a:rPr sz="1600" spc="-10" dirty="0">
                <a:latin typeface="Arial"/>
                <a:cs typeface="Arial"/>
              </a:rPr>
              <a:t>reata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né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strutta,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può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0" dirty="0">
                <a:latin typeface="Arial"/>
                <a:cs typeface="Arial"/>
              </a:rPr>
              <a:t>olo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trasformarsi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una fo</a:t>
            </a:r>
            <a:r>
              <a:rPr sz="1600" spc="-15" dirty="0">
                <a:latin typeface="Arial"/>
                <a:cs typeface="Arial"/>
              </a:rPr>
              <a:t>rma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’altra.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varia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ione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del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'ene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gia inte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na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sistema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modinam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chiuso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è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ugua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la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</a:t>
            </a:r>
            <a:r>
              <a:rPr sz="1600" spc="-30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ferenza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il</a:t>
            </a:r>
            <a:r>
              <a:rPr sz="1600" spc="-10" dirty="0">
                <a:latin typeface="Arial"/>
                <a:cs typeface="Arial"/>
              </a:rPr>
              <a:t> calore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fornito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sistema 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il</a:t>
            </a:r>
            <a:r>
              <a:rPr sz="1600" spc="-10" dirty="0">
                <a:latin typeface="Arial"/>
                <a:cs typeface="Arial"/>
              </a:rPr>
              <a:t> lavoro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compiuto dal sistema sull'</a:t>
            </a:r>
            <a:r>
              <a:rPr sz="1600" spc="-15" dirty="0">
                <a:latin typeface="Arial"/>
                <a:cs typeface="Arial"/>
              </a:rPr>
              <a:t>amb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ente;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400" spc="-5" dirty="0">
                <a:solidFill>
                  <a:srgbClr val="822333"/>
                </a:solidFill>
                <a:latin typeface="Wingdings"/>
                <a:cs typeface="Wingdings"/>
              </a:rPr>
              <a:t>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co</a:t>
            </a:r>
            <a:r>
              <a:rPr sz="2400" spc="-10" dirty="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do</a:t>
            </a:r>
            <a:r>
              <a:rPr sz="2400" spc="5" dirty="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pri</a:t>
            </a:r>
            <a:r>
              <a:rPr sz="2400" spc="-10" dirty="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ci</a:t>
            </a:r>
            <a:r>
              <a:rPr sz="2400" spc="-10" dirty="0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io</a:t>
            </a:r>
            <a:r>
              <a:rPr sz="2400" spc="25" dirty="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sz="2400" spc="20" dirty="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termodi</a:t>
            </a:r>
            <a:r>
              <a:rPr sz="2400" spc="-10" dirty="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ami</a:t>
            </a:r>
            <a:r>
              <a:rPr sz="2400" spc="-10" dirty="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822333"/>
                </a:solidFill>
                <a:latin typeface="Arial"/>
                <a:cs typeface="Arial"/>
              </a:rPr>
              <a:t>a: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7556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l’energia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può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essere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trasformata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forma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all’altra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sen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perdita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energia utile.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ers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energia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aumenta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sempre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il</a:t>
            </a:r>
            <a:r>
              <a:rPr sz="1600" spc="-10" dirty="0">
                <a:latin typeface="Arial"/>
                <a:cs typeface="Arial"/>
              </a:rPr>
              <a:t> grado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entropia (di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ordine)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 un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sistema.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987" y="2492375"/>
            <a:ext cx="7200900" cy="1911350"/>
          </a:xfrm>
          <a:prstGeom prst="rect">
            <a:avLst/>
          </a:prstGeom>
          <a:solidFill>
            <a:srgbClr val="CCCCCC"/>
          </a:solidFill>
          <a:ln w="19050">
            <a:solidFill>
              <a:srgbClr val="8223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54760" marR="98425" indent="-1153795">
              <a:lnSpc>
                <a:spcPct val="200100"/>
              </a:lnSpc>
            </a:pPr>
            <a:r>
              <a:rPr sz="32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ROCESSI</a:t>
            </a:r>
            <a:r>
              <a:rPr sz="3200" b="1" spc="-7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spc="-2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3200" b="1" spc="-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AR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sz="3200" b="1" spc="-4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sz="3200" b="1" spc="-2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-4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sz="32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sz="3200" b="1" spc="-3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sz="3200" b="1" spc="-2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EDO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 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3200" b="1" spc="-3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APP</a:t>
            </a:r>
            <a:r>
              <a:rPr sz="32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OR</a:t>
            </a:r>
            <a:r>
              <a:rPr sz="3200" b="1" spc="-5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sz="3200" b="1" spc="-4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3200" b="1" spc="2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ERG</a:t>
            </a:r>
            <a:r>
              <a:rPr sz="32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ET</a:t>
            </a:r>
            <a:r>
              <a:rPr sz="32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sz="3200" b="1" spc="-3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sz="32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7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Franklin Gothic Medium"/>
                <a:cs typeface="Franklin Gothic Medium"/>
              </a:rPr>
              <a:t>REA</a:t>
            </a:r>
            <a:r>
              <a:rPr sz="2800" spc="-15" dirty="0">
                <a:latin typeface="Franklin Gothic Medium"/>
                <a:cs typeface="Franklin Gothic Medium"/>
              </a:rPr>
              <a:t>ZI</a:t>
            </a:r>
            <a:r>
              <a:rPr sz="2800" spc="-30" dirty="0">
                <a:latin typeface="Franklin Gothic Medium"/>
                <a:cs typeface="Franklin Gothic Medium"/>
              </a:rPr>
              <a:t>O</a:t>
            </a:r>
            <a:r>
              <a:rPr sz="2800" spc="-15" dirty="0">
                <a:latin typeface="Franklin Gothic Medium"/>
                <a:cs typeface="Franklin Gothic Medium"/>
              </a:rPr>
              <a:t>NI</a:t>
            </a:r>
            <a:r>
              <a:rPr sz="2800" spc="-40" dirty="0">
                <a:latin typeface="Franklin Gothic Medium"/>
                <a:cs typeface="Franklin Gothic Medium"/>
              </a:rPr>
              <a:t> </a:t>
            </a:r>
            <a:r>
              <a:rPr sz="2800" spc="-15" dirty="0">
                <a:latin typeface="Franklin Gothic Medium"/>
                <a:cs typeface="Franklin Gothic Medium"/>
              </a:rPr>
              <a:t>C</a:t>
            </a:r>
            <a:r>
              <a:rPr sz="2800" spc="-25" dirty="0">
                <a:latin typeface="Franklin Gothic Medium"/>
                <a:cs typeface="Franklin Gothic Medium"/>
              </a:rPr>
              <a:t>H</a:t>
            </a:r>
            <a:r>
              <a:rPr sz="2800" spc="-5" dirty="0">
                <a:latin typeface="Franklin Gothic Medium"/>
                <a:cs typeface="Franklin Gothic Medium"/>
              </a:rPr>
              <a:t>IM</a:t>
            </a:r>
            <a:r>
              <a:rPr sz="2800" spc="-10" dirty="0">
                <a:latin typeface="Franklin Gothic Medium"/>
                <a:cs typeface="Franklin Gothic Medium"/>
              </a:rPr>
              <a:t>IC</a:t>
            </a:r>
            <a:r>
              <a:rPr sz="2800" spc="-25" dirty="0">
                <a:latin typeface="Franklin Gothic Medium"/>
                <a:cs typeface="Franklin Gothic Medium"/>
              </a:rPr>
              <a:t>HE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16301" y="4214876"/>
            <a:ext cx="3665474" cy="2643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187" y="1700212"/>
            <a:ext cx="2133600" cy="400685"/>
          </a:xfrm>
          <a:custGeom>
            <a:avLst/>
            <a:gdLst/>
            <a:ahLst/>
            <a:cxnLst/>
            <a:rect l="l" t="t" r="r" b="b"/>
            <a:pathLst>
              <a:path w="2133600" h="400685">
                <a:moveTo>
                  <a:pt x="0" y="400113"/>
                </a:moveTo>
                <a:lnTo>
                  <a:pt x="2133473" y="400113"/>
                </a:lnTo>
                <a:lnTo>
                  <a:pt x="2133473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187" y="1700212"/>
            <a:ext cx="2133600" cy="400685"/>
          </a:xfrm>
          <a:custGeom>
            <a:avLst/>
            <a:gdLst/>
            <a:ahLst/>
            <a:cxnLst/>
            <a:rect l="l" t="t" r="r" b="b"/>
            <a:pathLst>
              <a:path w="2133600" h="400685">
                <a:moveTo>
                  <a:pt x="0" y="400113"/>
                </a:moveTo>
                <a:lnTo>
                  <a:pt x="2133473" y="400113"/>
                </a:lnTo>
                <a:lnTo>
                  <a:pt x="2133473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0168" y="1774460"/>
            <a:ext cx="23037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ENDOERGO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ICHE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27826" y="1700212"/>
            <a:ext cx="1944370" cy="400685"/>
          </a:xfrm>
          <a:custGeom>
            <a:avLst/>
            <a:gdLst/>
            <a:ahLst/>
            <a:cxnLst/>
            <a:rect l="l" t="t" r="r" b="b"/>
            <a:pathLst>
              <a:path w="1944370" h="400685">
                <a:moveTo>
                  <a:pt x="0" y="400113"/>
                </a:moveTo>
                <a:lnTo>
                  <a:pt x="1944370" y="400113"/>
                </a:lnTo>
                <a:lnTo>
                  <a:pt x="194437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7826" y="1700212"/>
            <a:ext cx="1944370" cy="400685"/>
          </a:xfrm>
          <a:custGeom>
            <a:avLst/>
            <a:gdLst/>
            <a:ahLst/>
            <a:cxnLst/>
            <a:rect l="l" t="t" r="r" b="b"/>
            <a:pathLst>
              <a:path w="1944370" h="400685">
                <a:moveTo>
                  <a:pt x="0" y="400113"/>
                </a:moveTo>
                <a:lnTo>
                  <a:pt x="1944370" y="400113"/>
                </a:lnTo>
                <a:lnTo>
                  <a:pt x="194437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07582" y="1774460"/>
            <a:ext cx="21037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OERGO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ICHE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11187" y="2565400"/>
            <a:ext cx="2305050" cy="2303780"/>
          </a:xfrm>
          <a:prstGeom prst="rect">
            <a:avLst/>
          </a:prstGeom>
          <a:solidFill>
            <a:srgbClr val="D9D9D9"/>
          </a:solidFill>
          <a:ln w="19050">
            <a:solidFill>
              <a:srgbClr val="5F5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 marR="26733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Se legg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amo</a:t>
            </a:r>
            <a:r>
              <a:rPr sz="1600" spc="-10" dirty="0">
                <a:latin typeface="Arial"/>
                <a:cs typeface="Arial"/>
              </a:rPr>
              <a:t> la reaz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0" dirty="0">
                <a:latin typeface="Arial"/>
                <a:cs typeface="Arial"/>
              </a:rPr>
              <a:t>inistra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 de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tra,</a:t>
            </a:r>
            <a:endParaRPr sz="1600">
              <a:latin typeface="Arial"/>
              <a:cs typeface="Arial"/>
            </a:endParaRPr>
          </a:p>
          <a:p>
            <a:pPr marL="81915" marR="13271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os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viamo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la reaz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sogno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 energia per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avvenire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 quanto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 prodotti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sono meno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0" dirty="0">
                <a:latin typeface="Arial"/>
                <a:cs typeface="Arial"/>
              </a:rPr>
              <a:t>tab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li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dei reagenti.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7826" y="2492375"/>
            <a:ext cx="2305050" cy="2305050"/>
          </a:xfrm>
          <a:prstGeom prst="rect">
            <a:avLst/>
          </a:prstGeom>
          <a:solidFill>
            <a:srgbClr val="D9D9D9"/>
          </a:solidFill>
          <a:ln w="19050">
            <a:solidFill>
              <a:srgbClr val="5F5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550" marR="34417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Se legg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amo</a:t>
            </a:r>
            <a:r>
              <a:rPr sz="1600" spc="-10" dirty="0">
                <a:latin typeface="Arial"/>
                <a:cs typeface="Arial"/>
              </a:rPr>
              <a:t> la reaz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tra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 sinistra,</a:t>
            </a:r>
            <a:endParaRPr sz="1600">
              <a:latin typeface="Arial"/>
              <a:cs typeface="Arial"/>
            </a:endParaRPr>
          </a:p>
          <a:p>
            <a:pPr marL="82550" marR="15430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osserv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amo</a:t>
            </a:r>
            <a:r>
              <a:rPr sz="1600" spc="-10" dirty="0">
                <a:latin typeface="Arial"/>
                <a:cs typeface="Arial"/>
              </a:rPr>
              <a:t> che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 reaz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produce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più energia del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essario 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quanto</a:t>
            </a:r>
            <a:r>
              <a:rPr sz="1600" spc="-5" dirty="0">
                <a:latin typeface="Arial"/>
                <a:cs typeface="Arial"/>
              </a:rPr>
              <a:t> i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prodotti sono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più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li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dei reagenti.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387" y="5084762"/>
            <a:ext cx="2376805" cy="650875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3675">
              <a:lnSpc>
                <a:spcPct val="100000"/>
              </a:lnSpc>
            </a:pPr>
            <a:r>
              <a:rPr sz="18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1800" b="1" spc="-2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sz="18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18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18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sz="18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sz="1800" b="1" spc="-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sz="18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1800" b="1" spc="-5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ri</a:t>
            </a:r>
            <a:r>
              <a:rPr sz="1800" b="1" spc="2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sz="18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iede</a:t>
            </a:r>
            <a:endParaRPr sz="1800">
              <a:latin typeface="Franklin Gothic Medium"/>
              <a:cs typeface="Franklin Gothic Medium"/>
            </a:endParaRPr>
          </a:p>
          <a:p>
            <a:pPr marL="155575">
              <a:lnSpc>
                <a:spcPct val="100000"/>
              </a:lnSpc>
            </a:pP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1800" b="1" spc="-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er</a:t>
            </a:r>
            <a:r>
              <a:rPr sz="18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gi</a:t>
            </a:r>
            <a:r>
              <a:rPr sz="18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1800" b="1" spc="-4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pe</a:t>
            </a:r>
            <a:r>
              <a:rPr sz="18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sz="1800" b="1" spc="-2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2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sz="18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sz="1800" b="1" spc="-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en</a:t>
            </a:r>
            <a:r>
              <a:rPr sz="18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sz="18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re.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88125" y="5084762"/>
            <a:ext cx="2376805" cy="650875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1800" b="1" spc="-2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sz="18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18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sz="18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sz="18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sz="1800" b="1" spc="-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sz="1800" b="1" spc="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1800" b="1" spc="-5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li</a:t>
            </a:r>
            <a:r>
              <a:rPr sz="1800" b="1" spc="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sz="1800" b="1" spc="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ra</a:t>
            </a:r>
            <a:endParaRPr sz="1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sz="1800" b="1" spc="-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sz="1800" b="1" dirty="0">
                <a:solidFill>
                  <a:srgbClr val="822333"/>
                </a:solidFill>
                <a:latin typeface="Franklin Gothic Medium"/>
                <a:cs typeface="Franklin Gothic Medium"/>
              </a:rPr>
              <a:t>er</a:t>
            </a:r>
            <a:r>
              <a:rPr sz="1800" b="1" spc="-15" dirty="0">
                <a:solidFill>
                  <a:srgbClr val="822333"/>
                </a:solidFill>
                <a:latin typeface="Franklin Gothic Medium"/>
                <a:cs typeface="Franklin Gothic Medium"/>
              </a:rPr>
              <a:t>gi</a:t>
            </a:r>
            <a:r>
              <a:rPr sz="1800" b="1" spc="-10" dirty="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1144</Words>
  <Application>Microsoft Office PowerPoint</Application>
  <PresentationFormat>Presentazione su schermo (4:3)</PresentationFormat>
  <Paragraphs>223</Paragraphs>
  <Slides>27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Franklin Gothic Medium</vt:lpstr>
      <vt:lpstr>Times New Roman</vt:lpstr>
      <vt:lpstr>Wingdings</vt:lpstr>
      <vt:lpstr>Office Theme</vt:lpstr>
      <vt:lpstr>Presentazione standard di PowerPoint</vt:lpstr>
      <vt:lpstr>ARGOMENTI DELLA LEZIONE</vt:lpstr>
      <vt:lpstr>Presentazione standard di PowerPoint</vt:lpstr>
      <vt:lpstr>TERMODINAMICA</vt:lpstr>
      <vt:lpstr>CHE COS’È L’ENERGIA?</vt:lpstr>
      <vt:lpstr>Presentazione standard di PowerPoint</vt:lpstr>
      <vt:lpstr>Presentazione standard di PowerPoint</vt:lpstr>
      <vt:lpstr>Presentazione standard di PowerPoint</vt:lpstr>
      <vt:lpstr>REAZIONI CHIMICHE</vt:lpstr>
      <vt:lpstr>METABOLISMO</vt:lpstr>
      <vt:lpstr>Presentazione standard di PowerPoint</vt:lpstr>
      <vt:lpstr>Presentazione standard di PowerPoint</vt:lpstr>
      <vt:lpstr>REAZIONI ACCOPPIATE</vt:lpstr>
      <vt:lpstr>GLI ENZIMI</vt:lpstr>
      <vt:lpstr>Presentazione standard di PowerPoint</vt:lpstr>
      <vt:lpstr>LA RESPIRAZIONE CELLULARE</vt:lpstr>
      <vt:lpstr>LA GLICOLISI</vt:lpstr>
      <vt:lpstr>I MITOCONDRI</vt:lpstr>
      <vt:lpstr>DA PIRUVATO AD ACETIL CoA</vt:lpstr>
      <vt:lpstr>IL CICLO DI KREBS</vt:lpstr>
      <vt:lpstr>CATENA DI TRASPORTO DEGLI ELETTRONI</vt:lpstr>
      <vt:lpstr>Presentazione standard di PowerPoint</vt:lpstr>
      <vt:lpstr>LE VIE METABOLICHE</vt:lpstr>
      <vt:lpstr>Presentazione standard di PowerPoint</vt:lpstr>
      <vt:lpstr>LA FERMENTAZIONE</vt:lpstr>
      <vt:lpstr>VERIFICA DELL’APPRENDIMENTO</vt:lpstr>
      <vt:lpstr>VERIFICA DELL’APPRENDIMENTO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Unitelma Sapienza</dc:title>
  <dc:creator>Cristiana Pagnottelli</dc:creator>
  <cp:lastModifiedBy>Marco Congia</cp:lastModifiedBy>
  <cp:revision>1</cp:revision>
  <dcterms:created xsi:type="dcterms:W3CDTF">2023-04-18T13:06:24Z</dcterms:created>
  <dcterms:modified xsi:type="dcterms:W3CDTF">2023-04-18T12:12:29Z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2016-10-18T00:00:00Z</vt:filetime>
  </property>
  <property fmtid="{D5CDD505-2E9C-101B-9397-08002B2CF9AE}" pid="3" name="LastSaved">
    <vt:filetime>2023-04-18T00:00:00Z</vt:filetime>
  </property>
</Properties>
</file>